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5.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6.xml" ContentType="application/vnd.openxmlformats-officedocument.presentationml.tags+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5" r:id="rId5"/>
  </p:sldMasterIdLst>
  <p:notesMasterIdLst>
    <p:notesMasterId r:id="rId83"/>
  </p:notesMasterIdLst>
  <p:handoutMasterIdLst>
    <p:handoutMasterId r:id="rId84"/>
  </p:handoutMasterIdLst>
  <p:sldIdLst>
    <p:sldId id="362" r:id="rId6"/>
    <p:sldId id="365" r:id="rId7"/>
    <p:sldId id="366" r:id="rId8"/>
    <p:sldId id="271" r:id="rId9"/>
    <p:sldId id="2683" r:id="rId10"/>
    <p:sldId id="270" r:id="rId11"/>
    <p:sldId id="367" r:id="rId12"/>
    <p:sldId id="368" r:id="rId13"/>
    <p:sldId id="369" r:id="rId14"/>
    <p:sldId id="377" r:id="rId15"/>
    <p:sldId id="286" r:id="rId16"/>
    <p:sldId id="342" r:id="rId17"/>
    <p:sldId id="355" r:id="rId18"/>
    <p:sldId id="347" r:id="rId19"/>
    <p:sldId id="348" r:id="rId20"/>
    <p:sldId id="287" r:id="rId21"/>
    <p:sldId id="1806" r:id="rId22"/>
    <p:sldId id="2658" r:id="rId23"/>
    <p:sldId id="2670" r:id="rId24"/>
    <p:sldId id="2668" r:id="rId25"/>
    <p:sldId id="2669" r:id="rId26"/>
    <p:sldId id="1512" r:id="rId27"/>
    <p:sldId id="2671" r:id="rId28"/>
    <p:sldId id="2659" r:id="rId29"/>
    <p:sldId id="2667" r:id="rId30"/>
    <p:sldId id="289" r:id="rId31"/>
    <p:sldId id="343" r:id="rId32"/>
    <p:sldId id="329" r:id="rId33"/>
    <p:sldId id="374" r:id="rId34"/>
    <p:sldId id="299" r:id="rId35"/>
    <p:sldId id="300" r:id="rId36"/>
    <p:sldId id="1228" r:id="rId37"/>
    <p:sldId id="1226" r:id="rId38"/>
    <p:sldId id="1222" r:id="rId39"/>
    <p:sldId id="1223" r:id="rId40"/>
    <p:sldId id="1224" r:id="rId41"/>
    <p:sldId id="1229" r:id="rId42"/>
    <p:sldId id="1232" r:id="rId43"/>
    <p:sldId id="1234" r:id="rId44"/>
    <p:sldId id="1235" r:id="rId45"/>
    <p:sldId id="415" r:id="rId46"/>
    <p:sldId id="350" r:id="rId47"/>
    <p:sldId id="417" r:id="rId48"/>
    <p:sldId id="376" r:id="rId49"/>
    <p:sldId id="1563" r:id="rId50"/>
    <p:sldId id="1567" r:id="rId51"/>
    <p:sldId id="2661" r:id="rId52"/>
    <p:sldId id="1560" r:id="rId53"/>
    <p:sldId id="1561" r:id="rId54"/>
    <p:sldId id="421" r:id="rId55"/>
    <p:sldId id="424" r:id="rId56"/>
    <p:sldId id="422" r:id="rId57"/>
    <p:sldId id="423" r:id="rId58"/>
    <p:sldId id="426" r:id="rId59"/>
    <p:sldId id="427" r:id="rId60"/>
    <p:sldId id="1783" r:id="rId61"/>
    <p:sldId id="2672" r:id="rId62"/>
    <p:sldId id="2673" r:id="rId63"/>
    <p:sldId id="2674" r:id="rId64"/>
    <p:sldId id="2675" r:id="rId65"/>
    <p:sldId id="2676" r:id="rId66"/>
    <p:sldId id="382" r:id="rId67"/>
    <p:sldId id="383" r:id="rId68"/>
    <p:sldId id="2654" r:id="rId69"/>
    <p:sldId id="404" r:id="rId70"/>
    <p:sldId id="1390" r:id="rId71"/>
    <p:sldId id="406" r:id="rId72"/>
    <p:sldId id="407" r:id="rId73"/>
    <p:sldId id="405" r:id="rId74"/>
    <p:sldId id="408" r:id="rId75"/>
    <p:sldId id="409" r:id="rId76"/>
    <p:sldId id="1207" r:id="rId77"/>
    <p:sldId id="333" r:id="rId78"/>
    <p:sldId id="346" r:id="rId79"/>
    <p:sldId id="1174" r:id="rId80"/>
    <p:sldId id="412" r:id="rId81"/>
    <p:sldId id="2677" r:id="rId82"/>
  </p:sldIdLst>
  <p:sldSz cx="12188825" cy="6858000"/>
  <p:notesSz cx="6858000" cy="2133600"/>
  <p:custDataLst>
    <p:tags r:id="rId85"/>
  </p:custDataLst>
  <p:defaultTextStyle>
    <a:defPPr>
      <a:defRPr lang="en-US"/>
    </a:defPPr>
    <a:lvl1pPr marL="0" algn="l" defTabSz="914095" rtl="0" eaLnBrk="1" latinLnBrk="0" hangingPunct="1">
      <a:defRPr sz="1900" kern="1200">
        <a:solidFill>
          <a:schemeClr val="tx1"/>
        </a:solidFill>
        <a:latin typeface="+mn-lt"/>
        <a:ea typeface="+mn-ea"/>
        <a:cs typeface="+mn-cs"/>
      </a:defRPr>
    </a:lvl1pPr>
    <a:lvl2pPr marL="457041" algn="l" defTabSz="914095" rtl="0" eaLnBrk="1" latinLnBrk="0" hangingPunct="1">
      <a:defRPr sz="1900" kern="1200">
        <a:solidFill>
          <a:schemeClr val="tx1"/>
        </a:solidFill>
        <a:latin typeface="+mn-lt"/>
        <a:ea typeface="+mn-ea"/>
        <a:cs typeface="+mn-cs"/>
      </a:defRPr>
    </a:lvl2pPr>
    <a:lvl3pPr marL="914095" algn="l" defTabSz="914095" rtl="0" eaLnBrk="1" latinLnBrk="0" hangingPunct="1">
      <a:defRPr sz="1900" kern="1200">
        <a:solidFill>
          <a:schemeClr val="tx1"/>
        </a:solidFill>
        <a:latin typeface="+mn-lt"/>
        <a:ea typeface="+mn-ea"/>
        <a:cs typeface="+mn-cs"/>
      </a:defRPr>
    </a:lvl3pPr>
    <a:lvl4pPr marL="1371141" algn="l" defTabSz="914095" rtl="0" eaLnBrk="1" latinLnBrk="0" hangingPunct="1">
      <a:defRPr sz="1900" kern="1200">
        <a:solidFill>
          <a:schemeClr val="tx1"/>
        </a:solidFill>
        <a:latin typeface="+mn-lt"/>
        <a:ea typeface="+mn-ea"/>
        <a:cs typeface="+mn-cs"/>
      </a:defRPr>
    </a:lvl4pPr>
    <a:lvl5pPr marL="1828192" algn="l" defTabSz="914095" rtl="0" eaLnBrk="1" latinLnBrk="0" hangingPunct="1">
      <a:defRPr sz="1900" kern="1200">
        <a:solidFill>
          <a:schemeClr val="tx1"/>
        </a:solidFill>
        <a:latin typeface="+mn-lt"/>
        <a:ea typeface="+mn-ea"/>
        <a:cs typeface="+mn-cs"/>
      </a:defRPr>
    </a:lvl5pPr>
    <a:lvl6pPr marL="2285233" algn="l" defTabSz="914095" rtl="0" eaLnBrk="1" latinLnBrk="0" hangingPunct="1">
      <a:defRPr sz="1900" kern="1200">
        <a:solidFill>
          <a:schemeClr val="tx1"/>
        </a:solidFill>
        <a:latin typeface="+mn-lt"/>
        <a:ea typeface="+mn-ea"/>
        <a:cs typeface="+mn-cs"/>
      </a:defRPr>
    </a:lvl6pPr>
    <a:lvl7pPr marL="2742287" algn="l" defTabSz="914095" rtl="0" eaLnBrk="1" latinLnBrk="0" hangingPunct="1">
      <a:defRPr sz="1900" kern="1200">
        <a:solidFill>
          <a:schemeClr val="tx1"/>
        </a:solidFill>
        <a:latin typeface="+mn-lt"/>
        <a:ea typeface="+mn-ea"/>
        <a:cs typeface="+mn-cs"/>
      </a:defRPr>
    </a:lvl7pPr>
    <a:lvl8pPr marL="3199333" algn="l" defTabSz="914095" rtl="0" eaLnBrk="1" latinLnBrk="0" hangingPunct="1">
      <a:defRPr sz="1900" kern="1200">
        <a:solidFill>
          <a:schemeClr val="tx1"/>
        </a:solidFill>
        <a:latin typeface="+mn-lt"/>
        <a:ea typeface="+mn-ea"/>
        <a:cs typeface="+mn-cs"/>
      </a:defRPr>
    </a:lvl8pPr>
    <a:lvl9pPr marL="3656384" algn="l" defTabSz="914095"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640F6CF-DF10-496D-8BC6-56F305E30562}">
          <p14:sldIdLst>
            <p14:sldId id="362"/>
          </p14:sldIdLst>
        </p14:section>
        <p14:section name="FOUNDATIONAL" id="{3EC8F042-D82C-48A9-A775-452EE40D0B91}">
          <p14:sldIdLst>
            <p14:sldId id="365"/>
            <p14:sldId id="366"/>
            <p14:sldId id="271"/>
            <p14:sldId id="2683"/>
            <p14:sldId id="270"/>
          </p14:sldIdLst>
        </p14:section>
        <p14:section name="CLOUD SDDC" id="{EB82E106-22FF-4FD3-ADCE-DDB0C7AE7489}">
          <p14:sldIdLst>
            <p14:sldId id="367"/>
            <p14:sldId id="368"/>
            <p14:sldId id="369"/>
            <p14:sldId id="377"/>
            <p14:sldId id="286"/>
            <p14:sldId id="342"/>
            <p14:sldId id="355"/>
            <p14:sldId id="347"/>
            <p14:sldId id="348"/>
            <p14:sldId id="287"/>
            <p14:sldId id="1806"/>
          </p14:sldIdLst>
        </p14:section>
        <p14:section name="E-DRS" id="{D4B62622-4D13-489E-AF6B-219140049FA2}">
          <p14:sldIdLst>
            <p14:sldId id="2658"/>
            <p14:sldId id="2670"/>
            <p14:sldId id="2668"/>
            <p14:sldId id="2669"/>
          </p14:sldIdLst>
        </p14:section>
        <p14:section name="NEED R5.METAL INFO" id="{C05497FC-96D6-4AED-969A-4E51B732BF24}">
          <p14:sldIdLst>
            <p14:sldId id="1512"/>
            <p14:sldId id="2671"/>
            <p14:sldId id="2659"/>
            <p14:sldId id="2667"/>
          </p14:sldIdLst>
        </p14:section>
        <p14:section name="Storage" id="{9775A1CB-7854-4458-84AB-323353424957}">
          <p14:sldIdLst>
            <p14:sldId id="289"/>
            <p14:sldId id="343"/>
            <p14:sldId id="329"/>
            <p14:sldId id="374"/>
            <p14:sldId id="299"/>
            <p14:sldId id="300"/>
            <p14:sldId id="1228"/>
            <p14:sldId id="1226"/>
            <p14:sldId id="1222"/>
            <p14:sldId id="1223"/>
            <p14:sldId id="1224"/>
            <p14:sldId id="1229"/>
            <p14:sldId id="1232"/>
            <p14:sldId id="1234"/>
            <p14:sldId id="1235"/>
          </p14:sldIdLst>
        </p14:section>
        <p14:section name="NETWORKING" id="{53DEAB3B-761C-4573-A970-A24084E1B221}">
          <p14:sldIdLst>
            <p14:sldId id="415"/>
            <p14:sldId id="350"/>
            <p14:sldId id="417"/>
            <p14:sldId id="376"/>
            <p14:sldId id="1563"/>
            <p14:sldId id="1567"/>
            <p14:sldId id="2661"/>
            <p14:sldId id="1560"/>
            <p14:sldId id="1561"/>
          </p14:sldIdLst>
        </p14:section>
        <p14:section name="ADDITIONAL" id="{39973E14-924F-45DD-BEE7-A7F3F8E5BF29}">
          <p14:sldIdLst>
            <p14:sldId id="421"/>
            <p14:sldId id="424"/>
            <p14:sldId id="422"/>
            <p14:sldId id="423"/>
            <p14:sldId id="426"/>
            <p14:sldId id="427"/>
            <p14:sldId id="1783"/>
          </p14:sldIdLst>
        </p14:section>
        <p14:section name="NEED AWS VPC STUFF HERE" id="{AB295EEF-CF97-4228-B806-2A2AE3A11025}">
          <p14:sldIdLst>
            <p14:sldId id="2672"/>
            <p14:sldId id="2673"/>
            <p14:sldId id="2674"/>
            <p14:sldId id="2675"/>
            <p14:sldId id="2676"/>
          </p14:sldIdLst>
        </p14:section>
        <p14:section name="Administration" id="{0C8B8924-D320-4749-9F65-7A939121D36F}">
          <p14:sldIdLst>
            <p14:sldId id="382"/>
            <p14:sldId id="383"/>
            <p14:sldId id="2654"/>
            <p14:sldId id="404"/>
            <p14:sldId id="1390"/>
            <p14:sldId id="406"/>
            <p14:sldId id="407"/>
            <p14:sldId id="405"/>
            <p14:sldId id="408"/>
          </p14:sldIdLst>
        </p14:section>
        <p14:section name="APIs" id="{599069A7-C619-43A8-B846-C45B04BADB21}">
          <p14:sldIdLst>
            <p14:sldId id="409"/>
            <p14:sldId id="1207"/>
            <p14:sldId id="333"/>
            <p14:sldId id="346"/>
            <p14:sldId id="1174"/>
            <p14:sldId id="412"/>
            <p14:sldId id="2677"/>
          </p14:sldIdLst>
        </p14:section>
      </p14:sectionLst>
    </p:ext>
    <p:ext uri="{EFAFB233-063F-42B5-8137-9DF3F51BA10A}">
      <p15:sldGuideLst xmlns:p15="http://schemas.microsoft.com/office/powerpoint/2012/main">
        <p15:guide id="1" orient="horz" pos="2160">
          <p15:clr>
            <a:srgbClr val="A4A3A4"/>
          </p15:clr>
        </p15:guide>
        <p15:guide id="2" orient="horz" pos="480" userDrawn="1">
          <p15:clr>
            <a:srgbClr val="A4A3A4"/>
          </p15:clr>
        </p15:guide>
        <p15:guide id="3" orient="horz" pos="3792">
          <p15:clr>
            <a:srgbClr val="A4A3A4"/>
          </p15:clr>
        </p15:guide>
        <p15:guide id="4" pos="3839">
          <p15:clr>
            <a:srgbClr val="A4A3A4"/>
          </p15:clr>
        </p15:guide>
        <p15:guide id="5" pos="407" userDrawn="1">
          <p15:clr>
            <a:srgbClr val="A4A3A4"/>
          </p15:clr>
        </p15:guide>
        <p15:guide id="6" pos="7294">
          <p15:clr>
            <a:srgbClr val="A4A3A4"/>
          </p15:clr>
        </p15:guide>
        <p15:guide id="7" orient="horz" pos="2159">
          <p15:clr>
            <a:srgbClr val="A4A3A4"/>
          </p15:clr>
        </p15:guide>
        <p15:guide id="8" orient="horz" pos="1440" userDrawn="1">
          <p15:clr>
            <a:srgbClr val="A4A3A4"/>
          </p15:clr>
        </p15:guide>
        <p15:guide id="9" orient="horz" pos="2186">
          <p15:clr>
            <a:srgbClr val="A4A3A4"/>
          </p15:clr>
        </p15:guide>
        <p15:guide id="10" pos="3863">
          <p15:clr>
            <a:srgbClr val="A4A3A4"/>
          </p15:clr>
        </p15:guide>
        <p15:guide id="11" orient="horz" pos="2243">
          <p15:clr>
            <a:srgbClr val="A4A3A4"/>
          </p15:clr>
        </p15:guide>
        <p15:guide id="12" orient="horz" pos="3777">
          <p15:clr>
            <a:srgbClr val="A4A3A4"/>
          </p15:clr>
        </p15:guide>
        <p15:guide id="13" orient="horz" pos="2982">
          <p15:clr>
            <a:srgbClr val="A4A3A4"/>
          </p15:clr>
        </p15:guide>
        <p15:guide id="14" pos="3890">
          <p15:clr>
            <a:srgbClr val="A4A3A4"/>
          </p15:clr>
        </p15:guide>
        <p15:guide id="15" pos="338">
          <p15:clr>
            <a:srgbClr val="A4A3A4"/>
          </p15:clr>
        </p15:guide>
        <p15:guide id="16" pos="3857">
          <p15:clr>
            <a:srgbClr val="A4A3A4"/>
          </p15:clr>
        </p15:guide>
        <p15:guide id="17" pos="165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F6C"/>
    <a:srgbClr val="717074"/>
    <a:srgbClr val="006990"/>
    <a:srgbClr val="003D79"/>
    <a:srgbClr val="0095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9631B5-78F2-41C9-869B-9F39066F8104}">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04" d="100"/>
          <a:sy n="104" d="100"/>
        </p:scale>
        <p:origin x="232" y="568"/>
      </p:cViewPr>
      <p:guideLst>
        <p:guide orient="horz" pos="2160"/>
        <p:guide orient="horz" pos="480"/>
        <p:guide orient="horz" pos="3792"/>
        <p:guide pos="3839"/>
        <p:guide pos="407"/>
        <p:guide pos="7294"/>
        <p:guide orient="horz" pos="2159"/>
        <p:guide orient="horz" pos="1440"/>
        <p:guide orient="horz" pos="2186"/>
        <p:guide pos="3863"/>
        <p:guide orient="horz" pos="2243"/>
        <p:guide orient="horz" pos="3777"/>
        <p:guide orient="horz" pos="2982"/>
        <p:guide pos="3890"/>
        <p:guide pos="338"/>
        <p:guide pos="3857"/>
        <p:guide pos="1651"/>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handoutMaster" Target="handoutMasters/handoutMaster1.xml"/><Relationship Id="rId89"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90" Type="http://schemas.openxmlformats.org/officeDocument/2006/relationships/tableStyles" Target="tableStyle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notesMaster" Target="notesMasters/notesMaster1.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charts/_rels/chart1.xml.rels><?xml version="1.0" encoding="UTF-8" standalone="yes"?>
<Relationships xmlns="http://schemas.openxmlformats.org/package/2006/relationships"><Relationship Id="rId1" Type="http://schemas.openxmlformats.org/officeDocument/2006/relationships/oleObject" Target="https://onevmw-my.sharepoint.com/personal/bmeadowcroft_vmware_com/Documents/SDDCaaS/Storage/Capacity%20Analysi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'Storage Capacity 2DG-NDD Only'!$C$27</c:f>
              <c:strCache>
                <c:ptCount val="1"/>
                <c:pt idx="0">
                  <c:v>Series A</c:v>
                </c:pt>
              </c:strCache>
            </c:strRef>
          </c:tx>
          <c:spPr>
            <a:solidFill>
              <a:schemeClr val="bg1"/>
            </a:solidFill>
            <a:ln>
              <a:noFill/>
            </a:ln>
            <a:effectLst/>
          </c:spPr>
          <c:invertIfNegative val="0"/>
          <c:cat>
            <c:strRef>
              <c:f>'Storage Capacity 2DG-NDD Only'!$A$30:$B$36</c:f>
              <c:strCache>
                <c:ptCount val="7"/>
                <c:pt idx="0">
                  <c:v>Raw Capacity (Capacity Devices)</c:v>
                </c:pt>
                <c:pt idx="1">
                  <c:v>vSAN Metadata Overhead</c:v>
                </c:pt>
                <c:pt idx="2">
                  <c:v>Usable Capacity</c:v>
                </c:pt>
                <c:pt idx="3">
                  <c:v>Recommended Slack</c:v>
                </c:pt>
                <c:pt idx="4">
                  <c:v>Recommended Usable</c:v>
                </c:pt>
                <c:pt idx="5">
                  <c:v>RAID-5 Overhead</c:v>
                </c:pt>
                <c:pt idx="6">
                  <c:v>Recommended Effective Capacity (R5)</c:v>
                </c:pt>
              </c:strCache>
            </c:strRef>
          </c:cat>
          <c:val>
            <c:numRef>
              <c:f>'Storage Capacity 2DG-NDD Only'!$C$30:$C$36</c:f>
              <c:numCache>
                <c:formatCode>#,##0\ "GB"</c:formatCode>
                <c:ptCount val="7"/>
                <c:pt idx="0">
                  <c:v>0</c:v>
                </c:pt>
                <c:pt idx="1">
                  <c:v>10163.2196193</c:v>
                </c:pt>
                <c:pt idx="2">
                  <c:v>0</c:v>
                </c:pt>
                <c:pt idx="3">
                  <c:v>7622.4147144750004</c:v>
                </c:pt>
                <c:pt idx="4">
                  <c:v>0</c:v>
                </c:pt>
                <c:pt idx="5">
                  <c:v>5731.1388830639098</c:v>
                </c:pt>
                <c:pt idx="6">
                  <c:v>0</c:v>
                </c:pt>
              </c:numCache>
            </c:numRef>
          </c:val>
          <c:extLst>
            <c:ext xmlns:c16="http://schemas.microsoft.com/office/drawing/2014/chart" uri="{C3380CC4-5D6E-409C-BE32-E72D297353CC}">
              <c16:uniqueId val="{00000000-0F56-4C64-A5FB-B0442C8A93FA}"/>
            </c:ext>
          </c:extLst>
        </c:ser>
        <c:ser>
          <c:idx val="1"/>
          <c:order val="1"/>
          <c:tx>
            <c:strRef>
              <c:f>'Storage Capacity 2DG-NDD Only'!$D$27</c:f>
              <c:strCache>
                <c:ptCount val="1"/>
                <c:pt idx="0">
                  <c:v>Series B</c:v>
                </c:pt>
              </c:strCache>
            </c:strRef>
          </c:tx>
          <c:spPr>
            <a:solidFill>
              <a:schemeClr val="accent3"/>
            </a:solidFill>
            <a:ln>
              <a:noFill/>
            </a:ln>
            <a:effectLst/>
          </c:spPr>
          <c:invertIfNegative val="0"/>
          <c:dPt>
            <c:idx val="1"/>
            <c:invertIfNegative val="0"/>
            <c:bubble3D val="0"/>
            <c:spPr>
              <a:solidFill>
                <a:srgbClr val="C00000"/>
              </a:solidFill>
              <a:ln>
                <a:noFill/>
              </a:ln>
              <a:effectLst/>
            </c:spPr>
            <c:extLst>
              <c:ext xmlns:c16="http://schemas.microsoft.com/office/drawing/2014/chart" uri="{C3380CC4-5D6E-409C-BE32-E72D297353CC}">
                <c16:uniqueId val="{00000002-0F56-4C64-A5FB-B0442C8A93FA}"/>
              </c:ext>
            </c:extLst>
          </c:dPt>
          <c:dPt>
            <c:idx val="3"/>
            <c:invertIfNegative val="0"/>
            <c:bubble3D val="0"/>
            <c:spPr>
              <a:solidFill>
                <a:srgbClr val="C00000"/>
              </a:solidFill>
              <a:ln>
                <a:noFill/>
              </a:ln>
              <a:effectLst/>
            </c:spPr>
            <c:extLst>
              <c:ext xmlns:c16="http://schemas.microsoft.com/office/drawing/2014/chart" uri="{C3380CC4-5D6E-409C-BE32-E72D297353CC}">
                <c16:uniqueId val="{00000004-0F56-4C64-A5FB-B0442C8A93FA}"/>
              </c:ext>
            </c:extLst>
          </c:dPt>
          <c:dPt>
            <c:idx val="4"/>
            <c:invertIfNegative val="0"/>
            <c:bubble3D val="0"/>
            <c:extLst>
              <c:ext xmlns:c16="http://schemas.microsoft.com/office/drawing/2014/chart" uri="{C3380CC4-5D6E-409C-BE32-E72D297353CC}">
                <c16:uniqueId val="{00000005-0F56-4C64-A5FB-B0442C8A93FA}"/>
              </c:ext>
            </c:extLst>
          </c:dPt>
          <c:dPt>
            <c:idx val="5"/>
            <c:invertIfNegative val="0"/>
            <c:bubble3D val="0"/>
            <c:spPr>
              <a:solidFill>
                <a:srgbClr val="C00000"/>
              </a:solidFill>
              <a:ln>
                <a:noFill/>
              </a:ln>
              <a:effectLst/>
            </c:spPr>
            <c:extLst>
              <c:ext xmlns:c16="http://schemas.microsoft.com/office/drawing/2014/chart" uri="{C3380CC4-5D6E-409C-BE32-E72D297353CC}">
                <c16:uniqueId val="{00000007-0F56-4C64-A5FB-B0442C8A93FA}"/>
              </c:ext>
            </c:extLst>
          </c:dPt>
          <c:dPt>
            <c:idx val="6"/>
            <c:invertIfNegative val="0"/>
            <c:bubble3D val="0"/>
            <c:spPr>
              <a:solidFill>
                <a:schemeClr val="accent6"/>
              </a:solidFill>
              <a:ln>
                <a:noFill/>
              </a:ln>
              <a:effectLst/>
            </c:spPr>
            <c:extLst>
              <c:ext xmlns:c16="http://schemas.microsoft.com/office/drawing/2014/chart" uri="{C3380CC4-5D6E-409C-BE32-E72D297353CC}">
                <c16:uniqueId val="{00000009-0F56-4C64-A5FB-B0442C8A93FA}"/>
              </c:ext>
            </c:extLst>
          </c:dPt>
          <c:dLbls>
            <c:dLbl>
              <c:idx val="1"/>
              <c:layout>
                <c:manualLayout>
                  <c:x val="-5.6630194742299897E-2"/>
                  <c:y val="-1.0649283593649199E-3"/>
                </c:manualLayout>
              </c:layout>
              <c:spPr>
                <a:noFill/>
                <a:ln>
                  <a:noFill/>
                </a:ln>
                <a:effectLst/>
              </c:spPr>
              <c:txPr>
                <a:bodyPr rot="0" vert="horz"/>
                <a:lstStyle/>
                <a:p>
                  <a:pPr>
                    <a:defRPr>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0F56-4C64-A5FB-B0442C8A93FA}"/>
                </c:ext>
              </c:extLst>
            </c:dLbl>
            <c:spPr>
              <a:noFill/>
              <a:ln>
                <a:noFill/>
              </a:ln>
              <a:effectLst/>
            </c:spPr>
            <c:txPr>
              <a:bodyPr rot="0" vert="horz"/>
              <a:lstStyle/>
              <a:p>
                <a:pPr>
                  <a:defRPr>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'Storage Capacity 2DG-NDD Only'!$A$30:$B$36</c:f>
              <c:strCache>
                <c:ptCount val="7"/>
                <c:pt idx="0">
                  <c:v>Raw Capacity (Capacity Devices)</c:v>
                </c:pt>
                <c:pt idx="1">
                  <c:v>vSAN Metadata Overhead</c:v>
                </c:pt>
                <c:pt idx="2">
                  <c:v>Usable Capacity</c:v>
                </c:pt>
                <c:pt idx="3">
                  <c:v>Recommended Slack</c:v>
                </c:pt>
                <c:pt idx="4">
                  <c:v>Recommended Usable</c:v>
                </c:pt>
                <c:pt idx="5">
                  <c:v>RAID-5 Overhead</c:v>
                </c:pt>
                <c:pt idx="6">
                  <c:v>Recommended Effective Capacity (R5)</c:v>
                </c:pt>
              </c:strCache>
            </c:strRef>
          </c:cat>
          <c:val>
            <c:numRef>
              <c:f>'Storage Capacity 2DG-NDD Only'!$D$30:$D$36</c:f>
              <c:numCache>
                <c:formatCode>#,##0\ "GB"</c:formatCode>
                <c:ptCount val="7"/>
                <c:pt idx="0">
                  <c:v>10730.94</c:v>
                </c:pt>
                <c:pt idx="1">
                  <c:v>567.72038069999996</c:v>
                </c:pt>
                <c:pt idx="2">
                  <c:v>10163.2196193</c:v>
                </c:pt>
                <c:pt idx="3">
                  <c:v>2540.804904825</c:v>
                </c:pt>
                <c:pt idx="4">
                  <c:v>7622.4147144750004</c:v>
                </c:pt>
                <c:pt idx="5">
                  <c:v>1891.2758314110911</c:v>
                </c:pt>
                <c:pt idx="6">
                  <c:v>5731.1388830639098</c:v>
                </c:pt>
              </c:numCache>
            </c:numRef>
          </c:val>
          <c:extLst>
            <c:ext xmlns:c16="http://schemas.microsoft.com/office/drawing/2014/chart" uri="{C3380CC4-5D6E-409C-BE32-E72D297353CC}">
              <c16:uniqueId val="{0000000A-0F56-4C64-A5FB-B0442C8A93FA}"/>
            </c:ext>
          </c:extLst>
        </c:ser>
        <c:dLbls>
          <c:showLegendKey val="0"/>
          <c:showVal val="0"/>
          <c:showCatName val="0"/>
          <c:showSerName val="0"/>
          <c:showPercent val="0"/>
          <c:showBubbleSize val="0"/>
        </c:dLbls>
        <c:gapWidth val="25"/>
        <c:overlap val="100"/>
        <c:axId val="1925941200"/>
        <c:axId val="1925942976"/>
      </c:barChart>
      <c:catAx>
        <c:axId val="19259412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sz="1400"/>
            </a:pPr>
            <a:endParaRPr lang="en-US"/>
          </a:p>
        </c:txPr>
        <c:crossAx val="1925942976"/>
        <c:crosses val="autoZero"/>
        <c:auto val="1"/>
        <c:lblAlgn val="ctr"/>
        <c:lblOffset val="100"/>
        <c:noMultiLvlLbl val="0"/>
      </c:catAx>
      <c:valAx>
        <c:axId val="1925942976"/>
        <c:scaling>
          <c:orientation val="minMax"/>
        </c:scaling>
        <c:delete val="1"/>
        <c:axPos val="t"/>
        <c:numFmt formatCode="#,##0\ &quot;GB&quot;" sourceLinked="0"/>
        <c:majorTickMark val="none"/>
        <c:minorTickMark val="none"/>
        <c:tickLblPos val="nextTo"/>
        <c:crossAx val="1925941200"/>
        <c:crosses val="autoZero"/>
        <c:crossBetween val="between"/>
        <c:majorUnit val="4000"/>
      </c:valAx>
      <c:spPr>
        <a:noFill/>
        <a:ln w="25400">
          <a:noFill/>
        </a:ln>
        <a:effectLst/>
      </c:spPr>
    </c:plotArea>
    <c:plotVisOnly val="1"/>
    <c:dispBlanksAs val="gap"/>
    <c:showDLblsOverMax val="0"/>
  </c:chart>
  <c:spPr>
    <a:solidFill>
      <a:schemeClr val="bg1"/>
    </a:solidFill>
    <a:ln w="9525" cap="flat" cmpd="sng" algn="ctr">
      <a:noFill/>
      <a:round/>
    </a:ln>
    <a:effectLst/>
  </c:spPr>
  <c:txPr>
    <a:bodyPr/>
    <a:lstStyle/>
    <a:p>
      <a:pPr>
        <a:defRPr sz="1800">
          <a:solidFill>
            <a:schemeClr val="tx1"/>
          </a:solidFill>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t>5/25/21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t>‹#›</a:t>
            </a:fld>
            <a:endParaRPr lang="en-US"/>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B6F0DB-E055-41D0-9102-627A646E4242}" type="datetimeFigureOut">
              <a:rPr lang="en-US" smtClean="0"/>
              <a:t>5/25/21</a:t>
            </a:fld>
            <a:endParaRPr lang="en-US"/>
          </a:p>
        </p:txBody>
      </p:sp>
      <p:sp>
        <p:nvSpPr>
          <p:cNvPr id="4" name="Slide Image Placeholder 3"/>
          <p:cNvSpPr>
            <a:spLocks noGrp="1" noRot="1" noChangeAspect="1"/>
          </p:cNvSpPr>
          <p:nvPr>
            <p:ph type="sldImg" idx="2"/>
          </p:nvPr>
        </p:nvSpPr>
        <p:spPr>
          <a:xfrm>
            <a:off x="787400" y="609600"/>
            <a:ext cx="5283200"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4FBC3A-A12C-40F9-BB8D-BC30C7901396}" type="slidenum">
              <a:rPr lang="en-US" smtClean="0"/>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095" rtl="0" eaLnBrk="1" latinLnBrk="0" hangingPunct="1">
      <a:defRPr sz="1200" kern="1200">
        <a:solidFill>
          <a:schemeClr val="tx1"/>
        </a:solidFill>
        <a:latin typeface="+mn-lt"/>
        <a:ea typeface="+mn-ea"/>
        <a:cs typeface="+mn-cs"/>
      </a:defRPr>
    </a:lvl1pPr>
    <a:lvl2pPr marL="457041" algn="l" defTabSz="914095" rtl="0" eaLnBrk="1" latinLnBrk="0" hangingPunct="1">
      <a:defRPr sz="1200" kern="1200">
        <a:solidFill>
          <a:schemeClr val="tx1"/>
        </a:solidFill>
        <a:latin typeface="+mn-lt"/>
        <a:ea typeface="+mn-ea"/>
        <a:cs typeface="+mn-cs"/>
      </a:defRPr>
    </a:lvl2pPr>
    <a:lvl3pPr marL="914095" algn="l" defTabSz="914095" rtl="0" eaLnBrk="1" latinLnBrk="0" hangingPunct="1">
      <a:defRPr sz="1200" kern="1200">
        <a:solidFill>
          <a:schemeClr val="tx1"/>
        </a:solidFill>
        <a:latin typeface="+mn-lt"/>
        <a:ea typeface="+mn-ea"/>
        <a:cs typeface="+mn-cs"/>
      </a:defRPr>
    </a:lvl3pPr>
    <a:lvl4pPr marL="1371141" algn="l" defTabSz="914095" rtl="0" eaLnBrk="1" latinLnBrk="0" hangingPunct="1">
      <a:defRPr sz="1200" kern="1200">
        <a:solidFill>
          <a:schemeClr val="tx1"/>
        </a:solidFill>
        <a:latin typeface="+mn-lt"/>
        <a:ea typeface="+mn-ea"/>
        <a:cs typeface="+mn-cs"/>
      </a:defRPr>
    </a:lvl4pPr>
    <a:lvl5pPr marL="1828192" algn="l" defTabSz="914095" rtl="0" eaLnBrk="1" latinLnBrk="0" hangingPunct="1">
      <a:defRPr sz="1200" kern="1200">
        <a:solidFill>
          <a:schemeClr val="tx1"/>
        </a:solidFill>
        <a:latin typeface="+mn-lt"/>
        <a:ea typeface="+mn-ea"/>
        <a:cs typeface="+mn-cs"/>
      </a:defRPr>
    </a:lvl5pPr>
    <a:lvl6pPr marL="2285233" algn="l" defTabSz="914095" rtl="0" eaLnBrk="1" latinLnBrk="0" hangingPunct="1">
      <a:defRPr sz="1200" kern="1200">
        <a:solidFill>
          <a:schemeClr val="tx1"/>
        </a:solidFill>
        <a:latin typeface="+mn-lt"/>
        <a:ea typeface="+mn-ea"/>
        <a:cs typeface="+mn-cs"/>
      </a:defRPr>
    </a:lvl6pPr>
    <a:lvl7pPr marL="2742287" algn="l" defTabSz="914095" rtl="0" eaLnBrk="1" latinLnBrk="0" hangingPunct="1">
      <a:defRPr sz="1200" kern="1200">
        <a:solidFill>
          <a:schemeClr val="tx1"/>
        </a:solidFill>
        <a:latin typeface="+mn-lt"/>
        <a:ea typeface="+mn-ea"/>
        <a:cs typeface="+mn-cs"/>
      </a:defRPr>
    </a:lvl7pPr>
    <a:lvl8pPr marL="3199333" algn="l" defTabSz="914095" rtl="0" eaLnBrk="1" latinLnBrk="0" hangingPunct="1">
      <a:defRPr sz="1200" kern="1200">
        <a:solidFill>
          <a:schemeClr val="tx1"/>
        </a:solidFill>
        <a:latin typeface="+mn-lt"/>
        <a:ea typeface="+mn-ea"/>
        <a:cs typeface="+mn-cs"/>
      </a:defRPr>
    </a:lvl8pPr>
    <a:lvl9pPr marL="3656384" algn="l" defTabSz="91409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M5 Technical</a:t>
            </a:r>
            <a:r>
              <a:rPr lang="en-US" baseline="0"/>
              <a:t> Deck (12-2018)</a:t>
            </a:r>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1</a:t>
            </a:fld>
            <a:endParaRPr lang="en-US"/>
          </a:p>
        </p:txBody>
      </p:sp>
    </p:spTree>
    <p:extLst>
      <p:ext uri="{BB962C8B-B14F-4D97-AF65-F5344CB8AC3E}">
        <p14:creationId xmlns:p14="http://schemas.microsoft.com/office/powerpoint/2010/main" val="2011322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the great benefits of using VMware Cloud on AWS is the ability to quickly and easily add and remove hosts from your SDDC. Hosts are pulled from AWS’s pool of servers. </a:t>
            </a:r>
            <a:r>
              <a:rPr lang="en-US" err="1"/>
              <a:t>ESXi</a:t>
            </a:r>
            <a:r>
              <a:rPr lang="en-US"/>
              <a:t> is booted and configured, then added to your vCenter/SDDC. This whole process takes about 10 minutes.</a:t>
            </a:r>
          </a:p>
        </p:txBody>
      </p:sp>
      <p:sp>
        <p:nvSpPr>
          <p:cNvPr id="4" name="Slide Number Placeholder 3"/>
          <p:cNvSpPr>
            <a:spLocks noGrp="1"/>
          </p:cNvSpPr>
          <p:nvPr>
            <p:ph type="sldNum" sz="quarter" idx="5"/>
          </p:nvPr>
        </p:nvSpPr>
        <p:spPr/>
        <p:txBody>
          <a:bodyPr/>
          <a:lstStyle/>
          <a:p>
            <a:fld id="{9F4FBC3A-A12C-40F9-BB8D-BC30C7901396}" type="slidenum">
              <a:rPr lang="en-US" smtClean="0"/>
              <a:t>10</a:t>
            </a:fld>
            <a:endParaRPr lang="en-US"/>
          </a:p>
        </p:txBody>
      </p:sp>
    </p:spTree>
    <p:extLst>
      <p:ext uri="{BB962C8B-B14F-4D97-AF65-F5344CB8AC3E}">
        <p14:creationId xmlns:p14="http://schemas.microsoft.com/office/powerpoint/2010/main" val="3365678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7400" y="609600"/>
            <a:ext cx="5283200" cy="29718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11</a:t>
            </a:fld>
            <a:endParaRPr lang="en-US"/>
          </a:p>
        </p:txBody>
      </p:sp>
    </p:spTree>
    <p:extLst>
      <p:ext uri="{BB962C8B-B14F-4D97-AF65-F5344CB8AC3E}">
        <p14:creationId xmlns:p14="http://schemas.microsoft.com/office/powerpoint/2010/main" val="2082429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a:solidFill>
                  <a:schemeClr val="tx1"/>
                </a:solidFill>
                <a:effectLst/>
                <a:latin typeface="+mn-lt"/>
                <a:ea typeface="+mn-ea"/>
                <a:cs typeface="+mn-cs"/>
              </a:rPr>
              <a:t>The base cluster configuration of VMC starts with three hosts.  The cluster can be expanded up to </a:t>
            </a:r>
            <a:r>
              <a:rPr lang="en-US" sz="1200" b="1" kern="1200" baseline="0">
                <a:solidFill>
                  <a:schemeClr val="tx1"/>
                </a:solidFill>
                <a:effectLst/>
                <a:latin typeface="+mn-lt"/>
                <a:ea typeface="+mn-ea"/>
                <a:cs typeface="+mn-cs"/>
              </a:rPr>
              <a:t>16</a:t>
            </a:r>
            <a:r>
              <a:rPr lang="en-US" sz="1200" kern="1200" baseline="0">
                <a:solidFill>
                  <a:schemeClr val="tx1"/>
                </a:solidFill>
                <a:effectLst/>
                <a:latin typeface="+mn-lt"/>
                <a:ea typeface="+mn-ea"/>
                <a:cs typeface="+mn-cs"/>
              </a:rPr>
              <a:t> hosts.</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Each host is configured with 512 Gigabytes of memory and contains two CPU sockets. </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Each socket is populated by a custom-built Intel Xeon E5-2686 v4 (</a:t>
            </a:r>
            <a:r>
              <a:rPr lang="en-US" sz="1200" kern="1200" baseline="0" err="1">
                <a:solidFill>
                  <a:schemeClr val="tx1"/>
                </a:solidFill>
                <a:effectLst/>
                <a:latin typeface="+mn-lt"/>
                <a:ea typeface="+mn-ea"/>
                <a:cs typeface="+mn-cs"/>
              </a:rPr>
              <a:t>broadwell</a:t>
            </a:r>
            <a:r>
              <a:rPr lang="en-US" sz="1200" kern="1200" baseline="0">
                <a:solidFill>
                  <a:schemeClr val="tx1"/>
                </a:solidFill>
                <a:effectLst/>
                <a:latin typeface="+mn-lt"/>
                <a:ea typeface="+mn-ea"/>
                <a:cs typeface="+mn-cs"/>
              </a:rPr>
              <a:t>) CPU package that contains 18 cores.</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Each core runs at 2.3 GHz. This results in a cluster core count of 144 Cores. This is the physical core count. Hyper-threading is disabled currently in light of the Intel exploits found in 2018.</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A base cluster contains 1.5 Terabytes of memory. </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VMC is based on the scale-out model. It allows for scaling-out to 16 hosts. </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If the cluster contains 16 host, 576 CPU cores will be available for consumption and in total 8 TB of memory is available.</a:t>
            </a:r>
          </a:p>
          <a:p>
            <a:endParaRPr lang="en-US" sz="1200" kern="1200" baseline="0">
              <a:solidFill>
                <a:schemeClr val="tx1"/>
              </a:solidFill>
              <a:effectLst/>
              <a:latin typeface="+mn-lt"/>
              <a:ea typeface="+mn-ea"/>
              <a:cs typeface="+mn-cs"/>
            </a:endParaRPr>
          </a:p>
          <a:p>
            <a:endParaRPr lang="en-US" sz="1200" kern="1200" baseline="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F4FBC3A-A12C-40F9-BB8D-BC30C7901396}" type="slidenum">
              <a:rPr lang="en-US" smtClean="0"/>
              <a:t>12</a:t>
            </a:fld>
            <a:endParaRPr lang="en-US"/>
          </a:p>
        </p:txBody>
      </p:sp>
    </p:spTree>
    <p:extLst>
      <p:ext uri="{BB962C8B-B14F-4D97-AF65-F5344CB8AC3E}">
        <p14:creationId xmlns:p14="http://schemas.microsoft.com/office/powerpoint/2010/main" val="556791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a:solidFill>
                  <a:schemeClr val="tx1"/>
                </a:solidFill>
                <a:effectLst/>
                <a:latin typeface="+mn-lt"/>
                <a:ea typeface="+mn-ea"/>
                <a:cs typeface="+mn-cs"/>
              </a:rPr>
              <a:t>The DRS cluster configuration is set by VMware and use a default configuration. </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The Migration threshold is set to level 3 (default) to avoid excessive vMotion operations. Two resource pools are created: one for customer workloads, and one for the management VMs</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Customers can create child resource pools within this resource pool if they desire this. </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The resource pool that contains the management VMs is managed by VMware. Customers have read-only access to these objects</a:t>
            </a:r>
          </a:p>
          <a:p>
            <a:endParaRPr lang="en-US" sz="1200" kern="1200" baseline="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F4FBC3A-A12C-40F9-BB8D-BC30C7901396}" type="slidenum">
              <a:rPr lang="en-US" smtClean="0"/>
              <a:t>13</a:t>
            </a:fld>
            <a:endParaRPr lang="en-US"/>
          </a:p>
        </p:txBody>
      </p:sp>
    </p:spTree>
    <p:extLst>
      <p:ext uri="{BB962C8B-B14F-4D97-AF65-F5344CB8AC3E}">
        <p14:creationId xmlns:p14="http://schemas.microsoft.com/office/powerpoint/2010/main" val="4767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Elastic Cluster takes care of all the host configuration automatically. </a:t>
            </a:r>
          </a:p>
          <a:p>
            <a:endParaRPr lang="en-US" baseline="0"/>
          </a:p>
          <a:p>
            <a:r>
              <a:rPr lang="en-US" baseline="0"/>
              <a:t>When a host is added to the cluster, VMC configures every VMkernel and logical network automatically. </a:t>
            </a:r>
          </a:p>
          <a:p>
            <a:endParaRPr lang="en-US" baseline="0"/>
          </a:p>
          <a:p>
            <a:r>
              <a:rPr lang="en-US" baseline="0"/>
              <a:t>After the host is connected to the network and added to the cluster, the vSAN Datastore is automatically expanded, allowing the cluster to consume the new storage capacity and begin to sync the </a:t>
            </a:r>
            <a:r>
              <a:rPr lang="en-US" baseline="0" err="1"/>
              <a:t>vSAN</a:t>
            </a:r>
            <a:r>
              <a:rPr lang="en-US" baseline="0"/>
              <a:t> objects.</a:t>
            </a:r>
            <a:endParaRPr lang="en-US"/>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14</a:t>
            </a:fld>
            <a:endParaRPr lang="en-US"/>
          </a:p>
        </p:txBody>
      </p:sp>
    </p:spTree>
    <p:extLst>
      <p:ext uri="{BB962C8B-B14F-4D97-AF65-F5344CB8AC3E}">
        <p14:creationId xmlns:p14="http://schemas.microsoft.com/office/powerpoint/2010/main" val="1846951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r>
              <a:rPr lang="en-US">
                <a:solidFill>
                  <a:srgbClr val="004F6C"/>
                </a:solidFill>
                <a:latin typeface="Avenir Medium"/>
                <a:cs typeface="Avenir Medium"/>
              </a:rPr>
              <a:t>The same fleet management framework</a:t>
            </a:r>
            <a:r>
              <a:rPr lang="en-US" baseline="0">
                <a:solidFill>
                  <a:srgbClr val="004F6C"/>
                </a:solidFill>
                <a:latin typeface="Avenir Medium"/>
                <a:cs typeface="Avenir Medium"/>
              </a:rPr>
              <a:t> is used for automated hardware remediation. Short-term host outages such as a Purple Screen of Death (PSOD) are usually absorbed by the remaining hosts, VMs are restarted on other hosts but the VMs might have a reduced amount of resources available to them. </a:t>
            </a:r>
          </a:p>
          <a:p>
            <a:pPr>
              <a:buFontTx/>
              <a:buNone/>
            </a:pPr>
            <a:endParaRPr lang="en-US" baseline="0">
              <a:solidFill>
                <a:srgbClr val="004F6C"/>
              </a:solidFill>
              <a:latin typeface="Avenir Medium"/>
              <a:cs typeface="Avenir Medium"/>
            </a:endParaRPr>
          </a:p>
          <a:p>
            <a:pPr>
              <a:buFontTx/>
              <a:buNone/>
            </a:pPr>
            <a:r>
              <a:rPr lang="en-US" baseline="0">
                <a:solidFill>
                  <a:srgbClr val="004F6C"/>
                </a:solidFill>
                <a:latin typeface="Avenir Medium"/>
                <a:cs typeface="Avenir Medium"/>
              </a:rPr>
              <a:t>But if the host fails indefinitely, resource management problems occur. </a:t>
            </a:r>
          </a:p>
          <a:p>
            <a:pPr>
              <a:buFontTx/>
              <a:buNone/>
            </a:pPr>
            <a:endParaRPr lang="en-US" baseline="0">
              <a:solidFill>
                <a:srgbClr val="004F6C"/>
              </a:solidFill>
              <a:latin typeface="Avenir Medium"/>
              <a:cs typeface="Avenir Medium"/>
            </a:endParaRPr>
          </a:p>
          <a:p>
            <a:pPr>
              <a:buFontTx/>
              <a:buNone/>
            </a:pPr>
            <a:r>
              <a:rPr lang="en-US" baseline="0">
                <a:solidFill>
                  <a:srgbClr val="004F6C"/>
                </a:solidFill>
                <a:latin typeface="Avenir Medium"/>
                <a:cs typeface="Avenir Medium"/>
              </a:rPr>
              <a:t>In an on-premises environment, the IT org would need to order, rack and stack, and configure the new servers when they finally arrive. On average this process takes 6 to 9 months. During this time SLAs could be breached.</a:t>
            </a:r>
          </a:p>
          <a:p>
            <a:pPr>
              <a:buFontTx/>
              <a:buNone/>
            </a:pPr>
            <a:endParaRPr lang="en-US" baseline="0">
              <a:solidFill>
                <a:srgbClr val="004F6C"/>
              </a:solidFill>
              <a:latin typeface="Avenir Medium"/>
              <a:cs typeface="Avenir Medium"/>
            </a:endParaRPr>
          </a:p>
          <a:p>
            <a:pPr>
              <a:buFontTx/>
              <a:buNone/>
            </a:pPr>
            <a:r>
              <a:rPr lang="en-US" baseline="0">
                <a:solidFill>
                  <a:srgbClr val="004F6C"/>
                </a:solidFill>
                <a:latin typeface="Avenir Medium"/>
                <a:cs typeface="Avenir Medium"/>
              </a:rPr>
              <a:t>Some customers over provision their clusters to avoid long-term resource availability, but not every customer likes the economics of this design.</a:t>
            </a:r>
          </a:p>
          <a:p>
            <a:pPr>
              <a:buFontTx/>
              <a:buNone/>
            </a:pPr>
            <a:endParaRPr lang="en-US" baseline="0">
              <a:solidFill>
                <a:srgbClr val="004F6C"/>
              </a:solidFill>
              <a:latin typeface="Avenir Medium"/>
              <a:cs typeface="Avenir Medium"/>
            </a:endParaRPr>
          </a:p>
          <a:p>
            <a:pPr>
              <a:buFontTx/>
              <a:buNone/>
            </a:pPr>
            <a:endParaRPr lang="en-US" baseline="0">
              <a:solidFill>
                <a:srgbClr val="004F6C"/>
              </a:solidFill>
              <a:latin typeface="Avenir Medium"/>
              <a:cs typeface="Avenir Medium"/>
            </a:endParaRPr>
          </a:p>
          <a:p>
            <a:pPr>
              <a:buFontTx/>
              <a:buNone/>
            </a:pPr>
            <a:r>
              <a:rPr lang="en-US" baseline="0">
                <a:solidFill>
                  <a:srgbClr val="004F6C"/>
                </a:solidFill>
                <a:latin typeface="Avenir Medium"/>
                <a:cs typeface="Avenir Medium"/>
              </a:rPr>
              <a:t>VMware Cloud on AWS avoids long-term resource depletion by automatically adding a host if the host fails or a component is degraded. </a:t>
            </a:r>
            <a:r>
              <a:rPr lang="en-US" sz="1200" b="0" i="0" kern="1200" baseline="0">
                <a:solidFill>
                  <a:schemeClr val="tx1"/>
                </a:solidFill>
                <a:effectLst/>
                <a:latin typeface="+mn-lt"/>
                <a:ea typeface="+mn-ea"/>
                <a:cs typeface="+mn-cs"/>
              </a:rPr>
              <a:t>F</a:t>
            </a:r>
            <a:r>
              <a:rPr lang="en-US" sz="1200" b="0" i="0" kern="1200">
                <a:solidFill>
                  <a:schemeClr val="tx1"/>
                </a:solidFill>
                <a:effectLst/>
                <a:latin typeface="+mn-lt"/>
                <a:ea typeface="+mn-ea"/>
                <a:cs typeface="+mn-cs"/>
              </a:rPr>
              <a:t>or example,</a:t>
            </a:r>
            <a:r>
              <a:rPr lang="en-US" sz="1200" b="0" i="0" kern="1200" baseline="0">
                <a:solidFill>
                  <a:schemeClr val="tx1"/>
                </a:solidFill>
                <a:effectLst/>
                <a:latin typeface="+mn-lt"/>
                <a:ea typeface="+mn-ea"/>
                <a:cs typeface="+mn-cs"/>
              </a:rPr>
              <a:t> an entire host failure or flash device failure.</a:t>
            </a:r>
          </a:p>
          <a:p>
            <a:pPr>
              <a:buFontTx/>
              <a:buNone/>
            </a:pPr>
            <a:r>
              <a:rPr lang="en-US" sz="1200" b="0" i="0" kern="1200">
                <a:solidFill>
                  <a:schemeClr val="tx1"/>
                </a:solidFill>
                <a:effectLst/>
                <a:latin typeface="+mn-lt"/>
                <a:ea typeface="+mn-ea"/>
                <a:cs typeface="+mn-cs"/>
              </a:rPr>
              <a:t>A new host is automatically provisioned, configured and added to the cluster</a:t>
            </a:r>
            <a:r>
              <a:rPr lang="en-US" sz="1200" b="0" i="0" kern="1200" baseline="0">
                <a:solidFill>
                  <a:schemeClr val="tx1"/>
                </a:solidFill>
                <a:effectLst/>
                <a:latin typeface="+mn-lt"/>
                <a:ea typeface="+mn-ea"/>
                <a:cs typeface="+mn-cs"/>
              </a:rPr>
              <a:t> without human interaction. </a:t>
            </a:r>
            <a:r>
              <a:rPr lang="en-US" sz="1200" b="0" i="0" kern="1200">
                <a:solidFill>
                  <a:schemeClr val="tx1"/>
                </a:solidFill>
                <a:effectLst/>
                <a:latin typeface="+mn-lt"/>
                <a:ea typeface="+mn-ea"/>
                <a:cs typeface="+mn-cs"/>
              </a:rPr>
              <a:t>The failed host is removed from the cluster as long as it does not violate VSAN FTM policy. </a:t>
            </a:r>
          </a:p>
          <a:p>
            <a:pPr>
              <a:buFontTx/>
              <a:buNone/>
            </a:pPr>
            <a:endParaRPr lang="en-US" sz="1200" b="0" i="0" kern="1200">
              <a:solidFill>
                <a:schemeClr val="tx1"/>
              </a:solidFill>
              <a:effectLst/>
              <a:latin typeface="+mn-lt"/>
              <a:ea typeface="+mn-ea"/>
              <a:cs typeface="+mn-cs"/>
            </a:endParaRPr>
          </a:p>
          <a:p>
            <a:pPr>
              <a:buFontTx/>
              <a:buNone/>
            </a:pPr>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15</a:t>
            </a:fld>
            <a:endParaRPr lang="en-US"/>
          </a:p>
        </p:txBody>
      </p:sp>
    </p:spTree>
    <p:extLst>
      <p:ext uri="{BB962C8B-B14F-4D97-AF65-F5344CB8AC3E}">
        <p14:creationId xmlns:p14="http://schemas.microsoft.com/office/powerpoint/2010/main" val="817715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095" rtl="0" eaLnBrk="1" fontAlgn="auto" latinLnBrk="0" hangingPunct="1">
              <a:lnSpc>
                <a:spcPct val="100000"/>
              </a:lnSpc>
              <a:spcBef>
                <a:spcPts val="0"/>
              </a:spcBef>
              <a:spcAft>
                <a:spcPts val="0"/>
              </a:spcAft>
              <a:buClrTx/>
              <a:buSzTx/>
              <a:buFontTx/>
              <a:buNone/>
              <a:tabLst/>
              <a:defRPr/>
            </a:pPr>
            <a:r>
              <a:rPr lang="en-US"/>
              <a:t>Host failure remediation</a:t>
            </a:r>
            <a:r>
              <a:rPr lang="en-US" baseline="0"/>
              <a:t> is the responsibility of VMware,</a:t>
            </a:r>
          </a:p>
          <a:p>
            <a:pPr marL="0" marR="0" indent="0" algn="l" defTabSz="914095" rtl="0" eaLnBrk="1" fontAlgn="auto" latinLnBrk="0" hangingPunct="1">
              <a:lnSpc>
                <a:spcPct val="100000"/>
              </a:lnSpc>
              <a:spcBef>
                <a:spcPts val="0"/>
              </a:spcBef>
              <a:spcAft>
                <a:spcPts val="0"/>
              </a:spcAft>
              <a:buClrTx/>
              <a:buSzTx/>
              <a:buFontTx/>
              <a:buNone/>
              <a:tabLst/>
              <a:defRPr/>
            </a:pPr>
            <a:endParaRPr lang="en-US" baseline="0"/>
          </a:p>
          <a:p>
            <a:pPr marL="0" marR="0" indent="0" algn="l" defTabSz="914095" rtl="0" eaLnBrk="1" fontAlgn="auto" latinLnBrk="0" hangingPunct="1">
              <a:lnSpc>
                <a:spcPct val="100000"/>
              </a:lnSpc>
              <a:spcBef>
                <a:spcPts val="0"/>
              </a:spcBef>
              <a:spcAft>
                <a:spcPts val="0"/>
              </a:spcAft>
              <a:buClrTx/>
              <a:buSzTx/>
              <a:buFontTx/>
              <a:buNone/>
              <a:tabLst/>
              <a:defRPr/>
            </a:pPr>
            <a:r>
              <a:rPr lang="en-US" baseline="0"/>
              <a:t>The default HA settings are applied to the SDDC cluster, providing the best balance between economics and availability. </a:t>
            </a:r>
          </a:p>
          <a:p>
            <a:pPr marL="0" marR="0" indent="0" algn="l" defTabSz="914095" rtl="0" eaLnBrk="1" fontAlgn="auto" latinLnBrk="0" hangingPunct="1">
              <a:lnSpc>
                <a:spcPct val="100000"/>
              </a:lnSpc>
              <a:spcBef>
                <a:spcPts val="0"/>
              </a:spcBef>
              <a:spcAft>
                <a:spcPts val="0"/>
              </a:spcAft>
              <a:buClrTx/>
              <a:buSzTx/>
              <a:buFontTx/>
              <a:buNone/>
              <a:tabLst/>
              <a:defRPr/>
            </a:pPr>
            <a:endParaRPr lang="en-US" sz="1200" kern="1200" baseline="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16</a:t>
            </a:fld>
            <a:endParaRPr lang="en-US"/>
          </a:p>
        </p:txBody>
      </p:sp>
    </p:spTree>
    <p:extLst>
      <p:ext uri="{BB962C8B-B14F-4D97-AF65-F5344CB8AC3E}">
        <p14:creationId xmlns:p14="http://schemas.microsoft.com/office/powerpoint/2010/main" val="1662945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a:solidFill>
                  <a:schemeClr val="accent1"/>
                </a:solidFill>
              </a:rPr>
              <a:t>Generally, for licensing purposes, a customer may want a smaller cluster in terms of CPU cores. That being said, customers can create additional clusters in VMware Cloud on AWS and specify the number of cores they want active in that cluster.</a:t>
            </a:r>
          </a:p>
          <a:p>
            <a:endParaRPr lang="en-US" b="0">
              <a:solidFill>
                <a:schemeClr val="accent1"/>
              </a:solidFill>
            </a:endParaRPr>
          </a:p>
          <a:p>
            <a:r>
              <a:rPr lang="en-US" b="0">
                <a:solidFill>
                  <a:schemeClr val="accent1"/>
                </a:solidFill>
              </a:rPr>
              <a:t>When the cluster is brought up and hosts are added, each of these hosts has the specified cores turned on and all the rest are turned off at the BIOS level, meaning, they are not even recognized by the host once it has booted up.</a:t>
            </a:r>
          </a:p>
          <a:p>
            <a:endParaRPr lang="en-US" b="0">
              <a:solidFill>
                <a:schemeClr val="accent1"/>
              </a:solidFill>
            </a:endParaRPr>
          </a:p>
          <a:p>
            <a:r>
              <a:rPr lang="en-US" b="0">
                <a:solidFill>
                  <a:schemeClr val="accent1"/>
                </a:solidFill>
              </a:rPr>
              <a:t>A minimum of 3 hosts is still required, and customers still pay for the entire host, however, the customer would not have to pay to license all the additional cores which are turned off.</a:t>
            </a:r>
          </a:p>
        </p:txBody>
      </p:sp>
      <p:sp>
        <p:nvSpPr>
          <p:cNvPr id="4" name="Slide Number Placeholder 3"/>
          <p:cNvSpPr>
            <a:spLocks noGrp="1"/>
          </p:cNvSpPr>
          <p:nvPr>
            <p:ph type="sldNum" sz="quarter" idx="10"/>
          </p:nvPr>
        </p:nvSpPr>
        <p:spPr/>
        <p:txBody>
          <a:bodyPr/>
          <a:lstStyle/>
          <a:p>
            <a:fld id="{9F4FBC3A-A12C-40F9-BB8D-BC30C7901396}" type="slidenum">
              <a:rPr lang="en-US" smtClean="0"/>
              <a:t>17</a:t>
            </a:fld>
            <a:endParaRPr lang="en-US"/>
          </a:p>
        </p:txBody>
      </p:sp>
    </p:spTree>
    <p:extLst>
      <p:ext uri="{BB962C8B-B14F-4D97-AF65-F5344CB8AC3E}">
        <p14:creationId xmlns:p14="http://schemas.microsoft.com/office/powerpoint/2010/main" val="40457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Elastic DRS gives flexibility to customers to allow the service to add additional hosts to an SDDC if resource utilization begins to increase above specific thresholds, thereby placing customer workload performance at risk. By enabling Elastic DRS, customers can choose to:</a:t>
            </a:r>
            <a:br>
              <a:rPr lang="en-US"/>
            </a:br>
            <a:br>
              <a:rPr lang="en-US"/>
            </a:br>
            <a:r>
              <a:rPr lang="en-US"/>
              <a:t>Optimize for Best Performance: VMC will be quicker to add hosts to satisfy resource utilization and performance, and slower to remove the host to ensure VMs stay performant</a:t>
            </a:r>
          </a:p>
          <a:p>
            <a:r>
              <a:rPr lang="en-US"/>
              <a:t>Optimize for Lower Cost: VMC will be slower to add hosts to satisfy resource utilization and performance, and quicker to remove the host </a:t>
            </a:r>
          </a:p>
          <a:p>
            <a:endParaRPr lang="en-US"/>
          </a:p>
          <a:p>
            <a:r>
              <a:rPr lang="en-US"/>
              <a:t>Elastic DRS looks at Storage, Memory, and CPU. Elastic DRS will add another host if a specific threshold is passed on any of the 3 resources. However, all 3 resource thresholds must be maintained green (below) for the additional host to be removed</a:t>
            </a:r>
          </a:p>
        </p:txBody>
      </p:sp>
      <p:sp>
        <p:nvSpPr>
          <p:cNvPr id="4" name="Slide Number Placeholder 3"/>
          <p:cNvSpPr>
            <a:spLocks noGrp="1"/>
          </p:cNvSpPr>
          <p:nvPr>
            <p:ph type="sldNum" sz="quarter" idx="5"/>
          </p:nvPr>
        </p:nvSpPr>
        <p:spPr/>
        <p:txBody>
          <a:bodyPr/>
          <a:lstStyle/>
          <a:p>
            <a:fld id="{9F4FBC3A-A12C-40F9-BB8D-BC30C7901396}" type="slidenum">
              <a:rPr lang="en-US" smtClean="0"/>
              <a:t>18</a:t>
            </a:fld>
            <a:endParaRPr lang="en-US"/>
          </a:p>
        </p:txBody>
      </p:sp>
    </p:spTree>
    <p:extLst>
      <p:ext uri="{BB962C8B-B14F-4D97-AF65-F5344CB8AC3E}">
        <p14:creationId xmlns:p14="http://schemas.microsoft.com/office/powerpoint/2010/main" val="1100934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See first E-DRS slide</a:t>
            </a:r>
          </a:p>
        </p:txBody>
      </p:sp>
      <p:sp>
        <p:nvSpPr>
          <p:cNvPr id="4" name="Slide Number Placeholder 3"/>
          <p:cNvSpPr>
            <a:spLocks noGrp="1"/>
          </p:cNvSpPr>
          <p:nvPr>
            <p:ph type="sldNum" sz="quarter" idx="5"/>
          </p:nvPr>
        </p:nvSpPr>
        <p:spPr/>
        <p:txBody>
          <a:bodyPr/>
          <a:lstStyle/>
          <a:p>
            <a:fld id="{9F4FBC3A-A12C-40F9-BB8D-BC30C7901396}" type="slidenum">
              <a:rPr lang="en-US" smtClean="0"/>
              <a:t>19</a:t>
            </a:fld>
            <a:endParaRPr lang="en-US"/>
          </a:p>
        </p:txBody>
      </p:sp>
    </p:spTree>
    <p:extLst>
      <p:ext uri="{BB962C8B-B14F-4D97-AF65-F5344CB8AC3E}">
        <p14:creationId xmlns:p14="http://schemas.microsoft.com/office/powerpoint/2010/main" val="2453898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a:buSzPct val="25000"/>
            </a:pPr>
            <a:r>
              <a:rPr lang="x-none" sz="1200">
                <a:solidFill>
                  <a:schemeClr val="dk1"/>
                </a:solidFill>
                <a:latin typeface="+mn-lt"/>
                <a:ea typeface="Arial"/>
                <a:cs typeface="Arial"/>
                <a:sym typeface="Arial"/>
              </a:rPr>
              <a:t>Migrating workload</a:t>
            </a:r>
            <a:r>
              <a:rPr lang="en-US" sz="1200">
                <a:solidFill>
                  <a:schemeClr val="dk1"/>
                </a:solidFill>
                <a:latin typeface="+mn-lt"/>
                <a:ea typeface="Arial"/>
                <a:cs typeface="Arial"/>
                <a:sym typeface="Arial"/>
              </a:rPr>
              <a:t>s</a:t>
            </a:r>
            <a:r>
              <a:rPr lang="x-none" sz="1200">
                <a:solidFill>
                  <a:schemeClr val="dk1"/>
                </a:solidFill>
                <a:latin typeface="+mn-lt"/>
                <a:ea typeface="Arial"/>
                <a:cs typeface="Arial"/>
                <a:sym typeface="Arial"/>
              </a:rPr>
              <a:t> is not as easy as some people say it is.</a:t>
            </a:r>
            <a:endParaRPr lang="en-US" sz="1200">
              <a:solidFill>
                <a:schemeClr val="dk1"/>
              </a:solidFill>
              <a:latin typeface="+mn-lt"/>
              <a:ea typeface="Arial"/>
              <a:cs typeface="Arial"/>
              <a:sym typeface="Arial"/>
            </a:endParaRPr>
          </a:p>
          <a:p>
            <a:pPr>
              <a:buSzPct val="25000"/>
            </a:pPr>
            <a:r>
              <a:rPr lang="en-US" b="1">
                <a:ea typeface="Arial"/>
                <a:cs typeface="Arial"/>
                <a:sym typeface="Arial"/>
              </a:rPr>
              <a:t>You're</a:t>
            </a:r>
            <a:r>
              <a:rPr lang="en-US" sz="1200" b="1">
                <a:latin typeface="+mn-lt"/>
                <a:ea typeface="Arial"/>
                <a:cs typeface="Arial"/>
                <a:sym typeface="Arial"/>
              </a:rPr>
              <a:t> dealing with Multiple VM formats.</a:t>
            </a:r>
            <a:endParaRPr lang="x-none" sz="1200" b="1">
              <a:latin typeface="+mn-lt"/>
              <a:ea typeface="Arial"/>
              <a:cs typeface="Arial"/>
              <a:sym typeface="Arial"/>
            </a:endParaRPr>
          </a:p>
          <a:p>
            <a:pPr>
              <a:buSzPct val="25000"/>
            </a:pPr>
            <a:r>
              <a:rPr lang="x-none" sz="1200">
                <a:solidFill>
                  <a:schemeClr val="dk1"/>
                </a:solidFill>
                <a:latin typeface="+mn-lt"/>
                <a:ea typeface="Arial"/>
                <a:cs typeface="Arial"/>
                <a:sym typeface="Arial"/>
              </a:rPr>
              <a:t>Its not a matter of converting a vmdk into a AWS AMI file, </a:t>
            </a:r>
            <a:endParaRPr lang="en-US" sz="1200">
              <a:solidFill>
                <a:schemeClr val="dk1"/>
              </a:solidFill>
              <a:latin typeface="+mn-lt"/>
              <a:ea typeface="Arial"/>
              <a:cs typeface="Arial"/>
              <a:sym typeface="Arial"/>
            </a:endParaRPr>
          </a:p>
          <a:p>
            <a:pPr>
              <a:buSzPct val="25000"/>
            </a:pPr>
            <a:r>
              <a:rPr lang="x-none" sz="1200">
                <a:solidFill>
                  <a:schemeClr val="dk1"/>
                </a:solidFill>
                <a:latin typeface="+mn-lt"/>
                <a:ea typeface="Arial"/>
                <a:cs typeface="Arial"/>
                <a:sym typeface="Arial"/>
              </a:rPr>
              <a:t>but its all about operational consistency and trying to leverage skillsets and tools.</a:t>
            </a:r>
            <a:endParaRPr lang="en-US" sz="1200">
              <a:solidFill>
                <a:schemeClr val="dk1"/>
              </a:solidFill>
              <a:latin typeface="+mn-lt"/>
              <a:ea typeface="Arial"/>
              <a:cs typeface="Arial"/>
              <a:sym typeface="Arial"/>
            </a:endParaRPr>
          </a:p>
          <a:p>
            <a:pPr>
              <a:buSzPct val="25000"/>
            </a:pPr>
            <a:endParaRPr lang="x-none" sz="1200">
              <a:solidFill>
                <a:schemeClr val="dk1"/>
              </a:solidFill>
              <a:latin typeface="+mn-lt"/>
              <a:ea typeface="Arial"/>
              <a:cs typeface="Arial"/>
              <a:sym typeface="Arial"/>
            </a:endParaRPr>
          </a:p>
          <a:p>
            <a:pPr>
              <a:buSzPct val="25000"/>
            </a:pPr>
            <a:r>
              <a:rPr lang="x-none" sz="1200" b="1">
                <a:solidFill>
                  <a:schemeClr val="dk1"/>
                </a:solidFill>
                <a:latin typeface="+mn-lt"/>
                <a:ea typeface="Arial"/>
                <a:cs typeface="Arial"/>
                <a:sym typeface="Arial"/>
              </a:rPr>
              <a:t>Provisioning is typically different</a:t>
            </a:r>
            <a:r>
              <a:rPr lang="x-none" sz="1200">
                <a:solidFill>
                  <a:schemeClr val="dk1"/>
                </a:solidFill>
                <a:latin typeface="+mn-lt"/>
                <a:ea typeface="Arial"/>
                <a:cs typeface="Arial"/>
                <a:sym typeface="Arial"/>
              </a:rPr>
              <a:t> in public clouds than on-prem datacenter.</a:t>
            </a:r>
          </a:p>
          <a:p>
            <a:pPr>
              <a:buSzPct val="25000"/>
            </a:pPr>
            <a:r>
              <a:rPr lang="x-none" sz="1200" b="1">
                <a:solidFill>
                  <a:schemeClr val="dk1"/>
                </a:solidFill>
                <a:latin typeface="+mn-lt"/>
                <a:ea typeface="Arial"/>
                <a:cs typeface="Arial"/>
                <a:sym typeface="Arial"/>
              </a:rPr>
              <a:t>Toolsets are inconsistent between on-prem and public cloud</a:t>
            </a:r>
          </a:p>
          <a:p>
            <a:pPr>
              <a:buSzPct val="25000"/>
            </a:pPr>
            <a:r>
              <a:rPr lang="x-none" sz="1200">
                <a:solidFill>
                  <a:schemeClr val="dk1"/>
                </a:solidFill>
                <a:latin typeface="+mn-lt"/>
                <a:ea typeface="Arial"/>
                <a:cs typeface="Arial"/>
                <a:sym typeface="Arial"/>
              </a:rPr>
              <a:t>Think about the skillset needed to manage the migration process and day-to-day operations. </a:t>
            </a:r>
          </a:p>
          <a:p>
            <a:pPr>
              <a:buSzPct val="25000"/>
            </a:pPr>
            <a:r>
              <a:rPr lang="x-none" sz="1200">
                <a:solidFill>
                  <a:schemeClr val="dk1"/>
                </a:solidFill>
                <a:latin typeface="+mn-lt"/>
                <a:ea typeface="Arial"/>
                <a:cs typeface="Arial"/>
                <a:sym typeface="Arial"/>
              </a:rPr>
              <a:t>Think about </a:t>
            </a:r>
            <a:r>
              <a:rPr lang="en-US" sz="1200">
                <a:solidFill>
                  <a:schemeClr val="dk1"/>
                </a:solidFill>
                <a:latin typeface="+mn-lt"/>
                <a:ea typeface="Arial"/>
                <a:cs typeface="Arial"/>
                <a:sym typeface="Arial"/>
              </a:rPr>
              <a:t>the </a:t>
            </a:r>
            <a:r>
              <a:rPr lang="en-US" sz="1200" b="1">
                <a:solidFill>
                  <a:schemeClr val="dk1"/>
                </a:solidFill>
                <a:latin typeface="+mn-lt"/>
                <a:ea typeface="Arial"/>
                <a:cs typeface="Arial"/>
                <a:sym typeface="Arial"/>
              </a:rPr>
              <a:t>different security baselines</a:t>
            </a:r>
            <a:r>
              <a:rPr lang="en-US" sz="1200">
                <a:solidFill>
                  <a:schemeClr val="dk1"/>
                </a:solidFill>
                <a:latin typeface="+mn-lt"/>
                <a:ea typeface="Arial"/>
                <a:cs typeface="Arial"/>
                <a:sym typeface="Arial"/>
              </a:rPr>
              <a:t>. </a:t>
            </a:r>
          </a:p>
          <a:p>
            <a:pPr>
              <a:buSzPct val="25000"/>
            </a:pPr>
            <a:r>
              <a:rPr lang="en-US" sz="1200">
                <a:solidFill>
                  <a:schemeClr val="dk1"/>
                </a:solidFill>
                <a:latin typeface="+mn-lt"/>
                <a:ea typeface="Arial"/>
                <a:cs typeface="Arial"/>
                <a:sym typeface="Arial"/>
              </a:rPr>
              <a:t>H</a:t>
            </a:r>
            <a:r>
              <a:rPr lang="x-none" sz="1200">
                <a:solidFill>
                  <a:schemeClr val="dk1"/>
                </a:solidFill>
                <a:latin typeface="+mn-lt"/>
                <a:ea typeface="Arial"/>
                <a:cs typeface="Arial"/>
                <a:sym typeface="Arial"/>
              </a:rPr>
              <a:t>ow </a:t>
            </a:r>
            <a:r>
              <a:rPr lang="en-US" sz="1200">
                <a:solidFill>
                  <a:schemeClr val="dk1"/>
                </a:solidFill>
                <a:latin typeface="+mn-lt"/>
                <a:ea typeface="Arial"/>
                <a:cs typeface="Arial"/>
                <a:sym typeface="Arial"/>
              </a:rPr>
              <a:t>are you going to</a:t>
            </a:r>
            <a:r>
              <a:rPr lang="x-none" sz="1200">
                <a:solidFill>
                  <a:schemeClr val="dk1"/>
                </a:solidFill>
                <a:latin typeface="+mn-lt"/>
                <a:ea typeface="Arial"/>
                <a:cs typeface="Arial"/>
                <a:sym typeface="Arial"/>
              </a:rPr>
              <a:t> secure your applications in public cloud and what tool sets are used for identity management</a:t>
            </a:r>
            <a:r>
              <a:rPr lang="en-US" sz="1200">
                <a:solidFill>
                  <a:schemeClr val="dk1"/>
                </a:solidFill>
                <a:latin typeface="+mn-lt"/>
                <a:ea typeface="Arial"/>
                <a:cs typeface="Arial"/>
                <a:sym typeface="Arial"/>
              </a:rPr>
              <a:t>?</a:t>
            </a:r>
            <a:endParaRPr lang="x-none" sz="1200">
              <a:solidFill>
                <a:schemeClr val="dk1"/>
              </a:solidFill>
              <a:latin typeface="+mn-lt"/>
              <a:ea typeface="Arial"/>
              <a:cs typeface="Arial"/>
              <a:sym typeface="Arial"/>
            </a:endParaRPr>
          </a:p>
          <a:p>
            <a:pPr>
              <a:buSzPct val="25000"/>
            </a:pPr>
            <a:endParaRPr lang="x-none" sz="1200">
              <a:solidFill>
                <a:schemeClr val="dk1"/>
              </a:solidFill>
              <a:latin typeface="+mn-lt"/>
              <a:ea typeface="Arial"/>
              <a:cs typeface="Arial"/>
              <a:sym typeface="Arial"/>
            </a:endParaRPr>
          </a:p>
          <a:p>
            <a:pPr>
              <a:buSzPct val="25000"/>
            </a:pPr>
            <a:r>
              <a:rPr lang="x-none" sz="1200">
                <a:solidFill>
                  <a:schemeClr val="dk1"/>
                </a:solidFill>
                <a:latin typeface="+mn-lt"/>
                <a:ea typeface="Arial"/>
                <a:cs typeface="Arial"/>
                <a:sym typeface="Arial"/>
              </a:rPr>
              <a:t>But the big kicker is that traditional applications are running in </a:t>
            </a:r>
            <a:r>
              <a:rPr lang="x-none" sz="1200" b="1">
                <a:solidFill>
                  <a:schemeClr val="dk1"/>
                </a:solidFill>
                <a:latin typeface="+mn-lt"/>
                <a:ea typeface="Arial"/>
                <a:cs typeface="Arial"/>
                <a:sym typeface="Arial"/>
              </a:rPr>
              <a:t>enterprises are typically state-full applications.</a:t>
            </a:r>
          </a:p>
          <a:p>
            <a:pPr>
              <a:buSzPct val="25000"/>
            </a:pPr>
            <a:r>
              <a:rPr lang="x-none" sz="1200">
                <a:solidFill>
                  <a:schemeClr val="dk1"/>
                </a:solidFill>
                <a:latin typeface="+mn-lt"/>
                <a:ea typeface="Arial"/>
                <a:cs typeface="Arial"/>
                <a:sym typeface="Arial"/>
              </a:rPr>
              <a:t>Running on a resilient infrastructure, which leverages HA, DRS and all that other goodness offered by vSphere</a:t>
            </a:r>
          </a:p>
          <a:p>
            <a:pPr>
              <a:buSzPct val="25000"/>
            </a:pPr>
            <a:endParaRPr lang="en-US" sz="1200">
              <a:solidFill>
                <a:schemeClr val="dk1"/>
              </a:solidFill>
              <a:latin typeface="+mn-lt"/>
              <a:ea typeface="Arial"/>
              <a:cs typeface="Arial"/>
              <a:sym typeface="Arial"/>
            </a:endParaRPr>
          </a:p>
          <a:p>
            <a:pPr>
              <a:buSzPct val="25000"/>
            </a:pPr>
            <a:r>
              <a:rPr lang="x-none" sz="1200">
                <a:solidFill>
                  <a:schemeClr val="dk1"/>
                </a:solidFill>
                <a:latin typeface="+mn-lt"/>
                <a:ea typeface="Arial"/>
                <a:cs typeface="Arial"/>
                <a:sym typeface="Arial"/>
              </a:rPr>
              <a:t>Now compare this to the public cloud and you will get a very different set of sla’s from the infrastructure point of view.</a:t>
            </a:r>
          </a:p>
          <a:p>
            <a:pPr>
              <a:buSzPct val="25000"/>
            </a:pPr>
            <a:r>
              <a:rPr lang="x-none" sz="1200">
                <a:latin typeface="+mn-lt"/>
                <a:ea typeface="Arial"/>
                <a:cs typeface="Arial"/>
                <a:sym typeface="Arial"/>
              </a:rPr>
              <a:t>It’s almost like a </a:t>
            </a:r>
            <a:r>
              <a:rPr lang="x-none" sz="1200" b="1">
                <a:latin typeface="+mn-lt"/>
                <a:ea typeface="Arial"/>
                <a:cs typeface="Arial"/>
                <a:sym typeface="Arial"/>
              </a:rPr>
              <a:t>invisible </a:t>
            </a:r>
            <a:r>
              <a:rPr lang="x-none" b="1">
                <a:ea typeface="Arial"/>
                <a:cs typeface="Arial"/>
                <a:sym typeface="Arial"/>
              </a:rPr>
              <a:t>infrastructure</a:t>
            </a:r>
            <a:r>
              <a:rPr lang="x-none" sz="1200">
                <a:latin typeface="+mn-lt"/>
                <a:ea typeface="Arial"/>
                <a:cs typeface="Arial"/>
                <a:sym typeface="Arial"/>
              </a:rPr>
              <a:t>,</a:t>
            </a:r>
            <a:r>
              <a:rPr lang="x-none">
                <a:ea typeface="Arial"/>
                <a:cs typeface="Arial"/>
                <a:sym typeface="Arial"/>
              </a:rPr>
              <a:t> </a:t>
            </a:r>
            <a:endParaRPr lang="en-US" sz="1200">
              <a:latin typeface="+mn-lt"/>
              <a:ea typeface="Arial"/>
              <a:cs typeface="Arial"/>
              <a:sym typeface="Arial"/>
            </a:endParaRPr>
          </a:p>
          <a:p>
            <a:pPr>
              <a:buSzPct val="25000"/>
            </a:pPr>
            <a:r>
              <a:rPr lang="x-none" sz="1200">
                <a:latin typeface="+mn-lt"/>
                <a:ea typeface="Arial"/>
                <a:cs typeface="Arial"/>
                <a:sym typeface="Arial"/>
              </a:rPr>
              <a:t>you have to </a:t>
            </a:r>
            <a:r>
              <a:rPr lang="x-none" sz="1200" b="1">
                <a:latin typeface="+mn-lt"/>
                <a:ea typeface="Arial"/>
                <a:cs typeface="Arial"/>
                <a:sym typeface="Arial"/>
              </a:rPr>
              <a:t>rebuild your application to becomes stateless </a:t>
            </a:r>
            <a:r>
              <a:rPr lang="x-none" sz="1200">
                <a:latin typeface="+mn-lt"/>
                <a:ea typeface="Arial"/>
                <a:cs typeface="Arial"/>
                <a:sym typeface="Arial"/>
              </a:rPr>
              <a:t>and </a:t>
            </a:r>
            <a:r>
              <a:rPr lang="x-none" sz="1200" b="1">
                <a:latin typeface="+mn-lt"/>
                <a:ea typeface="Arial"/>
                <a:cs typeface="Arial"/>
                <a:sym typeface="Arial"/>
              </a:rPr>
              <a:t>incorporate </a:t>
            </a:r>
            <a:r>
              <a:rPr lang="x-none" b="1">
                <a:ea typeface="Arial"/>
                <a:cs typeface="Arial"/>
                <a:sym typeface="Arial"/>
              </a:rPr>
              <a:t>resiliency </a:t>
            </a:r>
            <a:endParaRPr lang="en-US" sz="1200" b="1">
              <a:latin typeface="+mn-lt"/>
              <a:ea typeface="Arial"/>
              <a:cs typeface="Arial"/>
              <a:sym typeface="Arial"/>
            </a:endParaRPr>
          </a:p>
          <a:p>
            <a:pPr>
              <a:buSzPct val="25000"/>
            </a:pPr>
            <a:r>
              <a:rPr lang="x-none" sz="1200">
                <a:solidFill>
                  <a:schemeClr val="dk1"/>
                </a:solidFill>
                <a:latin typeface="+mn-lt"/>
                <a:ea typeface="Arial"/>
                <a:cs typeface="Arial"/>
                <a:sym typeface="Arial"/>
              </a:rPr>
              <a:t>within the application cause the infrastructure is expected to fail without any guarantee that data is available.</a:t>
            </a:r>
          </a:p>
          <a:p>
            <a:pPr>
              <a:buSzPct val="25000"/>
            </a:pPr>
            <a:endParaRPr lang="en-US" sz="1200">
              <a:solidFill>
                <a:schemeClr val="dk1"/>
              </a:solidFill>
              <a:latin typeface="+mn-lt"/>
              <a:ea typeface="Arial"/>
              <a:cs typeface="Arial"/>
              <a:sym typeface="Arial"/>
            </a:endParaRPr>
          </a:p>
          <a:p>
            <a:pPr>
              <a:buSzPct val="25000"/>
            </a:pPr>
            <a:r>
              <a:rPr lang="en-US" sz="1200">
                <a:solidFill>
                  <a:schemeClr val="dk1"/>
                </a:solidFill>
                <a:latin typeface="+mn-lt"/>
                <a:ea typeface="Arial"/>
                <a:cs typeface="Arial"/>
                <a:sym typeface="Arial"/>
              </a:rPr>
              <a:t>Services like auto-scaling and automatic load-balancing are at your disposal, </a:t>
            </a:r>
          </a:p>
          <a:p>
            <a:pPr>
              <a:buSzPct val="25000"/>
            </a:pPr>
            <a:r>
              <a:rPr lang="en-US" sz="1200">
                <a:solidFill>
                  <a:schemeClr val="dk1"/>
                </a:solidFill>
                <a:latin typeface="+mn-lt"/>
                <a:ea typeface="Arial"/>
                <a:cs typeface="Arial"/>
                <a:sym typeface="Arial"/>
              </a:rPr>
              <a:t>but we see a lot of customer struggle with refactoring their application to leverage these services </a:t>
            </a:r>
          </a:p>
          <a:p>
            <a:pPr>
              <a:buSzPct val="25000"/>
            </a:pPr>
            <a:r>
              <a:rPr lang="en-US" sz="1200">
                <a:solidFill>
                  <a:schemeClr val="dk1"/>
                </a:solidFill>
                <a:latin typeface="+mn-lt"/>
                <a:ea typeface="Arial"/>
                <a:cs typeface="Arial"/>
                <a:sym typeface="Arial"/>
              </a:rPr>
              <a:t>Or transforming the application architecture to get it working in the cloud.</a:t>
            </a:r>
            <a:endParaRPr lang="x-none" sz="1200">
              <a:solidFill>
                <a:schemeClr val="dk1"/>
              </a:solidFill>
              <a:latin typeface="+mn-lt"/>
              <a:ea typeface="Arial"/>
              <a:cs typeface="Arial"/>
              <a:sym typeface="Arial"/>
            </a:endParaRPr>
          </a:p>
          <a:p>
            <a:pPr>
              <a:buSzPct val="25000"/>
            </a:pPr>
            <a:endParaRPr lang="x-none" sz="1200">
              <a:solidFill>
                <a:schemeClr val="dk1"/>
              </a:solidFill>
              <a:latin typeface="+mn-lt"/>
              <a:ea typeface="Arial"/>
              <a:cs typeface="Arial"/>
              <a:sym typeface="Arial"/>
            </a:endParaRPr>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2</a:t>
            </a:fld>
            <a:endParaRPr lang="en-US"/>
          </a:p>
        </p:txBody>
      </p:sp>
    </p:spTree>
    <p:extLst>
      <p:ext uri="{BB962C8B-B14F-4D97-AF65-F5344CB8AC3E}">
        <p14:creationId xmlns:p14="http://schemas.microsoft.com/office/powerpoint/2010/main" val="974596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95" rtl="0" eaLnBrk="1" fontAlgn="auto" latinLnBrk="0" hangingPunct="1">
              <a:lnSpc>
                <a:spcPct val="100000"/>
              </a:lnSpc>
              <a:spcBef>
                <a:spcPts val="0"/>
              </a:spcBef>
              <a:spcAft>
                <a:spcPts val="0"/>
              </a:spcAft>
              <a:buClrTx/>
              <a:buSzTx/>
              <a:buFontTx/>
              <a:buNone/>
              <a:tabLst/>
              <a:defRPr/>
            </a:pPr>
            <a:r>
              <a:rPr lang="en-US"/>
              <a:t>See first E-DRS slide</a:t>
            </a: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t>20</a:t>
            </a:fld>
            <a:endParaRPr lang="en-US"/>
          </a:p>
        </p:txBody>
      </p:sp>
    </p:spTree>
    <p:extLst>
      <p:ext uri="{BB962C8B-B14F-4D97-AF65-F5344CB8AC3E}">
        <p14:creationId xmlns:p14="http://schemas.microsoft.com/office/powerpoint/2010/main" val="3533416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95" rtl="0" eaLnBrk="1" fontAlgn="auto" latinLnBrk="0" hangingPunct="1">
              <a:lnSpc>
                <a:spcPct val="100000"/>
              </a:lnSpc>
              <a:spcBef>
                <a:spcPts val="0"/>
              </a:spcBef>
              <a:spcAft>
                <a:spcPts val="0"/>
              </a:spcAft>
              <a:buClrTx/>
              <a:buSzTx/>
              <a:buFontTx/>
              <a:buNone/>
              <a:tabLst/>
              <a:defRPr/>
            </a:pPr>
            <a:r>
              <a:rPr lang="en-US"/>
              <a:t>See first E-DRS slide</a:t>
            </a: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t>21</a:t>
            </a:fld>
            <a:endParaRPr lang="en-US"/>
          </a:p>
        </p:txBody>
      </p:sp>
    </p:spTree>
    <p:extLst>
      <p:ext uri="{BB962C8B-B14F-4D97-AF65-F5344CB8AC3E}">
        <p14:creationId xmlns:p14="http://schemas.microsoft.com/office/powerpoint/2010/main" val="3920735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etropolis" panose="00000500000000000000" pitchFamily="50" charset="0"/>
                <a:ea typeface="+mn-ea"/>
                <a:cs typeface="+mn-cs"/>
              </a:rPr>
              <a:t>One of the key storage technologies that both VMware Cloud on AWS supports is vSAN, which is a hyper-converged, software-defined storage (SDS) that pools together direct-attached storage devices across a VMware vSphere cluster to create a distributed, shared data store. Before today’s announcement, vSAN on VMware Cloud on AWS would use the same pool of hosts within a vSphere cluster for both storage and compute, and customers are not able to scale their storage without occurring additional cost for compute. With today’s announcement, customers have options for more cost-effective deployment especially if they have storage-intense workloads. Customers can first deploy their VMware Cloud on AWS using I3.metal instance type, then subsequently choose either I3.metal or R5.metal for additional clusters.  If they choose R5.metal, vSAN will use EBS storage by default and this provides a more cost-effective option for customer environments that have large storage capacity need (&gt;60TB) but without highly intensive IOPS requirements.</a:t>
            </a:r>
            <a:endParaRPr lang="en-US"/>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22</a:t>
            </a:fld>
            <a:endParaRPr lang="en-US"/>
          </a:p>
        </p:txBody>
      </p:sp>
    </p:spTree>
    <p:extLst>
      <p:ext uri="{BB962C8B-B14F-4D97-AF65-F5344CB8AC3E}">
        <p14:creationId xmlns:p14="http://schemas.microsoft.com/office/powerpoint/2010/main" val="2261438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etropolis" panose="00000500000000000000" pitchFamily="50" charset="0"/>
                <a:ea typeface="+mn-ea"/>
                <a:cs typeface="+mn-cs"/>
              </a:rPr>
              <a:t>One of the key storage technologies that both VMware Cloud on AWS supports is vSAN, which is a hyper-converged, software-defined storage (SDS) that pools together direct-attached storage devices across a VMware vSphere cluster to create a distributed, shared data store. Before today’s announcement, vSAN on VMware Cloud on AWS would use the same pool of hosts within a vSphere cluster for both storage and compute, and customers are not able to scale their storage without occurring additional cost for compute. With today’s announcement, customers have options for more cost-effective deployment especially if they have storage-intense workloads. Customers can first deploy their VMware Cloud on AWS using I3.metal instance type, then subsequently choose either I3.metal or R5.metal for additional clusters.  If they choose R5.metal, vSAN will use EBS storage by default and this provides a more cost-effective option for customer environments that have large storage capacity need (&gt;60TB) but without highly intensive IOPS requirements.</a:t>
            </a:r>
            <a:endParaRPr lang="en-US"/>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23</a:t>
            </a:fld>
            <a:endParaRPr lang="en-US"/>
          </a:p>
        </p:txBody>
      </p:sp>
    </p:spTree>
    <p:extLst>
      <p:ext uri="{BB962C8B-B14F-4D97-AF65-F5344CB8AC3E}">
        <p14:creationId xmlns:p14="http://schemas.microsoft.com/office/powerpoint/2010/main" val="1271107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etropolis" panose="00000500000000000000" pitchFamily="50" charset="0"/>
                <a:ea typeface="+mn-ea"/>
                <a:cs typeface="+mn-cs"/>
              </a:rPr>
              <a:t>One of the key storage technologies that both VMware Cloud on AWS supports is vSAN, which is a hyper-converged, software-defined storage (SDS) that pools together direct-attached storage devices across a VMware vSphere cluster to create a distributed, shared data store. Before today’s announcement, vSAN on VMware Cloud on AWS would use the same pool of hosts within a vSphere cluster for both storage and compute, and customers are not able to scale their storage without occurring additional cost for compute. With today’s announcement, customers have options for more cost-effective deployment especially if they have storage-intense workloads. Customers can first deploy their VMware Cloud on AWS using I3.metal instance type, then subsequently choose either I3.metal or R5.metal for additional clusters.  If they choose R5.metal, vSAN will use EBS storage by default and this provides a more cost-effective option for customer environments that have large storage capacity need (&gt;60TB) but without highly intensive IOPS requirements.</a:t>
            </a:r>
            <a:endParaRPr lang="en-US"/>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24</a:t>
            </a:fld>
            <a:endParaRPr lang="en-US"/>
          </a:p>
        </p:txBody>
      </p:sp>
    </p:spTree>
    <p:extLst>
      <p:ext uri="{BB962C8B-B14F-4D97-AF65-F5344CB8AC3E}">
        <p14:creationId xmlns:p14="http://schemas.microsoft.com/office/powerpoint/2010/main" val="3574436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etropolis" panose="00000500000000000000" pitchFamily="50" charset="0"/>
                <a:ea typeface="+mn-ea"/>
                <a:cs typeface="+mn-cs"/>
              </a:rPr>
              <a:t>One of the key storage technologies that both VMware Cloud on AWS supports is vSAN, which is a hyper-converged, software-defined storage (SDS) that pools together direct-attached storage devices across a VMware vSphere cluster to create a distributed, shared data store. Before today’s announcement, vSAN on VMware Cloud on AWS would use the same pool of hosts within a vSphere cluster for both storage and compute, and customers are not able to scale their storage without occurring additional cost for compute. With today’s announcement, customers have options for more cost-effective deployment especially if they have storage-intense workloads. Customers can first deploy their VMware Cloud on AWS using I3.metal instance type, then subsequently choose either I3.metal or R5.metal for additional clusters.  If they choose R5.metal, vSAN will use EBS storage by default and this provides a more cost-effective option for customer environments that have large storage capacity need (&gt;60TB) but without highly intensive IOPS requirements.</a:t>
            </a:r>
            <a:endParaRPr lang="en-US"/>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25</a:t>
            </a:fld>
            <a:endParaRPr lang="en-US"/>
          </a:p>
        </p:txBody>
      </p:sp>
    </p:spTree>
    <p:extLst>
      <p:ext uri="{BB962C8B-B14F-4D97-AF65-F5344CB8AC3E}">
        <p14:creationId xmlns:p14="http://schemas.microsoft.com/office/powerpoint/2010/main" val="241546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7400" y="609600"/>
            <a:ext cx="5283200" cy="29718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26</a:t>
            </a:fld>
            <a:endParaRPr lang="en-US"/>
          </a:p>
        </p:txBody>
      </p:sp>
    </p:spTree>
    <p:extLst>
      <p:ext uri="{BB962C8B-B14F-4D97-AF65-F5344CB8AC3E}">
        <p14:creationId xmlns:p14="http://schemas.microsoft.com/office/powerpoint/2010/main" val="2082429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a:solidFill>
                  <a:schemeClr val="tx1"/>
                </a:solidFill>
                <a:effectLst/>
                <a:latin typeface="+mn-lt"/>
                <a:ea typeface="+mn-ea"/>
                <a:cs typeface="+mn-cs"/>
              </a:rPr>
              <a:t>For I3 hosts (with local storage): </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Each host is equipped with 8 NVMe devices. 1.6TB Drives</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A total of 10 TBs of RAW capacity is available for the VMs to consume.</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This 10 TB is not including the cache capacity of the vSAN Datastore. The Usable VM storage capacity depends on the Per-VM Storage Policy.</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The management VMs consume in total 0.9 % of the vSAN datastore capacity in a 4 node cluster.</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If the cluster is expanded to 16 hosts, a total of 160 TB RAW capacity is available for the VMs to consume.</a:t>
            </a:r>
          </a:p>
        </p:txBody>
      </p:sp>
      <p:sp>
        <p:nvSpPr>
          <p:cNvPr id="4" name="Slide Number Placeholder 3"/>
          <p:cNvSpPr>
            <a:spLocks noGrp="1"/>
          </p:cNvSpPr>
          <p:nvPr>
            <p:ph type="sldNum" sz="quarter" idx="10"/>
          </p:nvPr>
        </p:nvSpPr>
        <p:spPr/>
        <p:txBody>
          <a:bodyPr/>
          <a:lstStyle/>
          <a:p>
            <a:fld id="{9F4FBC3A-A12C-40F9-BB8D-BC30C7901396}" type="slidenum">
              <a:rPr lang="en-US" smtClean="0"/>
              <a:t>27</a:t>
            </a:fld>
            <a:endParaRPr lang="en-US"/>
          </a:p>
        </p:txBody>
      </p:sp>
    </p:spTree>
    <p:extLst>
      <p:ext uri="{BB962C8B-B14F-4D97-AF65-F5344CB8AC3E}">
        <p14:creationId xmlns:p14="http://schemas.microsoft.com/office/powerpoint/2010/main" val="5567919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I3 Hosts:</a:t>
            </a:r>
          </a:p>
          <a:p>
            <a:br>
              <a:rPr lang="en-US"/>
            </a:br>
            <a:r>
              <a:rPr lang="en-US"/>
              <a:t>Each vSAN node contains eight NVMe</a:t>
            </a:r>
            <a:r>
              <a:rPr lang="en-US" baseline="0"/>
              <a:t> devices.</a:t>
            </a:r>
          </a:p>
          <a:p>
            <a:endParaRPr lang="en-US" baseline="0"/>
          </a:p>
          <a:p>
            <a:r>
              <a:rPr lang="en-US" baseline="0"/>
              <a:t>These devices are distributed across two vSAN Disk Groups.</a:t>
            </a:r>
          </a:p>
          <a:p>
            <a:endParaRPr lang="en-US" baseline="0"/>
          </a:p>
          <a:p>
            <a:r>
              <a:rPr lang="en-US" baseline="0"/>
              <a:t>Within a disk group, one NVMe device is used for the write-caching tier while 3 NVMe devices are used for the storage capacity tier.</a:t>
            </a:r>
          </a:p>
          <a:p>
            <a:endParaRPr lang="en-US" baseline="0"/>
          </a:p>
          <a:p>
            <a:r>
              <a:rPr lang="en-US" baseline="0"/>
              <a:t>Customers can configure their own Storage policies to provide the appropriate  protection level against host and component failure.</a:t>
            </a:r>
          </a:p>
          <a:p>
            <a:endParaRPr lang="en-US" baseline="0"/>
          </a:p>
          <a:p>
            <a:r>
              <a:rPr lang="en-US" baseline="0"/>
              <a:t>Depending on the number of hosts in the cluster, RAID 5 or RAID 6 can be used for fault tolerance. The default storage policy is set to use </a:t>
            </a:r>
            <a:r>
              <a:rPr lang="en-US" b="1" baseline="0"/>
              <a:t>RAID 5</a:t>
            </a:r>
            <a:r>
              <a:rPr lang="en-US" baseline="0"/>
              <a:t>.</a:t>
            </a:r>
          </a:p>
          <a:p>
            <a:endParaRPr lang="en-US" baseline="0"/>
          </a:p>
          <a:p>
            <a:r>
              <a:rPr lang="en-US" baseline="0"/>
              <a:t>By default vSAN encryption is disabled at Initial Availability.</a:t>
            </a:r>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28</a:t>
            </a:fld>
            <a:endParaRPr lang="en-US"/>
          </a:p>
        </p:txBody>
      </p:sp>
    </p:spTree>
    <p:extLst>
      <p:ext uri="{BB962C8B-B14F-4D97-AF65-F5344CB8AC3E}">
        <p14:creationId xmlns:p14="http://schemas.microsoft.com/office/powerpoint/2010/main" val="2607026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standard breakdown of storage utilization for </a:t>
            </a:r>
            <a:r>
              <a:rPr lang="en-US" err="1"/>
              <a:t>vSAN</a:t>
            </a:r>
            <a:r>
              <a:rPr lang="en-US"/>
              <a:t> in VMware Cloud on AWS.</a:t>
            </a:r>
          </a:p>
          <a:p>
            <a:endParaRPr lang="en-US"/>
          </a:p>
          <a:p>
            <a:r>
              <a:rPr lang="en-US"/>
              <a:t>Each device has roughly 10.7 TB of RAW storage. Keep in mind that </a:t>
            </a:r>
            <a:r>
              <a:rPr lang="en-US" err="1"/>
              <a:t>vSAN</a:t>
            </a:r>
            <a:r>
              <a:rPr lang="en-US"/>
              <a:t> has metadata overhead and that best-practices recommends 20-25% slack space.</a:t>
            </a:r>
          </a:p>
          <a:p>
            <a:endParaRPr lang="en-US"/>
          </a:p>
          <a:p>
            <a:r>
              <a:rPr lang="en-US"/>
              <a:t>RAID-5 (if you choose to use that storage policy for your VMs) [Default Policy] overhead will be one drive’s worth of capacity</a:t>
            </a:r>
          </a:p>
        </p:txBody>
      </p:sp>
      <p:sp>
        <p:nvSpPr>
          <p:cNvPr id="4" name="Slide Number Placeholder 3"/>
          <p:cNvSpPr>
            <a:spLocks noGrp="1"/>
          </p:cNvSpPr>
          <p:nvPr>
            <p:ph type="sldNum" sz="quarter" idx="5"/>
          </p:nvPr>
        </p:nvSpPr>
        <p:spPr/>
        <p:txBody>
          <a:bodyPr/>
          <a:lstStyle/>
          <a:p>
            <a:fld id="{9F4FBC3A-A12C-40F9-BB8D-BC30C7901396}" type="slidenum">
              <a:rPr lang="en-US" smtClean="0"/>
              <a:t>29</a:t>
            </a:fld>
            <a:endParaRPr lang="en-US"/>
          </a:p>
        </p:txBody>
      </p:sp>
    </p:spTree>
    <p:extLst>
      <p:ext uri="{BB962C8B-B14F-4D97-AF65-F5344CB8AC3E}">
        <p14:creationId xmlns:p14="http://schemas.microsoft.com/office/powerpoint/2010/main" val="456980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7400" y="609600"/>
            <a:ext cx="5283200" cy="2971800"/>
          </a:xfrm>
        </p:spPr>
      </p:sp>
      <p:sp>
        <p:nvSpPr>
          <p:cNvPr id="3" name="Notes Placeholder 2"/>
          <p:cNvSpPr>
            <a:spLocks noGrp="1"/>
          </p:cNvSpPr>
          <p:nvPr>
            <p:ph type="body" idx="1"/>
          </p:nvPr>
        </p:nvSpPr>
        <p:spPr/>
        <p:txBody>
          <a:bodyPr/>
          <a:lstStyle/>
          <a:p>
            <a:r>
              <a:rPr lang="en-US" sz="1200"/>
              <a:t>We thought</a:t>
            </a:r>
            <a:r>
              <a:rPr lang="en-US" sz="1200" baseline="0"/>
              <a:t> long and hard about it and decided that if we partner with Amazon we can solve most of these challenges. AWS is a renowned datacenter operator. It knows how to operate at scale and has a global reach. Couple that with VMware and you can start to build scalable cloud solutions anywhere in the world with your current skillset and your current tool-set. </a:t>
            </a:r>
            <a:endParaRPr lang="en-US" sz="1200"/>
          </a:p>
          <a:p>
            <a:r>
              <a:rPr lang="en-US" sz="1200"/>
              <a:t> </a:t>
            </a:r>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3</a:t>
            </a:fld>
            <a:endParaRPr lang="en-US"/>
          </a:p>
        </p:txBody>
      </p:sp>
    </p:spTree>
    <p:extLst>
      <p:ext uri="{BB962C8B-B14F-4D97-AF65-F5344CB8AC3E}">
        <p14:creationId xmlns:p14="http://schemas.microsoft.com/office/powerpoint/2010/main" val="801016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default deployment installs the SDDC into a single Availability Zone (AZ). Remediation can happen within this AZ, however, if the AZ has an outage, the entire SDDC will be affected.</a:t>
            </a:r>
            <a:endParaRPr lang="en-US" baseline="0"/>
          </a:p>
          <a:p>
            <a:endParaRPr lang="en-US" baseline="0"/>
          </a:p>
          <a:p>
            <a:r>
              <a:rPr lang="en-US" baseline="0"/>
              <a:t>The enterprise level software, focused on infrastructure resiliency deals with outages, for example Auto Remediation HA resolves host and component failure.</a:t>
            </a:r>
          </a:p>
          <a:p>
            <a:endParaRPr lang="en-US" baseline="0"/>
          </a:p>
          <a:p>
            <a:r>
              <a:rPr lang="en-US" baseline="0"/>
              <a:t>Providing fast recovery of virtual machine and automatic replacement of host resources.</a:t>
            </a:r>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30</a:t>
            </a:fld>
            <a:endParaRPr lang="en-US"/>
          </a:p>
        </p:txBody>
      </p:sp>
    </p:spTree>
    <p:extLst>
      <p:ext uri="{BB962C8B-B14F-4D97-AF65-F5344CB8AC3E}">
        <p14:creationId xmlns:p14="http://schemas.microsoft.com/office/powerpoint/2010/main" val="2426019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when we first introduced vSphere</a:t>
            </a:r>
            <a:r>
              <a:rPr lang="en-US" baseline="0"/>
              <a:t> HA. Instead of having to rebuild every application to make it high available, we could make every VM more resilient by selecting a few options at the infrastructure layer.</a:t>
            </a:r>
          </a:p>
          <a:p>
            <a:endParaRPr lang="en-US" baseline="0"/>
          </a:p>
          <a:p>
            <a:pPr marL="0" marR="0" indent="0" algn="l" defTabSz="914095" rtl="0" eaLnBrk="1" fontAlgn="auto" latinLnBrk="0" hangingPunct="1">
              <a:lnSpc>
                <a:spcPct val="100000"/>
              </a:lnSpc>
              <a:spcBef>
                <a:spcPts val="0"/>
              </a:spcBef>
              <a:spcAft>
                <a:spcPts val="0"/>
              </a:spcAft>
              <a:buClrTx/>
              <a:buSzTx/>
              <a:buFontTx/>
              <a:buNone/>
              <a:tabLst/>
              <a:defRPr/>
            </a:pPr>
            <a:r>
              <a:rPr lang="en-US">
                <a:solidFill>
                  <a:schemeClr val="bg1">
                    <a:lumMod val="50000"/>
                  </a:schemeClr>
                </a:solidFill>
              </a:rPr>
              <a:t>In VMware Cloud on AWS, customers now have the ability to choose a ‘Stretched Cluster’ deployment that spreads the infrastructure across two (2) Availability Zones. This brings an additional layer of availability to your workloads.</a:t>
            </a:r>
            <a:endParaRPr lang="en-US" baseline="0">
              <a:solidFill>
                <a:schemeClr val="bg1">
                  <a:lumMod val="50000"/>
                </a:schemeClr>
              </a:solidFill>
            </a:endParaRPr>
          </a:p>
          <a:p>
            <a:pPr marL="0" marR="0" indent="0" algn="l" defTabSz="914095" rtl="0" eaLnBrk="1" fontAlgn="auto" latinLnBrk="0" hangingPunct="1">
              <a:lnSpc>
                <a:spcPct val="100000"/>
              </a:lnSpc>
              <a:spcBef>
                <a:spcPts val="0"/>
              </a:spcBef>
              <a:spcAft>
                <a:spcPts val="0"/>
              </a:spcAft>
              <a:buClrTx/>
              <a:buSzTx/>
              <a:buFontTx/>
              <a:buNone/>
              <a:tabLst/>
              <a:defRPr/>
            </a:pPr>
            <a:endParaRPr lang="en-US" baseline="0">
              <a:solidFill>
                <a:schemeClr val="bg1">
                  <a:lumMod val="50000"/>
                </a:schemeClr>
              </a:solidFill>
            </a:endParaRPr>
          </a:p>
          <a:p>
            <a:pPr marL="0" marR="0" indent="0" algn="l" defTabSz="914095" rtl="0" eaLnBrk="1" fontAlgn="auto" latinLnBrk="0" hangingPunct="1">
              <a:lnSpc>
                <a:spcPct val="100000"/>
              </a:lnSpc>
              <a:spcBef>
                <a:spcPts val="0"/>
              </a:spcBef>
              <a:spcAft>
                <a:spcPts val="0"/>
              </a:spcAft>
              <a:buClrTx/>
              <a:buSzTx/>
              <a:buFontTx/>
              <a:buNone/>
              <a:tabLst/>
              <a:defRPr/>
            </a:pPr>
            <a:r>
              <a:rPr lang="en-US" baseline="0">
                <a:solidFill>
                  <a:schemeClr val="bg1">
                    <a:lumMod val="50000"/>
                  </a:schemeClr>
                </a:solidFill>
              </a:rPr>
              <a:t>For the first time ever multi-AZ availability is possible by stretching the cluster across two AZs in the same region.</a:t>
            </a:r>
          </a:p>
          <a:p>
            <a:pPr marL="0" marR="0" indent="0" algn="l" defTabSz="914095" rtl="0" eaLnBrk="1" fontAlgn="auto" latinLnBrk="0" hangingPunct="1">
              <a:lnSpc>
                <a:spcPct val="100000"/>
              </a:lnSpc>
              <a:spcBef>
                <a:spcPts val="0"/>
              </a:spcBef>
              <a:spcAft>
                <a:spcPts val="0"/>
              </a:spcAft>
              <a:buClrTx/>
              <a:buSzTx/>
              <a:buFontTx/>
              <a:buNone/>
              <a:tabLst/>
              <a:defRPr/>
            </a:pPr>
            <a:endParaRPr lang="en-US" baseline="0">
              <a:solidFill>
                <a:schemeClr val="bg1">
                  <a:lumMod val="50000"/>
                </a:schemeClr>
              </a:solidFill>
            </a:endParaRPr>
          </a:p>
          <a:p>
            <a:r>
              <a:rPr lang="en-US">
                <a:solidFill>
                  <a:srgbClr val="006990"/>
                </a:solidFill>
              </a:rPr>
              <a:t>No need for refactoring traditional applications to obtain High availability on AWS Infrastructure.</a:t>
            </a:r>
          </a:p>
          <a:p>
            <a:endParaRPr lang="en-US">
              <a:solidFill>
                <a:srgbClr val="006990"/>
              </a:solidFill>
            </a:endParaRPr>
          </a:p>
          <a:p>
            <a:r>
              <a:rPr lang="en-US">
                <a:solidFill>
                  <a:srgbClr val="006990"/>
                </a:solidFill>
              </a:rPr>
              <a:t>Synchronous</a:t>
            </a:r>
            <a:r>
              <a:rPr lang="en-US" baseline="0">
                <a:solidFill>
                  <a:srgbClr val="006990"/>
                </a:solidFill>
              </a:rPr>
              <a:t> write replication is used across AZ’s. This results in a RPO of zero and the RTO depends on the HA restart. </a:t>
            </a:r>
          </a:p>
          <a:p>
            <a:endParaRPr lang="en-US" baseline="0">
              <a:solidFill>
                <a:srgbClr val="006990"/>
              </a:solidFill>
            </a:endParaRPr>
          </a:p>
          <a:p>
            <a:r>
              <a:rPr lang="en-US" baseline="0">
                <a:solidFill>
                  <a:srgbClr val="006990"/>
                </a:solidFill>
              </a:rPr>
              <a:t>If a host fails HA auto remediation solves this by replacing the host and rebuilding the vSAN datastore automatically.</a:t>
            </a:r>
            <a:endParaRPr lang="en-US">
              <a:solidFill>
                <a:srgbClr val="006990"/>
              </a:solidFill>
            </a:endParaRPr>
          </a:p>
          <a:p>
            <a:endParaRPr lang="en-US" baseline="0"/>
          </a:p>
          <a:p>
            <a:r>
              <a:rPr lang="en-US" baseline="0"/>
              <a:t>This is truly ground breaking stuff, only possible by the partnership of VMware and AWS.</a:t>
            </a:r>
          </a:p>
          <a:p>
            <a:endParaRPr lang="en-US" baseline="0"/>
          </a:p>
          <a:p>
            <a:endParaRPr lang="en-US"/>
          </a:p>
          <a:p>
            <a:endParaRPr lang="en-US" baseline="0">
              <a:solidFill>
                <a:schemeClr val="bg1">
                  <a:lumMod val="50000"/>
                </a:schemeClr>
              </a:solidFill>
            </a:endParaRPr>
          </a:p>
          <a:p>
            <a:endParaRPr lang="en-US" baseline="0">
              <a:solidFill>
                <a:schemeClr val="bg1">
                  <a:lumMod val="50000"/>
                </a:schemeClr>
              </a:solidFill>
            </a:endParaRPr>
          </a:p>
          <a:p>
            <a:endParaRPr lang="en-US" baseline="0">
              <a:solidFill>
                <a:schemeClr val="bg1">
                  <a:lumMod val="50000"/>
                </a:schemeClr>
              </a:solidFill>
            </a:endParaRPr>
          </a:p>
        </p:txBody>
      </p:sp>
      <p:sp>
        <p:nvSpPr>
          <p:cNvPr id="4" name="Slide Number Placeholder 3"/>
          <p:cNvSpPr>
            <a:spLocks noGrp="1"/>
          </p:cNvSpPr>
          <p:nvPr>
            <p:ph type="sldNum" sz="quarter" idx="10"/>
          </p:nvPr>
        </p:nvSpPr>
        <p:spPr/>
        <p:txBody>
          <a:bodyPr/>
          <a:lstStyle/>
          <a:p>
            <a:fld id="{9F4FBC3A-A12C-40F9-BB8D-BC30C7901396}" type="slidenum">
              <a:rPr lang="en-US" smtClean="0"/>
              <a:t>31</a:t>
            </a:fld>
            <a:endParaRPr lang="en-US"/>
          </a:p>
        </p:txBody>
      </p:sp>
    </p:spTree>
    <p:extLst>
      <p:ext uri="{BB962C8B-B14F-4D97-AF65-F5344CB8AC3E}">
        <p14:creationId xmlns:p14="http://schemas.microsoft.com/office/powerpoint/2010/main" val="2426019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fontScale="77500" lnSpcReduction="20000"/>
              </a:bodyPr>
              <a:lstStyle/>
              <a:p>
                <a:r>
                  <a:rPr lang="en-US" sz="1200" b="1"/>
                  <a:t>Host Traffic:</a:t>
                </a:r>
              </a:p>
              <a:p>
                <a:r>
                  <a:rPr lang="en-US" sz="1200"/>
                  <a:t>With Stretched Clusters, read traffic is serviced by the site that the VM resides on. This concept is called Read Locality. </a:t>
                </a:r>
              </a:p>
              <a:p>
                <a:r>
                  <a:rPr lang="en-US" sz="1200"/>
                  <a:t>However all writes need to be </a:t>
                </a:r>
                <a:r>
                  <a:rPr lang="en-US" sz="1200" err="1"/>
                  <a:t>syncrhously</a:t>
                </a:r>
                <a:r>
                  <a:rPr lang="en-US" sz="1200"/>
                  <a:t> </a:t>
                </a:r>
                <a:r>
                  <a:rPr lang="en-US" sz="1200" err="1"/>
                  <a:t>commited</a:t>
                </a:r>
                <a:r>
                  <a:rPr lang="en-US" sz="1200"/>
                  <a:t> to both AZ in order for the data to be “protected”.  To calculate the amount of traffic which would be sent for a given workload.  Take the total amount of data  (</a:t>
                </a:r>
                <a:r>
                  <a:rPr lang="en-US" sz="1200" err="1"/>
                  <a:t>Wb</a:t>
                </a:r>
                <a:r>
                  <a:rPr lang="en-US" sz="1200"/>
                  <a:t>) * data multiplier (md) : T = </a:t>
                </a:r>
                <a:r>
                  <a:rPr lang="en-US" sz="1200" err="1"/>
                  <a:t>Wb</a:t>
                </a:r>
                <a:r>
                  <a:rPr lang="en-US" sz="1200"/>
                  <a:t> * md</a:t>
                </a:r>
              </a:p>
              <a:p>
                <a:r>
                  <a:rPr lang="en-US" sz="1200"/>
                  <a:t>The data multiplier is comprised of overhead for vSAN metadata traffic and miscellaneous related operations. VMware recommends a data multiplier of 1.4 (40%)</a:t>
                </a:r>
              </a:p>
              <a:p>
                <a:endParaRPr lang="en-US" sz="1200"/>
              </a:p>
              <a:p>
                <a:r>
                  <a:rPr lang="en-US" sz="1200" b="1"/>
                  <a:t>Witness Traffic:</a:t>
                </a:r>
              </a:p>
              <a:p>
                <a:r>
                  <a:rPr lang="en-US" sz="1200"/>
                  <a:t>Depends on the number of components, but generally speaking every 1000 components will generate ~2Mbps of throughput.</a:t>
                </a:r>
              </a:p>
              <a:p>
                <a:pPr marL="0" marR="0" lvl="0" indent="0" algn="l" defTabSz="914400" rtl="0" eaLnBrk="1" fontAlgn="auto" latinLnBrk="0" hangingPunct="1">
                  <a:lnSpc>
                    <a:spcPct val="100000"/>
                  </a:lnSpc>
                  <a:spcBef>
                    <a:spcPts val="0"/>
                  </a:spcBef>
                  <a:spcAft>
                    <a:spcPts val="600"/>
                  </a:spcAft>
                  <a:buClrTx/>
                  <a:buSzTx/>
                  <a:buFontTx/>
                  <a:buNone/>
                  <a:tabLst/>
                  <a:defRPr/>
                </a:pPr>
                <a14:m>
                  <m:oMathPara xmlns:m="http://schemas.openxmlformats.org/officeDocument/2006/math">
                    <m:oMathParaPr>
                      <m:jc m:val="left"/>
                    </m:oMathParaPr>
                    <m:oMath xmlns:m="http://schemas.openxmlformats.org/officeDocument/2006/math">
                      <m:sSub>
                        <m:sSubPr>
                          <m:ctrlPr>
                            <a:rPr lang="en-US" sz="1200" b="1" i="1" baseline="0" smtClean="0">
                              <a:solidFill>
                                <a:schemeClr val="accent4"/>
                              </a:solidFill>
                              <a:latin typeface="Cambria Math" panose="02040503050406030204" pitchFamily="18" charset="0"/>
                            </a:rPr>
                          </m:ctrlPr>
                        </m:sSubPr>
                        <m:e>
                          <m:r>
                            <a:rPr lang="en-US" sz="1200" b="1" i="0" baseline="0" smtClean="0">
                              <a:solidFill>
                                <a:schemeClr val="accent4"/>
                              </a:solidFill>
                              <a:latin typeface="Cambria Math" panose="02040503050406030204" pitchFamily="18" charset="0"/>
                            </a:rPr>
                            <m:t>𝐁𝐚𝐧𝐝𝐰𝐢𝐝𝐭𝐡</m:t>
                          </m:r>
                        </m:e>
                        <m:sub>
                          <m:r>
                            <a:rPr lang="en-US" sz="1200" b="1" i="1" baseline="0" smtClean="0">
                              <a:solidFill>
                                <a:schemeClr val="accent4"/>
                              </a:solidFill>
                              <a:latin typeface="Cambria Math" panose="02040503050406030204" pitchFamily="18" charset="0"/>
                            </a:rPr>
                            <m:t>𝟏𝟎𝟎𝟎</m:t>
                          </m:r>
                        </m:sub>
                      </m:sSub>
                      <m:r>
                        <a:rPr lang="en-US" sz="1200" b="0" i="0" baseline="0" smtClean="0">
                          <a:solidFill>
                            <a:schemeClr val="accent4"/>
                          </a:solidFill>
                          <a:latin typeface="Cambria Math" panose="02040503050406030204" pitchFamily="18" charset="0"/>
                        </a:rPr>
                        <m:t>= </m:t>
                      </m:r>
                      <m:f>
                        <m:fPr>
                          <m:ctrlPr>
                            <a:rPr lang="en-US" sz="1200" b="0" i="1" baseline="0" smtClean="0">
                              <a:solidFill>
                                <a:schemeClr val="accent4"/>
                              </a:solidFill>
                              <a:latin typeface="Cambria Math" panose="02040503050406030204" pitchFamily="18" charset="0"/>
                            </a:rPr>
                          </m:ctrlPr>
                        </m:fPr>
                        <m:num>
                          <m:r>
                            <a:rPr lang="en-US" sz="1200" b="0" i="1" baseline="0" smtClean="0">
                              <a:solidFill>
                                <a:schemeClr val="accent4"/>
                              </a:solidFill>
                              <a:latin typeface="Cambria Math" panose="02040503050406030204" pitchFamily="18" charset="0"/>
                            </a:rPr>
                            <m:t>1,138  ∗ 1,000</m:t>
                          </m:r>
                        </m:num>
                        <m:den>
                          <m:r>
                            <a:rPr lang="en-US" sz="1200" b="0" i="1" baseline="0" smtClean="0">
                              <a:solidFill>
                                <a:schemeClr val="accent4"/>
                              </a:solidFill>
                              <a:latin typeface="Cambria Math" panose="02040503050406030204" pitchFamily="18" charset="0"/>
                            </a:rPr>
                            <m:t>5</m:t>
                          </m:r>
                          <m:r>
                            <a:rPr lang="en-US" sz="1200" b="0" i="1" baseline="0" smtClean="0">
                              <a:solidFill>
                                <a:schemeClr val="accent4"/>
                              </a:solidFill>
                              <a:latin typeface="Cambria Math" panose="02040503050406030204" pitchFamily="18" charset="0"/>
                            </a:rPr>
                            <m:t>𝑠</m:t>
                          </m:r>
                        </m:den>
                      </m:f>
                    </m:oMath>
                  </m:oMathPara>
                </a14:m>
                <a:endParaRPr lang="en-US" sz="1200" b="0" i="1" kern="1200" baseline="0">
                  <a:solidFill>
                    <a:schemeClr val="accent4"/>
                  </a:solidFill>
                  <a:latin typeface="Metropolis" panose="00000500000000000000" pitchFamily="50" charset="0"/>
                  <a:ea typeface="+mn-ea"/>
                  <a:cs typeface="+mn-cs"/>
                </a:endParaRPr>
              </a:p>
              <a:p>
                <a:pPr marL="914400" marR="0" lvl="2" indent="0" algn="l" defTabSz="914400" rtl="0" eaLnBrk="1" fontAlgn="auto" latinLnBrk="0" hangingPunct="1">
                  <a:lnSpc>
                    <a:spcPct val="100000"/>
                  </a:lnSpc>
                  <a:spcBef>
                    <a:spcPts val="0"/>
                  </a:spcBef>
                  <a:spcAft>
                    <a:spcPts val="600"/>
                  </a:spcAft>
                  <a:buClrTx/>
                  <a:buSzTx/>
                  <a:buFontTx/>
                  <a:buNone/>
                  <a:tabLst/>
                  <a:defRPr/>
                </a:pPr>
                <a14:m>
                  <m:oMathPara xmlns:m="http://schemas.openxmlformats.org/officeDocument/2006/math">
                    <m:oMathParaPr>
                      <m:jc m:val="left"/>
                    </m:oMathParaPr>
                    <m:oMath xmlns:m="http://schemas.openxmlformats.org/officeDocument/2006/math">
                      <m:r>
                        <a:rPr lang="en-US" sz="1200" b="0" i="1" baseline="0" smtClean="0">
                          <a:solidFill>
                            <a:schemeClr val="accent4"/>
                          </a:solidFill>
                          <a:latin typeface="Cambria Math" panose="02040503050406030204" pitchFamily="18" charset="0"/>
                        </a:rPr>
                        <m:t>      = 1. 82 </m:t>
                      </m:r>
                      <m:r>
                        <a:rPr lang="en-US" sz="1200" b="0" i="1" baseline="0" smtClean="0">
                          <a:solidFill>
                            <a:schemeClr val="accent4"/>
                          </a:solidFill>
                          <a:latin typeface="Cambria Math" panose="02040503050406030204" pitchFamily="18" charset="0"/>
                        </a:rPr>
                        <m:t>𝑀𝑏𝑝𝑠</m:t>
                      </m:r>
                      <m:r>
                        <a:rPr lang="en-US" sz="1200" b="0" i="1" baseline="0" smtClean="0">
                          <a:solidFill>
                            <a:schemeClr val="accent4"/>
                          </a:solidFill>
                          <a:latin typeface="Cambria Math" panose="02040503050406030204" pitchFamily="18" charset="0"/>
                        </a:rPr>
                        <m:t>+10% </m:t>
                      </m:r>
                      <m:r>
                        <a:rPr lang="en-US" sz="1200" b="0" i="1" baseline="0" smtClean="0">
                          <a:solidFill>
                            <a:schemeClr val="accent4"/>
                          </a:solidFill>
                          <a:latin typeface="Cambria Math" panose="02040503050406030204" pitchFamily="18" charset="0"/>
                        </a:rPr>
                        <m:t>𝑠𝑎𝑓𝑒𝑡𝑦</m:t>
                      </m:r>
                      <m:r>
                        <a:rPr lang="en-US" sz="1200" b="0" i="1" baseline="0" smtClean="0">
                          <a:solidFill>
                            <a:schemeClr val="accent4"/>
                          </a:solidFill>
                          <a:latin typeface="Cambria Math" panose="02040503050406030204" pitchFamily="18" charset="0"/>
                        </a:rPr>
                        <m:t> </m:t>
                      </m:r>
                      <m:r>
                        <a:rPr lang="en-US" sz="1200" b="0" i="1" baseline="0" smtClean="0">
                          <a:solidFill>
                            <a:schemeClr val="accent4"/>
                          </a:solidFill>
                          <a:latin typeface="Cambria Math" panose="02040503050406030204" pitchFamily="18" charset="0"/>
                        </a:rPr>
                        <m:t>𝑚𝑎𝑟𝑔𝑖𝑛</m:t>
                      </m:r>
                      <m:r>
                        <a:rPr lang="en-US" sz="1200" b="0" i="1" baseline="0" smtClean="0">
                          <a:solidFill>
                            <a:schemeClr val="accent4"/>
                          </a:solidFill>
                          <a:latin typeface="Cambria Math" panose="02040503050406030204" pitchFamily="18" charset="0"/>
                        </a:rPr>
                        <m:t>=2 </m:t>
                      </m:r>
                      <m:r>
                        <a:rPr lang="en-US" sz="1200" b="0" i="1" baseline="0" smtClean="0">
                          <a:solidFill>
                            <a:schemeClr val="accent4"/>
                          </a:solidFill>
                          <a:latin typeface="Cambria Math" panose="02040503050406030204" pitchFamily="18" charset="0"/>
                        </a:rPr>
                        <m:t>𝑀𝑏𝑝𝑠</m:t>
                      </m:r>
                      <m:r>
                        <a:rPr lang="en-US" sz="1200" b="0" i="0" baseline="0" smtClean="0">
                          <a:solidFill>
                            <a:schemeClr val="accent4"/>
                          </a:solidFill>
                          <a:latin typeface="Cambria Math" panose="02040503050406030204" pitchFamily="18" charset="0"/>
                        </a:rPr>
                        <m:t>   </m:t>
                      </m:r>
                    </m:oMath>
                  </m:oMathPara>
                </a14:m>
                <a:endParaRPr lang="en-US" sz="1200" kern="1200">
                  <a:solidFill>
                    <a:schemeClr val="accent4"/>
                  </a:solidFill>
                  <a:latin typeface="Metropolis" panose="00000500000000000000" pitchFamily="50" charset="0"/>
                  <a:ea typeface="+mn-ea"/>
                  <a:cs typeface="+mn-cs"/>
                </a:endParaRPr>
              </a:p>
              <a:p>
                <a:endParaRPr lang="en-US"/>
              </a:p>
            </p:txBody>
          </p:sp>
        </mc:Choice>
        <mc:Fallback xmlns="">
          <p:sp>
            <p:nvSpPr>
              <p:cNvPr id="3" name="Notes Placeholder 2"/>
              <p:cNvSpPr>
                <a:spLocks noGrp="1"/>
              </p:cNvSpPr>
              <p:nvPr>
                <p:ph type="body" idx="1"/>
              </p:nvPr>
            </p:nvSpPr>
            <p:spPr/>
            <p:txBody>
              <a:bodyPr>
                <a:normAutofit fontScale="77500" lnSpcReduction="20000"/>
              </a:bodyPr>
              <a:lstStyle/>
              <a:p>
                <a:r>
                  <a:rPr lang="en-US" sz="1200" b="1"/>
                  <a:t>Host Traffic:</a:t>
                </a:r>
              </a:p>
              <a:p>
                <a:r>
                  <a:rPr lang="en-US" sz="1200"/>
                  <a:t>With Stretched Clusters, read traffic is serviced by the site that the VM resides on. This concept is called Read Locality. </a:t>
                </a:r>
              </a:p>
              <a:p>
                <a:r>
                  <a:rPr lang="en-US" sz="1200"/>
                  <a:t>However all writes need to be </a:t>
                </a:r>
                <a:r>
                  <a:rPr lang="en-US" sz="1200" err="1"/>
                  <a:t>syncrhously</a:t>
                </a:r>
                <a:r>
                  <a:rPr lang="en-US" sz="1200"/>
                  <a:t> </a:t>
                </a:r>
                <a:r>
                  <a:rPr lang="en-US" sz="1200" err="1"/>
                  <a:t>commited</a:t>
                </a:r>
                <a:r>
                  <a:rPr lang="en-US" sz="1200"/>
                  <a:t> to both AZ in order for the data to be “protected”.  To calculate the amount of traffic which would be sent for a given workload.  Take the total amount of data  (</a:t>
                </a:r>
                <a:r>
                  <a:rPr lang="en-US" sz="1200" err="1"/>
                  <a:t>Wb</a:t>
                </a:r>
                <a:r>
                  <a:rPr lang="en-US" sz="1200"/>
                  <a:t>) * data multiplier (md) : T = </a:t>
                </a:r>
                <a:r>
                  <a:rPr lang="en-US" sz="1200" err="1"/>
                  <a:t>Wb</a:t>
                </a:r>
                <a:r>
                  <a:rPr lang="en-US" sz="1200"/>
                  <a:t> * md</a:t>
                </a:r>
              </a:p>
              <a:p>
                <a:r>
                  <a:rPr lang="en-US" sz="1200"/>
                  <a:t>The data multiplier is comprised of overhead for vSAN metadata traffic and miscellaneous related operations. VMware recommends a data multiplier of 1.4 (40%)</a:t>
                </a:r>
              </a:p>
              <a:p>
                <a:endParaRPr lang="en-US" sz="1200"/>
              </a:p>
              <a:p>
                <a:r>
                  <a:rPr lang="en-US" sz="1200" b="1"/>
                  <a:t>Witness Traffic:</a:t>
                </a:r>
              </a:p>
              <a:p>
                <a:r>
                  <a:rPr lang="en-US" sz="1200"/>
                  <a:t>Depends on the number of components, but generally speaking every 1000 components will generate ~2Mbps of throughput.</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b="1" i="0" baseline="0">
                    <a:solidFill>
                      <a:schemeClr val="accent4"/>
                    </a:solidFill>
                    <a:latin typeface="Cambria Math" panose="02040503050406030204" pitchFamily="18" charset="0"/>
                  </a:rPr>
                  <a:t>〖𝐁𝐚𝐧𝐝𝐰𝐢𝐝𝐭𝐡〗_𝟏𝟎𝟎𝟎</a:t>
                </a:r>
                <a:r>
                  <a:rPr lang="en-US" sz="1200" b="0" i="0" baseline="0">
                    <a:solidFill>
                      <a:schemeClr val="accent4"/>
                    </a:solidFill>
                    <a:latin typeface="Cambria Math" panose="02040503050406030204" pitchFamily="18" charset="0"/>
                  </a:rPr>
                  <a:t>=  (1,138  ∗ 1,000)/5𝑠</a:t>
                </a:r>
                <a:endParaRPr lang="en-US" sz="1200" b="0" i="1" kern="1200" baseline="0">
                  <a:solidFill>
                    <a:schemeClr val="accent4"/>
                  </a:solidFill>
                  <a:latin typeface="Metropolis" panose="00000500000000000000" pitchFamily="50" charset="0"/>
                  <a:ea typeface="+mn-ea"/>
                  <a:cs typeface="+mn-cs"/>
                </a:endParaRPr>
              </a:p>
              <a:p>
                <a:pPr marL="914400" marR="0" lvl="2" indent="0" algn="l" defTabSz="914400" rtl="0" eaLnBrk="1" fontAlgn="auto" latinLnBrk="0" hangingPunct="1">
                  <a:lnSpc>
                    <a:spcPct val="100000"/>
                  </a:lnSpc>
                  <a:spcBef>
                    <a:spcPts val="0"/>
                  </a:spcBef>
                  <a:spcAft>
                    <a:spcPts val="600"/>
                  </a:spcAft>
                  <a:buClrTx/>
                  <a:buSzTx/>
                  <a:buFontTx/>
                  <a:buNone/>
                  <a:tabLst/>
                  <a:defRPr/>
                </a:pPr>
                <a:r>
                  <a:rPr lang="en-US" sz="1200" b="0" i="0" baseline="0">
                    <a:solidFill>
                      <a:schemeClr val="accent4"/>
                    </a:solidFill>
                    <a:latin typeface="Cambria Math" panose="02040503050406030204" pitchFamily="18" charset="0"/>
                  </a:rPr>
                  <a:t>      = 1. 82 𝑀𝑏𝑝𝑠+10% 𝑠𝑎𝑓𝑒𝑡𝑦 𝑚𝑎𝑟𝑔𝑖𝑛=2 𝑀𝑏𝑝𝑠   </a:t>
                </a:r>
                <a:endParaRPr lang="en-US" sz="1200" kern="1200">
                  <a:solidFill>
                    <a:schemeClr val="accent4"/>
                  </a:solidFill>
                  <a:latin typeface="Metropolis" panose="00000500000000000000" pitchFamily="50" charset="0"/>
                  <a:ea typeface="+mn-ea"/>
                  <a:cs typeface="+mn-cs"/>
                </a:endParaRPr>
              </a:p>
              <a:p>
                <a:endParaRPr lang="en-US"/>
              </a:p>
            </p:txBody>
          </p:sp>
        </mc:Fallback>
      </mc:AlternateContent>
      <p:sp>
        <p:nvSpPr>
          <p:cNvPr id="4" name="Slide Number Placeholder 3"/>
          <p:cNvSpPr>
            <a:spLocks noGrp="1"/>
          </p:cNvSpPr>
          <p:nvPr>
            <p:ph type="sldNum" sz="quarter" idx="10"/>
          </p:nvPr>
        </p:nvSpPr>
        <p:spPr/>
        <p:txBody>
          <a:bodyPr/>
          <a:lstStyle/>
          <a:p>
            <a:fld id="{9F4FBC3A-A12C-40F9-BB8D-BC30C7901396}" type="slidenum">
              <a:rPr lang="en-US" smtClean="0"/>
              <a:pPr/>
              <a:t>32</a:t>
            </a:fld>
            <a:endParaRPr lang="en-US"/>
          </a:p>
        </p:txBody>
      </p:sp>
    </p:spTree>
    <p:extLst>
      <p:ext uri="{BB962C8B-B14F-4D97-AF65-F5344CB8AC3E}">
        <p14:creationId xmlns:p14="http://schemas.microsoft.com/office/powerpoint/2010/main" val="3432275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Message/Talk track:</a:t>
            </a:r>
          </a:p>
          <a:p>
            <a:r>
              <a:rPr lang="en-US"/>
              <a:t>When managing a vSAN Stretched Cluster a simple way to think about the vSAN policy is that the Site Disaster Tolerance controls which sites should contain a copy data.  In the case of the dual site mirroring policy the data is synchronously written to both sites in the stretched cluster.  However, for workloads which don’t require that level of availably we can also specify which site the data should be placed in.</a:t>
            </a:r>
          </a:p>
          <a:p>
            <a:endParaRPr lang="en-US"/>
          </a:p>
          <a:p>
            <a:r>
              <a:rPr lang="en-US"/>
              <a:t>The Failures to tolerate setting controls how many failures vSAN should protect itself from as well as the data protection methodology to be used locally within each site.  </a:t>
            </a:r>
          </a:p>
          <a:p>
            <a:r>
              <a:rPr lang="en-US"/>
              <a:t>----------------------------------</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33</a:t>
            </a:fld>
            <a:endParaRPr lang="en-US"/>
          </a:p>
        </p:txBody>
      </p:sp>
    </p:spTree>
    <p:extLst>
      <p:ext uri="{BB962C8B-B14F-4D97-AF65-F5344CB8AC3E}">
        <p14:creationId xmlns:p14="http://schemas.microsoft.com/office/powerpoint/2010/main" val="2525420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Message/Talk track:</a:t>
            </a:r>
          </a:p>
          <a:p>
            <a:endParaRPr lang="en-US"/>
          </a:p>
          <a:p>
            <a:r>
              <a:rPr lang="en-US"/>
              <a:t>Not all data stored on a stretched cluster needs to be replicated in-between AZ’s.  Through SPBM we can configure to either mirror the in-between data sites, thus making the workload able to survive an AZ failure.  Or we can set which side of the stretched cluster we would like to store the data for workloads which do not require enhanced availability.</a:t>
            </a:r>
          </a:p>
          <a:p>
            <a:r>
              <a:rPr lang="en-US"/>
              <a:t>----------------------------------</a:t>
            </a:r>
          </a:p>
          <a:p>
            <a:r>
              <a:rPr lang="en-US" b="1"/>
              <a:t>Overview:</a:t>
            </a:r>
          </a:p>
          <a:p>
            <a:pPr marL="403167" lvl="2" indent="-285750">
              <a:spcBef>
                <a:spcPts val="600"/>
              </a:spcBef>
              <a:buFont typeface="Wingdings" charset="2"/>
              <a:buChar char="§"/>
            </a:pPr>
            <a:r>
              <a:rPr lang="en-US">
                <a:solidFill>
                  <a:schemeClr val="bg1">
                    <a:lumMod val="50000"/>
                  </a:schemeClr>
                </a:solidFill>
              </a:rPr>
              <a:t>Four Site Disaster Tolerance Configurations:</a:t>
            </a:r>
          </a:p>
          <a:p>
            <a:pPr marL="860367" lvl="3" indent="-285750">
              <a:spcBef>
                <a:spcPts val="600"/>
              </a:spcBef>
              <a:buFont typeface="Wingdings" charset="2"/>
              <a:buChar char="§"/>
            </a:pPr>
            <a:r>
              <a:rPr lang="en-US">
                <a:solidFill>
                  <a:schemeClr val="bg1">
                    <a:lumMod val="50000"/>
                  </a:schemeClr>
                </a:solidFill>
              </a:rPr>
              <a:t>None – Standard Cluster: Data is stored wherever free space is to be found.  Will not take fault-domains into consideration when placing components.</a:t>
            </a:r>
          </a:p>
          <a:p>
            <a:pPr marL="860367" lvl="3" indent="-285750">
              <a:spcBef>
                <a:spcPts val="600"/>
              </a:spcBef>
              <a:buFont typeface="Wingdings" charset="2"/>
              <a:buChar char="§"/>
            </a:pPr>
            <a:r>
              <a:rPr lang="en-US">
                <a:solidFill>
                  <a:schemeClr val="bg1">
                    <a:lumMod val="50000"/>
                  </a:schemeClr>
                </a:solidFill>
              </a:rPr>
              <a:t>Dual Site Mirror:  All data is mirrored across two fault domains with a witness object being stored on the witness hosts. </a:t>
            </a:r>
          </a:p>
          <a:p>
            <a:pPr marL="860367" lvl="3" indent="-285750">
              <a:spcBef>
                <a:spcPts val="600"/>
              </a:spcBef>
              <a:buFont typeface="Wingdings" charset="2"/>
              <a:buChar char="§"/>
            </a:pPr>
            <a:r>
              <a:rPr lang="en-US">
                <a:solidFill>
                  <a:schemeClr val="bg1">
                    <a:lumMod val="50000"/>
                  </a:schemeClr>
                </a:solidFill>
              </a:rPr>
              <a:t>None – Keep data on preferred:  All data is stored on the preferred site.</a:t>
            </a:r>
          </a:p>
          <a:p>
            <a:pPr marL="860367" marR="0" lvl="3" indent="-285750" algn="l" defTabSz="914400" rtl="0" eaLnBrk="1" fontAlgn="auto" latinLnBrk="0" hangingPunct="1">
              <a:lnSpc>
                <a:spcPct val="100000"/>
              </a:lnSpc>
              <a:spcBef>
                <a:spcPts val="600"/>
              </a:spcBef>
              <a:spcAft>
                <a:spcPts val="0"/>
              </a:spcAft>
              <a:buClrTx/>
              <a:buSzTx/>
              <a:buFont typeface="Wingdings" charset="2"/>
              <a:buChar char="§"/>
              <a:tabLst/>
              <a:defRPr/>
            </a:pPr>
            <a:r>
              <a:rPr lang="en-US">
                <a:solidFill>
                  <a:schemeClr val="bg1">
                    <a:lumMod val="50000"/>
                  </a:schemeClr>
                </a:solidFill>
              </a:rPr>
              <a:t>None – Keep data on Non-preferred:  All data is stored on the Non-preferred site.</a:t>
            </a:r>
          </a:p>
          <a:p>
            <a:pPr marL="860367" lvl="3" indent="-285750">
              <a:spcBef>
                <a:spcPts val="600"/>
              </a:spcBef>
              <a:buFont typeface="Wingdings" charset="2"/>
              <a:buChar char="§"/>
            </a:pPr>
            <a:endParaRPr lang="en-US"/>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34</a:t>
            </a:fld>
            <a:endParaRPr lang="en-US"/>
          </a:p>
        </p:txBody>
      </p:sp>
    </p:spTree>
    <p:extLst>
      <p:ext uri="{BB962C8B-B14F-4D97-AF65-F5344CB8AC3E}">
        <p14:creationId xmlns:p14="http://schemas.microsoft.com/office/powerpoint/2010/main" val="2448233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1"/>
              <a:t>Key Message/Talk track:</a:t>
            </a:r>
          </a:p>
          <a:p>
            <a:endParaRPr lang="en-US"/>
          </a:p>
          <a:p>
            <a:r>
              <a:rPr lang="en-US"/>
              <a:t>To visualize how we can manage data placement and availability within a vSAN stretched cluster using storage policy based management we will walk through a simple example.  </a:t>
            </a:r>
          </a:p>
          <a:p>
            <a:endParaRPr lang="en-US"/>
          </a:p>
          <a:p>
            <a:r>
              <a:rPr lang="en-US"/>
              <a:t>Here we have a sample VM configured to the OS/App SBPM Policy, which is configured to keep all data on the preferred site only.  We can also see that we’ve told vSAN to ensure the data can survive a single failure using it’s raid-1 mirroring based data protection system.</a:t>
            </a:r>
          </a:p>
          <a:p>
            <a:endParaRPr lang="en-US"/>
          </a:p>
          <a:p>
            <a:r>
              <a:rPr lang="en-US"/>
              <a:t>To configure this VM to survive a total failure of the primary site we simply change the policy to Dual Site Mirroring. (CLICK)</a:t>
            </a:r>
          </a:p>
          <a:p>
            <a:endParaRPr lang="en-US"/>
          </a:p>
          <a:p>
            <a:r>
              <a:rPr lang="en-US"/>
              <a:t>Notice how the VM falls out of compliance? This is because the data no longer complied to the stated desire of the policy.  Once vSAN notices this it instantly get’s to work correcting the problem (CLICK) </a:t>
            </a:r>
          </a:p>
          <a:p>
            <a:endParaRPr lang="en-US"/>
          </a:p>
          <a:p>
            <a:r>
              <a:rPr lang="en-US"/>
              <a:t>In this case it simply copies the data to the non-preferred site. Once the data is replicated a cross site witness component is created on the witness host to protect against split-brain, and the data is now in compliance with the desire of the administrator and the policy is back in compliance.</a:t>
            </a:r>
          </a:p>
          <a:p>
            <a:endParaRPr lang="en-US"/>
          </a:p>
          <a:p>
            <a:r>
              <a:rPr lang="en-US"/>
              <a:t>The advantage of using a mirroring based policy is of course our ability to withstand the loss of an entire Amazon availability zone.  We could even lose an additional host in the secondary site without impacting our workloads availability and or performance.  The tradeoff made to enable this powerful capability being that in this case we’re consuming 400GB of physical capacity for every 100GB of data stored.  With a cluster of at least 8 total nodes ( 4 per site ) we can combat this by using a more efficient Failure to Tolerate policy setting (next slide)</a:t>
            </a:r>
            <a:endParaRPr lang="en-US">
              <a:cs typeface="Arial"/>
            </a:endParaRPr>
          </a:p>
        </p:txBody>
      </p:sp>
      <p:sp>
        <p:nvSpPr>
          <p:cNvPr id="4" name="Slide Number Placeholder 3"/>
          <p:cNvSpPr>
            <a:spLocks noGrp="1"/>
          </p:cNvSpPr>
          <p:nvPr>
            <p:ph type="sldNum" sz="quarter" idx="10"/>
          </p:nvPr>
        </p:nvSpPr>
        <p:spPr/>
        <p:txBody>
          <a:bodyPr/>
          <a:lstStyle/>
          <a:p>
            <a:fld id="{9F4FBC3A-A12C-40F9-BB8D-BC30C7901396}" type="slidenum">
              <a:rPr lang="en-US" smtClean="0"/>
              <a:t>35</a:t>
            </a:fld>
            <a:endParaRPr lang="en-US"/>
          </a:p>
        </p:txBody>
      </p:sp>
    </p:spTree>
    <p:extLst>
      <p:ext uri="{BB962C8B-B14F-4D97-AF65-F5344CB8AC3E}">
        <p14:creationId xmlns:p14="http://schemas.microsoft.com/office/powerpoint/2010/main" val="1552280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247639-F25B-3A45-A25F-72BD1A50DB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Message/Talk track:</a:t>
            </a:r>
          </a:p>
          <a:p>
            <a:r>
              <a:rPr lang="en-US"/>
              <a:t>Just as before our VM’s policy quickly falls out of compliance and just as before vSAN get’s to work correcting the problem.  However unlike last time we need to actually change how the data is being stored. Which means that in order to make this transition vSAN will need sufficient capacity to store all the objects assigned to our policy using both policy settings.  Notice how the raid-1 data stipes stay in place while vSAN rebuilds the datasets using the more efficient Raid-5 Erasure Coding stripes. (CLICK)</a:t>
            </a:r>
          </a:p>
          <a:p>
            <a:endParaRPr lang="en-US"/>
          </a:p>
          <a:p>
            <a:r>
              <a:rPr lang="en-US"/>
              <a:t>Once the data has been stored using the new policy configuration we saw that vSAN removed the old RAID-1 data stripes and subsequently the policy was returned to full compliance.</a:t>
            </a:r>
          </a:p>
          <a:p>
            <a:endParaRPr lang="en-US"/>
          </a:p>
          <a:p>
            <a:r>
              <a:rPr lang="en-US"/>
              <a:t>The Advantage of this configuration is that we maintain the same survivability but at significantly less physical capacity. In fact we’re saving 150% by using an erasure coding policy.  The trade off made in this instance is that we are accepting a slight performance hit in the event of our worse case failure since vSAN would be reconstructing any missing data from parity.  At the end of the day policy based management enables the customer administrator to align data placement with the needs of the application using the simple declarative control plane of SPBM.</a:t>
            </a:r>
          </a:p>
        </p:txBody>
      </p:sp>
    </p:spTree>
    <p:extLst>
      <p:ext uri="{BB962C8B-B14F-4D97-AF65-F5344CB8AC3E}">
        <p14:creationId xmlns:p14="http://schemas.microsoft.com/office/powerpoint/2010/main" val="5342288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a:t>Key Message/Talk track:</a:t>
            </a:r>
          </a:p>
          <a:p>
            <a:r>
              <a:rPr lang="en-US" b="0"/>
              <a:t>Regardless of how the failure is detected the remediation follows a consistent path that take full advantage of the elasticity of the Amazon Cloud.  In the case of a host failure inside a given AZ.  Our standard host remediation system will simply lifecycle a replacement host into the cluster.   No virtual machines need be moved with the exception where the only remaining copy of the data resides in other site.</a:t>
            </a:r>
          </a:p>
          <a:p>
            <a:endParaRPr lang="en-US" b="0"/>
          </a:p>
          <a:p>
            <a:r>
              <a:rPr lang="en-US"/>
              <a:t>----------------------------------</a:t>
            </a:r>
          </a:p>
          <a:p>
            <a:r>
              <a:rPr lang="en-US" b="1"/>
              <a:t>Overview:</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Host fails, or problem identified</a:t>
            </a:r>
          </a:p>
          <a:p>
            <a:pPr marL="228600" indent="-228600">
              <a:lnSpc>
                <a:spcPct val="90000"/>
              </a:lnSpc>
              <a:buFont typeface="+mj-lt"/>
              <a:buAutoNum type="arabicPeriod"/>
            </a:pPr>
            <a:r>
              <a:rPr lang="en-US"/>
              <a:t>New host added to cluster.</a:t>
            </a:r>
          </a:p>
          <a:p>
            <a:pPr marL="228600" indent="-228600">
              <a:lnSpc>
                <a:spcPct val="90000"/>
              </a:lnSpc>
              <a:buFont typeface="+mj-lt"/>
              <a:buAutoNum type="arabicPeriod"/>
            </a:pPr>
            <a:r>
              <a:rPr lang="en-US"/>
              <a:t>Data from problem host rebuilt, and/or migrated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Previous host evacuated from cluster, fully replaced by new host</a:t>
            </a:r>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37</a:t>
            </a:fld>
            <a:endParaRPr lang="en-US"/>
          </a:p>
        </p:txBody>
      </p:sp>
    </p:spTree>
    <p:extLst>
      <p:ext uri="{BB962C8B-B14F-4D97-AF65-F5344CB8AC3E}">
        <p14:creationId xmlns:p14="http://schemas.microsoft.com/office/powerpoint/2010/main" val="40522730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a:t>Key Message/Talk track:</a:t>
            </a:r>
          </a:p>
          <a:p>
            <a:r>
              <a:rPr lang="en-US" b="0"/>
              <a:t>In the case of a witness failure, all VMs will remain running in place.  The automated support system will deploy a new witness appliance into the cluster. Once the healthy witness is available, vSAN will rebuild any missing cross-site witness components.    </a:t>
            </a:r>
          </a:p>
          <a:p>
            <a:endParaRPr lang="en-US" b="0"/>
          </a:p>
          <a:p>
            <a:r>
              <a:rPr lang="en-US" b="0"/>
              <a:t>It’s important to point out that while the witness appliance is down the cluster has lost a vote.  The two remaining fault-domains are using each other to form quorum and keep the workload running.  As a result, if there were an AZ failure while the witness was down the cluster would not have sufficient votes to maintain quorum and would proactively shut down all VM’s to protect against a split-brain scenario.  In this incredibly unlikely scenario, the cluster will restart any impacted VM’s as soon as either the hosts from the impacted AZ or witness return. </a:t>
            </a:r>
          </a:p>
          <a:p>
            <a:r>
              <a:rPr lang="en-US"/>
              <a:t>----------------------------------</a:t>
            </a:r>
          </a:p>
          <a:p>
            <a:r>
              <a:rPr lang="en-US" b="1"/>
              <a:t>Overview:</a:t>
            </a:r>
          </a:p>
          <a:p>
            <a:pPr marL="342900" indent="-342900">
              <a:buFont typeface="+mj-lt"/>
              <a:buAutoNum type="arabicPeriod"/>
            </a:pPr>
            <a:r>
              <a:rPr lang="en-US"/>
              <a:t>Witness fails, or problem identified.</a:t>
            </a:r>
          </a:p>
          <a:p>
            <a:pPr marL="342900" indent="-342900">
              <a:buFont typeface="+mj-lt"/>
              <a:buAutoNum type="arabicPeriod"/>
            </a:pPr>
            <a:r>
              <a:rPr lang="en-US"/>
              <a:t>New Witness is provisioned in to cluster.</a:t>
            </a:r>
          </a:p>
          <a:p>
            <a:pPr marL="342900" indent="-342900">
              <a:buFont typeface="+mj-lt"/>
              <a:buAutoNum type="arabicPeriod"/>
            </a:pPr>
            <a:r>
              <a:rPr lang="en-US"/>
              <a:t>Cross site witness components recreated on new witness.</a:t>
            </a:r>
          </a:p>
          <a:p>
            <a:pPr marL="342900" indent="-342900">
              <a:buFont typeface="+mj-lt"/>
              <a:buAutoNum type="arabicPeriod"/>
            </a:pPr>
            <a:r>
              <a:rPr lang="en-US"/>
              <a:t>Previous witness evacuated from cluster, fully replaced by new witness.</a:t>
            </a:r>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38</a:t>
            </a:fld>
            <a:endParaRPr lang="en-US"/>
          </a:p>
        </p:txBody>
      </p:sp>
    </p:spTree>
    <p:extLst>
      <p:ext uri="{BB962C8B-B14F-4D97-AF65-F5344CB8AC3E}">
        <p14:creationId xmlns:p14="http://schemas.microsoft.com/office/powerpoint/2010/main" val="29084318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a:t>Key Message/Talk track: </a:t>
            </a:r>
            <a:r>
              <a:rPr lang="en-US" b="0"/>
              <a:t>(Animated Version)</a:t>
            </a:r>
            <a:endParaRPr lang="en-US" b="1"/>
          </a:p>
          <a:p>
            <a:endParaRPr lang="en-US" b="0"/>
          </a:p>
          <a:p>
            <a:r>
              <a:rPr lang="en-US" b="0"/>
              <a:t>In the event of a complete AZ failure(CLICK) vSphere HA will detect and restart the workload as normal. (CLICK)</a:t>
            </a:r>
          </a:p>
          <a:p>
            <a:endParaRPr lang="en-US" b="0"/>
          </a:p>
          <a:p>
            <a:r>
              <a:rPr lang="en-US" b="0"/>
              <a:t>Once the AZ is brought back online vSAN will intelligently resynchronize any changes that may have occurred while the site was down. (next slide)</a:t>
            </a:r>
          </a:p>
          <a:p>
            <a:endParaRPr lang="en-US" b="0"/>
          </a:p>
          <a:p>
            <a:r>
              <a:rPr lang="en-US" b="1"/>
              <a:t>Notes:</a:t>
            </a:r>
          </a:p>
          <a:p>
            <a:r>
              <a:rPr lang="en-US" sz="1200"/>
              <a:t>HA attempts to failover VMs to other hosts in the same AZ </a:t>
            </a:r>
          </a:p>
          <a:p>
            <a:endParaRPr lang="en-US" sz="1200"/>
          </a:p>
          <a:p>
            <a:r>
              <a:rPr lang="en-US" sz="1200"/>
              <a:t>Service prefers to remediate host in AZ with host failure</a:t>
            </a:r>
          </a:p>
          <a:p>
            <a:endParaRPr lang="en-US" sz="1200"/>
          </a:p>
          <a:p>
            <a:r>
              <a:rPr lang="en-US" sz="1200"/>
              <a:t>vSphere HA restarts Management VMs (VC, NSX, etc.) and customer VMs in surviving AZ</a:t>
            </a:r>
          </a:p>
          <a:p>
            <a:endParaRPr lang="en-US" b="1"/>
          </a:p>
          <a:p>
            <a:r>
              <a:rPr lang="en-US" b="0"/>
              <a:t>Auto-remediation attempts to start hosts in the failed AZ. If that fails, SRE manually remediates hosts in the failed AZ when the AZ is back.</a:t>
            </a:r>
          </a:p>
        </p:txBody>
      </p:sp>
      <p:sp>
        <p:nvSpPr>
          <p:cNvPr id="4" name="Slide Number Placeholder 3"/>
          <p:cNvSpPr>
            <a:spLocks noGrp="1"/>
          </p:cNvSpPr>
          <p:nvPr>
            <p:ph type="sldNum" sz="quarter" idx="10"/>
          </p:nvPr>
        </p:nvSpPr>
        <p:spPr/>
        <p:txBody>
          <a:bodyPr/>
          <a:lstStyle/>
          <a:p>
            <a:fld id="{9F4FBC3A-A12C-40F9-BB8D-BC30C7901396}" type="slidenum">
              <a:rPr lang="en-US" smtClean="0"/>
              <a:pPr/>
              <a:t>39</a:t>
            </a:fld>
            <a:endParaRPr lang="en-US"/>
          </a:p>
        </p:txBody>
      </p:sp>
    </p:spTree>
    <p:extLst>
      <p:ext uri="{BB962C8B-B14F-4D97-AF65-F5344CB8AC3E}">
        <p14:creationId xmlns:p14="http://schemas.microsoft.com/office/powerpoint/2010/main" val="704394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013" y="673100"/>
            <a:ext cx="5991225" cy="3370263"/>
          </a:xfrm>
        </p:spPr>
      </p:sp>
      <p:sp>
        <p:nvSpPr>
          <p:cNvPr id="3" name="Notes Placeholder 2"/>
          <p:cNvSpPr>
            <a:spLocks noGrp="1"/>
          </p:cNvSpPr>
          <p:nvPr>
            <p:ph type="body" idx="1"/>
            <p:custDataLst>
              <p:tags r:id="rId1"/>
            </p:custDataLst>
          </p:nvPr>
        </p:nvSpPr>
        <p:spPr>
          <a:xfrm>
            <a:off x="446654" y="4267824"/>
            <a:ext cx="5806502" cy="4267824"/>
          </a:xfrm>
        </p:spPr>
        <p:txBody>
          <a:bodyPr>
            <a:normAutofit fontScale="55000" lnSpcReduction="20000"/>
          </a:bodyPr>
          <a:lstStyle/>
          <a:p>
            <a:pPr marL="0" indent="0" defTabSz="896203">
              <a:buFontTx/>
              <a:buNone/>
              <a:defRPr/>
            </a:pPr>
            <a:r>
              <a:rPr lang="en-US" sz="2000"/>
              <a:t>VMware Cloud on AWS is powered by VMware Cloud Foundation, a unified SDDC platform that integrates vSphere, vSAN and NSX, and provides access to the broad range of AWS services, together with the functionality, elasticity, and security customers have come to expect from the AWS Cloud.</a:t>
            </a:r>
          </a:p>
          <a:p>
            <a:pPr marL="0" indent="0" defTabSz="896203">
              <a:buFontTx/>
              <a:buNone/>
              <a:defRPr/>
            </a:pPr>
            <a:endParaRPr lang="en-US" sz="2000">
              <a:solidFill>
                <a:schemeClr val="tx2"/>
              </a:solidFill>
              <a:latin typeface="Calibri" panose="020F0502020204030204" pitchFamily="34" charset="0"/>
              <a:ea typeface="Times New Roman" panose="02020603050405020304" pitchFamily="18" charset="0"/>
              <a:cs typeface="Times New Roman" panose="02020603050405020304" pitchFamily="18" charset="0"/>
            </a:endParaRPr>
          </a:p>
          <a:p>
            <a:pPr marL="0" indent="0" defTabSz="896203">
              <a:buFontTx/>
              <a:buNone/>
              <a:defRPr/>
            </a:pPr>
            <a:r>
              <a:rPr lang="en-US" sz="2000">
                <a:solidFill>
                  <a:schemeClr val="tx2"/>
                </a:solidFill>
                <a:latin typeface="Calibri" panose="020F0502020204030204" pitchFamily="34" charset="0"/>
                <a:ea typeface="Times New Roman" panose="02020603050405020304" pitchFamily="18" charset="0"/>
                <a:cs typeface="Times New Roman" panose="02020603050405020304" pitchFamily="18" charset="0"/>
              </a:rPr>
              <a:t>VMC leverages the bare metal cloud services from AWS. These dedicated bare metal servers provided the basis of the vSphere Software Defined Datacenter. </a:t>
            </a:r>
          </a:p>
          <a:p>
            <a:pPr marL="0" indent="0" defTabSz="896203">
              <a:buFontTx/>
              <a:buNone/>
              <a:defRPr/>
            </a:pPr>
            <a:endParaRPr lang="en-US" sz="2000">
              <a:solidFill>
                <a:schemeClr val="tx2"/>
              </a:solidFill>
              <a:latin typeface="Calibri" panose="020F0502020204030204" pitchFamily="34" charset="0"/>
              <a:ea typeface="Times New Roman" panose="02020603050405020304" pitchFamily="18" charset="0"/>
              <a:cs typeface="Times New Roman" panose="02020603050405020304" pitchFamily="18" charset="0"/>
            </a:endParaRPr>
          </a:p>
          <a:p>
            <a:pPr marL="0" indent="0" defTabSz="896203">
              <a:buFontTx/>
              <a:buNone/>
              <a:defRPr/>
            </a:pPr>
            <a:r>
              <a:rPr lang="en-US" sz="2000">
                <a:solidFill>
                  <a:schemeClr val="tx2"/>
                </a:solidFill>
                <a:latin typeface="Calibri" panose="020F0502020204030204" pitchFamily="34" charset="0"/>
                <a:ea typeface="Times New Roman" panose="02020603050405020304" pitchFamily="18" charset="0"/>
                <a:cs typeface="Times New Roman" panose="02020603050405020304" pitchFamily="18" charset="0"/>
              </a:rPr>
              <a:t>vSphere 6.5 allows customers to operate their Virtual Machines and Containers,</a:t>
            </a:r>
            <a:r>
              <a:rPr lang="en-US" sz="2000" baseline="0">
                <a:solidFill>
                  <a:schemeClr val="tx2"/>
                </a:solidFill>
                <a:latin typeface="Calibri" panose="020F0502020204030204" pitchFamily="34" charset="0"/>
                <a:ea typeface="Times New Roman" panose="02020603050405020304" pitchFamily="18" charset="0"/>
                <a:cs typeface="Times New Roman" panose="02020603050405020304" pitchFamily="18" charset="0"/>
              </a:rPr>
              <a:t> similar to how they do it on-prem. </a:t>
            </a:r>
            <a:r>
              <a:rPr lang="en-US" sz="2000">
                <a:solidFill>
                  <a:schemeClr val="tx2"/>
                </a:solidFill>
                <a:latin typeface="Calibri" panose="020F0502020204030204" pitchFamily="34" charset="0"/>
                <a:ea typeface="Times New Roman" panose="02020603050405020304" pitchFamily="18" charset="0"/>
                <a:cs typeface="Times New Roman" panose="02020603050405020304" pitchFamily="18" charset="0"/>
              </a:rPr>
              <a:t>It provides the platform for vSAN and NSX. All-Flash vSAN acts as the storage platform and consumes</a:t>
            </a:r>
            <a:r>
              <a:rPr lang="en-US" sz="2000" baseline="0">
                <a:solidFill>
                  <a:schemeClr val="tx2"/>
                </a:solidFill>
                <a:latin typeface="Calibri" panose="020F0502020204030204" pitchFamily="34" charset="0"/>
                <a:ea typeface="Times New Roman" panose="02020603050405020304" pitchFamily="18" charset="0"/>
                <a:cs typeface="Times New Roman" panose="02020603050405020304" pitchFamily="18" charset="0"/>
              </a:rPr>
              <a:t> host-local</a:t>
            </a:r>
            <a:r>
              <a:rPr lang="en-US" sz="2000">
                <a:solidFill>
                  <a:schemeClr val="tx2"/>
                </a:solidFill>
                <a:latin typeface="Calibri" panose="020F0502020204030204" pitchFamily="34" charset="0"/>
                <a:ea typeface="Times New Roman" panose="02020603050405020304" pitchFamily="18" charset="0"/>
                <a:cs typeface="Times New Roman" panose="02020603050405020304" pitchFamily="18" charset="0"/>
              </a:rPr>
              <a:t> NVMe flash devices. NSX is used for all network functionality. It connects the ESXi host to the AWS network and exposes logical networks for virtual machine networking.</a:t>
            </a:r>
          </a:p>
          <a:p>
            <a:pPr marL="0" indent="0" defTabSz="896203">
              <a:buFontTx/>
              <a:buNone/>
              <a:defRPr/>
            </a:pPr>
            <a:endParaRPr lang="en-US" sz="2000">
              <a:solidFill>
                <a:schemeClr val="tx2"/>
              </a:solidFill>
              <a:latin typeface="Calibri" panose="020F0502020204030204" pitchFamily="34" charset="0"/>
              <a:ea typeface="Times New Roman" panose="02020603050405020304" pitchFamily="18" charset="0"/>
              <a:cs typeface="Times New Roman" panose="02020603050405020304" pitchFamily="18" charset="0"/>
            </a:endParaRPr>
          </a:p>
          <a:p>
            <a:pPr marL="0" indent="0" defTabSz="896203">
              <a:buFontTx/>
              <a:buNone/>
              <a:defRPr/>
            </a:pPr>
            <a:r>
              <a:rPr lang="en-US" sz="2000">
                <a:solidFill>
                  <a:schemeClr val="tx2"/>
                </a:solidFill>
                <a:latin typeface="Calibri" panose="020F0502020204030204" pitchFamily="34" charset="0"/>
                <a:ea typeface="Times New Roman" panose="02020603050405020304" pitchFamily="18" charset="0"/>
                <a:cs typeface="Times New Roman" panose="02020603050405020304" pitchFamily="18" charset="0"/>
              </a:rPr>
              <a:t>vCenter is used to manage the SDDC. Allowing</a:t>
            </a:r>
            <a:r>
              <a:rPr lang="en-US" sz="2000" baseline="0">
                <a:solidFill>
                  <a:schemeClr val="tx2"/>
                </a:solidFill>
                <a:latin typeface="Calibri" panose="020F0502020204030204" pitchFamily="34" charset="0"/>
                <a:ea typeface="Times New Roman" panose="02020603050405020304" pitchFamily="18" charset="0"/>
                <a:cs typeface="Times New Roman" panose="02020603050405020304" pitchFamily="18" charset="0"/>
              </a:rPr>
              <a:t> customers to operate this cloud platform with the current tool and skill set.</a:t>
            </a:r>
            <a:endParaRPr lang="en-US" sz="2000">
              <a:solidFill>
                <a:schemeClr val="tx2"/>
              </a:solidFill>
              <a:latin typeface="Calibri" panose="020F0502020204030204" pitchFamily="34" charset="0"/>
              <a:ea typeface="Times New Roman" panose="02020603050405020304" pitchFamily="18" charset="0"/>
              <a:cs typeface="Times New Roman" panose="02020603050405020304" pitchFamily="18" charset="0"/>
            </a:endParaRPr>
          </a:p>
          <a:p>
            <a:pPr marL="0" indent="0" defTabSz="896203">
              <a:buFontTx/>
              <a:buNone/>
              <a:defRPr/>
            </a:pPr>
            <a:endParaRPr lang="en-US" sz="2000">
              <a:solidFill>
                <a:schemeClr val="tx2"/>
              </a:solidFill>
              <a:latin typeface="Calibri" panose="020F0502020204030204" pitchFamily="34" charset="0"/>
              <a:ea typeface="Times New Roman" panose="02020603050405020304" pitchFamily="18" charset="0"/>
              <a:cs typeface="Times New Roman" panose="02020603050405020304" pitchFamily="18" charset="0"/>
            </a:endParaRPr>
          </a:p>
          <a:p>
            <a:pPr marL="0" indent="0" defTabSz="896203">
              <a:buFontTx/>
              <a:buNone/>
              <a:defRPr/>
            </a:pPr>
            <a:r>
              <a:rPr lang="en-US" sz="2000">
                <a:solidFill>
                  <a:schemeClr val="tx2"/>
                </a:solidFill>
                <a:latin typeface="Calibri" panose="020F0502020204030204" pitchFamily="34" charset="0"/>
                <a:ea typeface="Times New Roman" panose="02020603050405020304" pitchFamily="18" charset="0"/>
                <a:cs typeface="Times New Roman" panose="02020603050405020304" pitchFamily="18" charset="0"/>
              </a:rPr>
              <a:t>An in-cloud SDDC can be used on its own, but most customers have a hybrid cloud strategy. With vCenter Hybrid Linked Mode (a new feature for VMC), you connect the two vCenters to create a single pane of glass for Hybrid Cloud Management.</a:t>
            </a:r>
          </a:p>
          <a:p>
            <a:pPr marL="0" indent="0" defTabSz="896203">
              <a:buFontTx/>
              <a:buNone/>
              <a:defRPr/>
            </a:pPr>
            <a:endParaRPr lang="en-US" sz="2000">
              <a:solidFill>
                <a:schemeClr val="tx2"/>
              </a:solidFill>
              <a:latin typeface="Calibri" panose="020F0502020204030204" pitchFamily="34" charset="0"/>
              <a:ea typeface="Times New Roman" panose="02020603050405020304" pitchFamily="18" charset="0"/>
              <a:cs typeface="Times New Roman" panose="02020603050405020304" pitchFamily="18" charset="0"/>
            </a:endParaRPr>
          </a:p>
          <a:p>
            <a:pPr marL="0" indent="0" defTabSz="896203">
              <a:buFontTx/>
              <a:buNone/>
              <a:defRPr/>
            </a:pPr>
            <a:r>
              <a:rPr lang="en-US" sz="2000">
                <a:solidFill>
                  <a:schemeClr val="tx2"/>
                </a:solidFill>
                <a:latin typeface="Calibri" panose="020F0502020204030204" pitchFamily="34" charset="0"/>
                <a:ea typeface="Times New Roman" panose="02020603050405020304" pitchFamily="18" charset="0"/>
                <a:cs typeface="Times New Roman" panose="02020603050405020304" pitchFamily="18" charset="0"/>
              </a:rPr>
              <a:t>Most customers run</a:t>
            </a:r>
            <a:r>
              <a:rPr lang="en-US" sz="2000" baseline="0">
                <a:solidFill>
                  <a:schemeClr val="tx2"/>
                </a:solidFill>
                <a:latin typeface="Calibri" panose="020F0502020204030204" pitchFamily="34" charset="0"/>
                <a:ea typeface="Times New Roman" panose="02020603050405020304" pitchFamily="18" charset="0"/>
                <a:cs typeface="Times New Roman" panose="02020603050405020304" pitchFamily="18" charset="0"/>
              </a:rPr>
              <a:t> a vRealize product on-premises such as vRealize Operations, or vRealize Automation. The in-cloud vCenter is just another end-point. You can continue using your existing on-premises vRealize </a:t>
            </a:r>
            <a:r>
              <a:rPr lang="en-US" sz="2000" baseline="0" err="1">
                <a:solidFill>
                  <a:schemeClr val="tx2"/>
                </a:solidFill>
                <a:latin typeface="Calibri" panose="020F0502020204030204" pitchFamily="34" charset="0"/>
                <a:ea typeface="Times New Roman" panose="02020603050405020304" pitchFamily="18" charset="0"/>
                <a:cs typeface="Times New Roman" panose="02020603050405020304" pitchFamily="18" charset="0"/>
              </a:rPr>
              <a:t>producs</a:t>
            </a:r>
            <a:r>
              <a:rPr lang="en-US" sz="2000" baseline="0">
                <a:solidFill>
                  <a:schemeClr val="tx2"/>
                </a:solidFill>
                <a:latin typeface="Calibri" panose="020F0502020204030204" pitchFamily="34" charset="0"/>
                <a:ea typeface="Times New Roman" panose="02020603050405020304" pitchFamily="18" charset="0"/>
                <a:cs typeface="Times New Roman" panose="02020603050405020304" pitchFamily="18" charset="0"/>
              </a:rPr>
              <a:t>,. This way, you get to manage both your on-premises SDDC and the VMC SDDC on a single pane of glass for operations and provisioning.</a:t>
            </a:r>
            <a:endParaRPr lang="en-US" sz="2000">
              <a:solidFill>
                <a:schemeClr val="tx2"/>
              </a:solidFill>
              <a:latin typeface="Calibri" panose="020F0502020204030204" pitchFamily="34" charset="0"/>
              <a:ea typeface="Times New Roman" panose="02020603050405020304" pitchFamily="18" charset="0"/>
              <a:cs typeface="Times New Roman" panose="02020603050405020304" pitchFamily="18" charset="0"/>
            </a:endParaRPr>
          </a:p>
          <a:p>
            <a:pPr marL="0" indent="0" defTabSz="896203">
              <a:buFontTx/>
              <a:buNone/>
              <a:defRPr/>
            </a:pPr>
            <a:endParaRPr lang="en-US" sz="2000" baseline="0">
              <a:solidFill>
                <a:schemeClr val="tx2"/>
              </a:solidFill>
              <a:latin typeface="Calibri" panose="020F0502020204030204" pitchFamily="34" charset="0"/>
              <a:ea typeface="Times New Roman" panose="02020603050405020304" pitchFamily="18" charset="0"/>
              <a:cs typeface="Times New Roman" panose="02020603050405020304" pitchFamily="18" charset="0"/>
            </a:endParaRPr>
          </a:p>
          <a:p>
            <a:pPr marL="0" indent="0" defTabSz="896203">
              <a:buFontTx/>
              <a:buNone/>
              <a:defRPr/>
            </a:pPr>
            <a:r>
              <a:rPr lang="en-US" sz="2000" baseline="0">
                <a:solidFill>
                  <a:schemeClr val="tx2"/>
                </a:solidFill>
                <a:latin typeface="Calibri" panose="020F0502020204030204" pitchFamily="34" charset="0"/>
                <a:ea typeface="Times New Roman" panose="02020603050405020304" pitchFamily="18" charset="0"/>
                <a:cs typeface="Times New Roman" panose="02020603050405020304" pitchFamily="18" charset="0"/>
              </a:rPr>
              <a:t>VMC provides access to the broad range of AWS services. It helps with data gravity. You are now able to place the application closer to the AWS services acting as data source. </a:t>
            </a:r>
          </a:p>
          <a:p>
            <a:pPr marL="0" indent="0" defTabSz="896203">
              <a:buFontTx/>
              <a:buNone/>
              <a:defRPr/>
            </a:pPr>
            <a:endParaRPr lang="en-US" sz="2000" baseline="0">
              <a:solidFill>
                <a:schemeClr val="tx2"/>
              </a:solidFill>
              <a:latin typeface="Calibri" panose="020F0502020204030204" pitchFamily="34" charset="0"/>
              <a:ea typeface="Times New Roman" panose="02020603050405020304" pitchFamily="18" charset="0"/>
              <a:cs typeface="Times New Roman" panose="02020603050405020304" pitchFamily="18" charset="0"/>
            </a:endParaRPr>
          </a:p>
          <a:p>
            <a:pPr marL="0" indent="0" defTabSz="896203">
              <a:buFontTx/>
              <a:buNone/>
              <a:defRPr/>
            </a:pPr>
            <a:r>
              <a:rPr lang="en-US" sz="2000" baseline="0">
                <a:solidFill>
                  <a:schemeClr val="tx2"/>
                </a:solidFill>
                <a:latin typeface="Calibri" panose="020F0502020204030204" pitchFamily="34" charset="0"/>
                <a:ea typeface="Times New Roman" panose="02020603050405020304" pitchFamily="18" charset="0"/>
                <a:cs typeface="Times New Roman" panose="02020603050405020304" pitchFamily="18" charset="0"/>
              </a:rPr>
              <a:t>Instead of network traffic egressing the DC firewalls to get to AWS,  they are now connected to the same network as the underlying AWS services. This enables you to build and operate new application architectures</a:t>
            </a:r>
          </a:p>
          <a:p>
            <a:pPr marL="336076" indent="-336076" defTabSz="896203">
              <a:buFont typeface="Arial" panose="020B0604020202020204" pitchFamily="34" charset="0"/>
              <a:buChar char="•"/>
              <a:defRPr/>
            </a:pPr>
            <a:endParaRPr lang="en-US" sz="2000" baseline="0">
              <a:solidFill>
                <a:schemeClr val="tx2"/>
              </a:solidFill>
              <a:latin typeface="Calibri" panose="020F0502020204030204" pitchFamily="34" charset="0"/>
              <a:ea typeface="Times New Roman" panose="02020603050405020304" pitchFamily="18" charset="0"/>
              <a:cs typeface="Times New Roman" panose="02020603050405020304" pitchFamily="18" charset="0"/>
            </a:endParaRPr>
          </a:p>
          <a:p>
            <a:pPr marL="336076" indent="-336076" defTabSz="896203">
              <a:buFont typeface="Arial" panose="020B0604020202020204" pitchFamily="34" charset="0"/>
              <a:buChar char="•"/>
              <a:defRPr/>
            </a:pPr>
            <a:endParaRPr lang="en-US" sz="900" baseline="0">
              <a:solidFill>
                <a:schemeClr val="tx2"/>
              </a:solidFill>
              <a:latin typeface="Calibri" panose="020F0502020204030204" pitchFamily="34" charset="0"/>
              <a:ea typeface="Times New Roman" panose="02020603050405020304" pitchFamily="18" charset="0"/>
              <a:cs typeface="Times New Roman" panose="02020603050405020304" pitchFamily="18" charset="0"/>
            </a:endParaRPr>
          </a:p>
          <a:p>
            <a:pPr marL="336076" indent="-336076" defTabSz="896203">
              <a:buFont typeface="Arial" panose="020B0604020202020204" pitchFamily="34" charset="0"/>
              <a:buChar char="•"/>
              <a:defRPr/>
            </a:pPr>
            <a:endParaRPr lang="en-US" sz="900">
              <a:solidFill>
                <a:schemeClr val="tx2"/>
              </a:solidFill>
              <a:latin typeface="Calibri" panose="020F0502020204030204" pitchFamily="34" charset="0"/>
              <a:ea typeface="Times New Roman" panose="02020603050405020304" pitchFamily="18" charset="0"/>
              <a:cs typeface="Times New Roman" panose="02020603050405020304" pitchFamily="18" charset="0"/>
            </a:endParaRPr>
          </a:p>
          <a:p>
            <a:pPr marL="336076" indent="-336076" defTabSz="896203">
              <a:buFont typeface="Arial" panose="020B0604020202020204" pitchFamily="34" charset="0"/>
              <a:buChar char="•"/>
              <a:defRPr/>
            </a:pPr>
            <a:endParaRPr lang="en-US" sz="900">
              <a:solidFill>
                <a:schemeClr val="tx2"/>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9F4FBC3A-A12C-40F9-BB8D-BC30C7901396}"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9856215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a:t>Key Message/Talk track:</a:t>
            </a:r>
            <a:r>
              <a:rPr lang="en-US" b="0"/>
              <a:t>(Animated Version)</a:t>
            </a:r>
            <a:endParaRPr lang="en-US" b="1"/>
          </a:p>
          <a:p>
            <a:endParaRPr lang="en-US" b="0"/>
          </a:p>
          <a:p>
            <a:endParaRPr lang="en-US" b="0"/>
          </a:p>
          <a:p>
            <a:endParaRPr lang="en-US" b="0"/>
          </a:p>
          <a:p>
            <a:r>
              <a:rPr lang="en-US" b="0"/>
              <a:t>If needed DRS will move the workload back to the original site/AZ. (CLICK)</a:t>
            </a:r>
          </a:p>
        </p:txBody>
      </p:sp>
      <p:sp>
        <p:nvSpPr>
          <p:cNvPr id="4" name="Slide Number Placeholder 3"/>
          <p:cNvSpPr>
            <a:spLocks noGrp="1"/>
          </p:cNvSpPr>
          <p:nvPr>
            <p:ph type="sldNum" sz="quarter" idx="10"/>
          </p:nvPr>
        </p:nvSpPr>
        <p:spPr/>
        <p:txBody>
          <a:bodyPr/>
          <a:lstStyle/>
          <a:p>
            <a:fld id="{9F4FBC3A-A12C-40F9-BB8D-BC30C7901396}" type="slidenum">
              <a:rPr lang="en-US" smtClean="0"/>
              <a:pPr/>
              <a:t>40</a:t>
            </a:fld>
            <a:endParaRPr lang="en-US"/>
          </a:p>
        </p:txBody>
      </p:sp>
    </p:spTree>
    <p:extLst>
      <p:ext uri="{BB962C8B-B14F-4D97-AF65-F5344CB8AC3E}">
        <p14:creationId xmlns:p14="http://schemas.microsoft.com/office/powerpoint/2010/main" val="11192186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095" rtl="0" eaLnBrk="1" fontAlgn="auto" latinLnBrk="0" hangingPunct="1">
              <a:lnSpc>
                <a:spcPct val="100000"/>
              </a:lnSpc>
              <a:spcBef>
                <a:spcPts val="0"/>
              </a:spcBef>
              <a:spcAft>
                <a:spcPts val="0"/>
              </a:spcAft>
              <a:buClrTx/>
              <a:buSzTx/>
              <a:buFontTx/>
              <a:buNone/>
              <a:tabLst/>
              <a:defRPr/>
            </a:pPr>
            <a:r>
              <a:rPr lang="en-US"/>
              <a:t>Simply put,</a:t>
            </a:r>
            <a:r>
              <a:rPr lang="en-US" baseline="0"/>
              <a:t> </a:t>
            </a:r>
            <a:r>
              <a:rPr lang="en-US"/>
              <a:t>networking in VMC doesn’t work</a:t>
            </a:r>
            <a:r>
              <a:rPr lang="en-US" baseline="0"/>
              <a:t> without NSX. </a:t>
            </a:r>
          </a:p>
          <a:p>
            <a:pPr marL="0" marR="0" lvl="1" indent="0" algn="l" defTabSz="914095" rtl="0" eaLnBrk="1" fontAlgn="auto" latinLnBrk="0" hangingPunct="1">
              <a:lnSpc>
                <a:spcPct val="100000"/>
              </a:lnSpc>
              <a:spcBef>
                <a:spcPts val="0"/>
              </a:spcBef>
              <a:spcAft>
                <a:spcPts val="0"/>
              </a:spcAft>
              <a:buClrTx/>
              <a:buSzTx/>
              <a:buFontTx/>
              <a:buNone/>
              <a:tabLst/>
              <a:defRPr/>
            </a:pPr>
            <a:endParaRPr lang="en-US" baseline="0"/>
          </a:p>
          <a:p>
            <a:pPr marL="0" marR="0" lvl="1" indent="0" algn="l" defTabSz="914095" rtl="0" eaLnBrk="1" fontAlgn="auto" latinLnBrk="0" hangingPunct="1">
              <a:lnSpc>
                <a:spcPct val="100000"/>
              </a:lnSpc>
              <a:spcBef>
                <a:spcPts val="0"/>
              </a:spcBef>
              <a:spcAft>
                <a:spcPts val="0"/>
              </a:spcAft>
              <a:buClrTx/>
              <a:buSzTx/>
              <a:buFontTx/>
              <a:buNone/>
              <a:tabLst/>
              <a:defRPr/>
            </a:pPr>
            <a:r>
              <a:rPr lang="en-US" baseline="0"/>
              <a:t>It connects the ESXi host and </a:t>
            </a:r>
            <a:r>
              <a:rPr lang="en-US"/>
              <a:t>abstract AWS VPC networks</a:t>
            </a:r>
          </a:p>
          <a:p>
            <a:endParaRPr lang="en-US" baseline="0"/>
          </a:p>
          <a:p>
            <a:r>
              <a:rPr lang="en-US" baseline="0"/>
              <a:t>NSX allows ease of management by providing logical networks to VMs.</a:t>
            </a:r>
          </a:p>
          <a:p>
            <a:endParaRPr lang="en-US" baseline="0"/>
          </a:p>
          <a:p>
            <a:r>
              <a:rPr lang="en-US" baseline="0"/>
              <a:t>When the cluster is scaled-out, NSX automatically connects the new hosts to the  logical networks and the VMkernel networks.</a:t>
            </a:r>
          </a:p>
          <a:p>
            <a:endParaRPr lang="en-US" baseline="0"/>
          </a:p>
          <a:p>
            <a:r>
              <a:rPr lang="en-US" baseline="0"/>
              <a:t>The NSX version used in VMC provides compatibility with NSX and other vSphere products used on-</a:t>
            </a:r>
            <a:r>
              <a:rPr lang="en-US" baseline="0" err="1"/>
              <a:t>prem</a:t>
            </a:r>
            <a:r>
              <a:rPr lang="en-US" baseline="0"/>
              <a:t>, such as vMotion</a:t>
            </a:r>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42</a:t>
            </a:fld>
            <a:endParaRPr lang="en-US"/>
          </a:p>
        </p:txBody>
      </p:sp>
    </p:spTree>
    <p:extLst>
      <p:ext uri="{BB962C8B-B14F-4D97-AF65-F5344CB8AC3E}">
        <p14:creationId xmlns:p14="http://schemas.microsoft.com/office/powerpoint/2010/main" val="10007379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NSX-T SDDC’s bring a much richer set of features to VMware Cloud on AWS. Unlike the previous SDDC’s that were deployed with NSX-V, NSX-T allows customers to do things such as Micro segmentation, IPFIX, and Port Mirroring.</a:t>
            </a:r>
          </a:p>
          <a:p>
            <a:endParaRPr lang="en-US"/>
          </a:p>
          <a:p>
            <a:r>
              <a:rPr lang="en-US"/>
              <a:t>NSX-T architecture also simplifies the connectivity to remote sites, where in previous SDDC’s, two VPNs would be required (one to Management and one to Compute Gateway), Now, only 1 VPN is required and allows access to both sides.</a:t>
            </a:r>
          </a:p>
        </p:txBody>
      </p:sp>
      <p:sp>
        <p:nvSpPr>
          <p:cNvPr id="4" name="Slide Number Placeholder 3"/>
          <p:cNvSpPr>
            <a:spLocks noGrp="1"/>
          </p:cNvSpPr>
          <p:nvPr>
            <p:ph type="sldNum" sz="quarter" idx="5"/>
          </p:nvPr>
        </p:nvSpPr>
        <p:spPr/>
        <p:txBody>
          <a:bodyPr/>
          <a:lstStyle/>
          <a:p>
            <a:fld id="{9F4FBC3A-A12C-40F9-BB8D-BC30C7901396}" type="slidenum">
              <a:rPr lang="en-US" smtClean="0"/>
              <a:t>43</a:t>
            </a:fld>
            <a:endParaRPr lang="en-US"/>
          </a:p>
        </p:txBody>
      </p:sp>
    </p:spTree>
    <p:extLst>
      <p:ext uri="{BB962C8B-B14F-4D97-AF65-F5344CB8AC3E}">
        <p14:creationId xmlns:p14="http://schemas.microsoft.com/office/powerpoint/2010/main" val="29592315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NSX is deployed with an NSX Controller on each host, which is VMware Best Practice, and with two NSX Edges for high availability.</a:t>
            </a:r>
          </a:p>
        </p:txBody>
      </p:sp>
      <p:sp>
        <p:nvSpPr>
          <p:cNvPr id="4" name="Slide Number Placeholder 3"/>
          <p:cNvSpPr>
            <a:spLocks noGrp="1"/>
          </p:cNvSpPr>
          <p:nvPr>
            <p:ph type="sldNum" sz="quarter" idx="10"/>
          </p:nvPr>
        </p:nvSpPr>
        <p:spPr/>
        <p:txBody>
          <a:bodyPr/>
          <a:lstStyle/>
          <a:p>
            <a:fld id="{9F4FBC3A-A12C-40F9-BB8D-BC30C7901396}" type="slidenum">
              <a:rPr lang="en-US" smtClean="0"/>
              <a:t>44</a:t>
            </a:fld>
            <a:endParaRPr lang="en-US"/>
          </a:p>
        </p:txBody>
      </p:sp>
    </p:spTree>
    <p:extLst>
      <p:ext uri="{BB962C8B-B14F-4D97-AF65-F5344CB8AC3E}">
        <p14:creationId xmlns:p14="http://schemas.microsoft.com/office/powerpoint/2010/main" val="9025259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older NSX-V SDDCs, the AWS VPC was connected specifically to the Compute Gateway. However with NSX-T, the VPC is now connected to both the Compute Gateway and Management Gateway.</a:t>
            </a:r>
          </a:p>
        </p:txBody>
      </p:sp>
      <p:sp>
        <p:nvSpPr>
          <p:cNvPr id="4" name="Slide Number Placeholder 3"/>
          <p:cNvSpPr>
            <a:spLocks noGrp="1"/>
          </p:cNvSpPr>
          <p:nvPr>
            <p:ph type="sldNum" sz="quarter" idx="5"/>
          </p:nvPr>
        </p:nvSpPr>
        <p:spPr/>
        <p:txBody>
          <a:bodyPr/>
          <a:lstStyle/>
          <a:p>
            <a:fld id="{9F4FBC3A-A12C-40F9-BB8D-BC30C7901396}" type="slidenum">
              <a:rPr lang="en-US" smtClean="0"/>
              <a:t>45</a:t>
            </a:fld>
            <a:endParaRPr lang="en-US"/>
          </a:p>
        </p:txBody>
      </p:sp>
    </p:spTree>
    <p:extLst>
      <p:ext uri="{BB962C8B-B14F-4D97-AF65-F5344CB8AC3E}">
        <p14:creationId xmlns:p14="http://schemas.microsoft.com/office/powerpoint/2010/main" val="19601197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configuring Direct Connect, there are two different methods of connecting DX to your VMware Cloud on AWS instance.</a:t>
            </a:r>
          </a:p>
          <a:p>
            <a:endParaRPr lang="en-US"/>
          </a:p>
          <a:p>
            <a:r>
              <a:rPr lang="en-US"/>
              <a:t>Private Virtual Interface (</a:t>
            </a:r>
            <a:r>
              <a:rPr lang="en-US" err="1"/>
              <a:t>ViF</a:t>
            </a:r>
            <a:r>
              <a:rPr lang="en-US"/>
              <a:t>): Private </a:t>
            </a:r>
            <a:r>
              <a:rPr lang="en-US" err="1"/>
              <a:t>ViF</a:t>
            </a:r>
            <a:r>
              <a:rPr lang="en-US"/>
              <a:t> terminates directly in the customer VPC. No VPN is required for on-prem resources to communicate with VMware Cloud resources. External BGP (</a:t>
            </a:r>
            <a:r>
              <a:rPr lang="en-US" err="1"/>
              <a:t>eBGP</a:t>
            </a:r>
            <a:r>
              <a:rPr lang="en-US"/>
              <a:t>) allows for route advertisements between different networking hardware. This allows, for example, the on-prem network to advertise specific subnets and routes for VMC traffic to use.</a:t>
            </a:r>
            <a:br>
              <a:rPr lang="en-US"/>
            </a:br>
            <a:br>
              <a:rPr lang="en-US"/>
            </a:br>
            <a:r>
              <a:rPr lang="en-US"/>
              <a:t>Public Virtual Interface: The Public </a:t>
            </a:r>
            <a:r>
              <a:rPr lang="en-US" err="1"/>
              <a:t>ViF</a:t>
            </a:r>
            <a:r>
              <a:rPr lang="en-US"/>
              <a:t> terminates inside of AWS datacenters but not directly into the customer VPC. This means that the customer will still need to leverage a VPN connection across the DX line to communicate with VMC resources</a:t>
            </a:r>
          </a:p>
        </p:txBody>
      </p:sp>
      <p:sp>
        <p:nvSpPr>
          <p:cNvPr id="4" name="Slide Number Placeholder 3"/>
          <p:cNvSpPr>
            <a:spLocks noGrp="1"/>
          </p:cNvSpPr>
          <p:nvPr>
            <p:ph type="sldNum" sz="quarter" idx="5"/>
          </p:nvPr>
        </p:nvSpPr>
        <p:spPr/>
        <p:txBody>
          <a:bodyPr/>
          <a:lstStyle/>
          <a:p>
            <a:fld id="{9F4FBC3A-A12C-40F9-BB8D-BC30C7901396}" type="slidenum">
              <a:rPr lang="en-US" smtClean="0"/>
              <a:t>46</a:t>
            </a:fld>
            <a:endParaRPr lang="en-US"/>
          </a:p>
        </p:txBody>
      </p:sp>
    </p:spTree>
    <p:extLst>
      <p:ext uri="{BB962C8B-B14F-4D97-AF65-F5344CB8AC3E}">
        <p14:creationId xmlns:p14="http://schemas.microsoft.com/office/powerpoint/2010/main" val="26690232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traffic can flow over Direct Connect between on-prem and VMC resources. There is no need for additional network connectivity unless desired.</a:t>
            </a:r>
          </a:p>
        </p:txBody>
      </p:sp>
      <p:sp>
        <p:nvSpPr>
          <p:cNvPr id="4" name="Slide Number Placeholder 3"/>
          <p:cNvSpPr>
            <a:spLocks noGrp="1"/>
          </p:cNvSpPr>
          <p:nvPr>
            <p:ph type="sldNum" sz="quarter" idx="5"/>
          </p:nvPr>
        </p:nvSpPr>
        <p:spPr/>
        <p:txBody>
          <a:bodyPr/>
          <a:lstStyle/>
          <a:p>
            <a:fld id="{9F4FBC3A-A12C-40F9-BB8D-BC30C7901396}" type="slidenum">
              <a:rPr lang="en-US" smtClean="0"/>
              <a:t>47</a:t>
            </a:fld>
            <a:endParaRPr lang="en-US"/>
          </a:p>
        </p:txBody>
      </p:sp>
    </p:spTree>
    <p:extLst>
      <p:ext uri="{BB962C8B-B14F-4D97-AF65-F5344CB8AC3E}">
        <p14:creationId xmlns:p14="http://schemas.microsoft.com/office/powerpoint/2010/main" val="1821897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VMware Cloud on AWS, an IPSEC Layer-3 VPN tunnel can be established between the on-prem resources and the VMware Cloud resources. Firewall rules and subnet advertisement allow customers to choose which subnets are visible and routable across this connection.</a:t>
            </a:r>
          </a:p>
        </p:txBody>
      </p:sp>
      <p:sp>
        <p:nvSpPr>
          <p:cNvPr id="4" name="Slide Number Placeholder 3"/>
          <p:cNvSpPr>
            <a:spLocks noGrp="1"/>
          </p:cNvSpPr>
          <p:nvPr>
            <p:ph type="sldNum" sz="quarter" idx="5"/>
          </p:nvPr>
        </p:nvSpPr>
        <p:spPr/>
        <p:txBody>
          <a:bodyPr/>
          <a:lstStyle/>
          <a:p>
            <a:fld id="{9F4FBC3A-A12C-40F9-BB8D-BC30C7901396}" type="slidenum">
              <a:rPr lang="en-US" smtClean="0"/>
              <a:t>48</a:t>
            </a:fld>
            <a:endParaRPr lang="en-US"/>
          </a:p>
        </p:txBody>
      </p:sp>
    </p:spTree>
    <p:extLst>
      <p:ext uri="{BB962C8B-B14F-4D97-AF65-F5344CB8AC3E}">
        <p14:creationId xmlns:p14="http://schemas.microsoft.com/office/powerpoint/2010/main" val="10182404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7400" y="609600"/>
            <a:ext cx="5283200" cy="29718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50</a:t>
            </a:fld>
            <a:endParaRPr lang="en-US"/>
          </a:p>
        </p:txBody>
      </p:sp>
    </p:spTree>
    <p:extLst>
      <p:ext uri="{BB962C8B-B14F-4D97-AF65-F5344CB8AC3E}">
        <p14:creationId xmlns:p14="http://schemas.microsoft.com/office/powerpoint/2010/main" val="5000596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FontTx/>
              <a:buNone/>
            </a:pPr>
            <a:r>
              <a:rPr lang="en-US">
                <a:solidFill>
                  <a:srgbClr val="717074"/>
                </a:solidFill>
              </a:rPr>
              <a:t>vCenter content library is the perfect</a:t>
            </a:r>
            <a:r>
              <a:rPr lang="en-US" baseline="0">
                <a:solidFill>
                  <a:srgbClr val="717074"/>
                </a:solidFill>
              </a:rPr>
              <a:t> feature to keep the availability of OVA, ISO Images and scripts in sync between on-</a:t>
            </a:r>
            <a:r>
              <a:rPr lang="en-US" baseline="0" err="1">
                <a:solidFill>
                  <a:srgbClr val="717074"/>
                </a:solidFill>
              </a:rPr>
              <a:t>prem</a:t>
            </a:r>
            <a:r>
              <a:rPr lang="en-US" baseline="0">
                <a:solidFill>
                  <a:srgbClr val="717074"/>
                </a:solidFill>
              </a:rPr>
              <a:t> and in-cloud SDDC deployments.</a:t>
            </a:r>
          </a:p>
          <a:p>
            <a:pPr marL="0" indent="0">
              <a:lnSpc>
                <a:spcPct val="150000"/>
              </a:lnSpc>
              <a:buFontTx/>
              <a:buNone/>
            </a:pPr>
            <a:endParaRPr lang="en-US" baseline="0">
              <a:solidFill>
                <a:srgbClr val="717074"/>
              </a:solidFill>
            </a:endParaRPr>
          </a:p>
          <a:p>
            <a:pPr marL="0" indent="0">
              <a:lnSpc>
                <a:spcPct val="150000"/>
              </a:lnSpc>
              <a:buFontTx/>
              <a:buNone/>
            </a:pPr>
            <a:r>
              <a:rPr lang="en-US" baseline="0">
                <a:solidFill>
                  <a:srgbClr val="717074"/>
                </a:solidFill>
              </a:rPr>
              <a:t>Template support will be added in future release. Moving to a content library as soon as possible is an excellent exercise for customers waiting on the initial availability of VMC.</a:t>
            </a:r>
          </a:p>
          <a:p>
            <a:pPr marL="0" indent="0">
              <a:lnSpc>
                <a:spcPct val="150000"/>
              </a:lnSpc>
              <a:buFontTx/>
              <a:buNone/>
            </a:pPr>
            <a:endParaRPr lang="en-US" baseline="0">
              <a:solidFill>
                <a:srgbClr val="717074"/>
              </a:solidFill>
            </a:endParaRPr>
          </a:p>
          <a:p>
            <a:pPr marL="0" indent="0">
              <a:lnSpc>
                <a:spcPct val="150000"/>
              </a:lnSpc>
              <a:buFontTx/>
              <a:buNone/>
            </a:pPr>
            <a:r>
              <a:rPr lang="en-US" baseline="0">
                <a:solidFill>
                  <a:srgbClr val="717074"/>
                </a:solidFill>
              </a:rPr>
              <a:t>By adopting content library they are ready to use VMC to its full potential from day one.</a:t>
            </a:r>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51</a:t>
            </a:fld>
            <a:endParaRPr lang="en-US"/>
          </a:p>
        </p:txBody>
      </p:sp>
    </p:spTree>
    <p:extLst>
      <p:ext uri="{BB962C8B-B14F-4D97-AF65-F5344CB8AC3E}">
        <p14:creationId xmlns:p14="http://schemas.microsoft.com/office/powerpoint/2010/main" val="248186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95"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We</a:t>
            </a:r>
            <a:r>
              <a:rPr lang="en-US" sz="1200" baseline="0">
                <a:effectLst/>
                <a:latin typeface="Calibri" panose="020F0502020204030204" pitchFamily="34" charset="0"/>
                <a:ea typeface="Calibri" panose="020F0502020204030204" pitchFamily="34" charset="0"/>
                <a:cs typeface="Times New Roman" panose="02020603050405020304" pitchFamily="18" charset="0"/>
              </a:rPr>
              <a:t> listen to our customers and partners – you have told us to bring </a:t>
            </a:r>
            <a:r>
              <a:rPr lang="en-US" sz="1200" baseline="0" err="1">
                <a:effectLst/>
                <a:latin typeface="Calibri" panose="020F0502020204030204" pitchFamily="34" charset="0"/>
                <a:ea typeface="Calibri" panose="020F0502020204030204" pitchFamily="34" charset="0"/>
                <a:cs typeface="Times New Roman" panose="02020603050405020304" pitchFamily="18" charset="0"/>
              </a:rPr>
              <a:t>Vmware</a:t>
            </a:r>
            <a:r>
              <a:rPr lang="en-US" sz="1200" baseline="0">
                <a:effectLst/>
                <a:latin typeface="Calibri" panose="020F0502020204030204" pitchFamily="34" charset="0"/>
                <a:ea typeface="Calibri" panose="020F0502020204030204" pitchFamily="34" charset="0"/>
                <a:cs typeface="Times New Roman" panose="02020603050405020304" pitchFamily="18" charset="0"/>
              </a:rPr>
              <a:t> Cloud on AWS to you where your business operates. We have worked hard on this jointly with AWS and are excited to share the global roll out path for </a:t>
            </a:r>
            <a:r>
              <a:rPr lang="en-US" sz="1200" baseline="0" err="1">
                <a:effectLst/>
                <a:latin typeface="Calibri" panose="020F0502020204030204" pitchFamily="34" charset="0"/>
                <a:ea typeface="Calibri" panose="020F0502020204030204" pitchFamily="34" charset="0"/>
                <a:cs typeface="Times New Roman" panose="02020603050405020304" pitchFamily="18" charset="0"/>
              </a:rPr>
              <a:t>Vmware</a:t>
            </a:r>
            <a:r>
              <a:rPr lang="en-US" sz="1200" baseline="0">
                <a:effectLst/>
                <a:latin typeface="Calibri" panose="020F0502020204030204" pitchFamily="34" charset="0"/>
                <a:ea typeface="Calibri" panose="020F0502020204030204" pitchFamily="34" charset="0"/>
                <a:cs typeface="Times New Roman" panose="02020603050405020304" pitchFamily="18" charset="0"/>
              </a:rPr>
              <a:t> Cloud on AWS – accelerating from one region a quarter to multiple regions a quarter.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t>5</a:t>
            </a:fld>
            <a:endParaRPr lang="en-US"/>
          </a:p>
        </p:txBody>
      </p:sp>
    </p:spTree>
    <p:extLst>
      <p:ext uri="{BB962C8B-B14F-4D97-AF65-F5344CB8AC3E}">
        <p14:creationId xmlns:p14="http://schemas.microsoft.com/office/powerpoint/2010/main" val="10790729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VMC is designed</a:t>
            </a:r>
            <a:r>
              <a:rPr lang="en-US" baseline="0"/>
              <a:t> to provide you a single pane of glass for Hybrid Cloud management.</a:t>
            </a:r>
          </a:p>
          <a:p>
            <a:endParaRPr lang="en-US" baseline="0"/>
          </a:p>
          <a:p>
            <a:r>
              <a:rPr lang="en-US" baseline="0"/>
              <a:t>Hybrid Linked Mode is a new feature that allows operational consistency between vSphere environments on-</a:t>
            </a:r>
            <a:r>
              <a:rPr lang="en-US" baseline="0" err="1"/>
              <a:t>prem</a:t>
            </a:r>
            <a:r>
              <a:rPr lang="en-US" baseline="0"/>
              <a:t> and in-cloud.</a:t>
            </a:r>
          </a:p>
          <a:p>
            <a:endParaRPr lang="en-US" baseline="0"/>
          </a:p>
          <a:p>
            <a:r>
              <a:rPr lang="en-US" baseline="0"/>
              <a:t>Per-VM EVC provides proper vMotion compatibility between the in-cloud ESXi hosts CPU architecture and the customer on-prem ESXi hosts CPU architecture, rather than requiring the entire cluster to run at a Least Common Denominator in terms of CPU Architecture, this can be enabled per VM.</a:t>
            </a:r>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52</a:t>
            </a:fld>
            <a:endParaRPr lang="en-US"/>
          </a:p>
        </p:txBody>
      </p:sp>
    </p:spTree>
    <p:extLst>
      <p:ext uri="{BB962C8B-B14F-4D97-AF65-F5344CB8AC3E}">
        <p14:creationId xmlns:p14="http://schemas.microsoft.com/office/powerpoint/2010/main" val="7001118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vCenter</a:t>
            </a:r>
            <a:r>
              <a:rPr lang="en-US" baseline="0"/>
              <a:t> Hybrid Linked Mode allows linking vCenters running across different SSO domains, different versions, and different topologies. </a:t>
            </a:r>
          </a:p>
          <a:p>
            <a:endParaRPr lang="en-US" baseline="0"/>
          </a:p>
          <a:p>
            <a:r>
              <a:rPr lang="en-US" baseline="0"/>
              <a:t>HLM supports both embedded or external deployments on-prem.</a:t>
            </a:r>
          </a:p>
          <a:p>
            <a:endParaRPr lang="en-US" baseline="0"/>
          </a:p>
          <a:p>
            <a:r>
              <a:rPr lang="en-US" baseline="0"/>
              <a:t>vCenter HLM allows the on-prem and Cloud vCenters to share data while maintaining some level of administrative separation.</a:t>
            </a:r>
          </a:p>
          <a:p>
            <a:endParaRPr lang="en-US" baseline="0"/>
          </a:p>
          <a:p>
            <a:r>
              <a:rPr lang="en-US" baseline="0"/>
              <a:t>HLM will be restricted to connecting one on-</a:t>
            </a:r>
            <a:r>
              <a:rPr lang="en-US" baseline="0" err="1"/>
              <a:t>prem</a:t>
            </a:r>
            <a:r>
              <a:rPr lang="en-US" baseline="0"/>
              <a:t> enhanced Linked Mode Domain. Due to the restricted access model in VMC, the roles will not be synchronized in HLM.</a:t>
            </a:r>
          </a:p>
          <a:p>
            <a:endParaRPr lang="en-US" baseline="0"/>
          </a:p>
          <a:p>
            <a:endParaRPr lang="en-US" baseline="0"/>
          </a:p>
        </p:txBody>
      </p:sp>
      <p:sp>
        <p:nvSpPr>
          <p:cNvPr id="4" name="Slide Number Placeholder 3"/>
          <p:cNvSpPr>
            <a:spLocks noGrp="1"/>
          </p:cNvSpPr>
          <p:nvPr>
            <p:ph type="sldNum" sz="quarter" idx="10"/>
          </p:nvPr>
        </p:nvSpPr>
        <p:spPr/>
        <p:txBody>
          <a:bodyPr/>
          <a:lstStyle/>
          <a:p>
            <a:fld id="{9F4FBC3A-A12C-40F9-BB8D-BC30C7901396}" type="slidenum">
              <a:rPr lang="en-US" smtClean="0"/>
              <a:t>53</a:t>
            </a:fld>
            <a:endParaRPr lang="en-US"/>
          </a:p>
        </p:txBody>
      </p:sp>
    </p:spTree>
    <p:extLst>
      <p:ext uri="{BB962C8B-B14F-4D97-AF65-F5344CB8AC3E}">
        <p14:creationId xmlns:p14="http://schemas.microsoft.com/office/powerpoint/2010/main" val="21282570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customers are using either Direct Connect or IPSec VPN, and using a Layer-2 Stretch network, workloads can then be vMotioned between on-prem and the cloud (and vice versa) with ZERO downtime. There is no need to re-IP the workloads because of the Layer-2 Stretched network. The VMs do not need to be </a:t>
            </a:r>
            <a:r>
              <a:rPr lang="en-US" err="1"/>
              <a:t>powercycled</a:t>
            </a:r>
            <a:r>
              <a:rPr lang="en-US"/>
              <a:t> either. However, </a:t>
            </a:r>
            <a:r>
              <a:rPr lang="en-US" err="1"/>
              <a:t>vMotion</a:t>
            </a:r>
            <a:r>
              <a:rPr lang="en-US"/>
              <a:t> requires a minimum of 250 Mbps per </a:t>
            </a:r>
            <a:r>
              <a:rPr lang="en-US" err="1"/>
              <a:t>vMotion</a:t>
            </a:r>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t>54</a:t>
            </a:fld>
            <a:endParaRPr lang="en-US"/>
          </a:p>
        </p:txBody>
      </p:sp>
    </p:spTree>
    <p:extLst>
      <p:ext uri="{BB962C8B-B14F-4D97-AF65-F5344CB8AC3E}">
        <p14:creationId xmlns:p14="http://schemas.microsoft.com/office/powerpoint/2010/main" val="33261311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7400" y="609600"/>
            <a:ext cx="5283200" cy="29718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30000">
              <a:solidFill>
                <a:schemeClr val="bg1"/>
              </a:solidFill>
            </a:endParaRPr>
          </a:p>
          <a:p>
            <a:r>
              <a:rPr lang="en-US"/>
              <a:t>Workloads can be migrated to the cloud in several different ways:</a:t>
            </a:r>
          </a:p>
          <a:p>
            <a:endParaRPr lang="en-US"/>
          </a:p>
          <a:p>
            <a:pPr marL="171450" indent="-171450">
              <a:buFontTx/>
              <a:buChar char="-"/>
            </a:pPr>
            <a:r>
              <a:rPr lang="en-US"/>
              <a:t>IPSec VPN: by itself, Cold Migrations can occur</a:t>
            </a:r>
          </a:p>
          <a:p>
            <a:pPr marL="171450" indent="-171450">
              <a:buFontTx/>
              <a:buChar char="-"/>
            </a:pPr>
            <a:endParaRPr lang="en-US"/>
          </a:p>
          <a:p>
            <a:pPr marL="171450" indent="-171450">
              <a:buFontTx/>
              <a:buChar char="-"/>
            </a:pPr>
            <a:r>
              <a:rPr lang="en-US"/>
              <a:t>L2 VPN: Allows customers to perform Long-Distance </a:t>
            </a:r>
            <a:r>
              <a:rPr lang="en-US" err="1"/>
              <a:t>vMotions</a:t>
            </a:r>
            <a:endParaRPr lang="en-US"/>
          </a:p>
          <a:p>
            <a:pPr marL="171450" indent="-171450">
              <a:buFontTx/>
              <a:buChar char="-"/>
            </a:pPr>
            <a:endParaRPr lang="en-US"/>
          </a:p>
          <a:p>
            <a:pPr marL="171450" indent="-171450">
              <a:buFontTx/>
              <a:buChar char="-"/>
            </a:pPr>
            <a:r>
              <a:rPr lang="en-US"/>
              <a:t>AWS Direct Connect allows for Cold Migration as well as </a:t>
            </a:r>
            <a:r>
              <a:rPr lang="en-US" err="1"/>
              <a:t>vMotions</a:t>
            </a:r>
            <a:r>
              <a:rPr lang="en-US"/>
              <a:t> (as long as the L2VPN is present as well)</a:t>
            </a:r>
          </a:p>
        </p:txBody>
      </p:sp>
      <p:sp>
        <p:nvSpPr>
          <p:cNvPr id="4" name="Slide Number Placeholder 3"/>
          <p:cNvSpPr>
            <a:spLocks noGrp="1"/>
          </p:cNvSpPr>
          <p:nvPr>
            <p:ph type="sldNum" sz="quarter" idx="10"/>
          </p:nvPr>
        </p:nvSpPr>
        <p:spPr/>
        <p:txBody>
          <a:bodyPr/>
          <a:lstStyle/>
          <a:p>
            <a:fld id="{9F4FBC3A-A12C-40F9-BB8D-BC30C7901396}" type="slidenum">
              <a:rPr lang="en-US" smtClean="0"/>
              <a:t>55</a:t>
            </a:fld>
            <a:endParaRPr lang="en-US"/>
          </a:p>
        </p:txBody>
      </p:sp>
    </p:spTree>
    <p:extLst>
      <p:ext uri="{BB962C8B-B14F-4D97-AF65-F5344CB8AC3E}">
        <p14:creationId xmlns:p14="http://schemas.microsoft.com/office/powerpoint/2010/main" val="9972909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HCX is an additional tool included with VMware Cloud on AWS. This tool allows customers to:</a:t>
            </a:r>
          </a:p>
          <a:p>
            <a:endParaRPr lang="en-US"/>
          </a:p>
          <a:p>
            <a:pPr marL="171450" indent="-171450">
              <a:buFontTx/>
              <a:buChar char="-"/>
            </a:pPr>
            <a:r>
              <a:rPr lang="en-US"/>
              <a:t>Perform bulk migrations between on-prem resources and VMware Cloud resources</a:t>
            </a:r>
          </a:p>
          <a:p>
            <a:pPr marL="171450" indent="-171450">
              <a:buFontTx/>
              <a:buChar char="-"/>
            </a:pPr>
            <a:r>
              <a:rPr lang="en-US"/>
              <a:t>Built-in VPN and Layer2 stretch</a:t>
            </a:r>
          </a:p>
          <a:p>
            <a:pPr marL="171450" indent="-171450">
              <a:buFontTx/>
              <a:buChar char="-"/>
            </a:pPr>
            <a:r>
              <a:rPr lang="en-US"/>
              <a:t>WAN Optimization and Compression</a:t>
            </a:r>
          </a:p>
          <a:p>
            <a:pPr marL="171450" indent="-171450">
              <a:buFontTx/>
              <a:buChar char="-"/>
            </a:pPr>
            <a:r>
              <a:rPr lang="en-US"/>
              <a:t>VMware Tools and VM Compatibility version upgrades</a:t>
            </a:r>
          </a:p>
          <a:p>
            <a:pPr marL="171450" indent="-171450">
              <a:buFontTx/>
              <a:buChar char="-"/>
            </a:pPr>
            <a:endParaRPr lang="en-US"/>
          </a:p>
          <a:p>
            <a:pPr marL="171450" indent="-171450">
              <a:buFontTx/>
              <a:buChar char="-"/>
            </a:pPr>
            <a:r>
              <a:rPr lang="en-US"/>
              <a:t>And more…</a:t>
            </a:r>
          </a:p>
        </p:txBody>
      </p:sp>
      <p:sp>
        <p:nvSpPr>
          <p:cNvPr id="4" name="Slide Number Placeholder 3"/>
          <p:cNvSpPr>
            <a:spLocks noGrp="1"/>
          </p:cNvSpPr>
          <p:nvPr>
            <p:ph type="sldNum" sz="quarter" idx="5"/>
          </p:nvPr>
        </p:nvSpPr>
        <p:spPr/>
        <p:txBody>
          <a:bodyPr/>
          <a:lstStyle/>
          <a:p>
            <a:fld id="{9F4FBC3A-A12C-40F9-BB8D-BC30C7901396}" type="slidenum">
              <a:rPr lang="en-US" smtClean="0"/>
              <a:t>56</a:t>
            </a:fld>
            <a:endParaRPr lang="en-US"/>
          </a:p>
        </p:txBody>
      </p:sp>
    </p:spTree>
    <p:extLst>
      <p:ext uri="{BB962C8B-B14F-4D97-AF65-F5344CB8AC3E}">
        <p14:creationId xmlns:p14="http://schemas.microsoft.com/office/powerpoint/2010/main" val="40030363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7400" y="609600"/>
            <a:ext cx="5283200" cy="29718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57</a:t>
            </a:fld>
            <a:endParaRPr lang="en-US"/>
          </a:p>
        </p:txBody>
      </p:sp>
    </p:spTree>
    <p:extLst>
      <p:ext uri="{BB962C8B-B14F-4D97-AF65-F5344CB8AC3E}">
        <p14:creationId xmlns:p14="http://schemas.microsoft.com/office/powerpoint/2010/main" val="29419439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attach an SDDC to a VPC, Create a VPC in the AWS console in the region where your SDDC will be deployed.</a:t>
            </a:r>
          </a:p>
        </p:txBody>
      </p:sp>
      <p:sp>
        <p:nvSpPr>
          <p:cNvPr id="4" name="Slide Number Placeholder 3"/>
          <p:cNvSpPr>
            <a:spLocks noGrp="1"/>
          </p:cNvSpPr>
          <p:nvPr>
            <p:ph type="sldNum" sz="quarter" idx="5"/>
          </p:nvPr>
        </p:nvSpPr>
        <p:spPr/>
        <p:txBody>
          <a:bodyPr/>
          <a:lstStyle/>
          <a:p>
            <a:fld id="{9F4FBC3A-A12C-40F9-BB8D-BC30C7901396}" type="slidenum">
              <a:rPr lang="en-US" smtClean="0"/>
              <a:t>58</a:t>
            </a:fld>
            <a:endParaRPr lang="en-US"/>
          </a:p>
        </p:txBody>
      </p:sp>
    </p:spTree>
    <p:extLst>
      <p:ext uri="{BB962C8B-B14F-4D97-AF65-F5344CB8AC3E}">
        <p14:creationId xmlns:p14="http://schemas.microsoft.com/office/powerpoint/2010/main" val="26775653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Ensure that a subnet is created for the Availability Zone (AZ) that the SDDC will be deployed to</a:t>
            </a:r>
          </a:p>
        </p:txBody>
      </p:sp>
      <p:sp>
        <p:nvSpPr>
          <p:cNvPr id="4" name="Slide Number Placeholder 3"/>
          <p:cNvSpPr>
            <a:spLocks noGrp="1"/>
          </p:cNvSpPr>
          <p:nvPr>
            <p:ph type="sldNum" sz="quarter" idx="5"/>
          </p:nvPr>
        </p:nvSpPr>
        <p:spPr/>
        <p:txBody>
          <a:bodyPr/>
          <a:lstStyle/>
          <a:p>
            <a:fld id="{9F4FBC3A-A12C-40F9-BB8D-BC30C7901396}" type="slidenum">
              <a:rPr lang="en-US" smtClean="0"/>
              <a:t>59</a:t>
            </a:fld>
            <a:endParaRPr lang="en-US"/>
          </a:p>
        </p:txBody>
      </p:sp>
    </p:spTree>
    <p:extLst>
      <p:ext uri="{BB962C8B-B14F-4D97-AF65-F5344CB8AC3E}">
        <p14:creationId xmlns:p14="http://schemas.microsoft.com/office/powerpoint/2010/main" val="15061604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a user creates a new Segment (logical network) in NSX, the connected VPC route table will automatically be updated to add the segment for easier routing administration.</a:t>
            </a:r>
          </a:p>
        </p:txBody>
      </p:sp>
      <p:sp>
        <p:nvSpPr>
          <p:cNvPr id="4" name="Slide Number Placeholder 3"/>
          <p:cNvSpPr>
            <a:spLocks noGrp="1"/>
          </p:cNvSpPr>
          <p:nvPr>
            <p:ph type="sldNum" sz="quarter" idx="5"/>
          </p:nvPr>
        </p:nvSpPr>
        <p:spPr/>
        <p:txBody>
          <a:bodyPr/>
          <a:lstStyle/>
          <a:p>
            <a:fld id="{9F4FBC3A-A12C-40F9-BB8D-BC30C7901396}" type="slidenum">
              <a:rPr lang="en-US" smtClean="0"/>
              <a:t>60</a:t>
            </a:fld>
            <a:endParaRPr lang="en-US"/>
          </a:p>
        </p:txBody>
      </p:sp>
    </p:spTree>
    <p:extLst>
      <p:ext uri="{BB962C8B-B14F-4D97-AF65-F5344CB8AC3E}">
        <p14:creationId xmlns:p14="http://schemas.microsoft.com/office/powerpoint/2010/main" val="40017675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adding an S3 endpoint into the VPC, the S3 data traffic will flow across the Elastic Network Interface that is connected to the </a:t>
            </a:r>
            <a:r>
              <a:rPr lang="en-US" err="1"/>
              <a:t>ESXi</a:t>
            </a:r>
            <a:r>
              <a:rPr lang="en-US"/>
              <a:t> Hosts, allowing you to bypass S3 egress charges when being accessed from within VMC.</a:t>
            </a:r>
          </a:p>
        </p:txBody>
      </p:sp>
      <p:sp>
        <p:nvSpPr>
          <p:cNvPr id="4" name="Slide Number Placeholder 3"/>
          <p:cNvSpPr>
            <a:spLocks noGrp="1"/>
          </p:cNvSpPr>
          <p:nvPr>
            <p:ph type="sldNum" sz="quarter" idx="5"/>
          </p:nvPr>
        </p:nvSpPr>
        <p:spPr/>
        <p:txBody>
          <a:bodyPr/>
          <a:lstStyle/>
          <a:p>
            <a:fld id="{9F4FBC3A-A12C-40F9-BB8D-BC30C7901396}" type="slidenum">
              <a:rPr lang="en-US" smtClean="0"/>
              <a:t>61</a:t>
            </a:fld>
            <a:endParaRPr lang="en-US"/>
          </a:p>
        </p:txBody>
      </p:sp>
    </p:spTree>
    <p:extLst>
      <p:ext uri="{BB962C8B-B14F-4D97-AF65-F5344CB8AC3E}">
        <p14:creationId xmlns:p14="http://schemas.microsoft.com/office/powerpoint/2010/main" val="1765790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7400" y="609600"/>
            <a:ext cx="5283200" cy="2971800"/>
          </a:xfrm>
        </p:spPr>
      </p:sp>
      <p:sp>
        <p:nvSpPr>
          <p:cNvPr id="3" name="Notes Placeholder 2"/>
          <p:cNvSpPr>
            <a:spLocks noGrp="1"/>
          </p:cNvSpPr>
          <p:nvPr>
            <p:ph type="body" idx="1"/>
          </p:nvPr>
        </p:nvSpPr>
        <p:spPr/>
        <p:txBody>
          <a:bodyPr/>
          <a:lstStyle/>
          <a:p>
            <a:pPr marL="0" marR="0" indent="0" algn="l" defTabSz="914323"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From speaking with customers, agility is one of the main drivers to adopting cloud. </a:t>
            </a:r>
          </a:p>
          <a:p>
            <a:pPr marL="0" marR="0" indent="0" algn="l" defTabSz="914323"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Private</a:t>
            </a:r>
            <a:r>
              <a:rPr lang="en-US" sz="1200" kern="1200" baseline="0">
                <a:solidFill>
                  <a:schemeClr val="tx1"/>
                </a:solidFill>
                <a:effectLst/>
                <a:latin typeface="+mn-lt"/>
                <a:ea typeface="+mn-ea"/>
                <a:cs typeface="+mn-cs"/>
              </a:rPr>
              <a:t>, public or a combination of the two – a hybrid environment</a:t>
            </a:r>
            <a:r>
              <a:rPr lang="en-US" sz="1200" kern="1200">
                <a:solidFill>
                  <a:schemeClr val="tx1"/>
                </a:solidFill>
                <a:effectLst/>
                <a:latin typeface="+mn-lt"/>
                <a:ea typeface="+mn-ea"/>
                <a:cs typeface="+mn-cs"/>
              </a:rPr>
              <a:t>.</a:t>
            </a:r>
            <a:r>
              <a:rPr lang="en-US" sz="1200" kern="1200" baseline="0">
                <a:solidFill>
                  <a:schemeClr val="tx1"/>
                </a:solidFill>
                <a:effectLst/>
                <a:latin typeface="+mn-lt"/>
                <a:ea typeface="+mn-ea"/>
                <a:cs typeface="+mn-cs"/>
              </a:rPr>
              <a:t> </a:t>
            </a:r>
          </a:p>
          <a:p>
            <a:pPr marL="0" marR="0" indent="0" algn="l" defTabSz="914323" rtl="0" eaLnBrk="1" fontAlgn="auto" latinLnBrk="0" hangingPunct="1">
              <a:lnSpc>
                <a:spcPct val="100000"/>
              </a:lnSpc>
              <a:spcBef>
                <a:spcPts val="0"/>
              </a:spcBef>
              <a:spcAft>
                <a:spcPts val="0"/>
              </a:spcAft>
              <a:buClrTx/>
              <a:buSzTx/>
              <a:buFontTx/>
              <a:buNone/>
              <a:tabLst/>
              <a:defRPr/>
            </a:pPr>
            <a:endParaRPr lang="en-US" sz="1200" kern="1200" baseline="0">
              <a:solidFill>
                <a:schemeClr val="tx1"/>
              </a:solidFill>
              <a:effectLst/>
              <a:latin typeface="+mn-lt"/>
              <a:ea typeface="+mn-ea"/>
              <a:cs typeface="+mn-cs"/>
            </a:endParaRPr>
          </a:p>
          <a:p>
            <a:pPr marL="0" marR="0" indent="0" algn="l" defTabSz="914323"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We see many different ways customers are looking to leverage a hybrid cloud environment.  </a:t>
            </a:r>
          </a:p>
          <a:p>
            <a:pPr marL="0" marR="0" indent="0" algn="l" defTabSz="914323"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indent="0" algn="l" defTabSz="914323"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Some customers really plan to keep their center of mass in their private cloud, but selectively looking to extend to Public for things like DR or Geo Capacity</a:t>
            </a:r>
            <a:r>
              <a:rPr lang="en-US" sz="1200" kern="1200" baseline="0">
                <a:solidFill>
                  <a:schemeClr val="tx1"/>
                </a:solidFill>
                <a:effectLst/>
                <a:latin typeface="+mn-lt"/>
                <a:ea typeface="+mn-ea"/>
                <a:cs typeface="+mn-cs"/>
              </a:rPr>
              <a:t> Expansion</a:t>
            </a:r>
            <a:r>
              <a:rPr lang="en-US" sz="1200" kern="1200">
                <a:solidFill>
                  <a:schemeClr val="tx1"/>
                </a:solidFill>
                <a:effectLst/>
                <a:latin typeface="+mn-lt"/>
                <a:ea typeface="+mn-ea"/>
                <a:cs typeface="+mn-cs"/>
              </a:rPr>
              <a:t>. </a:t>
            </a:r>
          </a:p>
          <a:p>
            <a:pPr marL="0" marR="0" indent="0" algn="l" defTabSz="914323"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indent="0" algn="l" defTabSz="914323"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Other customers want to reduce their</a:t>
            </a:r>
            <a:r>
              <a:rPr lang="en-US" sz="1200" kern="1200" baseline="0">
                <a:solidFill>
                  <a:schemeClr val="tx1"/>
                </a:solidFill>
                <a:effectLst/>
                <a:latin typeface="+mn-lt"/>
                <a:ea typeface="+mn-ea"/>
                <a:cs typeface="+mn-cs"/>
              </a:rPr>
              <a:t> datacenter</a:t>
            </a:r>
            <a:r>
              <a:rPr lang="en-US" sz="1200" kern="1200">
                <a:solidFill>
                  <a:schemeClr val="tx1"/>
                </a:solidFill>
                <a:effectLst/>
                <a:latin typeface="+mn-lt"/>
                <a:ea typeface="+mn-ea"/>
                <a:cs typeface="+mn-cs"/>
              </a:rPr>
              <a:t> footprint and run more workloads in the Public Cloud, sometimes migrating apps selectively, in other cases, pursuing the datacenter zero model and they</a:t>
            </a:r>
            <a:r>
              <a:rPr lang="en-US" sz="1200" kern="1200" baseline="0">
                <a:solidFill>
                  <a:schemeClr val="tx1"/>
                </a:solidFill>
                <a:effectLst/>
                <a:latin typeface="+mn-lt"/>
                <a:ea typeface="+mn-ea"/>
                <a:cs typeface="+mn-cs"/>
              </a:rPr>
              <a:t> want </a:t>
            </a:r>
            <a:r>
              <a:rPr lang="en-US" sz="1200" kern="1200">
                <a:solidFill>
                  <a:schemeClr val="tx1"/>
                </a:solidFill>
                <a:effectLst/>
                <a:latin typeface="+mn-lt"/>
                <a:ea typeface="+mn-ea"/>
                <a:cs typeface="+mn-cs"/>
              </a:rPr>
              <a:t>to get out of managing</a:t>
            </a:r>
            <a:r>
              <a:rPr lang="en-US" sz="1200" kern="1200" baseline="0">
                <a:solidFill>
                  <a:schemeClr val="tx1"/>
                </a:solidFill>
                <a:effectLst/>
                <a:latin typeface="+mn-lt"/>
                <a:ea typeface="+mn-ea"/>
                <a:cs typeface="+mn-cs"/>
              </a:rPr>
              <a:t> datacenters completely.</a:t>
            </a:r>
            <a:r>
              <a:rPr lang="en-US" sz="1200" kern="1200">
                <a:solidFill>
                  <a:schemeClr val="tx1"/>
                </a:solidFill>
                <a:effectLst/>
                <a:latin typeface="+mn-lt"/>
                <a:ea typeface="+mn-ea"/>
                <a:cs typeface="+mn-cs"/>
              </a:rPr>
              <a:t> </a:t>
            </a:r>
          </a:p>
          <a:p>
            <a:pPr marL="0" marR="0" indent="0" algn="l" defTabSz="914323"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indent="0" algn="l" defTabSz="914323"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Finally, we see other customers who want to treat their Private Cloud and Public Cloud as equal peers, and easily move workloads between them, for things like moving apps from </a:t>
            </a:r>
            <a:r>
              <a:rPr lang="en-US" sz="1200" kern="1200" err="1">
                <a:solidFill>
                  <a:schemeClr val="tx1"/>
                </a:solidFill>
                <a:effectLst/>
                <a:latin typeface="+mn-lt"/>
                <a:ea typeface="+mn-ea"/>
                <a:cs typeface="+mn-cs"/>
              </a:rPr>
              <a:t>Dev</a:t>
            </a:r>
            <a:r>
              <a:rPr lang="en-US" sz="1200" kern="1200">
                <a:solidFill>
                  <a:schemeClr val="tx1"/>
                </a:solidFill>
                <a:effectLst/>
                <a:latin typeface="+mn-lt"/>
                <a:ea typeface="+mn-ea"/>
                <a:cs typeface="+mn-cs"/>
              </a:rPr>
              <a:t>/Test to Production or Burst Capacity.</a:t>
            </a:r>
          </a:p>
        </p:txBody>
      </p:sp>
      <p:sp>
        <p:nvSpPr>
          <p:cNvPr id="4" name="Slide Number Placeholder 3"/>
          <p:cNvSpPr>
            <a:spLocks noGrp="1"/>
          </p:cNvSpPr>
          <p:nvPr>
            <p:ph type="sldNum" sz="quarter" idx="10"/>
          </p:nvPr>
        </p:nvSpPr>
        <p:spPr/>
        <p:txBody>
          <a:bodyPr/>
          <a:lstStyle/>
          <a:p>
            <a:fld id="{9F4FBC3A-A12C-40F9-BB8D-BC30C7901396}" type="slidenum">
              <a:rPr lang="en-US" smtClean="0"/>
              <a:t>6</a:t>
            </a:fld>
            <a:endParaRPr lang="en-US"/>
          </a:p>
        </p:txBody>
      </p:sp>
    </p:spTree>
    <p:extLst>
      <p:ext uri="{BB962C8B-B14F-4D97-AF65-F5344CB8AC3E}">
        <p14:creationId xmlns:p14="http://schemas.microsoft.com/office/powerpoint/2010/main" val="786272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VMware Cloud on AWS is a service that is offered to our customers. The service allows customers to deploy a Software-Defined Datacenter (SDDC). VMware maintains the operational support (patching/upgrades/support/monitoring/</a:t>
            </a:r>
            <a:r>
              <a:rPr lang="en-US" err="1"/>
              <a:t>etc</a:t>
            </a:r>
            <a:r>
              <a:rPr lang="en-US"/>
              <a:t>) and manages the entire infrastructure. The customer works directly with VMware and does not need to be managed by the customer. The customer is able to focus on consuming the resources rather than being an administrator for it.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63</a:t>
            </a:fld>
            <a:endParaRPr lang="en-US"/>
          </a:p>
        </p:txBody>
      </p:sp>
    </p:spTree>
    <p:extLst>
      <p:ext uri="{BB962C8B-B14F-4D97-AF65-F5344CB8AC3E}">
        <p14:creationId xmlns:p14="http://schemas.microsoft.com/office/powerpoint/2010/main" val="8481507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support tab within the VMware Cloud on AWS console provides intelligent support to the customer based on the page or resource the customer is currently viewing. This helps to easily weed out unrelated support items and brings efficiency and speed to customer resolution times.</a:t>
            </a:r>
          </a:p>
          <a:p>
            <a:endParaRPr lang="en-US"/>
          </a:p>
          <a:p>
            <a:r>
              <a:rPr lang="en-US"/>
              <a:t>Customers are able to open a direct chat with VMware support from within the browser. Upon clicking on the chat, customers will be connected with a support agent that can help them with their needs</a:t>
            </a:r>
          </a:p>
          <a:p>
            <a:endParaRPr lang="en-US"/>
          </a:p>
          <a:p>
            <a:r>
              <a:rPr lang="en-US"/>
              <a:t>Support Requests can be created and managed from the tab as well. </a:t>
            </a:r>
            <a:br>
              <a:rPr lang="en-US"/>
            </a:br>
            <a:br>
              <a:rPr lang="en-US"/>
            </a:br>
            <a:r>
              <a:rPr lang="en-US"/>
              <a:t>An easy to see and use ‘Service Health’ link exists so that customers can verify the health of the service.</a:t>
            </a:r>
          </a:p>
        </p:txBody>
      </p:sp>
      <p:sp>
        <p:nvSpPr>
          <p:cNvPr id="4" name="Slide Number Placeholder 3"/>
          <p:cNvSpPr>
            <a:spLocks noGrp="1"/>
          </p:cNvSpPr>
          <p:nvPr>
            <p:ph type="sldNum" sz="quarter" idx="5"/>
          </p:nvPr>
        </p:nvSpPr>
        <p:spPr/>
        <p:txBody>
          <a:bodyPr/>
          <a:lstStyle/>
          <a:p>
            <a:fld id="{9F4FBC3A-A12C-40F9-BB8D-BC30C7901396}" type="slidenum">
              <a:rPr lang="en-US" smtClean="0"/>
              <a:t>64</a:t>
            </a:fld>
            <a:endParaRPr lang="en-US"/>
          </a:p>
        </p:txBody>
      </p:sp>
    </p:spTree>
    <p:extLst>
      <p:ext uri="{BB962C8B-B14F-4D97-AF65-F5344CB8AC3E}">
        <p14:creationId xmlns:p14="http://schemas.microsoft.com/office/powerpoint/2010/main" val="17378203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Two VPC accounts are used when deploying an SDDC. The VMware Cloud on AWS SDDC is deployed into a VMware Cloud VPC account. This is a brand new account created for the customer, managed and run by VMware. VMware also pays for this solution. Each account is single-tenant for all </a:t>
            </a:r>
            <a:r>
              <a:rPr lang="en-US" err="1"/>
              <a:t>ESXi</a:t>
            </a:r>
            <a:r>
              <a:rPr lang="en-US"/>
              <a:t> hosts.</a:t>
            </a:r>
          </a:p>
          <a:p>
            <a:endParaRPr lang="en-US"/>
          </a:p>
          <a:p>
            <a:r>
              <a:rPr lang="en-US"/>
              <a:t>When the SDDC is deployed, it is linked to a customer VPC account, which allows customers to be able to integrate AWS services and workloads natively with their VMware workloads and infrastructure.</a:t>
            </a:r>
          </a:p>
        </p:txBody>
      </p:sp>
      <p:sp>
        <p:nvSpPr>
          <p:cNvPr id="4" name="Slide Number Placeholder 3"/>
          <p:cNvSpPr>
            <a:spLocks noGrp="1"/>
          </p:cNvSpPr>
          <p:nvPr>
            <p:ph type="sldNum" sz="quarter" idx="5"/>
          </p:nvPr>
        </p:nvSpPr>
        <p:spPr/>
        <p:txBody>
          <a:bodyPr/>
          <a:lstStyle/>
          <a:p>
            <a:fld id="{9F4FBC3A-A12C-40F9-BB8D-BC30C7901396}" type="slidenum">
              <a:rPr lang="en-US" smtClean="0"/>
              <a:t>65</a:t>
            </a:fld>
            <a:endParaRPr lang="en-US"/>
          </a:p>
        </p:txBody>
      </p:sp>
    </p:spTree>
    <p:extLst>
      <p:ext uri="{BB962C8B-B14F-4D97-AF65-F5344CB8AC3E}">
        <p14:creationId xmlns:p14="http://schemas.microsoft.com/office/powerpoint/2010/main" val="2236802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you can see an easy to use reference chart of how egress, cross-AZ, and cross-region traffic charges are handled. All data into (ingress) VMware Cloud on AWS is free. Just like regular AWS services, any cross-AZ traffic costs $0.01/GB. Cross region traffic costs $0.02/GB, and Egress traffic from VMware Cloud on AWS out to the internet or back to the on-premises environment is $0.05/GB.</a:t>
            </a:r>
          </a:p>
        </p:txBody>
      </p:sp>
      <p:sp>
        <p:nvSpPr>
          <p:cNvPr id="4" name="Slide Number Placeholder 3"/>
          <p:cNvSpPr>
            <a:spLocks noGrp="1"/>
          </p:cNvSpPr>
          <p:nvPr>
            <p:ph type="sldNum" sz="quarter" idx="5"/>
          </p:nvPr>
        </p:nvSpPr>
        <p:spPr/>
        <p:txBody>
          <a:bodyPr/>
          <a:lstStyle/>
          <a:p>
            <a:fld id="{9F4FBC3A-A12C-40F9-BB8D-BC30C7901396}" type="slidenum">
              <a:rPr lang="en-US" smtClean="0"/>
              <a:t>66</a:t>
            </a:fld>
            <a:endParaRPr lang="en-US"/>
          </a:p>
        </p:txBody>
      </p:sp>
    </p:spTree>
    <p:extLst>
      <p:ext uri="{BB962C8B-B14F-4D97-AF65-F5344CB8AC3E}">
        <p14:creationId xmlns:p14="http://schemas.microsoft.com/office/powerpoint/2010/main" val="40446391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Because VMware Cloud on AWS is a service offering, there are a few changes to what parts of the environment each customer has access to. Because we (VMware) take care of upgrades, support, maintenance, etc., VMware maintains the root access to the hosts, Customers have read-only abilities into most resources, but without the ability to manage or configure Distributed Switches (this is fine because all functionality is handled in NSX in the VMC Console), no direct management access to the NSX Edge appliances, and no ability to install third-party VIBs on the </a:t>
            </a:r>
            <a:r>
              <a:rPr lang="en-US" err="1"/>
              <a:t>ESXi</a:t>
            </a:r>
            <a:r>
              <a:rPr lang="en-US"/>
              <a:t> Hosts.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a:p>
        </p:txBody>
      </p:sp>
    </p:spTree>
    <p:extLst>
      <p:ext uri="{BB962C8B-B14F-4D97-AF65-F5344CB8AC3E}">
        <p14:creationId xmlns:p14="http://schemas.microsoft.com/office/powerpoint/2010/main" val="8405976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8988" y="609600"/>
            <a:ext cx="5280025" cy="2971800"/>
          </a:xfrm>
        </p:spPr>
      </p:sp>
      <p:sp>
        <p:nvSpPr>
          <p:cNvPr id="3" name="Notes Placeholder 2"/>
          <p:cNvSpPr>
            <a:spLocks noGrp="1"/>
          </p:cNvSpPr>
          <p:nvPr>
            <p:ph type="body" idx="1"/>
          </p:nvPr>
        </p:nvSpPr>
        <p:spPr/>
        <p:txBody>
          <a:bodyPr/>
          <a:lstStyle/>
          <a:p>
            <a:pPr marL="171450" indent="-171450">
              <a:buFont typeface="Arial" charset="0"/>
              <a:buChar char="•"/>
            </a:pPr>
            <a:r>
              <a:rPr lang="en-US"/>
              <a:t>Customers have access and control over items in the YES column</a:t>
            </a:r>
          </a:p>
          <a:p>
            <a:pPr marL="171450" indent="-171450">
              <a:buFont typeface="Arial" charset="0"/>
              <a:buChar char="•"/>
            </a:pPr>
            <a:r>
              <a:rPr lang="en-US"/>
              <a:t>VMware retains control of everything in the ‘NO’ column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15661966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8988" y="609600"/>
            <a:ext cx="5280025" cy="2971800"/>
          </a:xfrm>
        </p:spPr>
      </p:sp>
      <p:sp>
        <p:nvSpPr>
          <p:cNvPr id="3" name="Notes Placeholder 2"/>
          <p:cNvSpPr>
            <a:spLocks noGrp="1"/>
          </p:cNvSpPr>
          <p:nvPr>
            <p:ph type="body" idx="1"/>
          </p:nvPr>
        </p:nvSpPr>
        <p:spPr/>
        <p:txBody>
          <a:bodyPr/>
          <a:lstStyle/>
          <a:p>
            <a:r>
              <a:rPr lang="en-US"/>
              <a:t>Each org is a logical construct maintained for groups of individuals and for billing purposes. If a customer have more than one organization, the customer will have a unique </a:t>
            </a:r>
            <a:r>
              <a:rPr lang="en-US" err="1"/>
              <a:t>oAuth</a:t>
            </a:r>
            <a:r>
              <a:rPr lang="en-US"/>
              <a:t> token for each org. </a:t>
            </a:r>
          </a:p>
          <a:p>
            <a:endParaRPr lang="en-US"/>
          </a:p>
          <a:p>
            <a:r>
              <a:rPr lang="en-US"/>
              <a:t>Each org is handled and administrated separately than the others. Org Owners are able to invite other individuals to the organization and can give them permissions to use different VMware Cloud products.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10403686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default folder structure in vCenter includes:</a:t>
            </a:r>
          </a:p>
          <a:p>
            <a:pPr marL="171450" indent="-171450">
              <a:buFontTx/>
              <a:buChar char="-"/>
            </a:pPr>
            <a:r>
              <a:rPr lang="en-US"/>
              <a:t>‘Discovered virtual machine’</a:t>
            </a:r>
          </a:p>
          <a:p>
            <a:pPr marL="171450" indent="-171450">
              <a:buFontTx/>
              <a:buChar char="-"/>
            </a:pPr>
            <a:r>
              <a:rPr lang="en-US"/>
              <a:t>Management VMs</a:t>
            </a:r>
          </a:p>
          <a:p>
            <a:pPr marL="171450" indent="-171450">
              <a:buFontTx/>
              <a:buChar char="-"/>
            </a:pPr>
            <a:r>
              <a:rPr lang="en-US"/>
              <a:t>Networking VMs</a:t>
            </a:r>
          </a:p>
          <a:p>
            <a:pPr marL="171450" indent="-171450">
              <a:buFontTx/>
              <a:buChar char="-"/>
            </a:pPr>
            <a:r>
              <a:rPr lang="en-US"/>
              <a:t>Templates</a:t>
            </a:r>
          </a:p>
          <a:p>
            <a:pPr marL="171450" indent="-171450">
              <a:buFontTx/>
              <a:buChar char="-"/>
            </a:pPr>
            <a:r>
              <a:rPr lang="en-US"/>
              <a:t>Workloads</a:t>
            </a:r>
          </a:p>
          <a:p>
            <a:pPr marL="171450" indent="-171450">
              <a:buFontTx/>
              <a:buChar char="-"/>
            </a:pPr>
            <a:endParaRPr lang="en-US"/>
          </a:p>
          <a:p>
            <a:pPr marL="171450" indent="-171450">
              <a:buFontTx/>
              <a:buChar char="-"/>
            </a:pPr>
            <a:r>
              <a:rPr lang="en-US"/>
              <a:t>The Management and Networking folders are not available for customers to deploy workloads. Customers can deploy into ‘Templates’ or ‘Workloads’ folders. Customers can also add additional folders for use.</a:t>
            </a:r>
          </a:p>
        </p:txBody>
      </p:sp>
      <p:sp>
        <p:nvSpPr>
          <p:cNvPr id="4" name="Slide Number Placeholder 3"/>
          <p:cNvSpPr>
            <a:spLocks noGrp="1"/>
          </p:cNvSpPr>
          <p:nvPr>
            <p:ph type="sldNum" sz="quarter" idx="5"/>
          </p:nvPr>
        </p:nvSpPr>
        <p:spPr/>
        <p:txBody>
          <a:bodyPr/>
          <a:lstStyle/>
          <a:p>
            <a:fld id="{9F4FBC3A-A12C-40F9-BB8D-BC30C7901396}" type="slidenum">
              <a:rPr lang="en-US" smtClean="0"/>
              <a:t>70</a:t>
            </a:fld>
            <a:endParaRPr lang="en-US"/>
          </a:p>
        </p:txBody>
      </p:sp>
    </p:spTree>
    <p:extLst>
      <p:ext uri="{BB962C8B-B14F-4D97-AF65-F5344CB8AC3E}">
        <p14:creationId xmlns:p14="http://schemas.microsoft.com/office/powerpoint/2010/main" val="31544249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8988" y="609600"/>
            <a:ext cx="5280025" cy="2971800"/>
          </a:xfrm>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solidFill>
                  <a:srgbClr val="717074"/>
                </a:solidFill>
              </a:rPr>
              <a:pPr/>
              <a:t>71</a:t>
            </a:fld>
            <a:endParaRPr lang="en-US">
              <a:solidFill>
                <a:srgbClr val="717074"/>
              </a:solidFill>
            </a:endParaRPr>
          </a:p>
        </p:txBody>
      </p:sp>
    </p:spTree>
    <p:extLst>
      <p:ext uri="{BB962C8B-B14F-4D97-AF65-F5344CB8AC3E}">
        <p14:creationId xmlns:p14="http://schemas.microsoft.com/office/powerpoint/2010/main" val="3074084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kern="1200">
                <a:solidFill>
                  <a:schemeClr val="tx1"/>
                </a:solidFill>
                <a:effectLst/>
                <a:latin typeface="Metropolis" panose="00000500000000000000" pitchFamily="50" charset="0"/>
                <a:ea typeface="ＭＳ Ｐゴシック" charset="0"/>
                <a:cs typeface="ＭＳ Ｐゴシック" charset="0"/>
              </a:rPr>
              <a:t>The VMware Cloud on AWS APIs are RESTful based, making use of the modernized standards such as CRUD (Create, Retrieve, Update, Delete) based actions and utilizing JSON formatted inputs and outputs for the data structure. The documentation for these APIs are available in numerous ways both online, inline, and through the newly released Developer Center that will be covered in more depth shortly.</a:t>
            </a:r>
          </a:p>
          <a:p>
            <a:r>
              <a:rPr lang="en-US" sz="1200" b="0" i="0" kern="1200">
                <a:solidFill>
                  <a:schemeClr val="tx1"/>
                </a:solidFill>
                <a:effectLst/>
                <a:latin typeface="Metropolis" panose="00000500000000000000" pitchFamily="50" charset="0"/>
                <a:ea typeface="ＭＳ Ｐゴシック" charset="0"/>
                <a:cs typeface="ＭＳ Ｐゴシック" charset="0"/>
              </a:rPr>
              <a:t> </a:t>
            </a:r>
          </a:p>
          <a:p>
            <a:r>
              <a:rPr lang="en-US" sz="1200" b="0" i="0" kern="1200">
                <a:solidFill>
                  <a:schemeClr val="tx1"/>
                </a:solidFill>
                <a:effectLst/>
                <a:latin typeface="Metropolis" panose="00000500000000000000" pitchFamily="50" charset="0"/>
                <a:ea typeface="ＭＳ Ｐゴシック" charset="0"/>
                <a:cs typeface="ＭＳ Ｐゴシック" charset="0"/>
              </a:rPr>
              <a:t>There are three main APIs, among several others, which users should be aware of that allow you to programmatically access the VMware Cloud on AWS features and surrounding areas to work with the environment and automate or develop to succeed in your use cases. </a:t>
            </a:r>
          </a:p>
          <a:p>
            <a:r>
              <a:rPr lang="en-US" sz="1200" b="0" i="0" kern="1200">
                <a:solidFill>
                  <a:schemeClr val="tx1"/>
                </a:solidFill>
                <a:effectLst/>
                <a:latin typeface="Metropolis" panose="00000500000000000000" pitchFamily="50" charset="0"/>
                <a:ea typeface="ＭＳ Ｐゴシック" charset="0"/>
                <a:cs typeface="ＭＳ Ｐゴシック" charset="0"/>
              </a:rPr>
              <a:t> </a:t>
            </a:r>
          </a:p>
          <a:p>
            <a:r>
              <a:rPr lang="en-US" sz="1200" b="0" i="0" kern="1200">
                <a:solidFill>
                  <a:schemeClr val="tx1"/>
                </a:solidFill>
                <a:effectLst/>
                <a:latin typeface="Metropolis" panose="00000500000000000000" pitchFamily="50" charset="0"/>
                <a:ea typeface="ＭＳ Ｐゴシック" charset="0"/>
                <a:cs typeface="ＭＳ Ｐゴシック" charset="0"/>
              </a:rPr>
              <a:t>The Cloud Services Platform (CSP) APIs are available for all cloud services which are offered by VMware. They contain the core features that customers will use when working with multiple cloud services from VMware.</a:t>
            </a:r>
          </a:p>
          <a:p>
            <a:r>
              <a:rPr lang="en-US" sz="1200" b="0" i="0" kern="1200">
                <a:solidFill>
                  <a:schemeClr val="tx1"/>
                </a:solidFill>
                <a:effectLst/>
                <a:latin typeface="Metropolis" panose="00000500000000000000" pitchFamily="50" charset="0"/>
                <a:ea typeface="ＭＳ Ｐゴシック" charset="0"/>
                <a:cs typeface="ＭＳ Ｐゴシック" charset="0"/>
              </a:rPr>
              <a:t> </a:t>
            </a:r>
          </a:p>
          <a:p>
            <a:r>
              <a:rPr lang="en-US" sz="1200" b="0" i="0" kern="1200">
                <a:solidFill>
                  <a:schemeClr val="tx1"/>
                </a:solidFill>
                <a:effectLst/>
                <a:latin typeface="Metropolis" panose="00000500000000000000" pitchFamily="50" charset="0"/>
                <a:ea typeface="ＭＳ Ｐゴシック" charset="0"/>
                <a:cs typeface="ＭＳ Ｐゴシック" charset="0"/>
              </a:rPr>
              <a:t>The VMware Cloud on AWS (VMC) API will be the endpoint for most actions available within the VMware Cloud on AWS console. This API allows for SDDC management actions like creating or removing SDDCs with a single API call, adding or removing the elastic hardware provided by the VMC service and adding the </a:t>
            </a:r>
            <a:r>
              <a:rPr lang="en-US" sz="1200" b="0" i="0" kern="1200" err="1">
                <a:solidFill>
                  <a:schemeClr val="tx1"/>
                </a:solidFill>
                <a:effectLst/>
                <a:latin typeface="Metropolis" panose="00000500000000000000" pitchFamily="50" charset="0"/>
                <a:ea typeface="ＭＳ Ｐゴシック" charset="0"/>
                <a:cs typeface="ＭＳ Ｐゴシック" charset="0"/>
              </a:rPr>
              <a:t>ESXi</a:t>
            </a:r>
            <a:r>
              <a:rPr lang="en-US" sz="1200" b="0" i="0" kern="1200">
                <a:solidFill>
                  <a:schemeClr val="tx1"/>
                </a:solidFill>
                <a:effectLst/>
                <a:latin typeface="Metropolis" panose="00000500000000000000" pitchFamily="50" charset="0"/>
                <a:ea typeface="ＭＳ Ｐゴシック" charset="0"/>
                <a:cs typeface="ＭＳ Ｐゴシック" charset="0"/>
              </a:rPr>
              <a:t> hosts to our SDDC, and handling network operations for the SDDC. We can also gather task based information on items which take place in the VMware Cloud on AWS environment.</a:t>
            </a:r>
          </a:p>
          <a:p>
            <a:r>
              <a:rPr lang="en-US" sz="1200" b="0" i="0" kern="1200">
                <a:solidFill>
                  <a:schemeClr val="tx1"/>
                </a:solidFill>
                <a:effectLst/>
                <a:latin typeface="Metropolis" panose="00000500000000000000" pitchFamily="50" charset="0"/>
                <a:ea typeface="ＭＳ Ｐゴシック" charset="0"/>
                <a:cs typeface="ＭＳ Ｐゴシック" charset="0"/>
              </a:rPr>
              <a:t> </a:t>
            </a:r>
          </a:p>
          <a:p>
            <a:r>
              <a:rPr lang="en-US" sz="1200" b="0" i="0" kern="1200">
                <a:solidFill>
                  <a:schemeClr val="tx1"/>
                </a:solidFill>
                <a:effectLst/>
                <a:latin typeface="Metropolis" panose="00000500000000000000" pitchFamily="50" charset="0"/>
                <a:ea typeface="ＭＳ Ｐゴシック" charset="0"/>
                <a:cs typeface="ＭＳ Ｐゴシック" charset="0"/>
              </a:rPr>
              <a:t>The last of the APIs are the vSphere APIs. These are the same APIs you already know and love! You will be able to consume these APIs in the exact same way you already do with our on-premises offerings of vSphere. With VMware Cloud on AWS being a managed environment you will of course have limited permissions and certain key differences on areas which you should deploy to, but these are the same limitations that exist within the UI.</a:t>
            </a:r>
          </a:p>
          <a:p>
            <a:endParaRPr lang="en-US" sz="1200" b="0" i="0" kern="1200">
              <a:solidFill>
                <a:schemeClr val="tx1"/>
              </a:solidFill>
              <a:effectLst/>
              <a:latin typeface="Metropolis" panose="00000500000000000000" pitchFamily="50" charset="0"/>
              <a:ea typeface="ＭＳ Ｐゴシック" charset="0"/>
              <a:cs typeface="ＭＳ Ｐゴシック" charset="0"/>
            </a:endParaRPr>
          </a:p>
          <a:p>
            <a:r>
              <a:rPr lang="en-US" sz="1200" b="0" i="0" kern="1200">
                <a:solidFill>
                  <a:schemeClr val="tx1"/>
                </a:solidFill>
                <a:effectLst/>
                <a:latin typeface="Metropolis" panose="00000500000000000000" pitchFamily="50" charset="0"/>
                <a:ea typeface="ＭＳ Ｐゴシック" charset="0"/>
                <a:cs typeface="ＭＳ Ｐゴシック" charset="0"/>
              </a:rPr>
              <a:t>It’s worth noting that none of these depend on linking back to an on-premises environment, these are all standalone APIs. And because it’s vSphere at the heart of this service, all your PowerCLI scripts, SDK integrations, and so forth will work out of the box. Though, that restricted permissions model will be something to keep in mind. </a:t>
            </a:r>
          </a:p>
          <a:p>
            <a:endParaRPr lang="en-US" sz="1200" b="0" i="0" kern="1200">
              <a:solidFill>
                <a:schemeClr val="tx1"/>
              </a:solidFill>
              <a:effectLst/>
              <a:latin typeface="Metropolis" panose="00000500000000000000" pitchFamily="50" charset="0"/>
              <a:ea typeface="ＭＳ Ｐゴシック" charset="0"/>
              <a:cs typeface="ＭＳ Ｐゴシック" charset="0"/>
            </a:endParaRPr>
          </a:p>
          <a:p>
            <a:r>
              <a:rPr lang="en-US" sz="1200" b="0" i="0" kern="1200">
                <a:solidFill>
                  <a:schemeClr val="tx1"/>
                </a:solidFill>
                <a:effectLst/>
                <a:latin typeface="Metropolis" panose="00000500000000000000" pitchFamily="50" charset="0"/>
                <a:ea typeface="ＭＳ Ｐゴシック" charset="0"/>
                <a:cs typeface="ＭＳ Ｐゴシック" charset="0"/>
              </a:rPr>
              <a:t>There was discussion early about workload mobility, and </a:t>
            </a:r>
            <a:r>
              <a:rPr lang="en-US" sz="1200" b="0" i="0" kern="1200" err="1">
                <a:solidFill>
                  <a:schemeClr val="tx1"/>
                </a:solidFill>
                <a:effectLst/>
                <a:latin typeface="Metropolis" panose="00000500000000000000" pitchFamily="50" charset="0"/>
                <a:ea typeface="ＭＳ Ｐゴシック" charset="0"/>
                <a:cs typeface="ＭＳ Ｐゴシック" charset="0"/>
              </a:rPr>
              <a:t>PowerCLI’s</a:t>
            </a:r>
            <a:r>
              <a:rPr lang="en-US" sz="1200" b="0" i="0" kern="1200">
                <a:solidFill>
                  <a:schemeClr val="tx1"/>
                </a:solidFill>
                <a:effectLst/>
                <a:latin typeface="Metropolis" panose="00000500000000000000" pitchFamily="50" charset="0"/>
                <a:ea typeface="ＭＳ Ｐゴシック" charset="0"/>
                <a:cs typeface="ＭＳ Ｐゴシック" charset="0"/>
              </a:rPr>
              <a:t> Move-VM is absolutely supported as one of the methods to migrate those workloads from on-premises to VMware Cloud on AWS and back!</a:t>
            </a:r>
          </a:p>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72</a:t>
            </a:fld>
            <a:endParaRPr lang="en-US"/>
          </a:p>
        </p:txBody>
      </p:sp>
    </p:spTree>
    <p:extLst>
      <p:ext uri="{BB962C8B-B14F-4D97-AF65-F5344CB8AC3E}">
        <p14:creationId xmlns:p14="http://schemas.microsoft.com/office/powerpoint/2010/main" val="1871384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7400" y="609600"/>
            <a:ext cx="5283200" cy="29718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7</a:t>
            </a:fld>
            <a:endParaRPr lang="en-US"/>
          </a:p>
        </p:txBody>
      </p:sp>
    </p:spTree>
    <p:extLst>
      <p:ext uri="{BB962C8B-B14F-4D97-AF65-F5344CB8AC3E}">
        <p14:creationId xmlns:p14="http://schemas.microsoft.com/office/powerpoint/2010/main" val="696476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kern="1200">
                <a:solidFill>
                  <a:schemeClr val="tx1"/>
                </a:solidFill>
                <a:effectLst/>
                <a:latin typeface="Metropolis" panose="00000500000000000000" pitchFamily="50" charset="0"/>
                <a:ea typeface="ＭＳ Ｐゴシック" charset="0"/>
                <a:cs typeface="ＭＳ Ｐゴシック" charset="0"/>
              </a:rPr>
              <a:t>We have introduced a brand-new Developer Center. This area is a great resource allowing developers to get up and running quickly with VMware Cloud on AWS. Developers can gain access to this information front and center as a new tab in the VMware Cloud on AWS console! The VMware Cloud on AWS Developer Center consists of several sections, each with the goal of helping to make the development and automation experience and learning easier.</a:t>
            </a:r>
          </a:p>
          <a:p>
            <a:r>
              <a:rPr lang="en-US" sz="1200" b="0" i="0" kern="1200">
                <a:solidFill>
                  <a:schemeClr val="tx1"/>
                </a:solidFill>
                <a:effectLst/>
                <a:latin typeface="Metropolis" panose="00000500000000000000" pitchFamily="50" charset="0"/>
                <a:ea typeface="ＭＳ Ｐゴシック" charset="0"/>
                <a:cs typeface="ＭＳ Ｐゴシック" charset="0"/>
              </a:rPr>
              <a:t> </a:t>
            </a:r>
          </a:p>
          <a:p>
            <a:r>
              <a:rPr lang="en-US" sz="1200" b="0" i="0" kern="1200">
                <a:solidFill>
                  <a:schemeClr val="tx1"/>
                </a:solidFill>
                <a:effectLst/>
                <a:latin typeface="Metropolis" panose="00000500000000000000" pitchFamily="50" charset="0"/>
                <a:ea typeface="ＭＳ Ｐゴシック" charset="0"/>
                <a:cs typeface="ＭＳ Ｐゴシック" charset="0"/>
              </a:rPr>
              <a:t>The API Explorer section brings easy access to interact directly with the RESTful APIs available from the Cloud Services API and the VMware Cloud on AWS (VMC) API. These APIs are presented by way of an interactive API browser with some very nice integrations making it easy to work with VMC. The API Explorer being internal to the Cloud console allows us to use the existing refresh token to authenticate. We can also automatically populate certain fields, such as the Organization ID, to help improve the experience of learning and using these APIs. Learning the API and seeing the responses from within the API Explorer could not be easier with the ability to “Execute” these APIs and see the live responses.</a:t>
            </a:r>
          </a:p>
          <a:p>
            <a:r>
              <a:rPr lang="en-US" sz="1200" b="0" i="0" kern="1200">
                <a:solidFill>
                  <a:schemeClr val="tx1"/>
                </a:solidFill>
                <a:effectLst/>
                <a:latin typeface="Metropolis" panose="00000500000000000000" pitchFamily="50" charset="0"/>
                <a:ea typeface="ＭＳ Ｐゴシック" charset="0"/>
                <a:cs typeface="ＭＳ Ｐゴシック" charset="0"/>
              </a:rPr>
              <a:t> </a:t>
            </a:r>
          </a:p>
          <a:p>
            <a:r>
              <a:rPr lang="en-US" sz="1200" b="0" i="0" kern="1200">
                <a:solidFill>
                  <a:schemeClr val="tx1"/>
                </a:solidFill>
                <a:effectLst/>
                <a:latin typeface="Metropolis" panose="00000500000000000000" pitchFamily="50" charset="0"/>
                <a:ea typeface="ＭＳ Ｐゴシック" charset="0"/>
                <a:cs typeface="ＭＳ Ｐゴシック" charset="0"/>
              </a:rPr>
              <a:t>The next section is focused on code samples. These are curated directly from the samples written by both VMware and the community in a variety of formats. These samples could be written in Python, PowerShell, be a Postman collection or other integration code samples provided on the VMware Code Samples Exchange.</a:t>
            </a:r>
          </a:p>
          <a:p>
            <a:r>
              <a:rPr lang="en-US" sz="1200" b="0" i="0" kern="1200">
                <a:solidFill>
                  <a:schemeClr val="tx1"/>
                </a:solidFill>
                <a:effectLst/>
                <a:latin typeface="Metropolis" panose="00000500000000000000" pitchFamily="50" charset="0"/>
                <a:ea typeface="ＭＳ Ｐゴシック" charset="0"/>
                <a:cs typeface="ＭＳ Ｐゴシック" charset="0"/>
              </a:rPr>
              <a:t> </a:t>
            </a:r>
          </a:p>
          <a:p>
            <a:r>
              <a:rPr lang="en-US" sz="1200" b="0" i="0" kern="1200">
                <a:solidFill>
                  <a:schemeClr val="tx1"/>
                </a:solidFill>
                <a:effectLst/>
                <a:latin typeface="Metropolis" panose="00000500000000000000" pitchFamily="50" charset="0"/>
                <a:ea typeface="ＭＳ Ｐゴシック" charset="0"/>
                <a:cs typeface="ＭＳ Ｐゴシック" charset="0"/>
              </a:rPr>
              <a:t>There is a wide variety of software development kits (SDKs) available to interact with the VMware Cloud on AWS APIs and the deployed SDDC products. The SDK section provides easy access to each of these open-sourced SDKs that are available on GitHub. There are also links to the documentation, samples, and even the ‘Getting Started’ blog post for each SDK!</a:t>
            </a:r>
          </a:p>
          <a:p>
            <a:r>
              <a:rPr lang="en-US" sz="1200" b="0" i="0" kern="1200">
                <a:solidFill>
                  <a:schemeClr val="tx1"/>
                </a:solidFill>
                <a:effectLst/>
                <a:latin typeface="Metropolis" panose="00000500000000000000" pitchFamily="50" charset="0"/>
                <a:ea typeface="ＭＳ Ｐゴシック" charset="0"/>
                <a:cs typeface="ＭＳ Ｐゴシック" charset="0"/>
              </a:rPr>
              <a:t> </a:t>
            </a:r>
          </a:p>
          <a:p>
            <a:r>
              <a:rPr lang="en-US" sz="1200" b="0" i="0" kern="1200">
                <a:solidFill>
                  <a:schemeClr val="tx1"/>
                </a:solidFill>
                <a:effectLst/>
                <a:latin typeface="Metropolis" panose="00000500000000000000" pitchFamily="50" charset="0"/>
                <a:ea typeface="ＭＳ Ｐゴシック" charset="0"/>
                <a:cs typeface="ＭＳ Ｐゴシック" charset="0"/>
              </a:rPr>
              <a:t>The last section is called Downloads. This section is where there will be a wide variety of resources available. There will be command line resources like Datacenter CLI (DCLI) and PowerCLI. Also, there will be links to provisioning tool resources from Terraform and CloudFormation.</a:t>
            </a:r>
          </a:p>
          <a:p>
            <a:endParaRPr lang="en-US"/>
          </a:p>
        </p:txBody>
      </p:sp>
      <p:sp>
        <p:nvSpPr>
          <p:cNvPr id="4" name="Slide Number Placeholder 3"/>
          <p:cNvSpPr>
            <a:spLocks noGrp="1"/>
          </p:cNvSpPr>
          <p:nvPr>
            <p:ph type="sldNum" sz="quarter" idx="10"/>
          </p:nvPr>
        </p:nvSpPr>
        <p:spPr/>
        <p:txBody>
          <a:bodyPr/>
          <a:lstStyle/>
          <a:p>
            <a:pPr>
              <a:defRPr/>
            </a:pPr>
            <a:fld id="{6622B8EE-5B73-1940-BBB9-CB4F275740BF}" type="slidenum">
              <a:rPr lang="en-US" altLang="x-none" smtClean="0"/>
              <a:pPr>
                <a:defRPr/>
              </a:pPr>
              <a:t>73</a:t>
            </a:fld>
            <a:endParaRPr lang="en-US" altLang="x-none"/>
          </a:p>
        </p:txBody>
      </p:sp>
    </p:spTree>
    <p:extLst>
      <p:ext uri="{BB962C8B-B14F-4D97-AF65-F5344CB8AC3E}">
        <p14:creationId xmlns:p14="http://schemas.microsoft.com/office/powerpoint/2010/main" val="18019995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etropolis" panose="00000500000000000000" pitchFamily="50" charset="0"/>
                <a:ea typeface="ＭＳ Ｐゴシック" charset="0"/>
                <a:cs typeface="ＭＳ Ｐゴシック" charset="0"/>
              </a:rPr>
              <a:t>Another bit of big news was the addition of an Open Sourced </a:t>
            </a:r>
            <a:r>
              <a:rPr lang="en-US" sz="1200" b="0" i="0" kern="1200" err="1">
                <a:solidFill>
                  <a:schemeClr val="tx1"/>
                </a:solidFill>
                <a:effectLst/>
                <a:latin typeface="Metropolis" panose="00000500000000000000" pitchFamily="50" charset="0"/>
                <a:ea typeface="ＭＳ Ｐゴシック" charset="0"/>
                <a:cs typeface="ＭＳ Ｐゴシック" charset="0"/>
              </a:rPr>
              <a:t>Github</a:t>
            </a:r>
            <a:r>
              <a:rPr lang="en-US" sz="1200" b="0" i="0" kern="1200">
                <a:solidFill>
                  <a:schemeClr val="tx1"/>
                </a:solidFill>
                <a:effectLst/>
                <a:latin typeface="Metropolis" panose="00000500000000000000" pitchFamily="50" charset="0"/>
                <a:ea typeface="ＭＳ Ｐゴシック" charset="0"/>
                <a:cs typeface="ＭＳ Ｐゴシック" charset="0"/>
              </a:rPr>
              <a:t> repository to showcase VMware Cloud on AWS integrations written by both VMware and the community at large. The first of these integrations is the support for CloudFormation and Terraform integrations. These allow you to manage your SDDC as code!</a:t>
            </a:r>
            <a:endParaRPr lang="en-US"/>
          </a:p>
        </p:txBody>
      </p:sp>
      <p:sp>
        <p:nvSpPr>
          <p:cNvPr id="4" name="Slide Number Placeholder 3"/>
          <p:cNvSpPr>
            <a:spLocks noGrp="1"/>
          </p:cNvSpPr>
          <p:nvPr>
            <p:ph type="sldNum" sz="quarter" idx="10"/>
          </p:nvPr>
        </p:nvSpPr>
        <p:spPr/>
        <p:txBody>
          <a:bodyPr/>
          <a:lstStyle/>
          <a:p>
            <a:pPr>
              <a:defRPr/>
            </a:pPr>
            <a:fld id="{6622B8EE-5B73-1940-BBB9-CB4F275740BF}" type="slidenum">
              <a:rPr lang="en-US" altLang="x-none" smtClean="0"/>
              <a:pPr>
                <a:defRPr/>
              </a:pPr>
              <a:t>74</a:t>
            </a:fld>
            <a:endParaRPr lang="en-US" altLang="x-none"/>
          </a:p>
        </p:txBody>
      </p:sp>
    </p:spTree>
    <p:extLst>
      <p:ext uri="{BB962C8B-B14F-4D97-AF65-F5344CB8AC3E}">
        <p14:creationId xmlns:p14="http://schemas.microsoft.com/office/powerpoint/2010/main" val="38056971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VMware Cloud on AWS has 3 API surfaces which can be used to interact with VMware services. </a:t>
            </a:r>
          </a:p>
          <a:p>
            <a:endParaRPr lang="en-US"/>
          </a:p>
          <a:p>
            <a:r>
              <a:rPr lang="en-US"/>
              <a:t>Console.Cloud.VMware.com is primarily for authentication against our CSP (Cloud Services Platform)</a:t>
            </a:r>
          </a:p>
          <a:p>
            <a:endParaRPr lang="en-US"/>
          </a:p>
          <a:p>
            <a:r>
              <a:rPr lang="en-US"/>
              <a:t>Once you have your authentication, you can work with the vmc.vmware.com, which will allow you to do such things as:</a:t>
            </a:r>
          </a:p>
          <a:p>
            <a:pPr marL="171450" indent="-171450">
              <a:buFontTx/>
              <a:buChar char="-"/>
            </a:pPr>
            <a:r>
              <a:rPr lang="en-US"/>
              <a:t>Deploy SDDC</a:t>
            </a:r>
          </a:p>
          <a:p>
            <a:pPr marL="171450" indent="-171450">
              <a:buFontTx/>
              <a:buChar char="-"/>
            </a:pPr>
            <a:r>
              <a:rPr lang="en-US"/>
              <a:t>Add/Remove Hosts</a:t>
            </a:r>
          </a:p>
          <a:p>
            <a:pPr marL="171450" indent="-171450">
              <a:buFontTx/>
              <a:buChar char="-"/>
            </a:pPr>
            <a:r>
              <a:rPr lang="en-US"/>
              <a:t>VMC Networking Configuration</a:t>
            </a:r>
          </a:p>
          <a:p>
            <a:pPr marL="171450" indent="-171450">
              <a:buFontTx/>
              <a:buChar char="-"/>
            </a:pPr>
            <a:r>
              <a:rPr lang="en-US"/>
              <a:t>Add/Remove users from the organization</a:t>
            </a:r>
          </a:p>
          <a:p>
            <a:pPr marL="171450" indent="-171450">
              <a:buFontTx/>
              <a:buChar char="-"/>
            </a:pPr>
            <a:endParaRPr lang="en-US"/>
          </a:p>
          <a:p>
            <a:pPr marL="0" indent="0">
              <a:buFontTx/>
              <a:buNone/>
            </a:pPr>
            <a:r>
              <a:rPr lang="en-US"/>
              <a:t>The </a:t>
            </a:r>
            <a:r>
              <a:rPr lang="en-US" err="1"/>
              <a:t>vcenter</a:t>
            </a:r>
            <a:r>
              <a:rPr lang="en-US"/>
              <a:t>.{customer}.vmc.vmare.com API surface is all of the regular vCenter APIs that you would be working with in your on-prem environment as well.</a:t>
            </a:r>
          </a:p>
        </p:txBody>
      </p:sp>
      <p:sp>
        <p:nvSpPr>
          <p:cNvPr id="4" name="Slide Number Placeholder 3"/>
          <p:cNvSpPr>
            <a:spLocks noGrp="1"/>
          </p:cNvSpPr>
          <p:nvPr>
            <p:ph type="sldNum" sz="quarter" idx="5"/>
          </p:nvPr>
        </p:nvSpPr>
        <p:spPr/>
        <p:txBody>
          <a:bodyPr/>
          <a:lstStyle/>
          <a:p>
            <a:fld id="{9F4FBC3A-A12C-40F9-BB8D-BC30C7901396}" type="slidenum">
              <a:rPr lang="en-US" smtClean="0"/>
              <a:t>75</a:t>
            </a:fld>
            <a:endParaRPr lang="en-US"/>
          </a:p>
        </p:txBody>
      </p:sp>
    </p:spTree>
    <p:extLst>
      <p:ext uri="{BB962C8B-B14F-4D97-AF65-F5344CB8AC3E}">
        <p14:creationId xmlns:p14="http://schemas.microsoft.com/office/powerpoint/2010/main" val="38597347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pPr/>
              <a:t>76</a:t>
            </a:fld>
            <a:endParaRPr lang="en-US"/>
          </a:p>
        </p:txBody>
      </p:sp>
    </p:spTree>
    <p:extLst>
      <p:ext uri="{BB962C8B-B14F-4D97-AF65-F5344CB8AC3E}">
        <p14:creationId xmlns:p14="http://schemas.microsoft.com/office/powerpoint/2010/main" val="21240476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M2 technical</a:t>
            </a:r>
            <a:r>
              <a:rPr lang="en-US" baseline="0"/>
              <a:t> Deck (12-2017)</a:t>
            </a:r>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77</a:t>
            </a:fld>
            <a:endParaRPr lang="en-US"/>
          </a:p>
        </p:txBody>
      </p:sp>
    </p:spTree>
    <p:extLst>
      <p:ext uri="{BB962C8B-B14F-4D97-AF65-F5344CB8AC3E}">
        <p14:creationId xmlns:p14="http://schemas.microsoft.com/office/powerpoint/2010/main" val="2641094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SDDC can support up to 10 individual clusters with a minimum of 3 hosts per cluster.</a:t>
            </a:r>
            <a:br>
              <a:rPr lang="en-US"/>
            </a:br>
            <a:r>
              <a:rPr lang="en-US"/>
              <a:t>The initial</a:t>
            </a:r>
            <a:r>
              <a:rPr lang="en-US" baseline="0"/>
              <a:t> cluster contains the management VMs while all other clusters are fully available for customer workloads.</a:t>
            </a:r>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8</a:t>
            </a:fld>
            <a:endParaRPr lang="en-US"/>
          </a:p>
        </p:txBody>
      </p:sp>
    </p:spTree>
    <p:extLst>
      <p:ext uri="{BB962C8B-B14F-4D97-AF65-F5344CB8AC3E}">
        <p14:creationId xmlns:p14="http://schemas.microsoft.com/office/powerpoint/2010/main" val="1392512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organization (logical construct allowing co-workers and teams access to the same resources) can support multiple SDDCs. You can also see what the Summary page of an SDDC looks like that has multiple clusters.</a:t>
            </a:r>
          </a:p>
        </p:txBody>
      </p:sp>
      <p:sp>
        <p:nvSpPr>
          <p:cNvPr id="4" name="Slide Number Placeholder 3"/>
          <p:cNvSpPr>
            <a:spLocks noGrp="1"/>
          </p:cNvSpPr>
          <p:nvPr>
            <p:ph type="sldNum" sz="quarter" idx="10"/>
          </p:nvPr>
        </p:nvSpPr>
        <p:spPr/>
        <p:txBody>
          <a:bodyPr/>
          <a:lstStyle/>
          <a:p>
            <a:fld id="{9F4FBC3A-A12C-40F9-BB8D-BC30C7901396}" type="slidenum">
              <a:rPr lang="en-US" smtClean="0"/>
              <a:t>9</a:t>
            </a:fld>
            <a:endParaRPr lang="en-US"/>
          </a:p>
        </p:txBody>
      </p:sp>
    </p:spTree>
    <p:extLst>
      <p:ext uri="{BB962C8B-B14F-4D97-AF65-F5344CB8AC3E}">
        <p14:creationId xmlns:p14="http://schemas.microsoft.com/office/powerpoint/2010/main" val="900232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23" name="Group 22"/>
          <p:cNvGrpSpPr/>
          <p:nvPr userDrawn="1"/>
        </p:nvGrpSpPr>
        <p:grpSpPr>
          <a:xfrm>
            <a:off x="-16283" y="905"/>
            <a:ext cx="12205109" cy="6857105"/>
            <a:chOff x="-16283" y="894"/>
            <a:chExt cx="12205109" cy="6857105"/>
          </a:xfrm>
        </p:grpSpPr>
        <p:sp>
          <p:nvSpPr>
            <p:cNvPr id="24" name="Freeform 2"/>
            <p:cNvSpPr/>
            <p:nvPr userDrawn="1"/>
          </p:nvSpPr>
          <p:spPr>
            <a:xfrm rot="5400000" flipH="1">
              <a:off x="2657719" y="-2673108"/>
              <a:ext cx="6857105" cy="12205109"/>
            </a:xfrm>
            <a:custGeom>
              <a:avLst/>
              <a:gdLst>
                <a:gd name="connsiteX0" fmla="*/ 6874132 w 6874132"/>
                <a:gd name="connsiteY0" fmla="*/ 12188826 h 12188826"/>
                <a:gd name="connsiteX1" fmla="*/ 6874132 w 6874132"/>
                <a:gd name="connsiteY1" fmla="*/ 4891546 h 12188826"/>
                <a:gd name="connsiteX2" fmla="*/ 1983860 w 6874132"/>
                <a:gd name="connsiteY2" fmla="*/ 0 h 12188826"/>
                <a:gd name="connsiteX3" fmla="*/ 0 w 6874132"/>
                <a:gd name="connsiteY3" fmla="*/ 0 h 12188826"/>
                <a:gd name="connsiteX4" fmla="*/ 0 w 6874132"/>
                <a:gd name="connsiteY4" fmla="*/ 12188826 h 12188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4132" h="12188826">
                  <a:moveTo>
                    <a:pt x="6874132" y="12188826"/>
                  </a:moveTo>
                  <a:lnTo>
                    <a:pt x="6874132" y="4891546"/>
                  </a:lnTo>
                  <a:lnTo>
                    <a:pt x="1983860" y="0"/>
                  </a:lnTo>
                  <a:lnTo>
                    <a:pt x="0" y="0"/>
                  </a:lnTo>
                  <a:lnTo>
                    <a:pt x="0" y="12188826"/>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548459" tIns="137114" rIns="274232" bIns="137114" rtlCol="0" anchor="ctr"/>
            <a:lstStyle/>
            <a:p>
              <a:pPr lvl="0">
                <a:lnSpc>
                  <a:spcPct val="90000"/>
                </a:lnSpc>
              </a:pPr>
              <a:endParaRPr lang="en-US" sz="9600" b="1">
                <a:solidFill>
                  <a:prstClr val="white"/>
                </a:solidFill>
              </a:endParaRPr>
            </a:p>
          </p:txBody>
        </p:sp>
        <p:grpSp>
          <p:nvGrpSpPr>
            <p:cNvPr id="25" name="Group 24"/>
            <p:cNvGrpSpPr/>
            <p:nvPr userDrawn="1"/>
          </p:nvGrpSpPr>
          <p:grpSpPr>
            <a:xfrm>
              <a:off x="6434475" y="2546163"/>
              <a:ext cx="5754350" cy="4311836"/>
              <a:chOff x="6450759" y="2546428"/>
              <a:chExt cx="5754350" cy="4311836"/>
            </a:xfrm>
          </p:grpSpPr>
          <p:grpSp>
            <p:nvGrpSpPr>
              <p:cNvPr id="26" name="Group 25"/>
              <p:cNvGrpSpPr/>
              <p:nvPr userDrawn="1"/>
            </p:nvGrpSpPr>
            <p:grpSpPr>
              <a:xfrm>
                <a:off x="6450759" y="2546428"/>
                <a:ext cx="5754350" cy="4311836"/>
                <a:chOff x="6450759" y="2546428"/>
                <a:chExt cx="5754350" cy="4311836"/>
              </a:xfrm>
            </p:grpSpPr>
            <p:grpSp>
              <p:nvGrpSpPr>
                <p:cNvPr id="35" name="Group 34"/>
                <p:cNvGrpSpPr/>
                <p:nvPr userDrawn="1"/>
              </p:nvGrpSpPr>
              <p:grpSpPr>
                <a:xfrm>
                  <a:off x="7850489" y="2546428"/>
                  <a:ext cx="4354620" cy="4311836"/>
                  <a:chOff x="7240845" y="1940678"/>
                  <a:chExt cx="4964265" cy="4915491"/>
                </a:xfrm>
              </p:grpSpPr>
              <p:sp>
                <p:nvSpPr>
                  <p:cNvPr id="37" name="Diagonal Stripe 36"/>
                  <p:cNvSpPr/>
                  <p:nvPr/>
                </p:nvSpPr>
                <p:spPr>
                  <a:xfrm rot="5400000" flipH="1">
                    <a:off x="7265232" y="1916291"/>
                    <a:ext cx="4915491" cy="4964265"/>
                  </a:xfrm>
                  <a:prstGeom prst="diagStripe">
                    <a:avLst>
                      <a:gd name="adj" fmla="val 73258"/>
                    </a:avLst>
                  </a:prstGeom>
                  <a:gradFill flip="none" rotWithShape="1">
                    <a:gsLst>
                      <a:gs pos="1000">
                        <a:schemeClr val="accent4">
                          <a:lumMod val="75000"/>
                          <a:alpha val="36000"/>
                        </a:schemeClr>
                      </a:gs>
                      <a:gs pos="100000">
                        <a:schemeClr val="accent4"/>
                      </a:gs>
                    </a:gsLst>
                    <a:lin ang="27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274232" tIns="137114" rIns="274232" bIns="137114" rtlCol="0" anchor="ctr"/>
                  <a:lstStyle/>
                  <a:p>
                    <a:pPr algn="ctr"/>
                    <a:endParaRPr lang="en-US" sz="1700" kern="0">
                      <a:solidFill>
                        <a:srgbClr val="717074"/>
                      </a:solidFill>
                    </a:endParaRPr>
                  </a:p>
                </p:txBody>
              </p:sp>
              <p:sp>
                <p:nvSpPr>
                  <p:cNvPr id="38" name="Right Triangle 37"/>
                  <p:cNvSpPr/>
                  <p:nvPr/>
                </p:nvSpPr>
                <p:spPr>
                  <a:xfrm flipH="1">
                    <a:off x="8367833" y="3018893"/>
                    <a:ext cx="3837277" cy="3837276"/>
                  </a:xfrm>
                  <a:prstGeom prst="rtTriangle">
                    <a:avLst/>
                  </a:prstGeom>
                  <a:gradFill flip="none" rotWithShape="1">
                    <a:gsLst>
                      <a:gs pos="1000">
                        <a:schemeClr val="accent6">
                          <a:lumMod val="50000"/>
                        </a:schemeClr>
                      </a:gs>
                      <a:gs pos="100000">
                        <a:schemeClr val="accent6"/>
                      </a:gs>
                    </a:gsLst>
                    <a:lin ang="13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548459" tIns="137114" rIns="274232" bIns="137114" rtlCol="0" anchor="ctr"/>
                  <a:lstStyle/>
                  <a:p>
                    <a:pPr>
                      <a:lnSpc>
                        <a:spcPct val="90000"/>
                      </a:lnSpc>
                    </a:pPr>
                    <a:endParaRPr lang="en-US" sz="9600" b="1" kern="0">
                      <a:solidFill>
                        <a:prstClr val="white"/>
                      </a:solidFill>
                    </a:endParaRPr>
                  </a:p>
                </p:txBody>
              </p:sp>
            </p:grpSp>
            <p:sp>
              <p:nvSpPr>
                <p:cNvPr id="36" name="Isosceles Triangle 35"/>
                <p:cNvSpPr/>
                <p:nvPr userDrawn="1"/>
              </p:nvSpPr>
              <p:spPr>
                <a:xfrm>
                  <a:off x="6450759" y="4721279"/>
                  <a:ext cx="4228022" cy="2136985"/>
                </a:xfrm>
                <a:prstGeom prst="triangle">
                  <a:avLst/>
                </a:prstGeom>
                <a:gradFill flip="none" rotWithShape="1">
                  <a:gsLst>
                    <a:gs pos="1000">
                      <a:srgbClr val="001032">
                        <a:alpha val="52000"/>
                      </a:srgbClr>
                    </a:gs>
                    <a:gs pos="100000">
                      <a:schemeClr val="accent3">
                        <a:lumMod val="100000"/>
                        <a:alpha val="90000"/>
                      </a:schemeClr>
                    </a:gs>
                  </a:gsLst>
                  <a:lin ang="13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548459" tIns="137114" rIns="274232" bIns="137114" rtlCol="0" anchor="ctr"/>
                <a:lstStyle/>
                <a:p>
                  <a:pPr lvl="0">
                    <a:lnSpc>
                      <a:spcPct val="90000"/>
                    </a:lnSpc>
                  </a:pPr>
                  <a:endParaRPr lang="en-US" sz="9600" b="1" kern="0">
                    <a:solidFill>
                      <a:prstClr val="white"/>
                    </a:solidFill>
                  </a:endParaRPr>
                </a:p>
              </p:txBody>
            </p:sp>
          </p:grpSp>
          <p:grpSp>
            <p:nvGrpSpPr>
              <p:cNvPr id="27" name="Group 26"/>
              <p:cNvGrpSpPr/>
              <p:nvPr userDrawn="1"/>
            </p:nvGrpSpPr>
            <p:grpSpPr>
              <a:xfrm>
                <a:off x="10670252" y="6355162"/>
                <a:ext cx="1094560" cy="172485"/>
                <a:chOff x="-84138" y="5622925"/>
                <a:chExt cx="4330701" cy="682626"/>
              </a:xfrm>
              <a:solidFill>
                <a:schemeClr val="bg1"/>
              </a:solidFill>
            </p:grpSpPr>
            <p:sp>
              <p:nvSpPr>
                <p:cNvPr id="28"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29"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30"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31"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32"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33"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34"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grpSp>
        </p:grpSp>
      </p:grpSp>
      <p:sp>
        <p:nvSpPr>
          <p:cNvPr id="53" name="Title 14"/>
          <p:cNvSpPr>
            <a:spLocks noGrp="1"/>
          </p:cNvSpPr>
          <p:nvPr>
            <p:ph type="title"/>
          </p:nvPr>
        </p:nvSpPr>
        <p:spPr>
          <a:xfrm>
            <a:off x="733425" y="2198517"/>
            <a:ext cx="7410450" cy="620683"/>
          </a:xfrm>
        </p:spPr>
        <p:txBody>
          <a:bodyPr wrap="square" anchor="b">
            <a:spAutoFit/>
          </a:bodyPr>
          <a:lstStyle>
            <a:lvl1pPr>
              <a:defRPr lang="en-US" sz="4400">
                <a:solidFill>
                  <a:prstClr val="white"/>
                </a:solidFill>
                <a:latin typeface="+mn-lt"/>
                <a:ea typeface="+mn-ea"/>
                <a:cs typeface="+mn-cs"/>
              </a:defRPr>
            </a:lvl1pPr>
          </a:lstStyle>
          <a:p>
            <a:pPr marL="0" lvl="0" defTabSz="914095"/>
            <a:r>
              <a:rPr lang="en-US"/>
              <a:t>Click to edit Master title style</a:t>
            </a:r>
          </a:p>
        </p:txBody>
      </p:sp>
      <p:cxnSp>
        <p:nvCxnSpPr>
          <p:cNvPr id="54" name="Straight Connector 53"/>
          <p:cNvCxnSpPr/>
          <p:nvPr userDrawn="1"/>
        </p:nvCxnSpPr>
        <p:spPr>
          <a:xfrm flipV="1">
            <a:off x="757495" y="3657602"/>
            <a:ext cx="7995991" cy="4628"/>
          </a:xfrm>
          <a:prstGeom prst="line">
            <a:avLst/>
          </a:prstGeom>
          <a:ln w="38100">
            <a:solidFill>
              <a:schemeClr val="accent3">
                <a:lumMod val="20000"/>
                <a:lumOff val="80000"/>
                <a:alpha val="64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 Placeholder 4"/>
          <p:cNvSpPr>
            <a:spLocks noGrp="1"/>
          </p:cNvSpPr>
          <p:nvPr>
            <p:ph type="body" sz="quarter" idx="10" hasCustomPrompt="1"/>
          </p:nvPr>
        </p:nvSpPr>
        <p:spPr>
          <a:xfrm>
            <a:off x="733435" y="3918124"/>
            <a:ext cx="5765849" cy="228600"/>
          </a:xfrm>
        </p:spPr>
        <p:txBody>
          <a:bodyPr/>
          <a:lstStyle>
            <a:lvl1pPr marL="0" indent="0">
              <a:lnSpc>
                <a:spcPct val="90000"/>
              </a:lnSpc>
              <a:spcBef>
                <a:spcPts val="0"/>
              </a:spcBef>
              <a:buNone/>
              <a:defRPr sz="2400">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a:t>Click to add presenter’s name </a:t>
            </a:r>
          </a:p>
        </p:txBody>
      </p:sp>
      <p:sp>
        <p:nvSpPr>
          <p:cNvPr id="3" name="Text Placeholder 2"/>
          <p:cNvSpPr>
            <a:spLocks noGrp="1"/>
          </p:cNvSpPr>
          <p:nvPr>
            <p:ph type="body" sz="quarter" idx="11" hasCustomPrompt="1"/>
          </p:nvPr>
        </p:nvSpPr>
        <p:spPr>
          <a:xfrm>
            <a:off x="733425" y="4415208"/>
            <a:ext cx="5765799" cy="327025"/>
          </a:xfrm>
        </p:spPr>
        <p:txBody>
          <a:bodyPr/>
          <a:lstStyle>
            <a:lvl1pPr marL="0" indent="0">
              <a:buFontTx/>
              <a:buNone/>
              <a:defRPr lang="en-US" sz="1900" kern="0" dirty="0">
                <a:solidFill>
                  <a:schemeClr val="accent3">
                    <a:lumMod val="20000"/>
                    <a:lumOff val="80000"/>
                  </a:schemeClr>
                </a:solidFill>
                <a:latin typeface="+mn-lt"/>
                <a:ea typeface="+mn-ea"/>
                <a:cs typeface="+mn-cs"/>
              </a:defRPr>
            </a:lvl1pPr>
            <a:lvl2pPr marL="274224" indent="0">
              <a:buFontTx/>
              <a:buNone/>
              <a:defRPr/>
            </a:lvl2pPr>
            <a:lvl3pPr marL="548459" indent="0">
              <a:buFontTx/>
              <a:buNone/>
              <a:defRPr/>
            </a:lvl3pPr>
            <a:lvl4pPr marL="776984" indent="0">
              <a:buFontTx/>
              <a:buNone/>
              <a:defRPr/>
            </a:lvl4pPr>
            <a:lvl5pPr marL="1005505" indent="0">
              <a:buFontTx/>
              <a:buNone/>
              <a:defRPr/>
            </a:lvl5pPr>
          </a:lstStyle>
          <a:p>
            <a:pPr marL="0" lvl="0" indent="0" algn="l" defTabSz="914095" rtl="0" eaLnBrk="1" latinLnBrk="0" hangingPunct="1">
              <a:lnSpc>
                <a:spcPct val="100000"/>
              </a:lnSpc>
              <a:spcBef>
                <a:spcPts val="0"/>
              </a:spcBef>
              <a:buClrTx/>
              <a:buSzTx/>
              <a:buFont typeface="Arial" panose="020B0604020202020204" pitchFamily="34" charset="0"/>
              <a:buNone/>
              <a:defRPr/>
            </a:pPr>
            <a:r>
              <a:rPr lang="en-US"/>
              <a:t>Click to add presenter’s title</a:t>
            </a:r>
          </a:p>
        </p:txBody>
      </p:sp>
    </p:spTree>
    <p:extLst>
      <p:ext uri="{BB962C8B-B14F-4D97-AF65-F5344CB8AC3E}">
        <p14:creationId xmlns:p14="http://schemas.microsoft.com/office/powerpoint/2010/main" val="546244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 No Footer">
    <p:spTree>
      <p:nvGrpSpPr>
        <p:cNvPr id="1" name=""/>
        <p:cNvGrpSpPr/>
        <p:nvPr/>
      </p:nvGrpSpPr>
      <p:grpSpPr>
        <a:xfrm>
          <a:off x="0" y="0"/>
          <a:ext cx="0" cy="0"/>
          <a:chOff x="0" y="0"/>
          <a:chExt cx="0" cy="0"/>
        </a:xfrm>
      </p:grpSpPr>
      <p:sp>
        <p:nvSpPr>
          <p:cNvPr id="5" name="Rectangle 4"/>
          <p:cNvSpPr/>
          <p:nvPr userDrawn="1"/>
        </p:nvSpPr>
        <p:spPr>
          <a:xfrm>
            <a:off x="0" y="5003810"/>
            <a:ext cx="12188825" cy="18542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08" tIns="45705" rIns="91408" bIns="45705" rtlCol="0" anchor="ctr"/>
          <a:lstStyle/>
          <a:p>
            <a:pPr algn="ctr"/>
            <a:endParaRPr lang="en-US"/>
          </a:p>
        </p:txBody>
      </p:sp>
      <p:sp>
        <p:nvSpPr>
          <p:cNvPr id="3" name="Rectangle 2"/>
          <p:cNvSpPr/>
          <p:nvPr userDrawn="1"/>
        </p:nvSpPr>
        <p:spPr>
          <a:xfrm>
            <a:off x="4322133" y="6476327"/>
            <a:ext cx="3544559" cy="215444"/>
          </a:xfrm>
          <a:prstGeom prst="rect">
            <a:avLst/>
          </a:prstGeom>
        </p:spPr>
        <p:txBody>
          <a:bodyPr wrap="none" lIns="91408" tIns="45705" rIns="91408" bIns="45705">
            <a:spAutoFit/>
          </a:bodyPr>
          <a:lstStyle/>
          <a:p>
            <a:pPr marL="0" marR="0" lvl="0" indent="0" algn="ctr" defTabSz="91409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mn-lt"/>
                <a:ea typeface="+mn-ea"/>
                <a:cs typeface="+mn-cs"/>
              </a:rPr>
              <a:t>© 2017 VMware Inc. All rights reserved. Confidential – Not for Distribution</a:t>
            </a:r>
          </a:p>
        </p:txBody>
      </p:sp>
    </p:spTree>
    <p:extLst>
      <p:ext uri="{BB962C8B-B14F-4D97-AF65-F5344CB8AC3E}">
        <p14:creationId xmlns:p14="http://schemas.microsoft.com/office/powerpoint/2010/main" val="2363028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 EMPTY">
    <p:spTree>
      <p:nvGrpSpPr>
        <p:cNvPr id="1" name=""/>
        <p:cNvGrpSpPr/>
        <p:nvPr/>
      </p:nvGrpSpPr>
      <p:grpSpPr>
        <a:xfrm>
          <a:off x="0" y="0"/>
          <a:ext cx="0" cy="0"/>
          <a:chOff x="0" y="0"/>
          <a:chExt cx="0" cy="0"/>
        </a:xfrm>
      </p:grpSpPr>
      <p:sp>
        <p:nvSpPr>
          <p:cNvPr id="3" name="Rectangle 2"/>
          <p:cNvSpPr/>
          <p:nvPr userDrawn="1"/>
        </p:nvSpPr>
        <p:spPr>
          <a:xfrm>
            <a:off x="4322133" y="6476327"/>
            <a:ext cx="3544559" cy="215444"/>
          </a:xfrm>
          <a:prstGeom prst="rect">
            <a:avLst/>
          </a:prstGeom>
        </p:spPr>
        <p:txBody>
          <a:bodyPr wrap="none" lIns="91408" tIns="45705" rIns="91408" bIns="45705">
            <a:spAutoFit/>
          </a:bodyPr>
          <a:lstStyle/>
          <a:p>
            <a:pPr marL="0" marR="0" lvl="0" indent="0" algn="ctr" defTabSz="91409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mn-lt"/>
                <a:ea typeface="+mn-ea"/>
                <a:cs typeface="+mn-cs"/>
              </a:rPr>
              <a:t>© 2016 VMware Inc. All rights reserved. Confidential – Not for Distribution</a:t>
            </a:r>
          </a:p>
        </p:txBody>
      </p:sp>
      <p:sp>
        <p:nvSpPr>
          <p:cNvPr id="4" name="Rectangle 3"/>
          <p:cNvSpPr/>
          <p:nvPr userDrawn="1"/>
        </p:nvSpPr>
        <p:spPr>
          <a:xfrm>
            <a:off x="0" y="5003810"/>
            <a:ext cx="12188825" cy="18542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08" tIns="45705" rIns="91408" bIns="45705" rtlCol="0" anchor="ctr"/>
          <a:lstStyle/>
          <a:p>
            <a:pPr algn="ctr"/>
            <a:endParaRPr lang="en-US"/>
          </a:p>
        </p:txBody>
      </p:sp>
    </p:spTree>
    <p:extLst>
      <p:ext uri="{BB962C8B-B14F-4D97-AF65-F5344CB8AC3E}">
        <p14:creationId xmlns:p14="http://schemas.microsoft.com/office/powerpoint/2010/main" val="3465513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se Study - High Level">
    <p:spTree>
      <p:nvGrpSpPr>
        <p:cNvPr id="1" name=""/>
        <p:cNvGrpSpPr/>
        <p:nvPr/>
      </p:nvGrpSpPr>
      <p:grpSpPr>
        <a:xfrm>
          <a:off x="0" y="0"/>
          <a:ext cx="0" cy="0"/>
          <a:chOff x="0" y="0"/>
          <a:chExt cx="0" cy="0"/>
        </a:xfrm>
      </p:grpSpPr>
      <p:sp>
        <p:nvSpPr>
          <p:cNvPr id="28" name="Rectangle 27"/>
          <p:cNvSpPr/>
          <p:nvPr userDrawn="1">
            <p:custDataLst>
              <p:tags r:id="rId1"/>
            </p:custDataLst>
          </p:nvPr>
        </p:nvSpPr>
        <p:spPr>
          <a:xfrm>
            <a:off x="1588" y="10"/>
            <a:ext cx="12187240" cy="6855849"/>
          </a:xfrm>
          <a:prstGeom prst="rect">
            <a:avLst/>
          </a:prstGeom>
          <a:gradFill flip="none" rotWithShape="1">
            <a:gsLst>
              <a:gs pos="65000">
                <a:schemeClr val="accent1"/>
              </a:gs>
              <a:gs pos="0">
                <a:schemeClr val="accent2"/>
              </a:gs>
            </a:gsLst>
            <a:lin ang="10800000" scaled="1"/>
            <a:tileRect/>
          </a:gradFill>
          <a:ln>
            <a:noFill/>
            <a:prstDash val="dash"/>
          </a:ln>
          <a:effectLst/>
        </p:spPr>
        <p:style>
          <a:lnRef idx="1">
            <a:schemeClr val="accent1"/>
          </a:lnRef>
          <a:fillRef idx="3">
            <a:schemeClr val="accent1"/>
          </a:fillRef>
          <a:effectRef idx="2">
            <a:schemeClr val="accent1"/>
          </a:effectRef>
          <a:fontRef idx="minor">
            <a:schemeClr val="lt1"/>
          </a:fontRef>
        </p:style>
        <p:txBody>
          <a:bodyPr lIns="91408" tIns="45705" rIns="91408" bIns="45705" rtlCol="0" anchor="ctr"/>
          <a:lstStyle/>
          <a:p>
            <a:pPr algn="ctr"/>
            <a:endParaRPr lang="en-US" sz="1700">
              <a:solidFill>
                <a:prstClr val="white"/>
              </a:solidFill>
            </a:endParaRPr>
          </a:p>
        </p:txBody>
      </p:sp>
      <p:sp>
        <p:nvSpPr>
          <p:cNvPr id="4" name="Freeform 3"/>
          <p:cNvSpPr/>
          <p:nvPr userDrawn="1"/>
        </p:nvSpPr>
        <p:spPr>
          <a:xfrm>
            <a:off x="1587" y="903"/>
            <a:ext cx="12185652" cy="6856215"/>
          </a:xfrm>
          <a:custGeom>
            <a:avLst/>
            <a:gdLst>
              <a:gd name="connsiteX0" fmla="*/ 5878315 w 12188827"/>
              <a:gd name="connsiteY0" fmla="*/ 0 h 6858000"/>
              <a:gd name="connsiteX1" fmla="*/ 12188827 w 12188827"/>
              <a:gd name="connsiteY1" fmla="*/ 0 h 6858000"/>
              <a:gd name="connsiteX2" fmla="*/ 12188827 w 12188827"/>
              <a:gd name="connsiteY2" fmla="*/ 6858000 h 6858000"/>
              <a:gd name="connsiteX3" fmla="*/ 0 w 12188827"/>
              <a:gd name="connsiteY3" fmla="*/ 6858000 h 6858000"/>
              <a:gd name="connsiteX4" fmla="*/ 0 w 12188827"/>
              <a:gd name="connsiteY4" fmla="*/ 5854720 h 6858000"/>
              <a:gd name="connsiteX5" fmla="*/ 5878315 w 1218882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827" h="6858000">
                <a:moveTo>
                  <a:pt x="5878315" y="0"/>
                </a:moveTo>
                <a:lnTo>
                  <a:pt x="12188827" y="0"/>
                </a:lnTo>
                <a:lnTo>
                  <a:pt x="12188827" y="6858000"/>
                </a:lnTo>
                <a:lnTo>
                  <a:pt x="0" y="6858000"/>
                </a:lnTo>
                <a:lnTo>
                  <a:pt x="0" y="5854720"/>
                </a:lnTo>
                <a:lnTo>
                  <a:pt x="5878315" y="0"/>
                </a:lnTo>
                <a:close/>
              </a:path>
            </a:pathLst>
          </a:custGeom>
          <a:gradFill>
            <a:gsLst>
              <a:gs pos="100000">
                <a:srgbClr val="1F84C1">
                  <a:alpha val="92000"/>
                </a:srgbClr>
              </a:gs>
              <a:gs pos="0">
                <a:schemeClr val="accent1"/>
              </a:gs>
            </a:gsLst>
            <a:lin ang="5400000" scaled="1"/>
          </a:gradFill>
          <a:ln>
            <a:noFill/>
            <a:prstDash val="dash"/>
          </a:ln>
          <a:effectLst/>
        </p:spPr>
        <p:style>
          <a:lnRef idx="1">
            <a:schemeClr val="accent1"/>
          </a:lnRef>
          <a:fillRef idx="3">
            <a:schemeClr val="accent1"/>
          </a:fillRef>
          <a:effectRef idx="2">
            <a:schemeClr val="accent1"/>
          </a:effectRef>
          <a:fontRef idx="minor">
            <a:schemeClr val="lt1"/>
          </a:fontRef>
        </p:style>
        <p:txBody>
          <a:bodyPr lIns="91408" tIns="45705" rIns="91408" bIns="45705" rtlCol="0" anchor="ctr"/>
          <a:lstStyle/>
          <a:p>
            <a:pPr algn="ctr"/>
            <a:endParaRPr lang="en-US" sz="1700">
              <a:solidFill>
                <a:prstClr val="white"/>
              </a:solidFill>
            </a:endParaRPr>
          </a:p>
        </p:txBody>
      </p:sp>
      <p:sp>
        <p:nvSpPr>
          <p:cNvPr id="5" name="Freeform 4"/>
          <p:cNvSpPr/>
          <p:nvPr userDrawn="1"/>
        </p:nvSpPr>
        <p:spPr>
          <a:xfrm>
            <a:off x="1665" y="895"/>
            <a:ext cx="12185495" cy="6867872"/>
          </a:xfrm>
          <a:custGeom>
            <a:avLst/>
            <a:gdLst>
              <a:gd name="connsiteX0" fmla="*/ 5107616 w 12188669"/>
              <a:gd name="connsiteY0" fmla="*/ 0 h 6869661"/>
              <a:gd name="connsiteX1" fmla="*/ 11315702 w 12188669"/>
              <a:gd name="connsiteY1" fmla="*/ 0 h 6869661"/>
              <a:gd name="connsiteX2" fmla="*/ 11418128 w 12188669"/>
              <a:gd name="connsiteY2" fmla="*/ 0 h 6869661"/>
              <a:gd name="connsiteX3" fmla="*/ 12188669 w 12188669"/>
              <a:gd name="connsiteY3" fmla="*/ 0 h 6869661"/>
              <a:gd name="connsiteX4" fmla="*/ 12188669 w 12188669"/>
              <a:gd name="connsiteY4" fmla="*/ 6869661 h 6869661"/>
              <a:gd name="connsiteX5" fmla="*/ 11315702 w 12188669"/>
              <a:gd name="connsiteY5" fmla="*/ 6869661 h 6869661"/>
              <a:gd name="connsiteX6" fmla="*/ 11315702 w 12188669"/>
              <a:gd name="connsiteY6" fmla="*/ 6858000 h 6869661"/>
              <a:gd name="connsiteX7" fmla="*/ 0 w 12188669"/>
              <a:gd name="connsiteY7" fmla="*/ 6858000 h 6869661"/>
              <a:gd name="connsiteX8" fmla="*/ 0 w 12188669"/>
              <a:gd name="connsiteY8" fmla="*/ 5087114 h 686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669" h="6869661">
                <a:moveTo>
                  <a:pt x="5107616" y="0"/>
                </a:moveTo>
                <a:lnTo>
                  <a:pt x="11315702" y="0"/>
                </a:lnTo>
                <a:lnTo>
                  <a:pt x="11418128" y="0"/>
                </a:lnTo>
                <a:lnTo>
                  <a:pt x="12188669" y="0"/>
                </a:lnTo>
                <a:lnTo>
                  <a:pt x="12188669" y="6869661"/>
                </a:lnTo>
                <a:lnTo>
                  <a:pt x="11315702" y="6869661"/>
                </a:lnTo>
                <a:lnTo>
                  <a:pt x="11315702" y="6858000"/>
                </a:lnTo>
                <a:lnTo>
                  <a:pt x="0" y="6858000"/>
                </a:lnTo>
                <a:lnTo>
                  <a:pt x="0" y="5087114"/>
                </a:lnTo>
                <a:close/>
              </a:path>
            </a:pathLst>
          </a:custGeom>
          <a:gradFill>
            <a:gsLst>
              <a:gs pos="100000">
                <a:schemeClr val="accent3">
                  <a:lumMod val="60000"/>
                  <a:lumOff val="40000"/>
                  <a:alpha val="54000"/>
                </a:schemeClr>
              </a:gs>
              <a:gs pos="0">
                <a:schemeClr val="accent1">
                  <a:alpha val="24000"/>
                </a:schemeClr>
              </a:gs>
            </a:gsLst>
            <a:lin ang="5400000" scaled="1"/>
          </a:gradFill>
          <a:ln>
            <a:noFill/>
            <a:prstDash val="dash"/>
          </a:ln>
          <a:effectLst/>
        </p:spPr>
        <p:style>
          <a:lnRef idx="1">
            <a:schemeClr val="accent1"/>
          </a:lnRef>
          <a:fillRef idx="3">
            <a:schemeClr val="accent1"/>
          </a:fillRef>
          <a:effectRef idx="2">
            <a:schemeClr val="accent1"/>
          </a:effectRef>
          <a:fontRef idx="minor">
            <a:schemeClr val="lt1"/>
          </a:fontRef>
        </p:style>
        <p:txBody>
          <a:bodyPr wrap="square" lIns="91408" tIns="45705" rIns="91408" bIns="45705" rtlCol="0" anchor="ctr">
            <a:noAutofit/>
          </a:bodyPr>
          <a:lstStyle/>
          <a:p>
            <a:pPr algn="ctr"/>
            <a:endParaRPr lang="en-US" sz="1700">
              <a:solidFill>
                <a:prstClr val="white"/>
              </a:solidFill>
            </a:endParaRPr>
          </a:p>
        </p:txBody>
      </p:sp>
      <p:sp>
        <p:nvSpPr>
          <p:cNvPr id="8" name="Snip Single Corner Rectangle 7"/>
          <p:cNvSpPr/>
          <p:nvPr userDrawn="1"/>
        </p:nvSpPr>
        <p:spPr>
          <a:xfrm rot="16200000">
            <a:off x="3928042" y="-1402013"/>
            <a:ext cx="4923349" cy="11594890"/>
          </a:xfrm>
          <a:prstGeom prst="snip1Rect">
            <a:avLst>
              <a:gd name="adj" fmla="val 11900"/>
            </a:avLst>
          </a:prstGeom>
          <a:solidFill>
            <a:schemeClr val="accent1">
              <a:lumMod val="50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84" tIns="45693" rIns="91384" bIns="45693" numCol="1" spcCol="0" rtlCol="0" fromWordArt="0" anchor="ctr" anchorCtr="0" forceAA="0" compatLnSpc="1">
            <a:prstTxWarp prst="textNoShape">
              <a:avLst/>
            </a:prstTxWarp>
            <a:noAutofit/>
          </a:bodyPr>
          <a:lstStyle/>
          <a:p>
            <a:pPr algn="ctr"/>
            <a:endParaRPr lang="en-US" sz="1700">
              <a:solidFill>
                <a:prstClr val="white"/>
              </a:solidFill>
            </a:endParaRPr>
          </a:p>
        </p:txBody>
      </p:sp>
      <p:grpSp>
        <p:nvGrpSpPr>
          <p:cNvPr id="2" name="Group 1"/>
          <p:cNvGrpSpPr/>
          <p:nvPr userDrawn="1"/>
        </p:nvGrpSpPr>
        <p:grpSpPr>
          <a:xfrm>
            <a:off x="1586" y="1"/>
            <a:ext cx="1038652" cy="1038923"/>
            <a:chOff x="1586" y="1487464"/>
            <a:chExt cx="1038652" cy="1038922"/>
          </a:xfrm>
        </p:grpSpPr>
        <p:sp>
          <p:nvSpPr>
            <p:cNvPr id="7" name="Right Triangle 6"/>
            <p:cNvSpPr/>
            <p:nvPr userDrawn="1"/>
          </p:nvSpPr>
          <p:spPr>
            <a:xfrm rot="10800000" flipH="1">
              <a:off x="1587" y="1487464"/>
              <a:ext cx="1038651" cy="1038922"/>
            </a:xfrm>
            <a:prstGeom prst="r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548459" tIns="137114" rIns="274232" bIns="137114" rtlCol="0" anchor="ctr"/>
            <a:lstStyle/>
            <a:p>
              <a:pPr>
                <a:lnSpc>
                  <a:spcPct val="90000"/>
                </a:lnSpc>
              </a:pPr>
              <a:endParaRPr lang="en-US" sz="9600" b="1">
                <a:solidFill>
                  <a:prstClr val="white"/>
                </a:solidFill>
              </a:endParaRPr>
            </a:p>
          </p:txBody>
        </p:sp>
        <p:sp>
          <p:nvSpPr>
            <p:cNvPr id="12" name="Right Triangle 11"/>
            <p:cNvSpPr/>
            <p:nvPr userDrawn="1"/>
          </p:nvSpPr>
          <p:spPr>
            <a:xfrm rot="10800000" flipH="1">
              <a:off x="1586" y="1487464"/>
              <a:ext cx="1038651" cy="1038922"/>
            </a:xfrm>
            <a:prstGeom prst="rtTriangle">
              <a:avLst/>
            </a:prstGeom>
            <a:gradFill flip="none" rotWithShape="1">
              <a:gsLst>
                <a:gs pos="1000">
                  <a:schemeClr val="accent4">
                    <a:lumMod val="75000"/>
                    <a:alpha val="36000"/>
                  </a:schemeClr>
                </a:gs>
                <a:gs pos="100000">
                  <a:schemeClr val="accent4"/>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274232" tIns="137114" rIns="274232" bIns="137114" rtlCol="0" anchor="ctr"/>
            <a:lstStyle/>
            <a:p>
              <a:pPr lvl="0" algn="ctr"/>
              <a:endParaRPr lang="en-US" sz="1700" kern="0">
                <a:solidFill>
                  <a:srgbClr val="717074"/>
                </a:solidFill>
              </a:endParaRPr>
            </a:p>
          </p:txBody>
        </p:sp>
      </p:grpSp>
      <p:sp>
        <p:nvSpPr>
          <p:cNvPr id="22" name="Picture Placeholder 20"/>
          <p:cNvSpPr>
            <a:spLocks noGrp="1"/>
          </p:cNvSpPr>
          <p:nvPr>
            <p:ph type="pic" sz="quarter" idx="13" hasCustomPrompt="1"/>
          </p:nvPr>
        </p:nvSpPr>
        <p:spPr>
          <a:xfrm>
            <a:off x="7644833" y="2697267"/>
            <a:ext cx="3601525" cy="1550327"/>
          </a:xfrm>
        </p:spPr>
        <p:txBody>
          <a:bodyPr anchor="ctr" anchorCtr="0"/>
          <a:lstStyle>
            <a:lvl1pPr marL="0" indent="0" algn="ctr">
              <a:buNone/>
              <a:defRPr>
                <a:solidFill>
                  <a:schemeClr val="bg2"/>
                </a:solidFill>
              </a:defRPr>
            </a:lvl1pPr>
          </a:lstStyle>
          <a:p>
            <a:r>
              <a:rPr lang="en-US"/>
              <a:t>(LOGO)</a:t>
            </a:r>
          </a:p>
        </p:txBody>
      </p:sp>
      <p:sp>
        <p:nvSpPr>
          <p:cNvPr id="30" name="Title 29"/>
          <p:cNvSpPr>
            <a:spLocks noGrp="1"/>
          </p:cNvSpPr>
          <p:nvPr>
            <p:ph type="title" hasCustomPrompt="1"/>
          </p:nvPr>
        </p:nvSpPr>
        <p:spPr>
          <a:xfrm>
            <a:off x="630060" y="762180"/>
            <a:ext cx="7338739" cy="812800"/>
          </a:xfrm>
        </p:spPr>
        <p:txBody>
          <a:bodyPr anchor="b" anchorCtr="0"/>
          <a:lstStyle>
            <a:lvl1pPr marL="0" marR="0" indent="0" algn="l" defTabSz="914095" rtl="0" eaLnBrk="1" fontAlgn="auto" latinLnBrk="0" hangingPunct="1">
              <a:lnSpc>
                <a:spcPct val="90000"/>
              </a:lnSpc>
              <a:spcBef>
                <a:spcPct val="0"/>
              </a:spcBef>
              <a:spcAft>
                <a:spcPts val="0"/>
              </a:spcAft>
              <a:buClrTx/>
              <a:buSzTx/>
              <a:buFontTx/>
              <a:buNone/>
              <a:tabLst/>
              <a:defRPr sz="3200">
                <a:solidFill>
                  <a:schemeClr val="bg1"/>
                </a:solidFill>
              </a:defRPr>
            </a:lvl1pPr>
          </a:lstStyle>
          <a:p>
            <a:pPr lvl="0"/>
            <a:r>
              <a:rPr lang="en-US"/>
              <a:t>Case Study Title</a:t>
            </a:r>
          </a:p>
        </p:txBody>
      </p:sp>
      <p:sp>
        <p:nvSpPr>
          <p:cNvPr id="17" name="Oval 16"/>
          <p:cNvSpPr/>
          <p:nvPr/>
        </p:nvSpPr>
        <p:spPr>
          <a:xfrm>
            <a:off x="799442" y="4807935"/>
            <a:ext cx="1176999" cy="117699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endParaRPr lang="en-US" sz="3200" b="0">
              <a:solidFill>
                <a:prstClr val="white"/>
              </a:solidFill>
            </a:endParaRPr>
          </a:p>
        </p:txBody>
      </p:sp>
      <p:sp>
        <p:nvSpPr>
          <p:cNvPr id="20" name="Oval 19"/>
          <p:cNvSpPr/>
          <p:nvPr/>
        </p:nvSpPr>
        <p:spPr>
          <a:xfrm>
            <a:off x="4166269" y="4840197"/>
            <a:ext cx="1112460" cy="111245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endParaRPr lang="en-US" sz="3200" b="0">
              <a:solidFill>
                <a:prstClr val="white"/>
              </a:solidFill>
            </a:endParaRPr>
          </a:p>
        </p:txBody>
      </p:sp>
      <p:sp>
        <p:nvSpPr>
          <p:cNvPr id="24" name="Oval 23"/>
          <p:cNvSpPr/>
          <p:nvPr/>
        </p:nvSpPr>
        <p:spPr>
          <a:xfrm>
            <a:off x="7468568" y="4841088"/>
            <a:ext cx="1110697" cy="1110697"/>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3200" b="0">
              <a:solidFill>
                <a:prstClr val="white"/>
              </a:solidFill>
            </a:endParaRPr>
          </a:p>
        </p:txBody>
      </p:sp>
      <p:sp>
        <p:nvSpPr>
          <p:cNvPr id="29" name="TextBox 28"/>
          <p:cNvSpPr txBox="1"/>
          <p:nvPr userDrawn="1"/>
        </p:nvSpPr>
        <p:spPr>
          <a:xfrm>
            <a:off x="1199763" y="2251486"/>
            <a:ext cx="4398740" cy="375399"/>
          </a:xfrm>
          <a:prstGeom prst="rect">
            <a:avLst/>
          </a:prstGeom>
          <a:noFill/>
        </p:spPr>
        <p:txBody>
          <a:bodyPr wrap="square" lIns="0" tIns="0" rIns="0" bIns="0" rtlCol="0">
            <a:noAutofit/>
          </a:bodyPr>
          <a:lstStyle/>
          <a:p>
            <a:pPr marL="0" marR="0" lvl="0" indent="0" algn="l" defTabSz="914095" rtl="0" eaLnBrk="1" fontAlgn="auto" latinLnBrk="0" hangingPunct="1">
              <a:lnSpc>
                <a:spcPct val="90000"/>
              </a:lnSpc>
              <a:spcBef>
                <a:spcPts val="0"/>
              </a:spcBef>
              <a:spcAft>
                <a:spcPts val="0"/>
              </a:spcAft>
              <a:buClrTx/>
              <a:buSzTx/>
              <a:buFontTx/>
              <a:buNone/>
              <a:tabLst/>
              <a:defRPr/>
            </a:pPr>
            <a:r>
              <a:rPr lang="en-US" sz="2800">
                <a:solidFill>
                  <a:schemeClr val="bg2"/>
                </a:solidFill>
              </a:rPr>
              <a:t>Challenge</a:t>
            </a:r>
            <a:endParaRPr lang="en-US" sz="2400">
              <a:solidFill>
                <a:schemeClr val="bg2"/>
              </a:solidFill>
            </a:endParaRPr>
          </a:p>
        </p:txBody>
      </p:sp>
      <p:sp>
        <p:nvSpPr>
          <p:cNvPr id="38" name="Text Placeholder 37"/>
          <p:cNvSpPr>
            <a:spLocks noGrp="1"/>
          </p:cNvSpPr>
          <p:nvPr>
            <p:ph type="body" sz="quarter" idx="17" hasCustomPrompt="1"/>
          </p:nvPr>
        </p:nvSpPr>
        <p:spPr>
          <a:xfrm>
            <a:off x="1199550" y="2729317"/>
            <a:ext cx="5025503" cy="1550987"/>
          </a:xfrm>
        </p:spPr>
        <p:txBody>
          <a:bodyPr/>
          <a:lstStyle>
            <a:lvl1pPr marL="228525" indent="-228525">
              <a:buClr>
                <a:schemeClr val="bg1"/>
              </a:buClr>
              <a:buFont typeface="Arial" panose="020B0604020202020204" pitchFamily="34" charset="0"/>
              <a:buChar char="•"/>
              <a:defRPr sz="1900">
                <a:solidFill>
                  <a:schemeClr val="bg1"/>
                </a:solidFill>
              </a:defRPr>
            </a:lvl1pPr>
            <a:lvl2pPr marL="502759" indent="-228525">
              <a:buClr>
                <a:schemeClr val="bg1"/>
              </a:buClr>
              <a:buFont typeface="Arial" panose="020B0604020202020204" pitchFamily="34" charset="0"/>
              <a:buChar char="•"/>
              <a:defRPr sz="1600">
                <a:solidFill>
                  <a:schemeClr val="bg1"/>
                </a:solidFill>
              </a:defRPr>
            </a:lvl2pPr>
            <a:lvl3pPr marL="731275" indent="-182816">
              <a:buClr>
                <a:schemeClr val="bg1"/>
              </a:buClr>
              <a:buFont typeface="Arial" panose="020B0604020202020204" pitchFamily="34" charset="0"/>
              <a:buChar char="•"/>
              <a:defRPr sz="1600">
                <a:solidFill>
                  <a:schemeClr val="bg1"/>
                </a:solidFill>
              </a:defRPr>
            </a:lvl3pPr>
            <a:lvl4pPr marL="959800" indent="-182816">
              <a:buClr>
                <a:schemeClr val="bg1"/>
              </a:buClr>
              <a:buFont typeface="Arial" panose="020B0604020202020204" pitchFamily="34" charset="0"/>
              <a:buChar char="•"/>
              <a:defRPr sz="1600">
                <a:solidFill>
                  <a:schemeClr val="bg1"/>
                </a:solidFill>
              </a:defRPr>
            </a:lvl4pPr>
            <a:lvl5pPr marL="1188325" indent="-182816">
              <a:buClr>
                <a:schemeClr val="bg1"/>
              </a:buClr>
              <a:buFont typeface="Arial" panose="020B0604020202020204" pitchFamily="34" charset="0"/>
              <a:buChar char="•"/>
              <a:defRPr sz="1600">
                <a:solidFill>
                  <a:schemeClr val="bg1"/>
                </a:solidFill>
              </a:defRPr>
            </a:lvl5pPr>
          </a:lstStyle>
          <a:p>
            <a:pPr lvl="0"/>
            <a:r>
              <a:rPr lang="en-US"/>
              <a:t>Challenge</a:t>
            </a:r>
          </a:p>
          <a:p>
            <a:pPr lvl="0"/>
            <a:r>
              <a:rPr lang="en-US"/>
              <a:t>Challenge</a:t>
            </a:r>
          </a:p>
          <a:p>
            <a:pPr lvl="0"/>
            <a:r>
              <a:rPr lang="en-US"/>
              <a:t>Challenge</a:t>
            </a:r>
          </a:p>
        </p:txBody>
      </p:sp>
      <p:sp>
        <p:nvSpPr>
          <p:cNvPr id="42" name="Text Placeholder 41"/>
          <p:cNvSpPr>
            <a:spLocks noGrp="1"/>
          </p:cNvSpPr>
          <p:nvPr>
            <p:ph type="body" sz="quarter" idx="19" hasCustomPrompt="1"/>
          </p:nvPr>
        </p:nvSpPr>
        <p:spPr>
          <a:xfrm>
            <a:off x="916443" y="5156249"/>
            <a:ext cx="942974" cy="552451"/>
          </a:xfrm>
        </p:spPr>
        <p:txBody>
          <a:bodyPr anchor="ctr" anchorCtr="0"/>
          <a:lstStyle>
            <a:lvl1pPr marL="0" indent="0" algn="ctr">
              <a:buNone/>
              <a:defRPr sz="3600">
                <a:solidFill>
                  <a:schemeClr val="bg1"/>
                </a:solidFill>
              </a:defRPr>
            </a:lvl1pPr>
          </a:lstStyle>
          <a:p>
            <a:pPr lvl="0"/>
            <a:r>
              <a:rPr lang="en-US"/>
              <a:t>##</a:t>
            </a:r>
          </a:p>
        </p:txBody>
      </p:sp>
      <p:sp>
        <p:nvSpPr>
          <p:cNvPr id="43" name="Text Placeholder 41"/>
          <p:cNvSpPr>
            <a:spLocks noGrp="1"/>
          </p:cNvSpPr>
          <p:nvPr>
            <p:ph type="body" sz="quarter" idx="20" hasCustomPrompt="1"/>
          </p:nvPr>
        </p:nvSpPr>
        <p:spPr>
          <a:xfrm>
            <a:off x="4251012" y="5156249"/>
            <a:ext cx="942974" cy="552451"/>
          </a:xfrm>
        </p:spPr>
        <p:txBody>
          <a:bodyPr anchor="ctr" anchorCtr="0"/>
          <a:lstStyle>
            <a:lvl1pPr marL="0" indent="0" algn="ctr">
              <a:buNone/>
              <a:defRPr sz="3600">
                <a:solidFill>
                  <a:schemeClr val="bg1"/>
                </a:solidFill>
              </a:defRPr>
            </a:lvl1pPr>
          </a:lstStyle>
          <a:p>
            <a:pPr lvl="0"/>
            <a:r>
              <a:rPr lang="en-US"/>
              <a:t>##</a:t>
            </a:r>
          </a:p>
        </p:txBody>
      </p:sp>
      <p:sp>
        <p:nvSpPr>
          <p:cNvPr id="44" name="Text Placeholder 41"/>
          <p:cNvSpPr>
            <a:spLocks noGrp="1"/>
          </p:cNvSpPr>
          <p:nvPr>
            <p:ph type="body" sz="quarter" idx="21" hasCustomPrompt="1"/>
          </p:nvPr>
        </p:nvSpPr>
        <p:spPr>
          <a:xfrm>
            <a:off x="7552432" y="5156249"/>
            <a:ext cx="942974" cy="552451"/>
          </a:xfrm>
        </p:spPr>
        <p:txBody>
          <a:bodyPr anchor="ctr" anchorCtr="0"/>
          <a:lstStyle>
            <a:lvl1pPr marL="0" indent="0" algn="ctr">
              <a:buNone/>
              <a:defRPr sz="3600">
                <a:solidFill>
                  <a:schemeClr val="bg1"/>
                </a:solidFill>
              </a:defRPr>
            </a:lvl1pPr>
          </a:lstStyle>
          <a:p>
            <a:pPr lvl="0"/>
            <a:r>
              <a:rPr lang="en-US"/>
              <a:t>##</a:t>
            </a:r>
          </a:p>
        </p:txBody>
      </p:sp>
      <p:sp>
        <p:nvSpPr>
          <p:cNvPr id="45" name="Text Placeholder 37"/>
          <p:cNvSpPr>
            <a:spLocks noGrp="1"/>
          </p:cNvSpPr>
          <p:nvPr>
            <p:ph type="body" sz="quarter" idx="22" hasCustomPrompt="1"/>
          </p:nvPr>
        </p:nvSpPr>
        <p:spPr>
          <a:xfrm>
            <a:off x="2162168" y="4790975"/>
            <a:ext cx="1584357" cy="1218588"/>
          </a:xfrm>
        </p:spPr>
        <p:txBody>
          <a:bodyPr anchor="ctr" anchorCtr="0"/>
          <a:lstStyle>
            <a:lvl1pPr marL="0" indent="0">
              <a:lnSpc>
                <a:spcPct val="100000"/>
              </a:lnSpc>
              <a:buClr>
                <a:schemeClr val="bg1"/>
              </a:buClr>
              <a:buFont typeface="Arial" panose="020B0604020202020204" pitchFamily="34" charset="0"/>
              <a:buNone/>
              <a:defRPr sz="1500" baseline="0">
                <a:solidFill>
                  <a:schemeClr val="bg1"/>
                </a:solidFill>
              </a:defRPr>
            </a:lvl1pPr>
            <a:lvl2pPr marL="502759" indent="-228525">
              <a:buClr>
                <a:schemeClr val="bg1"/>
              </a:buClr>
              <a:buFont typeface="Arial" panose="020B0604020202020204" pitchFamily="34" charset="0"/>
              <a:buChar char="•"/>
              <a:defRPr sz="1600">
                <a:solidFill>
                  <a:schemeClr val="bg1"/>
                </a:solidFill>
              </a:defRPr>
            </a:lvl2pPr>
            <a:lvl3pPr marL="731275" indent="-182816">
              <a:buClr>
                <a:schemeClr val="bg1"/>
              </a:buClr>
              <a:buFont typeface="Arial" panose="020B0604020202020204" pitchFamily="34" charset="0"/>
              <a:buChar char="•"/>
              <a:defRPr sz="1600">
                <a:solidFill>
                  <a:schemeClr val="bg1"/>
                </a:solidFill>
              </a:defRPr>
            </a:lvl3pPr>
            <a:lvl4pPr marL="959800" indent="-182816">
              <a:buClr>
                <a:schemeClr val="bg1"/>
              </a:buClr>
              <a:buFont typeface="Arial" panose="020B0604020202020204" pitchFamily="34" charset="0"/>
              <a:buChar char="•"/>
              <a:defRPr sz="1600">
                <a:solidFill>
                  <a:schemeClr val="bg1"/>
                </a:solidFill>
              </a:defRPr>
            </a:lvl4pPr>
            <a:lvl5pPr marL="1188325" indent="-182816">
              <a:buClr>
                <a:schemeClr val="bg1"/>
              </a:buClr>
              <a:buFont typeface="Arial" panose="020B0604020202020204" pitchFamily="34" charset="0"/>
              <a:buChar char="•"/>
              <a:defRPr sz="1600">
                <a:solidFill>
                  <a:schemeClr val="bg1"/>
                </a:solidFill>
              </a:defRPr>
            </a:lvl5pPr>
          </a:lstStyle>
          <a:p>
            <a:pPr lvl="0"/>
            <a:r>
              <a:rPr lang="en-US"/>
              <a:t>Example of positive business impact</a:t>
            </a:r>
          </a:p>
        </p:txBody>
      </p:sp>
      <p:sp>
        <p:nvSpPr>
          <p:cNvPr id="46" name="Text Placeholder 37"/>
          <p:cNvSpPr>
            <a:spLocks noGrp="1"/>
          </p:cNvSpPr>
          <p:nvPr>
            <p:ph type="body" sz="quarter" idx="23" hasCustomPrompt="1"/>
          </p:nvPr>
        </p:nvSpPr>
        <p:spPr>
          <a:xfrm>
            <a:off x="5417183" y="4790975"/>
            <a:ext cx="1584357" cy="1218588"/>
          </a:xfrm>
        </p:spPr>
        <p:txBody>
          <a:bodyPr anchor="ctr" anchorCtr="0"/>
          <a:lstStyle>
            <a:lvl1pPr marL="0" indent="0">
              <a:lnSpc>
                <a:spcPct val="100000"/>
              </a:lnSpc>
              <a:buClr>
                <a:schemeClr val="bg1"/>
              </a:buClr>
              <a:buFont typeface="Arial" panose="020B0604020202020204" pitchFamily="34" charset="0"/>
              <a:buNone/>
              <a:defRPr sz="1500" baseline="0">
                <a:solidFill>
                  <a:schemeClr val="bg1"/>
                </a:solidFill>
              </a:defRPr>
            </a:lvl1pPr>
            <a:lvl2pPr marL="502759" indent="-228525">
              <a:buClr>
                <a:schemeClr val="bg1"/>
              </a:buClr>
              <a:buFont typeface="Arial" panose="020B0604020202020204" pitchFamily="34" charset="0"/>
              <a:buChar char="•"/>
              <a:defRPr sz="1600">
                <a:solidFill>
                  <a:schemeClr val="bg1"/>
                </a:solidFill>
              </a:defRPr>
            </a:lvl2pPr>
            <a:lvl3pPr marL="731275" indent="-182816">
              <a:buClr>
                <a:schemeClr val="bg1"/>
              </a:buClr>
              <a:buFont typeface="Arial" panose="020B0604020202020204" pitchFamily="34" charset="0"/>
              <a:buChar char="•"/>
              <a:defRPr sz="1600">
                <a:solidFill>
                  <a:schemeClr val="bg1"/>
                </a:solidFill>
              </a:defRPr>
            </a:lvl3pPr>
            <a:lvl4pPr marL="959800" indent="-182816">
              <a:buClr>
                <a:schemeClr val="bg1"/>
              </a:buClr>
              <a:buFont typeface="Arial" panose="020B0604020202020204" pitchFamily="34" charset="0"/>
              <a:buChar char="•"/>
              <a:defRPr sz="1600">
                <a:solidFill>
                  <a:schemeClr val="bg1"/>
                </a:solidFill>
              </a:defRPr>
            </a:lvl4pPr>
            <a:lvl5pPr marL="1188325" indent="-182816">
              <a:buClr>
                <a:schemeClr val="bg1"/>
              </a:buClr>
              <a:buFont typeface="Arial" panose="020B0604020202020204" pitchFamily="34" charset="0"/>
              <a:buChar char="•"/>
              <a:defRPr sz="1600">
                <a:solidFill>
                  <a:schemeClr val="bg1"/>
                </a:solidFill>
              </a:defRPr>
            </a:lvl5pPr>
          </a:lstStyle>
          <a:p>
            <a:pPr lvl="0"/>
            <a:r>
              <a:rPr lang="en-US"/>
              <a:t>Example of positive business impact</a:t>
            </a:r>
          </a:p>
        </p:txBody>
      </p:sp>
      <p:sp>
        <p:nvSpPr>
          <p:cNvPr id="47" name="Text Placeholder 37"/>
          <p:cNvSpPr>
            <a:spLocks noGrp="1"/>
          </p:cNvSpPr>
          <p:nvPr>
            <p:ph type="body" sz="quarter" idx="24" hasCustomPrompt="1"/>
          </p:nvPr>
        </p:nvSpPr>
        <p:spPr>
          <a:xfrm>
            <a:off x="8701066" y="4790975"/>
            <a:ext cx="1584357" cy="1218588"/>
          </a:xfrm>
        </p:spPr>
        <p:txBody>
          <a:bodyPr anchor="ctr" anchorCtr="0"/>
          <a:lstStyle>
            <a:lvl1pPr marL="0" indent="0">
              <a:lnSpc>
                <a:spcPct val="100000"/>
              </a:lnSpc>
              <a:buClr>
                <a:schemeClr val="bg1"/>
              </a:buClr>
              <a:buFont typeface="Arial" panose="020B0604020202020204" pitchFamily="34" charset="0"/>
              <a:buNone/>
              <a:defRPr sz="1500" baseline="0">
                <a:solidFill>
                  <a:schemeClr val="bg1"/>
                </a:solidFill>
              </a:defRPr>
            </a:lvl1pPr>
            <a:lvl2pPr marL="502759" indent="-228525">
              <a:buClr>
                <a:schemeClr val="bg1"/>
              </a:buClr>
              <a:buFont typeface="Arial" panose="020B0604020202020204" pitchFamily="34" charset="0"/>
              <a:buChar char="•"/>
              <a:defRPr sz="1600">
                <a:solidFill>
                  <a:schemeClr val="bg1"/>
                </a:solidFill>
              </a:defRPr>
            </a:lvl2pPr>
            <a:lvl3pPr marL="731275" indent="-182816">
              <a:buClr>
                <a:schemeClr val="bg1"/>
              </a:buClr>
              <a:buFont typeface="Arial" panose="020B0604020202020204" pitchFamily="34" charset="0"/>
              <a:buChar char="•"/>
              <a:defRPr sz="1600">
                <a:solidFill>
                  <a:schemeClr val="bg1"/>
                </a:solidFill>
              </a:defRPr>
            </a:lvl3pPr>
            <a:lvl4pPr marL="959800" indent="-182816">
              <a:buClr>
                <a:schemeClr val="bg1"/>
              </a:buClr>
              <a:buFont typeface="Arial" panose="020B0604020202020204" pitchFamily="34" charset="0"/>
              <a:buChar char="•"/>
              <a:defRPr sz="1600">
                <a:solidFill>
                  <a:schemeClr val="bg1"/>
                </a:solidFill>
              </a:defRPr>
            </a:lvl4pPr>
            <a:lvl5pPr marL="1188325" indent="-182816">
              <a:buClr>
                <a:schemeClr val="bg1"/>
              </a:buClr>
              <a:buFont typeface="Arial" panose="020B0604020202020204" pitchFamily="34" charset="0"/>
              <a:buChar char="•"/>
              <a:defRPr sz="1600">
                <a:solidFill>
                  <a:schemeClr val="bg1"/>
                </a:solidFill>
              </a:defRPr>
            </a:lvl5pPr>
          </a:lstStyle>
          <a:p>
            <a:pPr lvl="0"/>
            <a:r>
              <a:rPr lang="en-US"/>
              <a:t>Example of positive business impact</a:t>
            </a:r>
          </a:p>
        </p:txBody>
      </p:sp>
      <p:cxnSp>
        <p:nvCxnSpPr>
          <p:cNvPr id="18" name="Straight Connector 17"/>
          <p:cNvCxnSpPr/>
          <p:nvPr userDrawn="1"/>
        </p:nvCxnSpPr>
        <p:spPr>
          <a:xfrm>
            <a:off x="6704012" y="2333635"/>
            <a:ext cx="0" cy="2266951"/>
          </a:xfrm>
          <a:prstGeom prst="line">
            <a:avLst/>
          </a:prstGeom>
          <a:ln w="19050">
            <a:solidFill>
              <a:schemeClr val="accent3">
                <a:lumMod val="60000"/>
                <a:lumOff val="4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11809413" y="6464265"/>
            <a:ext cx="304801" cy="239551"/>
          </a:xfrm>
          <a:prstGeom prst="rect">
            <a:avLst/>
          </a:prstGeom>
          <a:noFill/>
        </p:spPr>
        <p:txBody>
          <a:bodyPr wrap="square" lIns="0" tIns="0" rIns="0" bIns="0" rtlCol="0" anchor="ctr" anchorCtr="0">
            <a:noAutofit/>
          </a:bodyPr>
          <a:lstStyle/>
          <a:p>
            <a:pPr algn="ctr">
              <a:lnSpc>
                <a:spcPct val="90000"/>
              </a:lnSpc>
            </a:pPr>
            <a:fld id="{31E76FE2-F01A-408B-80C0-B524F3F45E05}" type="slidenum">
              <a:rPr lang="en-US" sz="1100" smtClean="0">
                <a:solidFill>
                  <a:schemeClr val="tx1"/>
                </a:solidFill>
              </a:rPr>
              <a:pPr algn="ctr">
                <a:lnSpc>
                  <a:spcPct val="90000"/>
                </a:lnSpc>
              </a:pPr>
              <a:t>‹#›</a:t>
            </a:fld>
            <a:endParaRPr lang="en-US" sz="1100">
              <a:solidFill>
                <a:schemeClr val="tx1"/>
              </a:solidFill>
            </a:endParaRPr>
          </a:p>
        </p:txBody>
      </p:sp>
      <p:sp>
        <p:nvSpPr>
          <p:cNvPr id="25" name="Rectangle 24"/>
          <p:cNvSpPr/>
          <p:nvPr userDrawn="1"/>
        </p:nvSpPr>
        <p:spPr>
          <a:xfrm>
            <a:off x="4322133" y="6476327"/>
            <a:ext cx="3544559" cy="215444"/>
          </a:xfrm>
          <a:prstGeom prst="rect">
            <a:avLst/>
          </a:prstGeom>
        </p:spPr>
        <p:txBody>
          <a:bodyPr wrap="none" lIns="91408" tIns="45705" rIns="91408" bIns="45705">
            <a:spAutoFit/>
          </a:bodyPr>
          <a:lstStyle/>
          <a:p>
            <a:pPr marL="0" marR="0" lvl="0" indent="0" algn="ctr" defTabSz="91409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accent3">
                    <a:lumMod val="60000"/>
                    <a:lumOff val="40000"/>
                  </a:schemeClr>
                </a:solidFill>
                <a:effectLst/>
                <a:uLnTx/>
                <a:uFillTx/>
                <a:latin typeface="+mn-lt"/>
                <a:ea typeface="+mn-ea"/>
                <a:cs typeface="+mn-cs"/>
              </a:rPr>
              <a:t>© 2017 VMware Inc. All rights reserved. Confidential – Not for Distribution</a:t>
            </a:r>
          </a:p>
        </p:txBody>
      </p:sp>
    </p:spTree>
    <p:extLst>
      <p:ext uri="{BB962C8B-B14F-4D97-AF65-F5344CB8AC3E}">
        <p14:creationId xmlns:p14="http://schemas.microsoft.com/office/powerpoint/2010/main" val="3704427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4" name="Slide Number Placeholder 2"/>
          <p:cNvSpPr>
            <a:spLocks noGrp="1"/>
          </p:cNvSpPr>
          <p:nvPr>
            <p:ph type="sldNum" sz="quarter" idx="12"/>
          </p:nvPr>
        </p:nvSpPr>
        <p:spPr>
          <a:xfrm>
            <a:off x="0" y="0"/>
            <a:ext cx="0" cy="0"/>
          </a:xfrm>
          <a:prstGeom prst="rect">
            <a:avLst/>
          </a:prstGeom>
        </p:spPr>
        <p:txBody>
          <a:bodyPr lIns="91408" tIns="45705" rIns="91408" bIns="45705"/>
          <a:lstStyle/>
          <a:p>
            <a:fld id="{6EA6D8CF-3CDE-4807-BCD2-C9F2B831AAA5}" type="slidenum">
              <a:rPr lang="en-US" smtClean="0">
                <a:solidFill>
                  <a:srgbClr val="C6C6C8">
                    <a:lumMod val="75000"/>
                  </a:srgbClr>
                </a:solidFill>
              </a:rPr>
              <a:pPr/>
              <a:t>‹#›</a:t>
            </a:fld>
            <a:endParaRPr lang="en-US">
              <a:solidFill>
                <a:srgbClr val="C6C6C8">
                  <a:lumMod val="75000"/>
                </a:srgbClr>
              </a:solidFill>
            </a:endParaRPr>
          </a:p>
        </p:txBody>
      </p:sp>
      <p:sp>
        <p:nvSpPr>
          <p:cNvPr id="56" name="Freeform 7"/>
          <p:cNvSpPr/>
          <p:nvPr userDrawn="1"/>
        </p:nvSpPr>
        <p:spPr>
          <a:xfrm rot="5400000" flipH="1">
            <a:off x="2658249" y="-2655762"/>
            <a:ext cx="6872343" cy="12185652"/>
          </a:xfrm>
          <a:custGeom>
            <a:avLst/>
            <a:gdLst>
              <a:gd name="connsiteX0" fmla="*/ 6874132 w 6874132"/>
              <a:gd name="connsiteY0" fmla="*/ 12188826 h 12188826"/>
              <a:gd name="connsiteX1" fmla="*/ 6874132 w 6874132"/>
              <a:gd name="connsiteY1" fmla="*/ 4891546 h 12188826"/>
              <a:gd name="connsiteX2" fmla="*/ 1983860 w 6874132"/>
              <a:gd name="connsiteY2" fmla="*/ 0 h 12188826"/>
              <a:gd name="connsiteX3" fmla="*/ 0 w 6874132"/>
              <a:gd name="connsiteY3" fmla="*/ 0 h 12188826"/>
              <a:gd name="connsiteX4" fmla="*/ 0 w 6874132"/>
              <a:gd name="connsiteY4" fmla="*/ 12188826 h 12188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4132" h="12188826">
                <a:moveTo>
                  <a:pt x="6874132" y="12188826"/>
                </a:moveTo>
                <a:lnTo>
                  <a:pt x="6874132" y="4891546"/>
                </a:lnTo>
                <a:lnTo>
                  <a:pt x="1983860" y="0"/>
                </a:lnTo>
                <a:lnTo>
                  <a:pt x="0" y="0"/>
                </a:lnTo>
                <a:lnTo>
                  <a:pt x="0" y="12188826"/>
                </a:lnTo>
                <a:close/>
              </a:path>
            </a:pathLst>
          </a:custGeom>
          <a:solidFill>
            <a:schemeClr val="accent6"/>
          </a:solidFill>
          <a:ln>
            <a:noFill/>
            <a:prstDash val="dash"/>
          </a:ln>
          <a:effectLst/>
        </p:spPr>
        <p:style>
          <a:lnRef idx="1">
            <a:schemeClr val="accent1"/>
          </a:lnRef>
          <a:fillRef idx="3">
            <a:schemeClr val="accent1"/>
          </a:fillRef>
          <a:effectRef idx="2">
            <a:schemeClr val="accent1"/>
          </a:effectRef>
          <a:fontRef idx="minor">
            <a:schemeClr val="lt1"/>
          </a:fontRef>
        </p:style>
        <p:txBody>
          <a:bodyPr lIns="91408" tIns="45705" rIns="91408" bIns="45705" rtlCol="0" anchor="ctr"/>
          <a:lstStyle/>
          <a:p>
            <a:pPr lvl="0" algn="ctr"/>
            <a:endParaRPr lang="en-US" sz="1700">
              <a:solidFill>
                <a:prstClr val="white"/>
              </a:solidFill>
            </a:endParaRPr>
          </a:p>
        </p:txBody>
      </p:sp>
      <p:grpSp>
        <p:nvGrpSpPr>
          <p:cNvPr id="57" name="Group 56"/>
          <p:cNvGrpSpPr/>
          <p:nvPr userDrawn="1"/>
        </p:nvGrpSpPr>
        <p:grpSpPr>
          <a:xfrm>
            <a:off x="8108567" y="2819560"/>
            <a:ext cx="4078672" cy="4053677"/>
            <a:chOff x="8109091" y="2819399"/>
            <a:chExt cx="4079734" cy="4054733"/>
          </a:xfrm>
        </p:grpSpPr>
        <p:sp>
          <p:nvSpPr>
            <p:cNvPr id="58" name="Diagonal Stripe 57"/>
            <p:cNvSpPr/>
            <p:nvPr/>
          </p:nvSpPr>
          <p:spPr>
            <a:xfrm rot="5400000" flipH="1">
              <a:off x="8129658" y="2798832"/>
              <a:ext cx="4038600" cy="4079734"/>
            </a:xfrm>
            <a:prstGeom prst="diagStripe">
              <a:avLst>
                <a:gd name="adj" fmla="val 83193"/>
              </a:avLst>
            </a:prstGeom>
            <a:gradFill flip="none" rotWithShape="1">
              <a:gsLst>
                <a:gs pos="1000">
                  <a:srgbClr val="012145">
                    <a:alpha val="37000"/>
                  </a:srgbClr>
                </a:gs>
                <a:gs pos="100000">
                  <a:srgbClr val="012145"/>
                </a:gs>
              </a:gsLst>
              <a:lin ang="27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274232" tIns="137114" rIns="274232" bIns="137114" rtlCol="0" anchor="ctr"/>
            <a:lstStyle/>
            <a:p>
              <a:pPr algn="ctr"/>
              <a:endParaRPr lang="en-US" sz="1700">
                <a:solidFill>
                  <a:srgbClr val="717074"/>
                </a:solidFill>
              </a:endParaRPr>
            </a:p>
          </p:txBody>
        </p:sp>
        <p:sp>
          <p:nvSpPr>
            <p:cNvPr id="59" name="Right Triangle 58"/>
            <p:cNvSpPr/>
            <p:nvPr/>
          </p:nvSpPr>
          <p:spPr>
            <a:xfrm flipH="1">
              <a:off x="8761412" y="3447611"/>
              <a:ext cx="3427413" cy="3426521"/>
            </a:xfrm>
            <a:prstGeom prst="rtTriangle">
              <a:avLst/>
            </a:prstGeom>
            <a:gradFill flip="none" rotWithShape="1">
              <a:gsLst>
                <a:gs pos="1000">
                  <a:srgbClr val="001032"/>
                </a:gs>
                <a:gs pos="100000">
                  <a:srgbClr val="0D507A"/>
                </a:gs>
              </a:gsLst>
              <a:lin ang="13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548459" tIns="137114" rIns="274232" bIns="137114" rtlCol="0" anchor="ctr"/>
            <a:lstStyle/>
            <a:p>
              <a:pPr>
                <a:lnSpc>
                  <a:spcPct val="90000"/>
                </a:lnSpc>
              </a:pPr>
              <a:endParaRPr lang="en-US" sz="9600" b="1">
                <a:solidFill>
                  <a:prstClr val="white"/>
                </a:solidFill>
              </a:endParaRPr>
            </a:p>
          </p:txBody>
        </p:sp>
      </p:grpSp>
      <p:sp>
        <p:nvSpPr>
          <p:cNvPr id="60" name="Right Triangle 59"/>
          <p:cNvSpPr/>
          <p:nvPr userDrawn="1"/>
        </p:nvSpPr>
        <p:spPr>
          <a:xfrm rot="5400000" flipH="1">
            <a:off x="1817" y="5093735"/>
            <a:ext cx="1764036" cy="1764495"/>
          </a:xfrm>
          <a:prstGeom prst="rtTriangle">
            <a:avLst/>
          </a:prstGeom>
          <a:gradFill flip="none" rotWithShape="1">
            <a:gsLst>
              <a:gs pos="1000">
                <a:schemeClr val="accent4">
                  <a:lumMod val="75000"/>
                  <a:alpha val="36000"/>
                </a:schemeClr>
              </a:gs>
              <a:gs pos="100000">
                <a:schemeClr val="accent4"/>
              </a:gs>
            </a:gsLst>
            <a:lin ang="27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274136" tIns="137067" rIns="274136" bIns="137067" rtlCol="0" anchor="ctr"/>
          <a:lstStyle/>
          <a:p>
            <a:pPr lvl="0" algn="ctr"/>
            <a:endParaRPr lang="en-US" sz="1700" kern="0">
              <a:solidFill>
                <a:srgbClr val="717074"/>
              </a:solidFill>
            </a:endParaRPr>
          </a:p>
        </p:txBody>
      </p:sp>
      <p:sp>
        <p:nvSpPr>
          <p:cNvPr id="2" name="Title 1"/>
          <p:cNvSpPr>
            <a:spLocks noGrp="1"/>
          </p:cNvSpPr>
          <p:nvPr>
            <p:ph type="title"/>
          </p:nvPr>
        </p:nvSpPr>
        <p:spPr>
          <a:xfrm>
            <a:off x="762317" y="1300320"/>
            <a:ext cx="7313295" cy="1524000"/>
          </a:xfrm>
        </p:spPr>
        <p:txBody>
          <a:bodyPr anchor="b"/>
          <a:lstStyle>
            <a:lvl1pPr algn="l" defTabSz="914095" rtl="0" eaLnBrk="1" latinLnBrk="0" hangingPunct="1">
              <a:lnSpc>
                <a:spcPct val="90000"/>
              </a:lnSpc>
              <a:spcBef>
                <a:spcPct val="0"/>
              </a:spcBef>
              <a:buNone/>
              <a:defRPr lang="en-US" sz="4400" b="0" kern="1200" dirty="0">
                <a:solidFill>
                  <a:prstClr val="white"/>
                </a:solidFill>
                <a:latin typeface="+mn-lt"/>
                <a:ea typeface="+mn-ea"/>
                <a:cs typeface="+mn-cs"/>
              </a:defRPr>
            </a:lvl1pPr>
          </a:lstStyle>
          <a:p>
            <a:pPr marL="0" lvl="0" algn="l" defTabSz="914095" rtl="0" eaLnBrk="1" latinLnBrk="0" hangingPunct="1">
              <a:lnSpc>
                <a:spcPct val="90000"/>
              </a:lnSpc>
              <a:spcBef>
                <a:spcPct val="0"/>
              </a:spcBef>
              <a:buNone/>
            </a:pPr>
            <a:r>
              <a:rPr lang="en-US"/>
              <a:t>Click to edit Master title style</a:t>
            </a:r>
          </a:p>
        </p:txBody>
      </p:sp>
    </p:spTree>
    <p:extLst>
      <p:ext uri="{BB962C8B-B14F-4D97-AF65-F5344CB8AC3E}">
        <p14:creationId xmlns:p14="http://schemas.microsoft.com/office/powerpoint/2010/main" val="889196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w/Subtitle">
    <p:spTree>
      <p:nvGrpSpPr>
        <p:cNvPr id="1" name=""/>
        <p:cNvGrpSpPr/>
        <p:nvPr/>
      </p:nvGrpSpPr>
      <p:grpSpPr>
        <a:xfrm>
          <a:off x="0" y="0"/>
          <a:ext cx="0" cy="0"/>
          <a:chOff x="0" y="0"/>
          <a:chExt cx="0" cy="0"/>
        </a:xfrm>
      </p:grpSpPr>
      <p:sp>
        <p:nvSpPr>
          <p:cNvPr id="54" name="Slide Number Placeholder 2"/>
          <p:cNvSpPr>
            <a:spLocks noGrp="1"/>
          </p:cNvSpPr>
          <p:nvPr>
            <p:ph type="sldNum" sz="quarter" idx="12"/>
          </p:nvPr>
        </p:nvSpPr>
        <p:spPr>
          <a:xfrm>
            <a:off x="0" y="0"/>
            <a:ext cx="0" cy="0"/>
          </a:xfrm>
          <a:prstGeom prst="rect">
            <a:avLst/>
          </a:prstGeom>
        </p:spPr>
        <p:txBody>
          <a:bodyPr lIns="91408" tIns="45705" rIns="91408" bIns="45705"/>
          <a:lstStyle/>
          <a:p>
            <a:fld id="{6EA6D8CF-3CDE-4807-BCD2-C9F2B831AAA5}" type="slidenum">
              <a:rPr lang="en-US" smtClean="0">
                <a:solidFill>
                  <a:srgbClr val="C6C6C8">
                    <a:lumMod val="75000"/>
                  </a:srgbClr>
                </a:solidFill>
              </a:rPr>
              <a:pPr/>
              <a:t>‹#›</a:t>
            </a:fld>
            <a:endParaRPr lang="en-US">
              <a:solidFill>
                <a:srgbClr val="C6C6C8">
                  <a:lumMod val="75000"/>
                </a:srgbClr>
              </a:solidFill>
            </a:endParaRPr>
          </a:p>
        </p:txBody>
      </p:sp>
      <p:sp>
        <p:nvSpPr>
          <p:cNvPr id="56" name="Freeform 7"/>
          <p:cNvSpPr/>
          <p:nvPr userDrawn="1"/>
        </p:nvSpPr>
        <p:spPr>
          <a:xfrm rot="5400000" flipH="1">
            <a:off x="2658249" y="-2655762"/>
            <a:ext cx="6872343" cy="12185652"/>
          </a:xfrm>
          <a:custGeom>
            <a:avLst/>
            <a:gdLst>
              <a:gd name="connsiteX0" fmla="*/ 6874132 w 6874132"/>
              <a:gd name="connsiteY0" fmla="*/ 12188826 h 12188826"/>
              <a:gd name="connsiteX1" fmla="*/ 6874132 w 6874132"/>
              <a:gd name="connsiteY1" fmla="*/ 4891546 h 12188826"/>
              <a:gd name="connsiteX2" fmla="*/ 1983860 w 6874132"/>
              <a:gd name="connsiteY2" fmla="*/ 0 h 12188826"/>
              <a:gd name="connsiteX3" fmla="*/ 0 w 6874132"/>
              <a:gd name="connsiteY3" fmla="*/ 0 h 12188826"/>
              <a:gd name="connsiteX4" fmla="*/ 0 w 6874132"/>
              <a:gd name="connsiteY4" fmla="*/ 12188826 h 12188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4132" h="12188826">
                <a:moveTo>
                  <a:pt x="6874132" y="12188826"/>
                </a:moveTo>
                <a:lnTo>
                  <a:pt x="6874132" y="4891546"/>
                </a:lnTo>
                <a:lnTo>
                  <a:pt x="1983860" y="0"/>
                </a:lnTo>
                <a:lnTo>
                  <a:pt x="0" y="0"/>
                </a:lnTo>
                <a:lnTo>
                  <a:pt x="0" y="12188826"/>
                </a:lnTo>
                <a:close/>
              </a:path>
            </a:pathLst>
          </a:custGeom>
          <a:solidFill>
            <a:schemeClr val="accent6"/>
          </a:solidFill>
          <a:ln>
            <a:noFill/>
            <a:prstDash val="dash"/>
          </a:ln>
          <a:effectLst/>
        </p:spPr>
        <p:style>
          <a:lnRef idx="1">
            <a:schemeClr val="accent1"/>
          </a:lnRef>
          <a:fillRef idx="3">
            <a:schemeClr val="accent1"/>
          </a:fillRef>
          <a:effectRef idx="2">
            <a:schemeClr val="accent1"/>
          </a:effectRef>
          <a:fontRef idx="minor">
            <a:schemeClr val="lt1"/>
          </a:fontRef>
        </p:style>
        <p:txBody>
          <a:bodyPr lIns="91408" tIns="45705" rIns="91408" bIns="45705" rtlCol="0" anchor="ctr"/>
          <a:lstStyle/>
          <a:p>
            <a:pPr lvl="0" algn="ctr"/>
            <a:endParaRPr lang="en-US" sz="1700">
              <a:solidFill>
                <a:prstClr val="white"/>
              </a:solidFill>
            </a:endParaRPr>
          </a:p>
        </p:txBody>
      </p:sp>
      <p:grpSp>
        <p:nvGrpSpPr>
          <p:cNvPr id="57" name="Group 56"/>
          <p:cNvGrpSpPr/>
          <p:nvPr userDrawn="1"/>
        </p:nvGrpSpPr>
        <p:grpSpPr>
          <a:xfrm>
            <a:off x="8108567" y="2819560"/>
            <a:ext cx="4078672" cy="4053677"/>
            <a:chOff x="8109091" y="2819399"/>
            <a:chExt cx="4079734" cy="4054733"/>
          </a:xfrm>
        </p:grpSpPr>
        <p:sp>
          <p:nvSpPr>
            <p:cNvPr id="58" name="Diagonal Stripe 57"/>
            <p:cNvSpPr/>
            <p:nvPr/>
          </p:nvSpPr>
          <p:spPr>
            <a:xfrm rot="5400000" flipH="1">
              <a:off x="8129658" y="2798832"/>
              <a:ext cx="4038600" cy="4079734"/>
            </a:xfrm>
            <a:prstGeom prst="diagStripe">
              <a:avLst>
                <a:gd name="adj" fmla="val 83193"/>
              </a:avLst>
            </a:prstGeom>
            <a:gradFill flip="none" rotWithShape="1">
              <a:gsLst>
                <a:gs pos="1000">
                  <a:srgbClr val="012145">
                    <a:alpha val="37000"/>
                  </a:srgbClr>
                </a:gs>
                <a:gs pos="100000">
                  <a:srgbClr val="012145"/>
                </a:gs>
              </a:gsLst>
              <a:lin ang="27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274232" tIns="137114" rIns="274232" bIns="137114" rtlCol="0" anchor="ctr"/>
            <a:lstStyle/>
            <a:p>
              <a:pPr algn="ctr"/>
              <a:endParaRPr lang="en-US" sz="1700">
                <a:solidFill>
                  <a:srgbClr val="717074"/>
                </a:solidFill>
              </a:endParaRPr>
            </a:p>
          </p:txBody>
        </p:sp>
        <p:sp>
          <p:nvSpPr>
            <p:cNvPr id="59" name="Right Triangle 58"/>
            <p:cNvSpPr/>
            <p:nvPr/>
          </p:nvSpPr>
          <p:spPr>
            <a:xfrm flipH="1">
              <a:off x="8761412" y="3447611"/>
              <a:ext cx="3427413" cy="3426521"/>
            </a:xfrm>
            <a:prstGeom prst="rtTriangle">
              <a:avLst/>
            </a:prstGeom>
            <a:gradFill flip="none" rotWithShape="1">
              <a:gsLst>
                <a:gs pos="1000">
                  <a:srgbClr val="001032"/>
                </a:gs>
                <a:gs pos="100000">
                  <a:srgbClr val="0D507A"/>
                </a:gs>
              </a:gsLst>
              <a:lin ang="13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548459" tIns="137114" rIns="274232" bIns="137114" rtlCol="0" anchor="ctr"/>
            <a:lstStyle/>
            <a:p>
              <a:pPr>
                <a:lnSpc>
                  <a:spcPct val="90000"/>
                </a:lnSpc>
              </a:pPr>
              <a:endParaRPr lang="en-US" sz="9600" b="1">
                <a:solidFill>
                  <a:prstClr val="white"/>
                </a:solidFill>
              </a:endParaRPr>
            </a:p>
          </p:txBody>
        </p:sp>
      </p:grpSp>
      <p:sp>
        <p:nvSpPr>
          <p:cNvPr id="60" name="Right Triangle 59"/>
          <p:cNvSpPr/>
          <p:nvPr userDrawn="1"/>
        </p:nvSpPr>
        <p:spPr>
          <a:xfrm rot="5400000" flipH="1">
            <a:off x="1817" y="5093735"/>
            <a:ext cx="1764036" cy="1764495"/>
          </a:xfrm>
          <a:prstGeom prst="rtTriangle">
            <a:avLst/>
          </a:prstGeom>
          <a:gradFill flip="none" rotWithShape="1">
            <a:gsLst>
              <a:gs pos="1000">
                <a:schemeClr val="accent4">
                  <a:lumMod val="75000"/>
                  <a:alpha val="36000"/>
                </a:schemeClr>
              </a:gs>
              <a:gs pos="100000">
                <a:schemeClr val="accent4"/>
              </a:gs>
            </a:gsLst>
            <a:lin ang="27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274136" tIns="137067" rIns="274136" bIns="137067" rtlCol="0" anchor="ctr"/>
          <a:lstStyle/>
          <a:p>
            <a:pPr lvl="0" algn="ctr"/>
            <a:endParaRPr lang="en-US" sz="1700" kern="0">
              <a:solidFill>
                <a:srgbClr val="717074"/>
              </a:solidFill>
            </a:endParaRPr>
          </a:p>
        </p:txBody>
      </p:sp>
      <p:sp>
        <p:nvSpPr>
          <p:cNvPr id="2" name="Title 1"/>
          <p:cNvSpPr>
            <a:spLocks noGrp="1"/>
          </p:cNvSpPr>
          <p:nvPr>
            <p:ph type="title"/>
          </p:nvPr>
        </p:nvSpPr>
        <p:spPr>
          <a:xfrm>
            <a:off x="762317" y="1300320"/>
            <a:ext cx="7313295" cy="1524000"/>
          </a:xfrm>
        </p:spPr>
        <p:txBody>
          <a:bodyPr anchor="b"/>
          <a:lstStyle>
            <a:lvl1pPr algn="l" defTabSz="914095" rtl="0" eaLnBrk="1" latinLnBrk="0" hangingPunct="1">
              <a:lnSpc>
                <a:spcPct val="90000"/>
              </a:lnSpc>
              <a:spcBef>
                <a:spcPct val="0"/>
              </a:spcBef>
              <a:buNone/>
              <a:defRPr lang="en-US" sz="4400" b="0" kern="1200" dirty="0">
                <a:solidFill>
                  <a:prstClr val="white"/>
                </a:solidFill>
                <a:latin typeface="+mn-lt"/>
                <a:ea typeface="+mn-ea"/>
                <a:cs typeface="+mn-cs"/>
              </a:defRPr>
            </a:lvl1pPr>
          </a:lstStyle>
          <a:p>
            <a:pPr marL="0" lvl="0" algn="l" defTabSz="914095" rtl="0" eaLnBrk="1" latinLnBrk="0" hangingPunct="1">
              <a:lnSpc>
                <a:spcPct val="90000"/>
              </a:lnSpc>
              <a:spcBef>
                <a:spcPct val="0"/>
              </a:spcBef>
              <a:buNone/>
            </a:pPr>
            <a:r>
              <a:rPr lang="en-US"/>
              <a:t>Click to edit Master title style</a:t>
            </a:r>
          </a:p>
        </p:txBody>
      </p:sp>
      <p:sp>
        <p:nvSpPr>
          <p:cNvPr id="3" name="Text Placeholder 2"/>
          <p:cNvSpPr>
            <a:spLocks noGrp="1"/>
          </p:cNvSpPr>
          <p:nvPr>
            <p:ph type="body" idx="1"/>
          </p:nvPr>
        </p:nvSpPr>
        <p:spPr>
          <a:xfrm>
            <a:off x="757028" y="2900520"/>
            <a:ext cx="7313295" cy="609600"/>
          </a:xfrm>
        </p:spPr>
        <p:txBody>
          <a:bodyPr anchor="t"/>
          <a:lstStyle>
            <a:lvl1pPr marL="0" indent="0" algn="l" defTabSz="914095" rtl="0" eaLnBrk="1" latinLnBrk="0" hangingPunct="1">
              <a:lnSpc>
                <a:spcPct val="90000"/>
              </a:lnSpc>
              <a:spcBef>
                <a:spcPts val="0"/>
              </a:spcBef>
              <a:buClr>
                <a:schemeClr val="tx1">
                  <a:lumMod val="60000"/>
                  <a:lumOff val="40000"/>
                </a:schemeClr>
              </a:buClr>
              <a:buSzPct val="90000"/>
              <a:buFont typeface="Arial" panose="020B0604020202020204" pitchFamily="34" charset="0"/>
              <a:buNone/>
              <a:defRPr lang="en-US" sz="2300" kern="1200" dirty="0" smtClean="0">
                <a:solidFill>
                  <a:schemeClr val="accent4">
                    <a:lumMod val="60000"/>
                    <a:lumOff val="40000"/>
                  </a:schemeClr>
                </a:solidFill>
                <a:latin typeface="+mn-lt"/>
                <a:ea typeface="+mn-ea"/>
                <a:cs typeface="+mn-cs"/>
              </a:defRPr>
            </a:lvl1pPr>
            <a:lvl2pPr marL="0" indent="0">
              <a:buNone/>
              <a:defRPr sz="2000">
                <a:solidFill>
                  <a:schemeClr val="accent4"/>
                </a:solidFill>
              </a:defRPr>
            </a:lvl2pPr>
            <a:lvl3pPr marL="0" indent="0">
              <a:buNone/>
              <a:defRPr sz="2000">
                <a:solidFill>
                  <a:schemeClr val="accent4"/>
                </a:solidFill>
              </a:defRPr>
            </a:lvl3pPr>
            <a:lvl4pPr marL="0" indent="0">
              <a:buNone/>
              <a:defRPr sz="2000">
                <a:solidFill>
                  <a:schemeClr val="accent4"/>
                </a:solidFill>
              </a:defRPr>
            </a:lvl4pPr>
            <a:lvl5pPr marL="0" indent="0">
              <a:buNone/>
              <a:defRPr sz="2000">
                <a:solidFill>
                  <a:schemeClr val="accent4"/>
                </a:solidFill>
              </a:defRPr>
            </a:lvl5pPr>
            <a:lvl6pPr marL="0" indent="0">
              <a:buNone/>
              <a:defRPr sz="2000">
                <a:solidFill>
                  <a:schemeClr val="accent4"/>
                </a:solidFill>
              </a:defRPr>
            </a:lvl6pPr>
            <a:lvl7pPr marL="0" indent="0">
              <a:buNone/>
              <a:defRPr sz="2000">
                <a:solidFill>
                  <a:schemeClr val="accent4"/>
                </a:solidFill>
              </a:defRPr>
            </a:lvl7pPr>
            <a:lvl8pPr marL="0" indent="0">
              <a:buNone/>
              <a:defRPr sz="2000">
                <a:solidFill>
                  <a:schemeClr val="accent4"/>
                </a:solidFill>
              </a:defRPr>
            </a:lvl8pPr>
            <a:lvl9pPr marL="0" indent="0">
              <a:buNone/>
              <a:defRPr sz="2000">
                <a:solidFill>
                  <a:schemeClr val="accent4"/>
                </a:solidFill>
              </a:defRPr>
            </a:lvl9pPr>
          </a:lstStyle>
          <a:p>
            <a:pPr marL="0" lvl="0" indent="0" algn="l" defTabSz="914095" rtl="0" eaLnBrk="1" latinLnBrk="0" hangingPunct="1">
              <a:lnSpc>
                <a:spcPct val="90000"/>
              </a:lnSpc>
              <a:spcBef>
                <a:spcPts val="0"/>
              </a:spcBef>
              <a:buClr>
                <a:schemeClr val="tx1">
                  <a:lumMod val="60000"/>
                  <a:lumOff val="40000"/>
                </a:schemeClr>
              </a:buClr>
              <a:buSzPct val="90000"/>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3847452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p:cNvGrpSpPr/>
          <p:nvPr/>
        </p:nvGrpSpPr>
        <p:grpSpPr>
          <a:xfrm>
            <a:off x="617877" y="6446045"/>
            <a:ext cx="1099794" cy="173355"/>
            <a:chOff x="-84138" y="5622925"/>
            <a:chExt cx="4330701" cy="682626"/>
          </a:xfrm>
        </p:grpSpPr>
        <p:sp>
          <p:nvSpPr>
            <p:cNvPr id="15"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itle 1"/>
          <p:cNvSpPr>
            <a:spLocks noGrp="1"/>
          </p:cNvSpPr>
          <p:nvPr>
            <p:ph type="title"/>
          </p:nvPr>
        </p:nvSpPr>
        <p:spPr>
          <a:xfrm>
            <a:off x="762317" y="1300320"/>
            <a:ext cx="7313295" cy="1524000"/>
          </a:xfrm>
        </p:spPr>
        <p:txBody>
          <a:bodyPr anchor="b"/>
          <a:lstStyle>
            <a:lvl1pPr algn="l" defTabSz="914095" rtl="0" eaLnBrk="1" latinLnBrk="0" hangingPunct="1">
              <a:lnSpc>
                <a:spcPct val="90000"/>
              </a:lnSpc>
              <a:spcBef>
                <a:spcPct val="0"/>
              </a:spcBef>
              <a:buNone/>
              <a:defRPr lang="en-US" sz="4400" b="0" kern="1200" dirty="0">
                <a:solidFill>
                  <a:schemeClr val="accent1"/>
                </a:solidFill>
                <a:latin typeface="+mn-lt"/>
                <a:ea typeface="+mn-ea"/>
                <a:cs typeface="+mn-cs"/>
              </a:defRPr>
            </a:lvl1pPr>
          </a:lstStyle>
          <a:p>
            <a:pPr marL="0" lvl="0" algn="l" defTabSz="914095" rtl="0" eaLnBrk="1" latinLnBrk="0" hangingPunct="1">
              <a:lnSpc>
                <a:spcPct val="90000"/>
              </a:lnSpc>
              <a:spcBef>
                <a:spcPct val="0"/>
              </a:spcBef>
              <a:buNone/>
            </a:pPr>
            <a:r>
              <a:rPr lang="en-US"/>
              <a:t>Click to edit Master title style</a:t>
            </a:r>
          </a:p>
        </p:txBody>
      </p:sp>
      <p:sp>
        <p:nvSpPr>
          <p:cNvPr id="13" name="Text Placeholder 2"/>
          <p:cNvSpPr>
            <a:spLocks noGrp="1"/>
          </p:cNvSpPr>
          <p:nvPr>
            <p:ph type="body" idx="1"/>
          </p:nvPr>
        </p:nvSpPr>
        <p:spPr>
          <a:xfrm>
            <a:off x="757028" y="2900520"/>
            <a:ext cx="7313295" cy="609600"/>
          </a:xfrm>
        </p:spPr>
        <p:txBody>
          <a:bodyPr anchor="t"/>
          <a:lstStyle>
            <a:lvl1pPr marL="0" indent="0" algn="l" defTabSz="914095" rtl="0" eaLnBrk="1" latinLnBrk="0" hangingPunct="1">
              <a:lnSpc>
                <a:spcPct val="90000"/>
              </a:lnSpc>
              <a:spcBef>
                <a:spcPts val="0"/>
              </a:spcBef>
              <a:buClr>
                <a:schemeClr val="tx1">
                  <a:lumMod val="60000"/>
                  <a:lumOff val="40000"/>
                </a:schemeClr>
              </a:buClr>
              <a:buSzPct val="90000"/>
              <a:buFont typeface="Arial" panose="020B0604020202020204" pitchFamily="34" charset="0"/>
              <a:buNone/>
              <a:defRPr lang="en-US" sz="2300" kern="1200" dirty="0" smtClean="0">
                <a:solidFill>
                  <a:schemeClr val="tx1"/>
                </a:solidFill>
                <a:latin typeface="+mn-lt"/>
                <a:ea typeface="+mn-ea"/>
                <a:cs typeface="+mn-cs"/>
              </a:defRPr>
            </a:lvl1pPr>
            <a:lvl2pPr marL="0" indent="0">
              <a:buNone/>
              <a:defRPr sz="2000">
                <a:solidFill>
                  <a:schemeClr val="accent4"/>
                </a:solidFill>
              </a:defRPr>
            </a:lvl2pPr>
            <a:lvl3pPr marL="0" indent="0">
              <a:buNone/>
              <a:defRPr sz="2000">
                <a:solidFill>
                  <a:schemeClr val="accent4"/>
                </a:solidFill>
              </a:defRPr>
            </a:lvl3pPr>
            <a:lvl4pPr marL="0" indent="0">
              <a:buNone/>
              <a:defRPr sz="2000">
                <a:solidFill>
                  <a:schemeClr val="accent4"/>
                </a:solidFill>
              </a:defRPr>
            </a:lvl4pPr>
            <a:lvl5pPr marL="0" indent="0">
              <a:buNone/>
              <a:defRPr sz="2000">
                <a:solidFill>
                  <a:schemeClr val="accent4"/>
                </a:solidFill>
              </a:defRPr>
            </a:lvl5pPr>
            <a:lvl6pPr marL="0" indent="0">
              <a:buNone/>
              <a:defRPr sz="2000">
                <a:solidFill>
                  <a:schemeClr val="accent4"/>
                </a:solidFill>
              </a:defRPr>
            </a:lvl6pPr>
            <a:lvl7pPr marL="0" indent="0">
              <a:buNone/>
              <a:defRPr sz="2000">
                <a:solidFill>
                  <a:schemeClr val="accent4"/>
                </a:solidFill>
              </a:defRPr>
            </a:lvl7pPr>
            <a:lvl8pPr marL="0" indent="0">
              <a:buNone/>
              <a:defRPr sz="2000">
                <a:solidFill>
                  <a:schemeClr val="accent4"/>
                </a:solidFill>
              </a:defRPr>
            </a:lvl8pPr>
            <a:lvl9pPr marL="0" indent="0">
              <a:buNone/>
              <a:defRPr sz="2000">
                <a:solidFill>
                  <a:schemeClr val="accent4"/>
                </a:solidFill>
              </a:defRPr>
            </a:lvl9pPr>
          </a:lstStyle>
          <a:p>
            <a:pPr marL="0" lvl="0" indent="0" algn="l" defTabSz="914095" rtl="0" eaLnBrk="1" latinLnBrk="0" hangingPunct="1">
              <a:lnSpc>
                <a:spcPct val="90000"/>
              </a:lnSpc>
              <a:spcBef>
                <a:spcPts val="0"/>
              </a:spcBef>
              <a:buClr>
                <a:schemeClr val="tx1">
                  <a:lumMod val="60000"/>
                  <a:lumOff val="40000"/>
                </a:schemeClr>
              </a:buClr>
              <a:buSzPct val="90000"/>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769201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Quot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4" name="Group 23"/>
          <p:cNvGrpSpPr/>
          <p:nvPr/>
        </p:nvGrpSpPr>
        <p:grpSpPr>
          <a:xfrm>
            <a:off x="617877" y="6446045"/>
            <a:ext cx="1099794" cy="173355"/>
            <a:chOff x="-84138" y="5622925"/>
            <a:chExt cx="4330701" cy="682626"/>
          </a:xfrm>
          <a:solidFill>
            <a:srgbClr val="FFFFFF"/>
          </a:solidFill>
        </p:grpSpPr>
        <p:sp>
          <p:nvSpPr>
            <p:cNvPr id="25"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ext Placeholder 2"/>
          <p:cNvSpPr>
            <a:spLocks noGrp="1"/>
          </p:cNvSpPr>
          <p:nvPr>
            <p:ph type="body" idx="10" hasCustomPrompt="1"/>
          </p:nvPr>
        </p:nvSpPr>
        <p:spPr>
          <a:xfrm>
            <a:off x="914171" y="2593231"/>
            <a:ext cx="4812049" cy="533400"/>
          </a:xfrm>
        </p:spPr>
        <p:txBody>
          <a:bodyPr anchor="t"/>
          <a:lstStyle>
            <a:lvl1pPr marL="0" indent="0">
              <a:spcBef>
                <a:spcPts val="0"/>
              </a:spcBef>
              <a:buNone/>
              <a:defRPr sz="1600">
                <a:solidFill>
                  <a:schemeClr val="accent1"/>
                </a:solidFill>
              </a:defRPr>
            </a:lvl1pPr>
            <a:lvl2pPr marL="0" indent="0">
              <a:spcBef>
                <a:spcPts val="0"/>
              </a:spcBef>
              <a:buNone/>
              <a:defRPr sz="1600">
                <a:solidFill>
                  <a:schemeClr val="accent1"/>
                </a:solidFill>
              </a:defRPr>
            </a:lvl2pPr>
            <a:lvl3pPr marL="0" indent="0">
              <a:spcBef>
                <a:spcPts val="0"/>
              </a:spcBef>
              <a:buNone/>
              <a:defRPr sz="1600">
                <a:solidFill>
                  <a:schemeClr val="accent1"/>
                </a:solidFill>
              </a:defRPr>
            </a:lvl3pPr>
            <a:lvl4pPr marL="0" indent="0">
              <a:spcBef>
                <a:spcPts val="0"/>
              </a:spcBef>
              <a:buNone/>
              <a:defRPr sz="1600">
                <a:solidFill>
                  <a:schemeClr val="accent1"/>
                </a:solidFill>
              </a:defRPr>
            </a:lvl4pPr>
            <a:lvl5pPr marL="0" indent="0">
              <a:spcBef>
                <a:spcPts val="0"/>
              </a:spcBef>
              <a:buNone/>
              <a:defRPr sz="1600">
                <a:solidFill>
                  <a:schemeClr val="accent1"/>
                </a:solidFill>
              </a:defRPr>
            </a:lvl5pPr>
            <a:lvl6pPr marL="0" indent="0">
              <a:spcBef>
                <a:spcPts val="0"/>
              </a:spcBef>
              <a:buNone/>
              <a:defRPr sz="1600">
                <a:solidFill>
                  <a:schemeClr val="accent1"/>
                </a:solidFill>
              </a:defRPr>
            </a:lvl6pPr>
            <a:lvl7pPr marL="0" indent="0">
              <a:spcBef>
                <a:spcPts val="0"/>
              </a:spcBef>
              <a:buNone/>
              <a:defRPr sz="1600">
                <a:solidFill>
                  <a:schemeClr val="accent1"/>
                </a:solidFill>
              </a:defRPr>
            </a:lvl7pPr>
            <a:lvl8pPr marL="0" indent="0">
              <a:spcBef>
                <a:spcPts val="0"/>
              </a:spcBef>
              <a:buNone/>
              <a:defRPr sz="1600">
                <a:solidFill>
                  <a:schemeClr val="accent1"/>
                </a:solidFill>
              </a:defRPr>
            </a:lvl8pPr>
            <a:lvl9pPr marL="0" indent="0">
              <a:spcBef>
                <a:spcPts val="0"/>
              </a:spcBef>
              <a:buNone/>
              <a:defRPr sz="1600">
                <a:solidFill>
                  <a:schemeClr val="accent1"/>
                </a:solidFill>
              </a:defRPr>
            </a:lvl9pPr>
          </a:lstStyle>
          <a:p>
            <a:pPr lvl="0"/>
            <a:r>
              <a:rPr lang="en-US"/>
              <a:t>Click to add Name, Title, Company</a:t>
            </a:r>
          </a:p>
        </p:txBody>
      </p:sp>
      <p:sp>
        <p:nvSpPr>
          <p:cNvPr id="5" name="Text Placeholder 4"/>
          <p:cNvSpPr>
            <a:spLocks noGrp="1"/>
          </p:cNvSpPr>
          <p:nvPr>
            <p:ph type="body" sz="quarter" idx="11"/>
          </p:nvPr>
        </p:nvSpPr>
        <p:spPr>
          <a:xfrm>
            <a:off x="843060" y="457200"/>
            <a:ext cx="4875530" cy="2011680"/>
          </a:xfrm>
        </p:spPr>
        <p:txBody>
          <a:bodyPr/>
          <a:lstStyle>
            <a:lvl1pPr marL="58716" indent="-55546">
              <a:lnSpc>
                <a:spcPct val="100000"/>
              </a:lnSpc>
              <a:spcBef>
                <a:spcPts val="0"/>
              </a:spcBef>
              <a:buNone/>
              <a:defRPr sz="2300">
                <a:solidFill>
                  <a:schemeClr val="accent3">
                    <a:lumMod val="50000"/>
                  </a:schemeClr>
                </a:solidFill>
              </a:defRPr>
            </a:lvl1pPr>
            <a:lvl2pPr marL="3175" indent="0">
              <a:lnSpc>
                <a:spcPct val="100000"/>
              </a:lnSpc>
              <a:spcBef>
                <a:spcPts val="0"/>
              </a:spcBef>
              <a:buNone/>
              <a:defRPr sz="2300">
                <a:solidFill>
                  <a:schemeClr val="accent1">
                    <a:lumMod val="50000"/>
                  </a:schemeClr>
                </a:solidFill>
              </a:defRPr>
            </a:lvl2pPr>
            <a:lvl3pPr marL="3175" indent="0">
              <a:lnSpc>
                <a:spcPct val="100000"/>
              </a:lnSpc>
              <a:spcBef>
                <a:spcPts val="0"/>
              </a:spcBef>
              <a:buNone/>
              <a:defRPr sz="2300">
                <a:solidFill>
                  <a:schemeClr val="accent1">
                    <a:lumMod val="50000"/>
                  </a:schemeClr>
                </a:solidFill>
              </a:defRPr>
            </a:lvl3pPr>
            <a:lvl4pPr marL="3175" indent="0">
              <a:lnSpc>
                <a:spcPct val="100000"/>
              </a:lnSpc>
              <a:spcBef>
                <a:spcPts val="0"/>
              </a:spcBef>
              <a:buNone/>
              <a:defRPr sz="2300">
                <a:solidFill>
                  <a:schemeClr val="accent1">
                    <a:lumMod val="50000"/>
                  </a:schemeClr>
                </a:solidFill>
              </a:defRPr>
            </a:lvl4pPr>
            <a:lvl5pPr marL="3175" indent="0">
              <a:lnSpc>
                <a:spcPct val="100000"/>
              </a:lnSpc>
              <a:spcBef>
                <a:spcPts val="0"/>
              </a:spcBef>
              <a:buNone/>
              <a:defRPr sz="2300">
                <a:solidFill>
                  <a:schemeClr val="accent1">
                    <a:lumMod val="50000"/>
                  </a:schemeClr>
                </a:solidFill>
              </a:defRPr>
            </a:lvl5pPr>
            <a:lvl6pPr marL="3175" indent="0">
              <a:lnSpc>
                <a:spcPct val="100000"/>
              </a:lnSpc>
              <a:spcBef>
                <a:spcPts val="0"/>
              </a:spcBef>
              <a:buNone/>
              <a:defRPr sz="2300">
                <a:solidFill>
                  <a:schemeClr val="accent1">
                    <a:lumMod val="50000"/>
                  </a:schemeClr>
                </a:solidFill>
              </a:defRPr>
            </a:lvl6pPr>
            <a:lvl7pPr marL="3175" indent="0">
              <a:lnSpc>
                <a:spcPct val="100000"/>
              </a:lnSpc>
              <a:spcBef>
                <a:spcPts val="0"/>
              </a:spcBef>
              <a:buNone/>
              <a:defRPr sz="2300">
                <a:solidFill>
                  <a:schemeClr val="accent1">
                    <a:lumMod val="50000"/>
                  </a:schemeClr>
                </a:solidFill>
              </a:defRPr>
            </a:lvl7pPr>
            <a:lvl8pPr marL="3175" indent="0">
              <a:lnSpc>
                <a:spcPct val="100000"/>
              </a:lnSpc>
              <a:spcBef>
                <a:spcPts val="0"/>
              </a:spcBef>
              <a:buNone/>
              <a:defRPr sz="2300">
                <a:solidFill>
                  <a:schemeClr val="accent1">
                    <a:lumMod val="50000"/>
                  </a:schemeClr>
                </a:solidFill>
              </a:defRPr>
            </a:lvl8pPr>
            <a:lvl9pPr marL="3175" indent="0">
              <a:lnSpc>
                <a:spcPct val="100000"/>
              </a:lnSpc>
              <a:spcBef>
                <a:spcPts val="0"/>
              </a:spcBef>
              <a:buNone/>
              <a:defRPr sz="2300">
                <a:solidFill>
                  <a:schemeClr val="accent1">
                    <a:lumMod val="50000"/>
                  </a:schemeClr>
                </a:solidFill>
              </a:defRPr>
            </a:lvl9pPr>
          </a:lstStyle>
          <a:p>
            <a:pPr lvl="0"/>
            <a:r>
              <a:rPr lang="en-US"/>
              <a:t>Click to edit Master text styles</a:t>
            </a:r>
          </a:p>
        </p:txBody>
      </p:sp>
    </p:spTree>
    <p:extLst>
      <p:ext uri="{BB962C8B-B14F-4D97-AF65-F5344CB8AC3E}">
        <p14:creationId xmlns:p14="http://schemas.microsoft.com/office/powerpoint/2010/main" val="11760624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Metric 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322413" y="685800"/>
            <a:ext cx="4387977" cy="1676400"/>
          </a:xfrm>
        </p:spPr>
        <p:txBody>
          <a:bodyPr anchor="b"/>
          <a:lstStyle>
            <a:lvl1pPr marL="3175" indent="0">
              <a:spcBef>
                <a:spcPts val="0"/>
              </a:spcBef>
              <a:buNone/>
              <a:defRPr sz="11100">
                <a:solidFill>
                  <a:schemeClr val="accent3"/>
                </a:solidFill>
              </a:defRPr>
            </a:lvl1pPr>
            <a:lvl2pPr marL="3175" indent="0">
              <a:spcBef>
                <a:spcPts val="0"/>
              </a:spcBef>
              <a:buNone/>
              <a:defRPr sz="11100">
                <a:solidFill>
                  <a:schemeClr val="accent3"/>
                </a:solidFill>
              </a:defRPr>
            </a:lvl2pPr>
            <a:lvl3pPr marL="3175" indent="0">
              <a:spcBef>
                <a:spcPts val="0"/>
              </a:spcBef>
              <a:buNone/>
              <a:defRPr sz="11100">
                <a:solidFill>
                  <a:schemeClr val="accent3"/>
                </a:solidFill>
              </a:defRPr>
            </a:lvl3pPr>
            <a:lvl4pPr marL="3175" indent="0">
              <a:spcBef>
                <a:spcPts val="0"/>
              </a:spcBef>
              <a:buNone/>
              <a:defRPr sz="11100">
                <a:solidFill>
                  <a:schemeClr val="accent3"/>
                </a:solidFill>
              </a:defRPr>
            </a:lvl4pPr>
            <a:lvl5pPr marL="3175" indent="0">
              <a:spcBef>
                <a:spcPts val="0"/>
              </a:spcBef>
              <a:buNone/>
              <a:defRPr sz="11100">
                <a:solidFill>
                  <a:schemeClr val="accent3"/>
                </a:solidFill>
              </a:defRPr>
            </a:lvl5pPr>
            <a:lvl6pPr marL="3175" indent="0">
              <a:spcBef>
                <a:spcPts val="0"/>
              </a:spcBef>
              <a:buNone/>
              <a:defRPr sz="11100">
                <a:solidFill>
                  <a:schemeClr val="accent3"/>
                </a:solidFill>
              </a:defRPr>
            </a:lvl6pPr>
            <a:lvl7pPr marL="3175" indent="0">
              <a:spcBef>
                <a:spcPts val="0"/>
              </a:spcBef>
              <a:buNone/>
              <a:defRPr sz="11100">
                <a:solidFill>
                  <a:schemeClr val="accent3"/>
                </a:solidFill>
              </a:defRPr>
            </a:lvl7pPr>
            <a:lvl8pPr marL="3175" indent="0">
              <a:spcBef>
                <a:spcPts val="0"/>
              </a:spcBef>
              <a:buNone/>
              <a:defRPr sz="11100">
                <a:solidFill>
                  <a:schemeClr val="accent3"/>
                </a:solidFill>
              </a:defRPr>
            </a:lvl8pPr>
            <a:lvl9pPr marL="3175" indent="0">
              <a:spcBef>
                <a:spcPts val="0"/>
              </a:spcBef>
              <a:buNone/>
              <a:defRPr sz="11100">
                <a:solidFill>
                  <a:schemeClr val="accent3"/>
                </a:solidFill>
              </a:defRPr>
            </a:lvl9pPr>
          </a:lstStyle>
          <a:p>
            <a:pPr lvl="0"/>
            <a:r>
              <a:rPr lang="en-US"/>
              <a:t>XX</a:t>
            </a:r>
          </a:p>
        </p:txBody>
      </p:sp>
      <p:sp>
        <p:nvSpPr>
          <p:cNvPr id="14" name="Text Placeholder 3"/>
          <p:cNvSpPr>
            <a:spLocks noGrp="1"/>
          </p:cNvSpPr>
          <p:nvPr>
            <p:ph type="body" sz="quarter" idx="11"/>
          </p:nvPr>
        </p:nvSpPr>
        <p:spPr>
          <a:xfrm>
            <a:off x="1322413" y="2362200"/>
            <a:ext cx="4387977" cy="1066800"/>
          </a:xfrm>
        </p:spPr>
        <p:txBody>
          <a:bodyPr/>
          <a:lstStyle>
            <a:lvl1pPr marL="3175" indent="0">
              <a:spcBef>
                <a:spcPts val="0"/>
              </a:spcBef>
              <a:buNone/>
              <a:defRPr sz="2400" cap="none" baseline="0">
                <a:solidFill>
                  <a:schemeClr val="accent3"/>
                </a:solidFill>
              </a:defRPr>
            </a:lvl1pPr>
            <a:lvl2pPr marL="3175" indent="0">
              <a:spcBef>
                <a:spcPts val="0"/>
              </a:spcBef>
              <a:buNone/>
              <a:defRPr sz="2000" cap="all" baseline="0">
                <a:solidFill>
                  <a:schemeClr val="accent3"/>
                </a:solidFill>
              </a:defRPr>
            </a:lvl2pPr>
            <a:lvl3pPr marL="3175" indent="0">
              <a:spcBef>
                <a:spcPts val="0"/>
              </a:spcBef>
              <a:buNone/>
              <a:defRPr sz="2000" cap="all" baseline="0">
                <a:solidFill>
                  <a:schemeClr val="accent3"/>
                </a:solidFill>
              </a:defRPr>
            </a:lvl3pPr>
            <a:lvl4pPr marL="3175" indent="0">
              <a:spcBef>
                <a:spcPts val="0"/>
              </a:spcBef>
              <a:buNone/>
              <a:defRPr sz="2000" cap="all" baseline="0">
                <a:solidFill>
                  <a:schemeClr val="accent3"/>
                </a:solidFill>
              </a:defRPr>
            </a:lvl4pPr>
            <a:lvl5pPr marL="3175" indent="0">
              <a:spcBef>
                <a:spcPts val="0"/>
              </a:spcBef>
              <a:buNone/>
              <a:defRPr sz="2000" cap="all" baseline="0">
                <a:solidFill>
                  <a:schemeClr val="accent3"/>
                </a:solidFill>
              </a:defRPr>
            </a:lvl5pPr>
            <a:lvl6pPr marL="3175" indent="0">
              <a:spcBef>
                <a:spcPts val="0"/>
              </a:spcBef>
              <a:buNone/>
              <a:defRPr sz="2000" cap="all" baseline="0">
                <a:solidFill>
                  <a:schemeClr val="accent3"/>
                </a:solidFill>
              </a:defRPr>
            </a:lvl6pPr>
            <a:lvl7pPr marL="3175" indent="0">
              <a:spcBef>
                <a:spcPts val="0"/>
              </a:spcBef>
              <a:buNone/>
              <a:defRPr sz="2000" cap="all" baseline="0">
                <a:solidFill>
                  <a:schemeClr val="accent3"/>
                </a:solidFill>
              </a:defRPr>
            </a:lvl7pPr>
            <a:lvl8pPr marL="3175" indent="0">
              <a:spcBef>
                <a:spcPts val="0"/>
              </a:spcBef>
              <a:buNone/>
              <a:defRPr sz="2000" cap="all" baseline="0">
                <a:solidFill>
                  <a:schemeClr val="accent3"/>
                </a:solidFill>
              </a:defRPr>
            </a:lvl8pPr>
            <a:lvl9pPr marL="3175" indent="0">
              <a:spcBef>
                <a:spcPts val="0"/>
              </a:spcBef>
              <a:buNone/>
              <a:defRPr sz="2000" cap="all" baseline="0">
                <a:solidFill>
                  <a:schemeClr val="accent3"/>
                </a:solidFill>
              </a:defRPr>
            </a:lvl9pPr>
          </a:lstStyle>
          <a:p>
            <a:pPr lvl="0"/>
            <a:r>
              <a:rPr lang="en-US"/>
              <a:t>Click to edit Master text styles</a:t>
            </a:r>
          </a:p>
        </p:txBody>
      </p:sp>
      <p:grpSp>
        <p:nvGrpSpPr>
          <p:cNvPr id="15" name="Group 14"/>
          <p:cNvGrpSpPr/>
          <p:nvPr/>
        </p:nvGrpSpPr>
        <p:grpSpPr>
          <a:xfrm>
            <a:off x="617877" y="6446045"/>
            <a:ext cx="1099794" cy="173355"/>
            <a:chOff x="-84138" y="5622925"/>
            <a:chExt cx="4330701" cy="682626"/>
          </a:xfrm>
        </p:grpSpPr>
        <p:sp>
          <p:nvSpPr>
            <p:cNvPr id="1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849220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Metric 2">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5" name="Group 14"/>
          <p:cNvGrpSpPr/>
          <p:nvPr/>
        </p:nvGrpSpPr>
        <p:grpSpPr>
          <a:xfrm>
            <a:off x="617877" y="6446045"/>
            <a:ext cx="1099794" cy="173355"/>
            <a:chOff x="-84138" y="5622925"/>
            <a:chExt cx="4330701" cy="682626"/>
          </a:xfrm>
          <a:solidFill>
            <a:srgbClr val="FFFFFF"/>
          </a:solidFill>
        </p:grpSpPr>
        <p:sp>
          <p:nvSpPr>
            <p:cNvPr id="1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quarter" idx="10" hasCustomPrompt="1"/>
          </p:nvPr>
        </p:nvSpPr>
        <p:spPr>
          <a:xfrm>
            <a:off x="6703855" y="2209800"/>
            <a:ext cx="4387977" cy="1676400"/>
          </a:xfrm>
        </p:spPr>
        <p:txBody>
          <a:bodyPr anchor="b"/>
          <a:lstStyle>
            <a:lvl1pPr marL="3175" indent="0">
              <a:spcBef>
                <a:spcPts val="0"/>
              </a:spcBef>
              <a:buNone/>
              <a:defRPr sz="11100">
                <a:solidFill>
                  <a:schemeClr val="bg1"/>
                </a:solidFill>
              </a:defRPr>
            </a:lvl1pPr>
            <a:lvl2pPr marL="3175" indent="0">
              <a:spcBef>
                <a:spcPts val="0"/>
              </a:spcBef>
              <a:buNone/>
              <a:defRPr sz="11100">
                <a:solidFill>
                  <a:schemeClr val="bg1"/>
                </a:solidFill>
              </a:defRPr>
            </a:lvl2pPr>
            <a:lvl3pPr marL="3175" indent="0">
              <a:spcBef>
                <a:spcPts val="0"/>
              </a:spcBef>
              <a:buNone/>
              <a:defRPr sz="11100">
                <a:solidFill>
                  <a:schemeClr val="bg1"/>
                </a:solidFill>
              </a:defRPr>
            </a:lvl3pPr>
            <a:lvl4pPr marL="3175" indent="0">
              <a:spcBef>
                <a:spcPts val="0"/>
              </a:spcBef>
              <a:buNone/>
              <a:defRPr sz="11100">
                <a:solidFill>
                  <a:schemeClr val="bg1"/>
                </a:solidFill>
              </a:defRPr>
            </a:lvl4pPr>
            <a:lvl5pPr marL="3175" indent="0">
              <a:spcBef>
                <a:spcPts val="0"/>
              </a:spcBef>
              <a:buNone/>
              <a:defRPr sz="11100">
                <a:solidFill>
                  <a:schemeClr val="bg1"/>
                </a:solidFill>
              </a:defRPr>
            </a:lvl5pPr>
            <a:lvl6pPr marL="3175" indent="0">
              <a:spcBef>
                <a:spcPts val="0"/>
              </a:spcBef>
              <a:buNone/>
              <a:defRPr sz="11100">
                <a:solidFill>
                  <a:schemeClr val="bg1"/>
                </a:solidFill>
              </a:defRPr>
            </a:lvl6pPr>
            <a:lvl7pPr marL="3175" indent="0">
              <a:spcBef>
                <a:spcPts val="0"/>
              </a:spcBef>
              <a:buNone/>
              <a:defRPr sz="11100">
                <a:solidFill>
                  <a:schemeClr val="bg1"/>
                </a:solidFill>
              </a:defRPr>
            </a:lvl7pPr>
            <a:lvl8pPr marL="3175" indent="0">
              <a:spcBef>
                <a:spcPts val="0"/>
              </a:spcBef>
              <a:buNone/>
              <a:defRPr sz="11100">
                <a:solidFill>
                  <a:schemeClr val="bg1"/>
                </a:solidFill>
              </a:defRPr>
            </a:lvl8pPr>
            <a:lvl9pPr marL="3175" indent="0">
              <a:spcBef>
                <a:spcPts val="0"/>
              </a:spcBef>
              <a:buNone/>
              <a:defRPr sz="11100">
                <a:solidFill>
                  <a:schemeClr val="bg1"/>
                </a:solidFill>
              </a:defRPr>
            </a:lvl9pPr>
          </a:lstStyle>
          <a:p>
            <a:pPr lvl="0"/>
            <a:r>
              <a:rPr lang="en-US"/>
              <a:t>XX</a:t>
            </a:r>
          </a:p>
        </p:txBody>
      </p:sp>
      <p:sp>
        <p:nvSpPr>
          <p:cNvPr id="14" name="Text Placeholder 3"/>
          <p:cNvSpPr>
            <a:spLocks noGrp="1"/>
          </p:cNvSpPr>
          <p:nvPr>
            <p:ph type="body" sz="quarter" idx="11"/>
          </p:nvPr>
        </p:nvSpPr>
        <p:spPr>
          <a:xfrm>
            <a:off x="6703855" y="3886200"/>
            <a:ext cx="4387977" cy="1066800"/>
          </a:xfrm>
        </p:spPr>
        <p:txBody>
          <a:bodyPr/>
          <a:lstStyle>
            <a:lvl1pPr marL="3175" indent="0">
              <a:spcBef>
                <a:spcPts val="0"/>
              </a:spcBef>
              <a:buNone/>
              <a:defRPr sz="2400" cap="none" baseline="0">
                <a:solidFill>
                  <a:schemeClr val="bg1"/>
                </a:solidFill>
              </a:defRPr>
            </a:lvl1pPr>
            <a:lvl2pPr marL="3175" indent="0">
              <a:spcBef>
                <a:spcPts val="0"/>
              </a:spcBef>
              <a:buNone/>
              <a:defRPr sz="2400" cap="none" baseline="0">
                <a:solidFill>
                  <a:schemeClr val="bg1"/>
                </a:solidFill>
              </a:defRPr>
            </a:lvl2pPr>
            <a:lvl3pPr marL="3175" indent="0">
              <a:spcBef>
                <a:spcPts val="0"/>
              </a:spcBef>
              <a:buNone/>
              <a:defRPr sz="2000" cap="all" baseline="0">
                <a:solidFill>
                  <a:schemeClr val="bg1"/>
                </a:solidFill>
              </a:defRPr>
            </a:lvl3pPr>
            <a:lvl4pPr marL="3175" indent="0">
              <a:spcBef>
                <a:spcPts val="0"/>
              </a:spcBef>
              <a:buNone/>
              <a:defRPr sz="2000" cap="all" baseline="0">
                <a:solidFill>
                  <a:schemeClr val="bg1"/>
                </a:solidFill>
              </a:defRPr>
            </a:lvl4pPr>
            <a:lvl5pPr marL="3175" indent="0">
              <a:spcBef>
                <a:spcPts val="0"/>
              </a:spcBef>
              <a:buNone/>
              <a:defRPr sz="2000" cap="all" baseline="0">
                <a:solidFill>
                  <a:schemeClr val="bg1"/>
                </a:solidFill>
              </a:defRPr>
            </a:lvl5pPr>
            <a:lvl6pPr marL="3175" indent="0">
              <a:spcBef>
                <a:spcPts val="0"/>
              </a:spcBef>
              <a:buNone/>
              <a:defRPr sz="2000" cap="all" baseline="0">
                <a:solidFill>
                  <a:schemeClr val="bg1"/>
                </a:solidFill>
              </a:defRPr>
            </a:lvl6pPr>
            <a:lvl7pPr marL="3175" indent="0">
              <a:spcBef>
                <a:spcPts val="0"/>
              </a:spcBef>
              <a:buNone/>
              <a:defRPr sz="2000" cap="all" baseline="0">
                <a:solidFill>
                  <a:schemeClr val="bg1"/>
                </a:solidFill>
              </a:defRPr>
            </a:lvl7pPr>
            <a:lvl8pPr marL="3175" indent="0">
              <a:spcBef>
                <a:spcPts val="0"/>
              </a:spcBef>
              <a:buNone/>
              <a:defRPr sz="2000" cap="all" baseline="0">
                <a:solidFill>
                  <a:schemeClr val="bg1"/>
                </a:solidFill>
              </a:defRPr>
            </a:lvl8pPr>
            <a:lvl9pPr marL="3175" indent="0">
              <a:spcBef>
                <a:spcPts val="0"/>
              </a:spcBef>
              <a:buNone/>
              <a:defRPr sz="2000" cap="all" baseline="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11968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Metric 3">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2055811" y="5213797"/>
            <a:ext cx="3733881" cy="1415603"/>
          </a:xfrm>
        </p:spPr>
        <p:txBody>
          <a:bodyPr anchor="ctr"/>
          <a:lstStyle>
            <a:lvl1pPr marL="3175" indent="0" algn="r">
              <a:spcBef>
                <a:spcPts val="0"/>
              </a:spcBef>
              <a:buNone/>
              <a:defRPr sz="8800">
                <a:solidFill>
                  <a:schemeClr val="accent3">
                    <a:lumMod val="50000"/>
                  </a:schemeClr>
                </a:solidFill>
              </a:defRPr>
            </a:lvl1pPr>
            <a:lvl2pPr marL="3175" indent="0">
              <a:spcBef>
                <a:spcPts val="0"/>
              </a:spcBef>
              <a:buNone/>
              <a:defRPr sz="8800">
                <a:solidFill>
                  <a:schemeClr val="accent1">
                    <a:lumMod val="50000"/>
                  </a:schemeClr>
                </a:solidFill>
              </a:defRPr>
            </a:lvl2pPr>
            <a:lvl3pPr marL="3175" indent="0">
              <a:spcBef>
                <a:spcPts val="0"/>
              </a:spcBef>
              <a:buNone/>
              <a:defRPr sz="8800">
                <a:solidFill>
                  <a:schemeClr val="accent1">
                    <a:lumMod val="50000"/>
                  </a:schemeClr>
                </a:solidFill>
              </a:defRPr>
            </a:lvl3pPr>
            <a:lvl4pPr marL="3175" indent="0">
              <a:spcBef>
                <a:spcPts val="0"/>
              </a:spcBef>
              <a:buNone/>
              <a:defRPr sz="8800">
                <a:solidFill>
                  <a:schemeClr val="accent1">
                    <a:lumMod val="50000"/>
                  </a:schemeClr>
                </a:solidFill>
              </a:defRPr>
            </a:lvl4pPr>
            <a:lvl5pPr marL="3175" indent="0">
              <a:spcBef>
                <a:spcPts val="0"/>
              </a:spcBef>
              <a:buNone/>
              <a:defRPr sz="8800">
                <a:solidFill>
                  <a:schemeClr val="accent1">
                    <a:lumMod val="50000"/>
                  </a:schemeClr>
                </a:solidFill>
              </a:defRPr>
            </a:lvl5pPr>
            <a:lvl6pPr marL="3175" indent="0">
              <a:spcBef>
                <a:spcPts val="0"/>
              </a:spcBef>
              <a:buNone/>
              <a:defRPr sz="8800">
                <a:solidFill>
                  <a:schemeClr val="accent1">
                    <a:lumMod val="50000"/>
                  </a:schemeClr>
                </a:solidFill>
              </a:defRPr>
            </a:lvl6pPr>
            <a:lvl7pPr marL="3175" indent="0">
              <a:spcBef>
                <a:spcPts val="0"/>
              </a:spcBef>
              <a:buNone/>
              <a:defRPr sz="8800">
                <a:solidFill>
                  <a:schemeClr val="accent1">
                    <a:lumMod val="50000"/>
                  </a:schemeClr>
                </a:solidFill>
              </a:defRPr>
            </a:lvl7pPr>
            <a:lvl8pPr marL="3175" indent="0">
              <a:spcBef>
                <a:spcPts val="0"/>
              </a:spcBef>
              <a:buNone/>
              <a:defRPr sz="8800">
                <a:solidFill>
                  <a:schemeClr val="accent1">
                    <a:lumMod val="50000"/>
                  </a:schemeClr>
                </a:solidFill>
              </a:defRPr>
            </a:lvl8pPr>
            <a:lvl9pPr marL="3175" indent="0">
              <a:spcBef>
                <a:spcPts val="0"/>
              </a:spcBef>
              <a:buNone/>
              <a:defRPr sz="8800">
                <a:solidFill>
                  <a:schemeClr val="accent1">
                    <a:lumMod val="50000"/>
                  </a:schemeClr>
                </a:solidFill>
              </a:defRPr>
            </a:lvl9pPr>
          </a:lstStyle>
          <a:p>
            <a:pPr lvl="0"/>
            <a:r>
              <a:rPr lang="en-US"/>
              <a:t>XX</a:t>
            </a:r>
          </a:p>
        </p:txBody>
      </p:sp>
      <p:sp>
        <p:nvSpPr>
          <p:cNvPr id="9" name="Text Placeholder 2"/>
          <p:cNvSpPr>
            <a:spLocks noGrp="1"/>
          </p:cNvSpPr>
          <p:nvPr>
            <p:ph type="body" sz="quarter" idx="13"/>
          </p:nvPr>
        </p:nvSpPr>
        <p:spPr>
          <a:xfrm>
            <a:off x="6094414" y="5213797"/>
            <a:ext cx="4509865" cy="1415603"/>
          </a:xfrm>
        </p:spPr>
        <p:txBody>
          <a:bodyPr anchor="ctr"/>
          <a:lstStyle>
            <a:lvl1pPr marL="3175" indent="0">
              <a:spcBef>
                <a:spcPts val="0"/>
              </a:spcBef>
              <a:buNone/>
              <a:defRPr sz="2400">
                <a:solidFill>
                  <a:schemeClr val="accent3">
                    <a:lumMod val="50000"/>
                  </a:schemeClr>
                </a:solidFill>
              </a:defRPr>
            </a:lvl1pPr>
            <a:lvl2pPr marL="3175" indent="0">
              <a:spcBef>
                <a:spcPts val="0"/>
              </a:spcBef>
              <a:buNone/>
              <a:defRPr sz="2000">
                <a:solidFill>
                  <a:schemeClr val="accent1">
                    <a:lumMod val="50000"/>
                  </a:schemeClr>
                </a:solidFill>
              </a:defRPr>
            </a:lvl2pPr>
            <a:lvl3pPr marL="3175" indent="0">
              <a:spcBef>
                <a:spcPts val="0"/>
              </a:spcBef>
              <a:buNone/>
              <a:defRPr sz="2000">
                <a:solidFill>
                  <a:schemeClr val="accent1">
                    <a:lumMod val="50000"/>
                  </a:schemeClr>
                </a:solidFill>
              </a:defRPr>
            </a:lvl3pPr>
            <a:lvl4pPr marL="3175" indent="0">
              <a:spcBef>
                <a:spcPts val="0"/>
              </a:spcBef>
              <a:buNone/>
              <a:defRPr sz="2000">
                <a:solidFill>
                  <a:schemeClr val="accent1">
                    <a:lumMod val="50000"/>
                  </a:schemeClr>
                </a:solidFill>
              </a:defRPr>
            </a:lvl4pPr>
            <a:lvl5pPr marL="3175" indent="0">
              <a:spcBef>
                <a:spcPts val="0"/>
              </a:spcBef>
              <a:buNone/>
              <a:defRPr sz="2000">
                <a:solidFill>
                  <a:schemeClr val="accent1">
                    <a:lumMod val="50000"/>
                  </a:schemeClr>
                </a:solidFill>
              </a:defRPr>
            </a:lvl5pPr>
            <a:lvl6pPr marL="3175" indent="0">
              <a:spcBef>
                <a:spcPts val="0"/>
              </a:spcBef>
              <a:buNone/>
              <a:defRPr sz="2000">
                <a:solidFill>
                  <a:schemeClr val="accent1">
                    <a:lumMod val="50000"/>
                  </a:schemeClr>
                </a:solidFill>
              </a:defRPr>
            </a:lvl6pPr>
            <a:lvl7pPr marL="3175" indent="0">
              <a:spcBef>
                <a:spcPts val="0"/>
              </a:spcBef>
              <a:buNone/>
              <a:defRPr sz="2000">
                <a:solidFill>
                  <a:schemeClr val="accent1">
                    <a:lumMod val="50000"/>
                  </a:schemeClr>
                </a:solidFill>
              </a:defRPr>
            </a:lvl7pPr>
            <a:lvl8pPr marL="3175" indent="0">
              <a:spcBef>
                <a:spcPts val="0"/>
              </a:spcBef>
              <a:buNone/>
              <a:defRPr sz="2000">
                <a:solidFill>
                  <a:schemeClr val="accent1">
                    <a:lumMod val="50000"/>
                  </a:schemeClr>
                </a:solidFill>
              </a:defRPr>
            </a:lvl8pPr>
            <a:lvl9pPr marL="3175" indent="0">
              <a:spcBef>
                <a:spcPts val="0"/>
              </a:spcBef>
              <a:buNone/>
              <a:defRPr sz="2000">
                <a:solidFill>
                  <a:schemeClr val="accent1">
                    <a:lumMod val="50000"/>
                  </a:schemeClr>
                </a:solidFill>
              </a:defRPr>
            </a:lvl9pPr>
          </a:lstStyle>
          <a:p>
            <a:pPr lvl="0"/>
            <a:r>
              <a:rPr lang="en-US"/>
              <a:t>Click to edit Master text styles</a:t>
            </a:r>
          </a:p>
        </p:txBody>
      </p:sp>
      <p:grpSp>
        <p:nvGrpSpPr>
          <p:cNvPr id="15" name="Group 14"/>
          <p:cNvGrpSpPr/>
          <p:nvPr/>
        </p:nvGrpSpPr>
        <p:grpSpPr>
          <a:xfrm>
            <a:off x="617877" y="6446045"/>
            <a:ext cx="1099794" cy="173355"/>
            <a:chOff x="-84138" y="5622925"/>
            <a:chExt cx="4330701" cy="682626"/>
          </a:xfrm>
        </p:grpSpPr>
        <p:sp>
          <p:nvSpPr>
            <p:cNvPr id="1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3396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Subtitle">
    <p:spTree>
      <p:nvGrpSpPr>
        <p:cNvPr id="1" name=""/>
        <p:cNvGrpSpPr/>
        <p:nvPr/>
      </p:nvGrpSpPr>
      <p:grpSpPr>
        <a:xfrm>
          <a:off x="0" y="0"/>
          <a:ext cx="0" cy="0"/>
          <a:chOff x="0" y="0"/>
          <a:chExt cx="0" cy="0"/>
        </a:xfrm>
      </p:grpSpPr>
      <p:grpSp>
        <p:nvGrpSpPr>
          <p:cNvPr id="45" name="Group 44"/>
          <p:cNvGrpSpPr/>
          <p:nvPr userDrawn="1"/>
        </p:nvGrpSpPr>
        <p:grpSpPr>
          <a:xfrm>
            <a:off x="-16283" y="905"/>
            <a:ext cx="12205109" cy="6857105"/>
            <a:chOff x="-16283" y="894"/>
            <a:chExt cx="12205109" cy="6857105"/>
          </a:xfrm>
        </p:grpSpPr>
        <p:sp>
          <p:nvSpPr>
            <p:cNvPr id="46" name="Freeform 2"/>
            <p:cNvSpPr/>
            <p:nvPr userDrawn="1"/>
          </p:nvSpPr>
          <p:spPr>
            <a:xfrm rot="5400000" flipH="1">
              <a:off x="2657719" y="-2673108"/>
              <a:ext cx="6857105" cy="12205109"/>
            </a:xfrm>
            <a:custGeom>
              <a:avLst/>
              <a:gdLst>
                <a:gd name="connsiteX0" fmla="*/ 6874132 w 6874132"/>
                <a:gd name="connsiteY0" fmla="*/ 12188826 h 12188826"/>
                <a:gd name="connsiteX1" fmla="*/ 6874132 w 6874132"/>
                <a:gd name="connsiteY1" fmla="*/ 4891546 h 12188826"/>
                <a:gd name="connsiteX2" fmla="*/ 1983860 w 6874132"/>
                <a:gd name="connsiteY2" fmla="*/ 0 h 12188826"/>
                <a:gd name="connsiteX3" fmla="*/ 0 w 6874132"/>
                <a:gd name="connsiteY3" fmla="*/ 0 h 12188826"/>
                <a:gd name="connsiteX4" fmla="*/ 0 w 6874132"/>
                <a:gd name="connsiteY4" fmla="*/ 12188826 h 12188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4132" h="12188826">
                  <a:moveTo>
                    <a:pt x="6874132" y="12188826"/>
                  </a:moveTo>
                  <a:lnTo>
                    <a:pt x="6874132" y="4891546"/>
                  </a:lnTo>
                  <a:lnTo>
                    <a:pt x="1983860" y="0"/>
                  </a:lnTo>
                  <a:lnTo>
                    <a:pt x="0" y="0"/>
                  </a:lnTo>
                  <a:lnTo>
                    <a:pt x="0" y="12188826"/>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548459" tIns="137114" rIns="274232" bIns="137114" rtlCol="0" anchor="ctr"/>
            <a:lstStyle/>
            <a:p>
              <a:pPr lvl="0">
                <a:lnSpc>
                  <a:spcPct val="90000"/>
                </a:lnSpc>
              </a:pPr>
              <a:endParaRPr lang="en-US" sz="9600" b="1">
                <a:solidFill>
                  <a:prstClr val="white"/>
                </a:solidFill>
              </a:endParaRPr>
            </a:p>
          </p:txBody>
        </p:sp>
        <p:grpSp>
          <p:nvGrpSpPr>
            <p:cNvPr id="47" name="Group 46"/>
            <p:cNvGrpSpPr/>
            <p:nvPr userDrawn="1"/>
          </p:nvGrpSpPr>
          <p:grpSpPr>
            <a:xfrm>
              <a:off x="6434475" y="2546163"/>
              <a:ext cx="5754350" cy="4311836"/>
              <a:chOff x="6450759" y="2546428"/>
              <a:chExt cx="5754350" cy="4311836"/>
            </a:xfrm>
          </p:grpSpPr>
          <p:grpSp>
            <p:nvGrpSpPr>
              <p:cNvPr id="48" name="Group 47"/>
              <p:cNvGrpSpPr/>
              <p:nvPr userDrawn="1"/>
            </p:nvGrpSpPr>
            <p:grpSpPr>
              <a:xfrm>
                <a:off x="6450759" y="2546428"/>
                <a:ext cx="5754350" cy="4311836"/>
                <a:chOff x="6450759" y="2546428"/>
                <a:chExt cx="5754350" cy="4311836"/>
              </a:xfrm>
            </p:grpSpPr>
            <p:grpSp>
              <p:nvGrpSpPr>
                <p:cNvPr id="66" name="Group 65"/>
                <p:cNvGrpSpPr/>
                <p:nvPr userDrawn="1"/>
              </p:nvGrpSpPr>
              <p:grpSpPr>
                <a:xfrm>
                  <a:off x="7850489" y="2546428"/>
                  <a:ext cx="4354620" cy="4311836"/>
                  <a:chOff x="7240845" y="1940678"/>
                  <a:chExt cx="4964265" cy="4915491"/>
                </a:xfrm>
              </p:grpSpPr>
              <p:sp>
                <p:nvSpPr>
                  <p:cNvPr id="68" name="Diagonal Stripe 67"/>
                  <p:cNvSpPr/>
                  <p:nvPr/>
                </p:nvSpPr>
                <p:spPr>
                  <a:xfrm rot="5400000" flipH="1">
                    <a:off x="7265232" y="1916291"/>
                    <a:ext cx="4915491" cy="4964265"/>
                  </a:xfrm>
                  <a:prstGeom prst="diagStripe">
                    <a:avLst>
                      <a:gd name="adj" fmla="val 73258"/>
                    </a:avLst>
                  </a:prstGeom>
                  <a:gradFill flip="none" rotWithShape="1">
                    <a:gsLst>
                      <a:gs pos="1000">
                        <a:schemeClr val="accent4">
                          <a:lumMod val="75000"/>
                          <a:alpha val="36000"/>
                        </a:schemeClr>
                      </a:gs>
                      <a:gs pos="100000">
                        <a:schemeClr val="accent4"/>
                      </a:gs>
                    </a:gsLst>
                    <a:lin ang="27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274232" tIns="137114" rIns="274232" bIns="137114" rtlCol="0" anchor="ctr"/>
                  <a:lstStyle/>
                  <a:p>
                    <a:pPr algn="ctr"/>
                    <a:endParaRPr lang="en-US" sz="1700" kern="0">
                      <a:solidFill>
                        <a:srgbClr val="717074"/>
                      </a:solidFill>
                    </a:endParaRPr>
                  </a:p>
                </p:txBody>
              </p:sp>
              <p:sp>
                <p:nvSpPr>
                  <p:cNvPr id="69" name="Right Triangle 68"/>
                  <p:cNvSpPr/>
                  <p:nvPr/>
                </p:nvSpPr>
                <p:spPr>
                  <a:xfrm flipH="1">
                    <a:off x="8367833" y="3018893"/>
                    <a:ext cx="3837277" cy="3837276"/>
                  </a:xfrm>
                  <a:prstGeom prst="rtTriangle">
                    <a:avLst/>
                  </a:prstGeom>
                  <a:gradFill flip="none" rotWithShape="1">
                    <a:gsLst>
                      <a:gs pos="1000">
                        <a:schemeClr val="accent6">
                          <a:lumMod val="50000"/>
                        </a:schemeClr>
                      </a:gs>
                      <a:gs pos="100000">
                        <a:schemeClr val="accent6"/>
                      </a:gs>
                    </a:gsLst>
                    <a:lin ang="13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548459" tIns="137114" rIns="274232" bIns="137114" rtlCol="0" anchor="ctr"/>
                  <a:lstStyle/>
                  <a:p>
                    <a:pPr>
                      <a:lnSpc>
                        <a:spcPct val="90000"/>
                      </a:lnSpc>
                    </a:pPr>
                    <a:endParaRPr lang="en-US" sz="9600" b="1" kern="0">
                      <a:solidFill>
                        <a:prstClr val="white"/>
                      </a:solidFill>
                    </a:endParaRPr>
                  </a:p>
                </p:txBody>
              </p:sp>
            </p:grpSp>
            <p:sp>
              <p:nvSpPr>
                <p:cNvPr id="67" name="Isosceles Triangle 66"/>
                <p:cNvSpPr/>
                <p:nvPr userDrawn="1"/>
              </p:nvSpPr>
              <p:spPr>
                <a:xfrm>
                  <a:off x="6450759" y="4721279"/>
                  <a:ext cx="4228022" cy="2136985"/>
                </a:xfrm>
                <a:prstGeom prst="triangle">
                  <a:avLst/>
                </a:prstGeom>
                <a:gradFill flip="none" rotWithShape="1">
                  <a:gsLst>
                    <a:gs pos="1000">
                      <a:srgbClr val="001032">
                        <a:alpha val="52000"/>
                      </a:srgbClr>
                    </a:gs>
                    <a:gs pos="100000">
                      <a:schemeClr val="accent3">
                        <a:lumMod val="100000"/>
                        <a:alpha val="90000"/>
                      </a:schemeClr>
                    </a:gs>
                  </a:gsLst>
                  <a:lin ang="13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548459" tIns="137114" rIns="274232" bIns="137114" rtlCol="0" anchor="ctr"/>
                <a:lstStyle/>
                <a:p>
                  <a:pPr lvl="0">
                    <a:lnSpc>
                      <a:spcPct val="90000"/>
                    </a:lnSpc>
                  </a:pPr>
                  <a:endParaRPr lang="en-US" sz="9600" b="1" kern="0">
                    <a:solidFill>
                      <a:prstClr val="white"/>
                    </a:solidFill>
                  </a:endParaRPr>
                </a:p>
              </p:txBody>
            </p:sp>
          </p:grpSp>
          <p:grpSp>
            <p:nvGrpSpPr>
              <p:cNvPr id="49" name="Group 48"/>
              <p:cNvGrpSpPr/>
              <p:nvPr userDrawn="1"/>
            </p:nvGrpSpPr>
            <p:grpSpPr>
              <a:xfrm>
                <a:off x="10670252" y="6355162"/>
                <a:ext cx="1094560" cy="172485"/>
                <a:chOff x="-84138" y="5622925"/>
                <a:chExt cx="4330701" cy="682626"/>
              </a:xfrm>
              <a:solidFill>
                <a:schemeClr val="bg1"/>
              </a:solidFill>
            </p:grpSpPr>
            <p:sp>
              <p:nvSpPr>
                <p:cNvPr id="50"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51"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52"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55"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63"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64"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65"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grpSp>
        </p:grpSp>
      </p:grpSp>
      <p:sp>
        <p:nvSpPr>
          <p:cNvPr id="53" name="Title 14"/>
          <p:cNvSpPr>
            <a:spLocks noGrp="1"/>
          </p:cNvSpPr>
          <p:nvPr>
            <p:ph type="title"/>
          </p:nvPr>
        </p:nvSpPr>
        <p:spPr>
          <a:xfrm>
            <a:off x="733425" y="2198517"/>
            <a:ext cx="7410450" cy="620683"/>
          </a:xfrm>
        </p:spPr>
        <p:txBody>
          <a:bodyPr wrap="square" anchor="b">
            <a:spAutoFit/>
          </a:bodyPr>
          <a:lstStyle>
            <a:lvl1pPr>
              <a:defRPr lang="en-US" sz="4400">
                <a:solidFill>
                  <a:prstClr val="white"/>
                </a:solidFill>
                <a:latin typeface="+mn-lt"/>
                <a:ea typeface="+mn-ea"/>
                <a:cs typeface="+mn-cs"/>
              </a:defRPr>
            </a:lvl1pPr>
          </a:lstStyle>
          <a:p>
            <a:pPr marL="0" lvl="0" defTabSz="914095"/>
            <a:r>
              <a:rPr lang="en-US"/>
              <a:t>Click to edit Master title style</a:t>
            </a:r>
          </a:p>
        </p:txBody>
      </p:sp>
      <p:cxnSp>
        <p:nvCxnSpPr>
          <p:cNvPr id="54" name="Straight Connector 53"/>
          <p:cNvCxnSpPr/>
          <p:nvPr userDrawn="1"/>
        </p:nvCxnSpPr>
        <p:spPr>
          <a:xfrm flipV="1">
            <a:off x="757495" y="3657602"/>
            <a:ext cx="7995991" cy="4628"/>
          </a:xfrm>
          <a:prstGeom prst="line">
            <a:avLst/>
          </a:prstGeom>
          <a:ln w="38100">
            <a:solidFill>
              <a:schemeClr val="accent3">
                <a:lumMod val="20000"/>
                <a:lumOff val="80000"/>
                <a:alpha val="64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Subtitle 2"/>
          <p:cNvSpPr>
            <a:spLocks noGrp="1"/>
          </p:cNvSpPr>
          <p:nvPr>
            <p:ph type="subTitle" idx="1"/>
          </p:nvPr>
        </p:nvSpPr>
        <p:spPr>
          <a:xfrm>
            <a:off x="733426" y="2971800"/>
            <a:ext cx="9141619" cy="685800"/>
          </a:xfrm>
        </p:spPr>
        <p:txBody>
          <a:bodyPr/>
          <a:lstStyle>
            <a:lvl1pPr marL="0" indent="0" algn="l">
              <a:lnSpc>
                <a:spcPct val="90000"/>
              </a:lnSpc>
              <a:spcBef>
                <a:spcPts val="0"/>
              </a:spcBef>
              <a:buNone/>
              <a:defRPr lang="en-US" sz="2300" kern="1200" dirty="0">
                <a:solidFill>
                  <a:schemeClr val="bg2">
                    <a:lumMod val="60000"/>
                    <a:lumOff val="40000"/>
                  </a:schemeClr>
                </a:solidFill>
                <a:latin typeface="+mn-lt"/>
                <a:ea typeface="+mn-ea"/>
                <a:cs typeface="+mn-cs"/>
              </a:defRPr>
            </a:lvl1pPr>
            <a:lvl2pPr marL="457041" indent="0" algn="ctr">
              <a:buNone/>
              <a:defRPr>
                <a:solidFill>
                  <a:schemeClr val="tx1">
                    <a:tint val="75000"/>
                  </a:schemeClr>
                </a:solidFill>
              </a:defRPr>
            </a:lvl2pPr>
            <a:lvl3pPr marL="914095" indent="0" algn="ctr">
              <a:buNone/>
              <a:defRPr>
                <a:solidFill>
                  <a:schemeClr val="tx1">
                    <a:tint val="75000"/>
                  </a:schemeClr>
                </a:solidFill>
              </a:defRPr>
            </a:lvl3pPr>
            <a:lvl4pPr marL="1371141" indent="0" algn="ctr">
              <a:buNone/>
              <a:defRPr>
                <a:solidFill>
                  <a:schemeClr val="tx1">
                    <a:tint val="75000"/>
                  </a:schemeClr>
                </a:solidFill>
              </a:defRPr>
            </a:lvl4pPr>
            <a:lvl5pPr marL="1828192" indent="0" algn="ctr">
              <a:buNone/>
              <a:defRPr>
                <a:solidFill>
                  <a:schemeClr val="tx1">
                    <a:tint val="75000"/>
                  </a:schemeClr>
                </a:solidFill>
              </a:defRPr>
            </a:lvl5pPr>
            <a:lvl6pPr marL="2285233" indent="0" algn="ctr">
              <a:buNone/>
              <a:defRPr>
                <a:solidFill>
                  <a:schemeClr val="tx1">
                    <a:tint val="75000"/>
                  </a:schemeClr>
                </a:solidFill>
              </a:defRPr>
            </a:lvl6pPr>
            <a:lvl7pPr marL="2742287" indent="0" algn="ctr">
              <a:buNone/>
              <a:defRPr>
                <a:solidFill>
                  <a:schemeClr val="tx1">
                    <a:tint val="75000"/>
                  </a:schemeClr>
                </a:solidFill>
              </a:defRPr>
            </a:lvl7pPr>
            <a:lvl8pPr marL="3199333" indent="0" algn="ctr">
              <a:buNone/>
              <a:defRPr>
                <a:solidFill>
                  <a:schemeClr val="tx1">
                    <a:tint val="75000"/>
                  </a:schemeClr>
                </a:solidFill>
              </a:defRPr>
            </a:lvl8pPr>
            <a:lvl9pPr marL="3656384" indent="0" algn="ctr">
              <a:buNone/>
              <a:defRPr>
                <a:solidFill>
                  <a:schemeClr val="tx1">
                    <a:tint val="75000"/>
                  </a:schemeClr>
                </a:solidFill>
              </a:defRPr>
            </a:lvl9pPr>
          </a:lstStyle>
          <a:p>
            <a:pPr marL="0" lvl="0" indent="0" algn="l" defTabSz="914095" rtl="0" eaLnBrk="1" latinLnBrk="0" hangingPunct="1">
              <a:lnSpc>
                <a:spcPct val="90000"/>
              </a:lnSpc>
              <a:spcBef>
                <a:spcPts val="0"/>
              </a:spcBef>
              <a:buClr>
                <a:schemeClr val="tx1">
                  <a:lumMod val="60000"/>
                  <a:lumOff val="40000"/>
                </a:schemeClr>
              </a:buClr>
              <a:buSzPct val="90000"/>
              <a:buFont typeface="Arial" panose="020B0604020202020204" pitchFamily="34" charset="0"/>
              <a:buNone/>
            </a:pPr>
            <a:r>
              <a:rPr lang="en-US"/>
              <a:t>Click to edit Master subtitle style</a:t>
            </a:r>
          </a:p>
        </p:txBody>
      </p:sp>
      <p:sp>
        <p:nvSpPr>
          <p:cNvPr id="90" name="Text Placeholder 4"/>
          <p:cNvSpPr>
            <a:spLocks noGrp="1"/>
          </p:cNvSpPr>
          <p:nvPr>
            <p:ph type="body" sz="quarter" idx="10" hasCustomPrompt="1"/>
          </p:nvPr>
        </p:nvSpPr>
        <p:spPr>
          <a:xfrm>
            <a:off x="733435" y="3918124"/>
            <a:ext cx="5765849" cy="228600"/>
          </a:xfrm>
        </p:spPr>
        <p:txBody>
          <a:bodyPr/>
          <a:lstStyle>
            <a:lvl1pPr marL="0" indent="0">
              <a:lnSpc>
                <a:spcPct val="90000"/>
              </a:lnSpc>
              <a:spcBef>
                <a:spcPts val="0"/>
              </a:spcBef>
              <a:buNone/>
              <a:defRPr sz="2400">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a:t>Click to add presenter’s name </a:t>
            </a:r>
          </a:p>
        </p:txBody>
      </p:sp>
      <p:sp>
        <p:nvSpPr>
          <p:cNvPr id="91" name="Text Placeholder 2"/>
          <p:cNvSpPr>
            <a:spLocks noGrp="1"/>
          </p:cNvSpPr>
          <p:nvPr>
            <p:ph type="body" sz="quarter" idx="11" hasCustomPrompt="1"/>
          </p:nvPr>
        </p:nvSpPr>
        <p:spPr>
          <a:xfrm>
            <a:off x="733425" y="4415208"/>
            <a:ext cx="5765799" cy="327025"/>
          </a:xfrm>
        </p:spPr>
        <p:txBody>
          <a:bodyPr/>
          <a:lstStyle>
            <a:lvl1pPr marL="0" indent="0">
              <a:buFontTx/>
              <a:buNone/>
              <a:defRPr lang="en-US" sz="1900" kern="0" dirty="0">
                <a:solidFill>
                  <a:schemeClr val="accent3">
                    <a:lumMod val="20000"/>
                    <a:lumOff val="80000"/>
                  </a:schemeClr>
                </a:solidFill>
                <a:latin typeface="+mn-lt"/>
                <a:ea typeface="+mn-ea"/>
                <a:cs typeface="+mn-cs"/>
              </a:defRPr>
            </a:lvl1pPr>
            <a:lvl2pPr marL="274224" indent="0">
              <a:buFontTx/>
              <a:buNone/>
              <a:defRPr/>
            </a:lvl2pPr>
            <a:lvl3pPr marL="548459" indent="0">
              <a:buFontTx/>
              <a:buNone/>
              <a:defRPr/>
            </a:lvl3pPr>
            <a:lvl4pPr marL="776984" indent="0">
              <a:buFontTx/>
              <a:buNone/>
              <a:defRPr/>
            </a:lvl4pPr>
            <a:lvl5pPr marL="1005505" indent="0">
              <a:buFontTx/>
              <a:buNone/>
              <a:defRPr/>
            </a:lvl5pPr>
          </a:lstStyle>
          <a:p>
            <a:pPr marL="0" lvl="0" indent="0" algn="l" defTabSz="914095" rtl="0" eaLnBrk="1" latinLnBrk="0" hangingPunct="1">
              <a:lnSpc>
                <a:spcPct val="100000"/>
              </a:lnSpc>
              <a:spcBef>
                <a:spcPts val="0"/>
              </a:spcBef>
              <a:buClrTx/>
              <a:buSzTx/>
              <a:buFont typeface="Arial" panose="020B0604020202020204" pitchFamily="34" charset="0"/>
              <a:buNone/>
              <a:defRPr/>
            </a:pPr>
            <a:r>
              <a:rPr lang="en-US"/>
              <a:t>Click to add presenter’s title</a:t>
            </a:r>
          </a:p>
        </p:txBody>
      </p:sp>
    </p:spTree>
    <p:extLst>
      <p:ext uri="{BB962C8B-B14F-4D97-AF65-F5344CB8AC3E}">
        <p14:creationId xmlns:p14="http://schemas.microsoft.com/office/powerpoint/2010/main" val="23425324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371600"/>
            <a:ext cx="5241195" cy="4648200"/>
          </a:xfrm>
        </p:spPr>
        <p:txBody>
          <a:bodyPr/>
          <a:lstStyle>
            <a:lvl1pPr>
              <a:defRPr sz="20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189" y="1371600"/>
            <a:ext cx="5241195" cy="4648200"/>
          </a:xfrm>
        </p:spPr>
        <p:txBody>
          <a:bodyPr/>
          <a:lstStyle>
            <a:lvl1pPr>
              <a:defRPr sz="20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6268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371601"/>
            <a:ext cx="5241195" cy="639763"/>
          </a:xfrm>
        </p:spPr>
        <p:txBody>
          <a:bodyPr anchor="ctr"/>
          <a:lstStyle>
            <a:lvl1pPr marL="0" indent="0">
              <a:lnSpc>
                <a:spcPct val="90000"/>
              </a:lnSpc>
              <a:spcBef>
                <a:spcPts val="0"/>
              </a:spcBef>
              <a:buNone/>
              <a:defRPr sz="2000" b="1">
                <a:solidFill>
                  <a:schemeClr val="tx1"/>
                </a:solidFill>
              </a:defRPr>
            </a:lvl1pPr>
            <a:lvl2pPr marL="457041" indent="0">
              <a:buNone/>
              <a:defRPr sz="2000" b="1"/>
            </a:lvl2pPr>
            <a:lvl3pPr marL="914095" indent="0">
              <a:buNone/>
              <a:defRPr sz="1900" b="1"/>
            </a:lvl3pPr>
            <a:lvl4pPr marL="1371141" indent="0">
              <a:buNone/>
              <a:defRPr sz="1600" b="1"/>
            </a:lvl4pPr>
            <a:lvl5pPr marL="1828192" indent="0">
              <a:buNone/>
              <a:defRPr sz="1600" b="1"/>
            </a:lvl5pPr>
            <a:lvl6pPr marL="2285233" indent="0">
              <a:buNone/>
              <a:defRPr sz="1600" b="1"/>
            </a:lvl6pPr>
            <a:lvl7pPr marL="2742287" indent="0">
              <a:buNone/>
              <a:defRPr sz="1600" b="1"/>
            </a:lvl7pPr>
            <a:lvl8pPr marL="3199333" indent="0">
              <a:buNone/>
              <a:defRPr sz="1600" b="1"/>
            </a:lvl8pPr>
            <a:lvl9pPr marL="365638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057400"/>
            <a:ext cx="5241195" cy="3962400"/>
          </a:xfrm>
        </p:spPr>
        <p:txBody>
          <a:bodyPr/>
          <a:lstStyle>
            <a:lvl1pPr>
              <a:defRPr sz="20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38189" y="1371601"/>
            <a:ext cx="5241195" cy="639763"/>
          </a:xfrm>
        </p:spPr>
        <p:txBody>
          <a:bodyPr anchor="ctr"/>
          <a:lstStyle>
            <a:lvl1pPr marL="0" indent="0">
              <a:lnSpc>
                <a:spcPct val="90000"/>
              </a:lnSpc>
              <a:spcBef>
                <a:spcPts val="0"/>
              </a:spcBef>
              <a:buNone/>
              <a:defRPr sz="2000" b="1">
                <a:solidFill>
                  <a:schemeClr val="tx1"/>
                </a:solidFill>
              </a:defRPr>
            </a:lvl1pPr>
            <a:lvl2pPr marL="457041" indent="0">
              <a:buNone/>
              <a:defRPr sz="2000" b="1"/>
            </a:lvl2pPr>
            <a:lvl3pPr marL="914095" indent="0">
              <a:buNone/>
              <a:defRPr sz="1900" b="1"/>
            </a:lvl3pPr>
            <a:lvl4pPr marL="1371141" indent="0">
              <a:buNone/>
              <a:defRPr sz="1600" b="1"/>
            </a:lvl4pPr>
            <a:lvl5pPr marL="1828192" indent="0">
              <a:buNone/>
              <a:defRPr sz="1600" b="1"/>
            </a:lvl5pPr>
            <a:lvl6pPr marL="2285233" indent="0">
              <a:buNone/>
              <a:defRPr sz="1600" b="1"/>
            </a:lvl6pPr>
            <a:lvl7pPr marL="2742287" indent="0">
              <a:buNone/>
              <a:defRPr sz="1600" b="1"/>
            </a:lvl7pPr>
            <a:lvl8pPr marL="3199333" indent="0">
              <a:buNone/>
              <a:defRPr sz="1600" b="1"/>
            </a:lvl8pPr>
            <a:lvl9pPr marL="365638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8189" y="2057400"/>
            <a:ext cx="5241195" cy="3962400"/>
          </a:xfrm>
        </p:spPr>
        <p:txBody>
          <a:bodyPr/>
          <a:lstStyle>
            <a:lvl1pPr>
              <a:defRPr sz="20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47068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800" b="0"/>
            </a:lvl1pPr>
          </a:lstStyle>
          <a:p>
            <a:r>
              <a:rPr lang="en-US"/>
              <a:t>Click to edit Master title style</a:t>
            </a:r>
          </a:p>
        </p:txBody>
      </p:sp>
      <p:sp>
        <p:nvSpPr>
          <p:cNvPr id="3" name="Content Placeholder 2"/>
          <p:cNvSpPr>
            <a:spLocks noGrp="1"/>
          </p:cNvSpPr>
          <p:nvPr>
            <p:ph idx="1"/>
          </p:nvPr>
        </p:nvSpPr>
        <p:spPr>
          <a:xfrm>
            <a:off x="609441" y="1371611"/>
            <a:ext cx="7922736" cy="4648199"/>
          </a:xfrm>
        </p:spPr>
        <p:txBody>
          <a:bodyPr/>
          <a:lstStyle>
            <a:lvl1pPr>
              <a:defRPr sz="20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735326" y="1371611"/>
            <a:ext cx="2844059" cy="4648199"/>
          </a:xfrm>
        </p:spPr>
        <p:txBody>
          <a:bodyPr/>
          <a:lstStyle>
            <a:lvl1pPr marL="0" indent="0">
              <a:lnSpc>
                <a:spcPct val="90000"/>
              </a:lnSpc>
              <a:buNone/>
              <a:defRPr sz="1900">
                <a:solidFill>
                  <a:schemeClr val="tx1"/>
                </a:solidFill>
              </a:defRPr>
            </a:lvl1pPr>
            <a:lvl2pPr marL="0" indent="0">
              <a:buNone/>
              <a:defRPr sz="1900">
                <a:solidFill>
                  <a:schemeClr val="accent4"/>
                </a:solidFill>
              </a:defRPr>
            </a:lvl2pPr>
            <a:lvl3pPr marL="0" indent="0">
              <a:buNone/>
              <a:defRPr sz="1900">
                <a:solidFill>
                  <a:schemeClr val="accent4"/>
                </a:solidFill>
              </a:defRPr>
            </a:lvl3pPr>
            <a:lvl4pPr marL="0" indent="0">
              <a:buNone/>
              <a:defRPr sz="1900">
                <a:solidFill>
                  <a:schemeClr val="accent4"/>
                </a:solidFill>
              </a:defRPr>
            </a:lvl4pPr>
            <a:lvl5pPr marL="0" indent="0">
              <a:buNone/>
              <a:defRPr sz="1900">
                <a:solidFill>
                  <a:schemeClr val="accent4"/>
                </a:solidFill>
              </a:defRPr>
            </a:lvl5pPr>
            <a:lvl6pPr marL="0" indent="0">
              <a:buNone/>
              <a:defRPr sz="1900">
                <a:solidFill>
                  <a:schemeClr val="accent4"/>
                </a:solidFill>
              </a:defRPr>
            </a:lvl6pPr>
            <a:lvl7pPr marL="0" indent="0">
              <a:buNone/>
              <a:defRPr sz="1900">
                <a:solidFill>
                  <a:schemeClr val="accent4"/>
                </a:solidFill>
              </a:defRPr>
            </a:lvl7pPr>
            <a:lvl8pPr marL="0" indent="0">
              <a:buNone/>
              <a:defRPr sz="1900">
                <a:solidFill>
                  <a:schemeClr val="accent4"/>
                </a:solidFill>
              </a:defRPr>
            </a:lvl8pPr>
            <a:lvl9pPr marL="0" indent="0">
              <a:buNone/>
              <a:defRPr sz="1900">
                <a:solidFill>
                  <a:schemeClr val="accent4"/>
                </a:solidFill>
              </a:defRPr>
            </a:lvl9pPr>
          </a:lstStyle>
          <a:p>
            <a:pPr lvl="0"/>
            <a:r>
              <a:rPr lang="en-US"/>
              <a:t>Click to edit Master text styles</a:t>
            </a:r>
          </a:p>
        </p:txBody>
      </p:sp>
    </p:spTree>
    <p:extLst>
      <p:ext uri="{BB962C8B-B14F-4D97-AF65-F5344CB8AC3E}">
        <p14:creationId xmlns:p14="http://schemas.microsoft.com/office/powerpoint/2010/main" val="28985416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800" b="0"/>
            </a:lvl1pPr>
          </a:lstStyle>
          <a:p>
            <a:r>
              <a:rPr lang="en-US"/>
              <a:t>Click to edit Master title style</a:t>
            </a:r>
          </a:p>
        </p:txBody>
      </p:sp>
      <p:sp>
        <p:nvSpPr>
          <p:cNvPr id="3" name="Picture Placeholder 2"/>
          <p:cNvSpPr>
            <a:spLocks noGrp="1"/>
          </p:cNvSpPr>
          <p:nvPr>
            <p:ph type="pic" idx="1"/>
          </p:nvPr>
        </p:nvSpPr>
        <p:spPr>
          <a:xfrm>
            <a:off x="0" y="1371600"/>
            <a:ext cx="12188825" cy="3429000"/>
          </a:xfrm>
        </p:spPr>
        <p:txBody>
          <a:bodyPr tIns="365633"/>
          <a:lstStyle>
            <a:lvl1pPr marL="0" indent="0" algn="ctr">
              <a:buNone/>
              <a:defRPr sz="2000"/>
            </a:lvl1pPr>
            <a:lvl2pPr marL="457041" indent="0">
              <a:buNone/>
              <a:defRPr sz="2800"/>
            </a:lvl2pPr>
            <a:lvl3pPr marL="914095" indent="0">
              <a:buNone/>
              <a:defRPr sz="2400"/>
            </a:lvl3pPr>
            <a:lvl4pPr marL="1371141" indent="0">
              <a:buNone/>
              <a:defRPr sz="2000"/>
            </a:lvl4pPr>
            <a:lvl5pPr marL="1828192" indent="0">
              <a:buNone/>
              <a:defRPr sz="2000"/>
            </a:lvl5pPr>
            <a:lvl6pPr marL="2285233" indent="0">
              <a:buNone/>
              <a:defRPr sz="2000"/>
            </a:lvl6pPr>
            <a:lvl7pPr marL="2742287" indent="0">
              <a:buNone/>
              <a:defRPr sz="2000"/>
            </a:lvl7pPr>
            <a:lvl8pPr marL="3199333" indent="0">
              <a:buNone/>
              <a:defRPr sz="2000"/>
            </a:lvl8pPr>
            <a:lvl9pPr marL="365638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441" y="4953000"/>
            <a:ext cx="10969943" cy="1066800"/>
          </a:xfrm>
        </p:spPr>
        <p:txBody>
          <a:bodyPr/>
          <a:lstStyle>
            <a:lvl1pPr marL="0" indent="0">
              <a:lnSpc>
                <a:spcPct val="90000"/>
              </a:lnSpc>
              <a:spcBef>
                <a:spcPts val="0"/>
              </a:spcBef>
              <a:buNone/>
              <a:defRPr sz="1900">
                <a:solidFill>
                  <a:schemeClr val="tx1"/>
                </a:solidFill>
              </a:defRPr>
            </a:lvl1pPr>
            <a:lvl2pPr marL="0" indent="0">
              <a:buNone/>
              <a:defRPr sz="1900">
                <a:solidFill>
                  <a:schemeClr val="accent4"/>
                </a:solidFill>
              </a:defRPr>
            </a:lvl2pPr>
            <a:lvl3pPr marL="0" indent="0">
              <a:buNone/>
              <a:defRPr sz="1900">
                <a:solidFill>
                  <a:schemeClr val="accent4"/>
                </a:solidFill>
              </a:defRPr>
            </a:lvl3pPr>
            <a:lvl4pPr marL="0" indent="0">
              <a:buNone/>
              <a:defRPr sz="1900">
                <a:solidFill>
                  <a:schemeClr val="accent4"/>
                </a:solidFill>
              </a:defRPr>
            </a:lvl4pPr>
            <a:lvl5pPr marL="0" indent="0">
              <a:buNone/>
              <a:defRPr sz="1900">
                <a:solidFill>
                  <a:schemeClr val="accent4"/>
                </a:solidFill>
              </a:defRPr>
            </a:lvl5pPr>
            <a:lvl6pPr marL="0" indent="0">
              <a:buNone/>
              <a:defRPr sz="1900">
                <a:solidFill>
                  <a:schemeClr val="accent4"/>
                </a:solidFill>
              </a:defRPr>
            </a:lvl6pPr>
            <a:lvl7pPr marL="0" indent="0">
              <a:buNone/>
              <a:defRPr sz="1900">
                <a:solidFill>
                  <a:schemeClr val="accent4"/>
                </a:solidFill>
              </a:defRPr>
            </a:lvl7pPr>
            <a:lvl8pPr marL="0" indent="0">
              <a:buNone/>
              <a:defRPr sz="1900">
                <a:solidFill>
                  <a:schemeClr val="accent4"/>
                </a:solidFill>
              </a:defRPr>
            </a:lvl8pPr>
            <a:lvl9pPr marL="0" indent="0">
              <a:buNone/>
              <a:defRPr sz="1900">
                <a:solidFill>
                  <a:schemeClr val="accent4"/>
                </a:solidFill>
              </a:defRPr>
            </a:lvl9pPr>
          </a:lstStyle>
          <a:p>
            <a:pPr lvl="0"/>
            <a:r>
              <a:rPr lang="en-US"/>
              <a:t>Click to edit Master text styles</a:t>
            </a:r>
          </a:p>
        </p:txBody>
      </p:sp>
    </p:spTree>
    <p:extLst>
      <p:ext uri="{BB962C8B-B14F-4D97-AF65-F5344CB8AC3E}">
        <p14:creationId xmlns:p14="http://schemas.microsoft.com/office/powerpoint/2010/main" val="31543996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800" b="0"/>
            </a:lvl1pPr>
          </a:lstStyle>
          <a:p>
            <a:r>
              <a:rPr lang="en-US"/>
              <a:t>Click to edit Master title style</a:t>
            </a:r>
          </a:p>
        </p:txBody>
      </p:sp>
      <p:sp>
        <p:nvSpPr>
          <p:cNvPr id="3" name="Picture Placeholder 2"/>
          <p:cNvSpPr>
            <a:spLocks noGrp="1"/>
          </p:cNvSpPr>
          <p:nvPr>
            <p:ph type="pic" idx="1"/>
          </p:nvPr>
        </p:nvSpPr>
        <p:spPr>
          <a:xfrm>
            <a:off x="0" y="1371600"/>
            <a:ext cx="6004932" cy="3429000"/>
          </a:xfrm>
        </p:spPr>
        <p:txBody>
          <a:bodyPr tIns="365633"/>
          <a:lstStyle>
            <a:lvl1pPr marL="0" indent="0" algn="ctr">
              <a:buNone/>
              <a:defRPr sz="2000"/>
            </a:lvl1pPr>
            <a:lvl2pPr marL="457041" indent="0">
              <a:buNone/>
              <a:defRPr sz="2800"/>
            </a:lvl2pPr>
            <a:lvl3pPr marL="914095" indent="0">
              <a:buNone/>
              <a:defRPr sz="2400"/>
            </a:lvl3pPr>
            <a:lvl4pPr marL="1371141" indent="0">
              <a:buNone/>
              <a:defRPr sz="2000"/>
            </a:lvl4pPr>
            <a:lvl5pPr marL="1828192" indent="0">
              <a:buNone/>
              <a:defRPr sz="2000"/>
            </a:lvl5pPr>
            <a:lvl6pPr marL="2285233" indent="0">
              <a:buNone/>
              <a:defRPr sz="2000"/>
            </a:lvl6pPr>
            <a:lvl7pPr marL="2742287" indent="0">
              <a:buNone/>
              <a:defRPr sz="2000"/>
            </a:lvl7pPr>
            <a:lvl8pPr marL="3199333" indent="0">
              <a:buNone/>
              <a:defRPr sz="2000"/>
            </a:lvl8pPr>
            <a:lvl9pPr marL="365638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15488" y="4953000"/>
            <a:ext cx="4773956" cy="1066800"/>
          </a:xfrm>
        </p:spPr>
        <p:txBody>
          <a:bodyPr/>
          <a:lstStyle>
            <a:lvl1pPr marL="0" indent="0">
              <a:lnSpc>
                <a:spcPct val="90000"/>
              </a:lnSpc>
              <a:spcBef>
                <a:spcPts val="0"/>
              </a:spcBef>
              <a:buNone/>
              <a:defRPr sz="1900">
                <a:solidFill>
                  <a:schemeClr val="tx1"/>
                </a:solidFill>
              </a:defRPr>
            </a:lvl1pPr>
            <a:lvl2pPr marL="0" indent="0">
              <a:buNone/>
              <a:defRPr sz="1900">
                <a:solidFill>
                  <a:schemeClr val="accent4"/>
                </a:solidFill>
              </a:defRPr>
            </a:lvl2pPr>
            <a:lvl3pPr marL="0" indent="0">
              <a:buNone/>
              <a:defRPr sz="1900">
                <a:solidFill>
                  <a:schemeClr val="accent4"/>
                </a:solidFill>
              </a:defRPr>
            </a:lvl3pPr>
            <a:lvl4pPr marL="0" indent="0">
              <a:buNone/>
              <a:defRPr sz="1900">
                <a:solidFill>
                  <a:schemeClr val="accent4"/>
                </a:solidFill>
              </a:defRPr>
            </a:lvl4pPr>
            <a:lvl5pPr marL="0" indent="0">
              <a:buNone/>
              <a:defRPr sz="1900">
                <a:solidFill>
                  <a:schemeClr val="accent4"/>
                </a:solidFill>
              </a:defRPr>
            </a:lvl5pPr>
            <a:lvl6pPr marL="0" indent="0">
              <a:buNone/>
              <a:defRPr sz="1900">
                <a:solidFill>
                  <a:schemeClr val="accent4"/>
                </a:solidFill>
              </a:defRPr>
            </a:lvl6pPr>
            <a:lvl7pPr marL="0" indent="0">
              <a:buNone/>
              <a:defRPr sz="1900">
                <a:solidFill>
                  <a:schemeClr val="accent4"/>
                </a:solidFill>
              </a:defRPr>
            </a:lvl7pPr>
            <a:lvl8pPr marL="0" indent="0">
              <a:buNone/>
              <a:defRPr sz="1900">
                <a:solidFill>
                  <a:schemeClr val="accent4"/>
                </a:solidFill>
              </a:defRPr>
            </a:lvl8pPr>
            <a:lvl9pPr marL="0" indent="0">
              <a:buNone/>
              <a:defRPr sz="1900">
                <a:solidFill>
                  <a:schemeClr val="accent4"/>
                </a:solidFill>
              </a:defRPr>
            </a:lvl9pPr>
          </a:lstStyle>
          <a:p>
            <a:pPr lvl="0"/>
            <a:r>
              <a:rPr lang="en-US"/>
              <a:t>Click to edit Master text styles</a:t>
            </a:r>
          </a:p>
        </p:txBody>
      </p:sp>
      <p:sp>
        <p:nvSpPr>
          <p:cNvPr id="8" name="Picture Placeholder 2"/>
          <p:cNvSpPr>
            <a:spLocks noGrp="1"/>
          </p:cNvSpPr>
          <p:nvPr>
            <p:ph type="pic" idx="13"/>
          </p:nvPr>
        </p:nvSpPr>
        <p:spPr>
          <a:xfrm>
            <a:off x="6183893" y="1371600"/>
            <a:ext cx="6004932" cy="3429000"/>
          </a:xfrm>
        </p:spPr>
        <p:txBody>
          <a:bodyPr tIns="365633"/>
          <a:lstStyle>
            <a:lvl1pPr marL="0" indent="0" algn="ctr">
              <a:buNone/>
              <a:defRPr sz="2000"/>
            </a:lvl1pPr>
            <a:lvl2pPr marL="457041" indent="0">
              <a:buNone/>
              <a:defRPr sz="2800"/>
            </a:lvl2pPr>
            <a:lvl3pPr marL="914095" indent="0">
              <a:buNone/>
              <a:defRPr sz="2400"/>
            </a:lvl3pPr>
            <a:lvl4pPr marL="1371141" indent="0">
              <a:buNone/>
              <a:defRPr sz="2000"/>
            </a:lvl4pPr>
            <a:lvl5pPr marL="1828192" indent="0">
              <a:buNone/>
              <a:defRPr sz="2000"/>
            </a:lvl5pPr>
            <a:lvl6pPr marL="2285233" indent="0">
              <a:buNone/>
              <a:defRPr sz="2000"/>
            </a:lvl6pPr>
            <a:lvl7pPr marL="2742287" indent="0">
              <a:buNone/>
              <a:defRPr sz="2000"/>
            </a:lvl7pPr>
            <a:lvl8pPr marL="3199333" indent="0">
              <a:buNone/>
              <a:defRPr sz="2000"/>
            </a:lvl8pPr>
            <a:lvl9pPr marL="3656384" indent="0">
              <a:buNone/>
              <a:defRPr sz="2000"/>
            </a:lvl9pPr>
          </a:lstStyle>
          <a:p>
            <a:r>
              <a:rPr lang="en-US"/>
              <a:t>Drag picture to placeholder or click icon to add</a:t>
            </a:r>
          </a:p>
        </p:txBody>
      </p:sp>
      <p:sp>
        <p:nvSpPr>
          <p:cNvPr id="9" name="Text Placeholder 3"/>
          <p:cNvSpPr>
            <a:spLocks noGrp="1"/>
          </p:cNvSpPr>
          <p:nvPr>
            <p:ph type="body" sz="half" idx="14"/>
          </p:nvPr>
        </p:nvSpPr>
        <p:spPr>
          <a:xfrm>
            <a:off x="6805428" y="4953000"/>
            <a:ext cx="4773956" cy="1066800"/>
          </a:xfrm>
        </p:spPr>
        <p:txBody>
          <a:bodyPr/>
          <a:lstStyle>
            <a:lvl1pPr marL="0" indent="0">
              <a:lnSpc>
                <a:spcPct val="90000"/>
              </a:lnSpc>
              <a:spcBef>
                <a:spcPts val="0"/>
              </a:spcBef>
              <a:buNone/>
              <a:defRPr sz="1900">
                <a:solidFill>
                  <a:schemeClr val="tx1"/>
                </a:solidFill>
              </a:defRPr>
            </a:lvl1pPr>
            <a:lvl2pPr marL="0" indent="0">
              <a:buNone/>
              <a:defRPr sz="1900">
                <a:solidFill>
                  <a:schemeClr val="accent4"/>
                </a:solidFill>
              </a:defRPr>
            </a:lvl2pPr>
            <a:lvl3pPr marL="0" indent="0">
              <a:buNone/>
              <a:defRPr sz="1900">
                <a:solidFill>
                  <a:schemeClr val="accent4"/>
                </a:solidFill>
              </a:defRPr>
            </a:lvl3pPr>
            <a:lvl4pPr marL="0" indent="0">
              <a:buNone/>
              <a:defRPr sz="1900">
                <a:solidFill>
                  <a:schemeClr val="accent4"/>
                </a:solidFill>
              </a:defRPr>
            </a:lvl4pPr>
            <a:lvl5pPr marL="0" indent="0">
              <a:buNone/>
              <a:defRPr sz="1900">
                <a:solidFill>
                  <a:schemeClr val="accent4"/>
                </a:solidFill>
              </a:defRPr>
            </a:lvl5pPr>
            <a:lvl6pPr marL="0" indent="0">
              <a:buNone/>
              <a:defRPr sz="1900">
                <a:solidFill>
                  <a:schemeClr val="accent4"/>
                </a:solidFill>
              </a:defRPr>
            </a:lvl6pPr>
            <a:lvl7pPr marL="0" indent="0">
              <a:buNone/>
              <a:defRPr sz="1900">
                <a:solidFill>
                  <a:schemeClr val="accent4"/>
                </a:solidFill>
              </a:defRPr>
            </a:lvl7pPr>
            <a:lvl8pPr marL="0" indent="0">
              <a:buNone/>
              <a:defRPr sz="1900">
                <a:solidFill>
                  <a:schemeClr val="accent4"/>
                </a:solidFill>
              </a:defRPr>
            </a:lvl8pPr>
            <a:lvl9pPr marL="0" indent="0">
              <a:buNone/>
              <a:defRPr sz="1900">
                <a:solidFill>
                  <a:schemeClr val="accent4"/>
                </a:solidFill>
              </a:defRPr>
            </a:lvl9pPr>
          </a:lstStyle>
          <a:p>
            <a:pPr lvl="0"/>
            <a:r>
              <a:rPr lang="en-US"/>
              <a:t>Click to edit Master text styles</a:t>
            </a:r>
          </a:p>
        </p:txBody>
      </p:sp>
    </p:spTree>
    <p:extLst>
      <p:ext uri="{BB962C8B-B14F-4D97-AF65-F5344CB8AC3E}">
        <p14:creationId xmlns:p14="http://schemas.microsoft.com/office/powerpoint/2010/main" val="24374315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Three Pictures with Captions">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800" b="0"/>
            </a:lvl1pPr>
          </a:lstStyle>
          <a:p>
            <a:r>
              <a:rPr lang="en-US"/>
              <a:t>Click to edit Master title style</a:t>
            </a:r>
          </a:p>
        </p:txBody>
      </p:sp>
      <p:sp>
        <p:nvSpPr>
          <p:cNvPr id="3" name="Picture Placeholder 2"/>
          <p:cNvSpPr>
            <a:spLocks noGrp="1"/>
          </p:cNvSpPr>
          <p:nvPr>
            <p:ph type="pic" idx="1"/>
          </p:nvPr>
        </p:nvSpPr>
        <p:spPr>
          <a:xfrm>
            <a:off x="0" y="1371600"/>
            <a:ext cx="3961368" cy="3429000"/>
          </a:xfrm>
        </p:spPr>
        <p:txBody>
          <a:bodyPr tIns="365633"/>
          <a:lstStyle>
            <a:lvl1pPr marL="0" indent="0" algn="ctr">
              <a:buNone/>
              <a:defRPr sz="2000"/>
            </a:lvl1pPr>
            <a:lvl2pPr marL="457041" indent="0">
              <a:buNone/>
              <a:defRPr sz="2800"/>
            </a:lvl2pPr>
            <a:lvl3pPr marL="914095" indent="0">
              <a:buNone/>
              <a:defRPr sz="2400"/>
            </a:lvl3pPr>
            <a:lvl4pPr marL="1371141" indent="0">
              <a:buNone/>
              <a:defRPr sz="2000"/>
            </a:lvl4pPr>
            <a:lvl5pPr marL="1828192" indent="0">
              <a:buNone/>
              <a:defRPr sz="2000"/>
            </a:lvl5pPr>
            <a:lvl6pPr marL="2285233" indent="0">
              <a:buNone/>
              <a:defRPr sz="2000"/>
            </a:lvl6pPr>
            <a:lvl7pPr marL="2742287" indent="0">
              <a:buNone/>
              <a:defRPr sz="2000"/>
            </a:lvl7pPr>
            <a:lvl8pPr marL="3199333" indent="0">
              <a:buNone/>
              <a:defRPr sz="2000"/>
            </a:lvl8pPr>
            <a:lvl9pPr marL="365638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441" y="4953000"/>
            <a:ext cx="2742486" cy="1066800"/>
          </a:xfrm>
        </p:spPr>
        <p:txBody>
          <a:bodyPr/>
          <a:lstStyle>
            <a:lvl1pPr marL="0" indent="0">
              <a:lnSpc>
                <a:spcPct val="90000"/>
              </a:lnSpc>
              <a:spcBef>
                <a:spcPts val="0"/>
              </a:spcBef>
              <a:buNone/>
              <a:defRPr sz="1900">
                <a:solidFill>
                  <a:schemeClr val="tx1"/>
                </a:solidFill>
              </a:defRPr>
            </a:lvl1pPr>
            <a:lvl2pPr marL="0" indent="0">
              <a:buNone/>
              <a:defRPr sz="1900">
                <a:solidFill>
                  <a:schemeClr val="accent4"/>
                </a:solidFill>
              </a:defRPr>
            </a:lvl2pPr>
            <a:lvl3pPr marL="0" indent="0">
              <a:buNone/>
              <a:defRPr sz="1900">
                <a:solidFill>
                  <a:schemeClr val="accent4"/>
                </a:solidFill>
              </a:defRPr>
            </a:lvl3pPr>
            <a:lvl4pPr marL="0" indent="0">
              <a:buNone/>
              <a:defRPr sz="1900">
                <a:solidFill>
                  <a:schemeClr val="accent4"/>
                </a:solidFill>
              </a:defRPr>
            </a:lvl4pPr>
            <a:lvl5pPr marL="0" indent="0">
              <a:buNone/>
              <a:defRPr sz="1900">
                <a:solidFill>
                  <a:schemeClr val="accent4"/>
                </a:solidFill>
              </a:defRPr>
            </a:lvl5pPr>
            <a:lvl6pPr marL="0" indent="0">
              <a:buNone/>
              <a:defRPr sz="1900">
                <a:solidFill>
                  <a:schemeClr val="accent4"/>
                </a:solidFill>
              </a:defRPr>
            </a:lvl6pPr>
            <a:lvl7pPr marL="0" indent="0">
              <a:buNone/>
              <a:defRPr sz="1900">
                <a:solidFill>
                  <a:schemeClr val="accent4"/>
                </a:solidFill>
              </a:defRPr>
            </a:lvl7pPr>
            <a:lvl8pPr marL="0" indent="0">
              <a:buNone/>
              <a:defRPr sz="1900">
                <a:solidFill>
                  <a:schemeClr val="accent4"/>
                </a:solidFill>
              </a:defRPr>
            </a:lvl8pPr>
            <a:lvl9pPr marL="0" indent="0">
              <a:buNone/>
              <a:defRPr sz="1900">
                <a:solidFill>
                  <a:schemeClr val="accent4"/>
                </a:solidFill>
              </a:defRPr>
            </a:lvl9pPr>
          </a:lstStyle>
          <a:p>
            <a:pPr lvl="0"/>
            <a:r>
              <a:rPr lang="en-US"/>
              <a:t>Click to edit Master text styles</a:t>
            </a:r>
          </a:p>
        </p:txBody>
      </p:sp>
      <p:sp>
        <p:nvSpPr>
          <p:cNvPr id="8" name="Picture Placeholder 2"/>
          <p:cNvSpPr>
            <a:spLocks noGrp="1"/>
          </p:cNvSpPr>
          <p:nvPr>
            <p:ph type="pic" idx="13"/>
          </p:nvPr>
        </p:nvSpPr>
        <p:spPr>
          <a:xfrm>
            <a:off x="4113729" y="1371600"/>
            <a:ext cx="3961368" cy="3429000"/>
          </a:xfrm>
        </p:spPr>
        <p:txBody>
          <a:bodyPr tIns="365633"/>
          <a:lstStyle>
            <a:lvl1pPr marL="0" indent="0" algn="ctr">
              <a:buNone/>
              <a:defRPr sz="2000"/>
            </a:lvl1pPr>
            <a:lvl2pPr marL="457041" indent="0">
              <a:buNone/>
              <a:defRPr sz="2800"/>
            </a:lvl2pPr>
            <a:lvl3pPr marL="914095" indent="0">
              <a:buNone/>
              <a:defRPr sz="2400"/>
            </a:lvl3pPr>
            <a:lvl4pPr marL="1371141" indent="0">
              <a:buNone/>
              <a:defRPr sz="2000"/>
            </a:lvl4pPr>
            <a:lvl5pPr marL="1828192" indent="0">
              <a:buNone/>
              <a:defRPr sz="2000"/>
            </a:lvl5pPr>
            <a:lvl6pPr marL="2285233" indent="0">
              <a:buNone/>
              <a:defRPr sz="2000"/>
            </a:lvl6pPr>
            <a:lvl7pPr marL="2742287" indent="0">
              <a:buNone/>
              <a:defRPr sz="2000"/>
            </a:lvl7pPr>
            <a:lvl8pPr marL="3199333" indent="0">
              <a:buNone/>
              <a:defRPr sz="2000"/>
            </a:lvl8pPr>
            <a:lvl9pPr marL="3656384" indent="0">
              <a:buNone/>
              <a:defRPr sz="2000"/>
            </a:lvl9pPr>
          </a:lstStyle>
          <a:p>
            <a:r>
              <a:rPr lang="en-US"/>
              <a:t>Drag picture to placeholder or click icon to add</a:t>
            </a:r>
          </a:p>
        </p:txBody>
      </p:sp>
      <p:sp>
        <p:nvSpPr>
          <p:cNvPr id="9" name="Text Placeholder 3"/>
          <p:cNvSpPr>
            <a:spLocks noGrp="1"/>
          </p:cNvSpPr>
          <p:nvPr>
            <p:ph type="body" sz="half" idx="14"/>
          </p:nvPr>
        </p:nvSpPr>
        <p:spPr>
          <a:xfrm>
            <a:off x="4723170" y="4953000"/>
            <a:ext cx="2742486" cy="1066800"/>
          </a:xfrm>
        </p:spPr>
        <p:txBody>
          <a:bodyPr/>
          <a:lstStyle>
            <a:lvl1pPr marL="0" indent="0">
              <a:lnSpc>
                <a:spcPct val="90000"/>
              </a:lnSpc>
              <a:spcBef>
                <a:spcPts val="0"/>
              </a:spcBef>
              <a:buNone/>
              <a:defRPr sz="1900">
                <a:solidFill>
                  <a:schemeClr val="tx1"/>
                </a:solidFill>
              </a:defRPr>
            </a:lvl1pPr>
            <a:lvl2pPr marL="0" indent="0">
              <a:buNone/>
              <a:defRPr sz="1900">
                <a:solidFill>
                  <a:schemeClr val="accent4"/>
                </a:solidFill>
              </a:defRPr>
            </a:lvl2pPr>
            <a:lvl3pPr marL="0" indent="0">
              <a:buNone/>
              <a:defRPr sz="1900">
                <a:solidFill>
                  <a:schemeClr val="accent4"/>
                </a:solidFill>
              </a:defRPr>
            </a:lvl3pPr>
            <a:lvl4pPr marL="0" indent="0">
              <a:buNone/>
              <a:defRPr sz="1900">
                <a:solidFill>
                  <a:schemeClr val="accent4"/>
                </a:solidFill>
              </a:defRPr>
            </a:lvl4pPr>
            <a:lvl5pPr marL="0" indent="0">
              <a:buNone/>
              <a:defRPr sz="1900">
                <a:solidFill>
                  <a:schemeClr val="accent4"/>
                </a:solidFill>
              </a:defRPr>
            </a:lvl5pPr>
            <a:lvl6pPr marL="0" indent="0">
              <a:buNone/>
              <a:defRPr sz="1900">
                <a:solidFill>
                  <a:schemeClr val="accent4"/>
                </a:solidFill>
              </a:defRPr>
            </a:lvl6pPr>
            <a:lvl7pPr marL="0" indent="0">
              <a:buNone/>
              <a:defRPr sz="1900">
                <a:solidFill>
                  <a:schemeClr val="accent4"/>
                </a:solidFill>
              </a:defRPr>
            </a:lvl7pPr>
            <a:lvl8pPr marL="0" indent="0">
              <a:buNone/>
              <a:defRPr sz="1900">
                <a:solidFill>
                  <a:schemeClr val="accent4"/>
                </a:solidFill>
              </a:defRPr>
            </a:lvl8pPr>
            <a:lvl9pPr marL="0" indent="0">
              <a:buNone/>
              <a:defRPr sz="1900">
                <a:solidFill>
                  <a:schemeClr val="accent4"/>
                </a:solidFill>
              </a:defRPr>
            </a:lvl9pPr>
          </a:lstStyle>
          <a:p>
            <a:pPr lvl="0"/>
            <a:r>
              <a:rPr lang="en-US"/>
              <a:t>Click to edit Master text styles</a:t>
            </a:r>
          </a:p>
        </p:txBody>
      </p:sp>
      <p:sp>
        <p:nvSpPr>
          <p:cNvPr id="10" name="Picture Placeholder 2"/>
          <p:cNvSpPr>
            <a:spLocks noGrp="1"/>
          </p:cNvSpPr>
          <p:nvPr>
            <p:ph type="pic" idx="15"/>
          </p:nvPr>
        </p:nvSpPr>
        <p:spPr>
          <a:xfrm>
            <a:off x="8227457" y="1371600"/>
            <a:ext cx="3961368" cy="3429000"/>
          </a:xfrm>
        </p:spPr>
        <p:txBody>
          <a:bodyPr tIns="365633"/>
          <a:lstStyle>
            <a:lvl1pPr marL="0" indent="0" algn="ctr">
              <a:buNone/>
              <a:defRPr sz="2000"/>
            </a:lvl1pPr>
            <a:lvl2pPr marL="457041" indent="0">
              <a:buNone/>
              <a:defRPr sz="2800"/>
            </a:lvl2pPr>
            <a:lvl3pPr marL="914095" indent="0">
              <a:buNone/>
              <a:defRPr sz="2400"/>
            </a:lvl3pPr>
            <a:lvl4pPr marL="1371141" indent="0">
              <a:buNone/>
              <a:defRPr sz="2000"/>
            </a:lvl4pPr>
            <a:lvl5pPr marL="1828192" indent="0">
              <a:buNone/>
              <a:defRPr sz="2000"/>
            </a:lvl5pPr>
            <a:lvl6pPr marL="2285233" indent="0">
              <a:buNone/>
              <a:defRPr sz="2000"/>
            </a:lvl6pPr>
            <a:lvl7pPr marL="2742287" indent="0">
              <a:buNone/>
              <a:defRPr sz="2000"/>
            </a:lvl7pPr>
            <a:lvl8pPr marL="3199333" indent="0">
              <a:buNone/>
              <a:defRPr sz="2000"/>
            </a:lvl8pPr>
            <a:lvl9pPr marL="3656384" indent="0">
              <a:buNone/>
              <a:defRPr sz="2000"/>
            </a:lvl9pPr>
          </a:lstStyle>
          <a:p>
            <a:r>
              <a:rPr lang="en-US"/>
              <a:t>Drag picture to placeholder or click icon to add</a:t>
            </a:r>
          </a:p>
        </p:txBody>
      </p:sp>
      <p:sp>
        <p:nvSpPr>
          <p:cNvPr id="11" name="Text Placeholder 3"/>
          <p:cNvSpPr>
            <a:spLocks noGrp="1"/>
          </p:cNvSpPr>
          <p:nvPr>
            <p:ph type="body" sz="half" idx="16"/>
          </p:nvPr>
        </p:nvSpPr>
        <p:spPr>
          <a:xfrm>
            <a:off x="8836898" y="4953000"/>
            <a:ext cx="2742486" cy="1066800"/>
          </a:xfrm>
        </p:spPr>
        <p:txBody>
          <a:bodyPr/>
          <a:lstStyle>
            <a:lvl1pPr marL="0" indent="0">
              <a:lnSpc>
                <a:spcPct val="90000"/>
              </a:lnSpc>
              <a:spcBef>
                <a:spcPts val="0"/>
              </a:spcBef>
              <a:buNone/>
              <a:defRPr sz="1900">
                <a:solidFill>
                  <a:schemeClr val="tx1"/>
                </a:solidFill>
              </a:defRPr>
            </a:lvl1pPr>
            <a:lvl2pPr marL="0" indent="0">
              <a:buNone/>
              <a:defRPr sz="1900">
                <a:solidFill>
                  <a:schemeClr val="accent4"/>
                </a:solidFill>
              </a:defRPr>
            </a:lvl2pPr>
            <a:lvl3pPr marL="0" indent="0">
              <a:buNone/>
              <a:defRPr sz="1900">
                <a:solidFill>
                  <a:schemeClr val="accent4"/>
                </a:solidFill>
              </a:defRPr>
            </a:lvl3pPr>
            <a:lvl4pPr marL="0" indent="0">
              <a:buNone/>
              <a:defRPr sz="1900">
                <a:solidFill>
                  <a:schemeClr val="accent4"/>
                </a:solidFill>
              </a:defRPr>
            </a:lvl4pPr>
            <a:lvl5pPr marL="0" indent="0">
              <a:buNone/>
              <a:defRPr sz="1900">
                <a:solidFill>
                  <a:schemeClr val="accent4"/>
                </a:solidFill>
              </a:defRPr>
            </a:lvl5pPr>
            <a:lvl6pPr marL="0" indent="0">
              <a:buNone/>
              <a:defRPr sz="1900">
                <a:solidFill>
                  <a:schemeClr val="accent4"/>
                </a:solidFill>
              </a:defRPr>
            </a:lvl6pPr>
            <a:lvl7pPr marL="0" indent="0">
              <a:buNone/>
              <a:defRPr sz="1900">
                <a:solidFill>
                  <a:schemeClr val="accent4"/>
                </a:solidFill>
              </a:defRPr>
            </a:lvl7pPr>
            <a:lvl8pPr marL="0" indent="0">
              <a:buNone/>
              <a:defRPr sz="1900">
                <a:solidFill>
                  <a:schemeClr val="accent4"/>
                </a:solidFill>
              </a:defRPr>
            </a:lvl8pPr>
            <a:lvl9pPr marL="0" indent="0">
              <a:buNone/>
              <a:defRPr sz="1900">
                <a:solidFill>
                  <a:schemeClr val="accent4"/>
                </a:solidFill>
              </a:defRPr>
            </a:lvl9pPr>
          </a:lstStyle>
          <a:p>
            <a:pPr lvl="0"/>
            <a:r>
              <a:rPr lang="en-US"/>
              <a:t>Click to edit Master text styles</a:t>
            </a:r>
          </a:p>
        </p:txBody>
      </p:sp>
    </p:spTree>
    <p:extLst>
      <p:ext uri="{BB962C8B-B14F-4D97-AF65-F5344CB8AC3E}">
        <p14:creationId xmlns:p14="http://schemas.microsoft.com/office/powerpoint/2010/main" val="8246529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Closing">
    <p:spTree>
      <p:nvGrpSpPr>
        <p:cNvPr id="1" name=""/>
        <p:cNvGrpSpPr/>
        <p:nvPr/>
      </p:nvGrpSpPr>
      <p:grpSpPr>
        <a:xfrm>
          <a:off x="0" y="0"/>
          <a:ext cx="0" cy="0"/>
          <a:chOff x="0" y="0"/>
          <a:chExt cx="0" cy="0"/>
        </a:xfrm>
      </p:grpSpPr>
      <p:sp>
        <p:nvSpPr>
          <p:cNvPr id="3" name="Rectangle 2"/>
          <p:cNvSpPr/>
          <p:nvPr userDrawn="1"/>
        </p:nvSpPr>
        <p:spPr>
          <a:xfrm flipH="1">
            <a:off x="1587" y="929"/>
            <a:ext cx="12185648" cy="6872307"/>
          </a:xfrm>
          <a:prstGeom prst="rect">
            <a:avLst/>
          </a:prstGeom>
          <a:gradFill>
            <a:gsLst>
              <a:gs pos="0">
                <a:schemeClr val="accent1"/>
              </a:gs>
              <a:gs pos="46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548277" tIns="137067" rIns="274136" bIns="137067" rtlCol="0" anchor="ctr"/>
          <a:lstStyle/>
          <a:p>
            <a:pPr>
              <a:lnSpc>
                <a:spcPct val="90000"/>
              </a:lnSpc>
            </a:pPr>
            <a:endParaRPr lang="en-US" sz="9600" b="1">
              <a:solidFill>
                <a:prstClr val="white"/>
              </a:solidFill>
            </a:endParaRPr>
          </a:p>
        </p:txBody>
      </p:sp>
      <p:sp>
        <p:nvSpPr>
          <p:cNvPr id="4" name="Freeform 7"/>
          <p:cNvSpPr/>
          <p:nvPr userDrawn="1"/>
        </p:nvSpPr>
        <p:spPr>
          <a:xfrm rot="5400000" flipH="1">
            <a:off x="2658249" y="-2655762"/>
            <a:ext cx="6872343" cy="12185652"/>
          </a:xfrm>
          <a:custGeom>
            <a:avLst/>
            <a:gdLst>
              <a:gd name="connsiteX0" fmla="*/ 6874132 w 6874132"/>
              <a:gd name="connsiteY0" fmla="*/ 12188826 h 12188826"/>
              <a:gd name="connsiteX1" fmla="*/ 6874132 w 6874132"/>
              <a:gd name="connsiteY1" fmla="*/ 4891546 h 12188826"/>
              <a:gd name="connsiteX2" fmla="*/ 1983860 w 6874132"/>
              <a:gd name="connsiteY2" fmla="*/ 0 h 12188826"/>
              <a:gd name="connsiteX3" fmla="*/ 0 w 6874132"/>
              <a:gd name="connsiteY3" fmla="*/ 0 h 12188826"/>
              <a:gd name="connsiteX4" fmla="*/ 0 w 6874132"/>
              <a:gd name="connsiteY4" fmla="*/ 12188826 h 12188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4132" h="12188826">
                <a:moveTo>
                  <a:pt x="6874132" y="12188826"/>
                </a:moveTo>
                <a:lnTo>
                  <a:pt x="6874132" y="4891546"/>
                </a:lnTo>
                <a:lnTo>
                  <a:pt x="1983860" y="0"/>
                </a:lnTo>
                <a:lnTo>
                  <a:pt x="0" y="0"/>
                </a:lnTo>
                <a:lnTo>
                  <a:pt x="0" y="12188826"/>
                </a:lnTo>
                <a:close/>
              </a:path>
            </a:pathLst>
          </a:custGeom>
          <a:gradFill>
            <a:gsLst>
              <a:gs pos="0">
                <a:schemeClr val="accent4">
                  <a:lumMod val="88000"/>
                  <a:lumOff val="12000"/>
                </a:schemeClr>
              </a:gs>
              <a:gs pos="58000">
                <a:schemeClr val="accent6">
                  <a:lumMod val="96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wrap="square" lIns="548277" tIns="137067" rIns="274136" bIns="137067" rtlCol="0" anchor="ctr">
            <a:noAutofit/>
          </a:bodyPr>
          <a:lstStyle/>
          <a:p>
            <a:pPr defTabSz="2741048">
              <a:lnSpc>
                <a:spcPct val="90000"/>
              </a:lnSpc>
            </a:pPr>
            <a:endParaRPr lang="en-US" sz="9600" b="1">
              <a:solidFill>
                <a:prstClr val="white"/>
              </a:solidFill>
            </a:endParaRPr>
          </a:p>
        </p:txBody>
      </p:sp>
      <p:grpSp>
        <p:nvGrpSpPr>
          <p:cNvPr id="5" name="Group 4"/>
          <p:cNvGrpSpPr/>
          <p:nvPr userDrawn="1"/>
        </p:nvGrpSpPr>
        <p:grpSpPr>
          <a:xfrm>
            <a:off x="8108567" y="2819560"/>
            <a:ext cx="4078672" cy="4053677"/>
            <a:chOff x="8109091" y="2819399"/>
            <a:chExt cx="4079734" cy="4054733"/>
          </a:xfrm>
        </p:grpSpPr>
        <p:sp>
          <p:nvSpPr>
            <p:cNvPr id="6" name="Diagonal Stripe 5"/>
            <p:cNvSpPr/>
            <p:nvPr/>
          </p:nvSpPr>
          <p:spPr>
            <a:xfrm rot="5400000" flipH="1">
              <a:off x="8129658" y="2798832"/>
              <a:ext cx="4038600" cy="4079734"/>
            </a:xfrm>
            <a:prstGeom prst="diagStripe">
              <a:avLst>
                <a:gd name="adj" fmla="val 83193"/>
              </a:avLst>
            </a:prstGeom>
            <a:gradFill flip="none" rotWithShape="1">
              <a:gsLst>
                <a:gs pos="1000">
                  <a:srgbClr val="012145">
                    <a:alpha val="37000"/>
                  </a:srgbClr>
                </a:gs>
                <a:gs pos="100000">
                  <a:srgbClr val="012145"/>
                </a:gs>
              </a:gsLst>
              <a:lin ang="27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274232" tIns="137114" rIns="274232" bIns="137114" rtlCol="0" anchor="ctr"/>
            <a:lstStyle/>
            <a:p>
              <a:pPr algn="ctr"/>
              <a:endParaRPr lang="en-US" sz="1700">
                <a:solidFill>
                  <a:srgbClr val="717074"/>
                </a:solidFill>
              </a:endParaRPr>
            </a:p>
          </p:txBody>
        </p:sp>
        <p:sp>
          <p:nvSpPr>
            <p:cNvPr id="7" name="Right Triangle 6"/>
            <p:cNvSpPr/>
            <p:nvPr/>
          </p:nvSpPr>
          <p:spPr>
            <a:xfrm flipH="1">
              <a:off x="8761412" y="3447611"/>
              <a:ext cx="3427413" cy="3426521"/>
            </a:xfrm>
            <a:prstGeom prst="rtTriangle">
              <a:avLst/>
            </a:prstGeom>
            <a:gradFill flip="none" rotWithShape="1">
              <a:gsLst>
                <a:gs pos="1000">
                  <a:srgbClr val="001032"/>
                </a:gs>
                <a:gs pos="100000">
                  <a:srgbClr val="0D507A"/>
                </a:gs>
              </a:gsLst>
              <a:lin ang="13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548459" tIns="137114" rIns="274232" bIns="137114" rtlCol="0" anchor="ctr"/>
            <a:lstStyle/>
            <a:p>
              <a:pPr>
                <a:lnSpc>
                  <a:spcPct val="90000"/>
                </a:lnSpc>
              </a:pPr>
              <a:endParaRPr lang="en-US" sz="9600" b="1">
                <a:solidFill>
                  <a:prstClr val="white"/>
                </a:solidFill>
              </a:endParaRPr>
            </a:p>
          </p:txBody>
        </p:sp>
      </p:grpSp>
      <p:sp>
        <p:nvSpPr>
          <p:cNvPr id="8" name="Right Triangle 7"/>
          <p:cNvSpPr/>
          <p:nvPr userDrawn="1"/>
        </p:nvSpPr>
        <p:spPr>
          <a:xfrm rot="5400000" flipH="1">
            <a:off x="1817" y="5093735"/>
            <a:ext cx="1764036" cy="1764495"/>
          </a:xfrm>
          <a:prstGeom prst="rtTriangle">
            <a:avLst/>
          </a:prstGeom>
          <a:gradFill flip="none" rotWithShape="1">
            <a:gsLst>
              <a:gs pos="0">
                <a:schemeClr val="accent6">
                  <a:lumMod val="75000"/>
                  <a:alpha val="24000"/>
                </a:schemeClr>
              </a:gs>
              <a:gs pos="100000">
                <a:schemeClr val="accent4"/>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548277" tIns="137067" rIns="274136" bIns="137067" rtlCol="0" anchor="ctr"/>
          <a:lstStyle/>
          <a:p>
            <a:pPr defTabSz="2741048">
              <a:lnSpc>
                <a:spcPct val="90000"/>
              </a:lnSpc>
            </a:pPr>
            <a:endParaRPr lang="en-US" sz="9600" b="1">
              <a:solidFill>
                <a:prstClr val="white"/>
              </a:solidFill>
            </a:endParaRPr>
          </a:p>
        </p:txBody>
      </p:sp>
      <p:grpSp>
        <p:nvGrpSpPr>
          <p:cNvPr id="21" name="Group 20"/>
          <p:cNvGrpSpPr/>
          <p:nvPr userDrawn="1"/>
        </p:nvGrpSpPr>
        <p:grpSpPr>
          <a:xfrm>
            <a:off x="4160189" y="3047997"/>
            <a:ext cx="3868452" cy="609603"/>
            <a:chOff x="-84138" y="5622925"/>
            <a:chExt cx="4330701" cy="682626"/>
          </a:xfrm>
          <a:solidFill>
            <a:schemeClr val="bg1"/>
          </a:solidFill>
        </p:grpSpPr>
        <p:sp>
          <p:nvSpPr>
            <p:cNvPr id="22"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23"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24"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25"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26"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27"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28"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grpSp>
    </p:spTree>
    <p:extLst>
      <p:ext uri="{BB962C8B-B14F-4D97-AF65-F5344CB8AC3E}">
        <p14:creationId xmlns:p14="http://schemas.microsoft.com/office/powerpoint/2010/main" val="31561254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Title Slide with Presenter Name">
    <p:spTree>
      <p:nvGrpSpPr>
        <p:cNvPr id="1" name=""/>
        <p:cNvGrpSpPr/>
        <p:nvPr/>
      </p:nvGrpSpPr>
      <p:grpSpPr>
        <a:xfrm>
          <a:off x="0" y="0"/>
          <a:ext cx="0" cy="0"/>
          <a:chOff x="0" y="0"/>
          <a:chExt cx="0" cy="0"/>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0" y="8"/>
            <a:ext cx="12188825" cy="6858247"/>
          </a:xfrm>
          <a:prstGeom prst="rect">
            <a:avLst/>
          </a:prstGeom>
        </p:spPr>
      </p:pic>
      <p:sp>
        <p:nvSpPr>
          <p:cNvPr id="2" name="Title 1"/>
          <p:cNvSpPr>
            <a:spLocks noGrp="1"/>
          </p:cNvSpPr>
          <p:nvPr>
            <p:ph type="ctrTitle"/>
          </p:nvPr>
        </p:nvSpPr>
        <p:spPr>
          <a:xfrm>
            <a:off x="609441" y="426720"/>
            <a:ext cx="9141619" cy="1097280"/>
          </a:xfrm>
        </p:spPr>
        <p:txBody>
          <a:bodyPr/>
          <a:lstStyle>
            <a:lvl1pPr>
              <a:defRPr sz="3600"/>
            </a:lvl1pPr>
          </a:lstStyle>
          <a:p>
            <a:r>
              <a:rPr lang="en-US"/>
              <a:t>Click to edit Master title style</a:t>
            </a:r>
          </a:p>
        </p:txBody>
      </p:sp>
      <p:sp>
        <p:nvSpPr>
          <p:cNvPr id="3" name="Subtitle 2"/>
          <p:cNvSpPr>
            <a:spLocks noGrp="1"/>
          </p:cNvSpPr>
          <p:nvPr>
            <p:ph type="subTitle" idx="1"/>
          </p:nvPr>
        </p:nvSpPr>
        <p:spPr>
          <a:xfrm>
            <a:off x="609441" y="1600200"/>
            <a:ext cx="9141619" cy="685800"/>
          </a:xfrm>
        </p:spPr>
        <p:txBody>
          <a:bodyPr/>
          <a:lstStyle>
            <a:lvl1pPr marL="0" indent="0" algn="l">
              <a:lnSpc>
                <a:spcPct val="90000"/>
              </a:lnSpc>
              <a:spcBef>
                <a:spcPts val="0"/>
              </a:spcBef>
              <a:buNone/>
              <a:defRPr sz="2400">
                <a:solidFill>
                  <a:schemeClr val="tx1"/>
                </a:solidFill>
              </a:defRPr>
            </a:lvl1pPr>
            <a:lvl2pPr marL="457041" indent="0" algn="ctr">
              <a:buNone/>
              <a:defRPr>
                <a:solidFill>
                  <a:schemeClr val="tx1">
                    <a:tint val="75000"/>
                  </a:schemeClr>
                </a:solidFill>
              </a:defRPr>
            </a:lvl2pPr>
            <a:lvl3pPr marL="914095" indent="0" algn="ctr">
              <a:buNone/>
              <a:defRPr>
                <a:solidFill>
                  <a:schemeClr val="tx1">
                    <a:tint val="75000"/>
                  </a:schemeClr>
                </a:solidFill>
              </a:defRPr>
            </a:lvl3pPr>
            <a:lvl4pPr marL="1371141" indent="0" algn="ctr">
              <a:buNone/>
              <a:defRPr>
                <a:solidFill>
                  <a:schemeClr val="tx1">
                    <a:tint val="75000"/>
                  </a:schemeClr>
                </a:solidFill>
              </a:defRPr>
            </a:lvl4pPr>
            <a:lvl5pPr marL="1828192" indent="0" algn="ctr">
              <a:buNone/>
              <a:defRPr>
                <a:solidFill>
                  <a:schemeClr val="tx1">
                    <a:tint val="75000"/>
                  </a:schemeClr>
                </a:solidFill>
              </a:defRPr>
            </a:lvl5pPr>
            <a:lvl6pPr marL="2285233" indent="0" algn="ctr">
              <a:buNone/>
              <a:defRPr>
                <a:solidFill>
                  <a:schemeClr val="tx1">
                    <a:tint val="75000"/>
                  </a:schemeClr>
                </a:solidFill>
              </a:defRPr>
            </a:lvl6pPr>
            <a:lvl7pPr marL="2742287" indent="0" algn="ctr">
              <a:buNone/>
              <a:defRPr>
                <a:solidFill>
                  <a:schemeClr val="tx1">
                    <a:tint val="75000"/>
                  </a:schemeClr>
                </a:solidFill>
              </a:defRPr>
            </a:lvl7pPr>
            <a:lvl8pPr marL="3199333" indent="0" algn="ctr">
              <a:buNone/>
              <a:defRPr>
                <a:solidFill>
                  <a:schemeClr val="tx1">
                    <a:tint val="75000"/>
                  </a:schemeClr>
                </a:solidFill>
              </a:defRPr>
            </a:lvl8pPr>
            <a:lvl9pPr marL="3656384" indent="0" algn="ctr">
              <a:buNone/>
              <a:defRPr>
                <a:solidFill>
                  <a:schemeClr val="tx1">
                    <a:tint val="75000"/>
                  </a:schemeClr>
                </a:solidFill>
              </a:defRPr>
            </a:lvl9pPr>
          </a:lstStyle>
          <a:p>
            <a:r>
              <a:rPr lang="en-US"/>
              <a:t>Click to edit Master subtitle style</a:t>
            </a:r>
          </a:p>
        </p:txBody>
      </p:sp>
      <p:sp>
        <p:nvSpPr>
          <p:cNvPr id="5" name="Text Placeholder 4"/>
          <p:cNvSpPr>
            <a:spLocks noGrp="1"/>
          </p:cNvSpPr>
          <p:nvPr>
            <p:ph type="body" sz="quarter" idx="10" hasCustomPrompt="1"/>
          </p:nvPr>
        </p:nvSpPr>
        <p:spPr>
          <a:xfrm>
            <a:off x="609441" y="5791200"/>
            <a:ext cx="3656648" cy="228600"/>
          </a:xfrm>
        </p:spPr>
        <p:txBody>
          <a:bodyPr/>
          <a:lstStyle>
            <a:lvl1pPr marL="0" indent="0">
              <a:lnSpc>
                <a:spcPct val="90000"/>
              </a:lnSpc>
              <a:spcBef>
                <a:spcPts val="0"/>
              </a:spcBef>
              <a:buNone/>
              <a:defRPr sz="1600">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a:t>Click to add presenter’s name </a:t>
            </a:r>
          </a:p>
        </p:txBody>
      </p:sp>
      <p:sp>
        <p:nvSpPr>
          <p:cNvPr id="9" name="Text Placeholder 4"/>
          <p:cNvSpPr>
            <a:spLocks noGrp="1"/>
          </p:cNvSpPr>
          <p:nvPr>
            <p:ph type="body" sz="quarter" idx="11" hasCustomPrompt="1"/>
          </p:nvPr>
        </p:nvSpPr>
        <p:spPr>
          <a:xfrm>
            <a:off x="609441" y="6081068"/>
            <a:ext cx="3656648" cy="228600"/>
          </a:xfrm>
        </p:spPr>
        <p:txBody>
          <a:bodyPr/>
          <a:lstStyle>
            <a:lvl1pPr marL="0" indent="0">
              <a:lnSpc>
                <a:spcPct val="90000"/>
              </a:lnSpc>
              <a:spcBef>
                <a:spcPts val="0"/>
              </a:spcBef>
              <a:buNone/>
              <a:defRPr sz="1600">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a:t>Click to add date</a:t>
            </a:r>
          </a:p>
        </p:txBody>
      </p:sp>
      <p:grpSp>
        <p:nvGrpSpPr>
          <p:cNvPr id="21" name="Group 20"/>
          <p:cNvGrpSpPr/>
          <p:nvPr/>
        </p:nvGrpSpPr>
        <p:grpSpPr>
          <a:xfrm>
            <a:off x="10206139" y="6074840"/>
            <a:ext cx="1373088" cy="216433"/>
            <a:chOff x="-84138" y="5622925"/>
            <a:chExt cx="4330701" cy="682626"/>
          </a:xfrm>
          <a:solidFill>
            <a:srgbClr val="FFFFFF"/>
          </a:solidFill>
        </p:grpSpPr>
        <p:sp>
          <p:nvSpPr>
            <p:cNvPr id="22"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TextBox 14"/>
          <p:cNvSpPr txBox="1"/>
          <p:nvPr userDrawn="1"/>
        </p:nvSpPr>
        <p:spPr>
          <a:xfrm>
            <a:off x="9827519" y="6505959"/>
            <a:ext cx="1751706" cy="199644"/>
          </a:xfrm>
          <a:prstGeom prst="rect">
            <a:avLst/>
          </a:prstGeom>
          <a:noFill/>
        </p:spPr>
        <p:txBody>
          <a:bodyPr wrap="square" lIns="0" tIns="0" rIns="0" bIns="0" rtlCol="0">
            <a:noAutofit/>
          </a:bodyPr>
          <a:lstStyle/>
          <a:p>
            <a:pPr algn="r">
              <a:lnSpc>
                <a:spcPct val="90000"/>
              </a:lnSpc>
            </a:pPr>
            <a:r>
              <a:rPr lang="en-US" sz="700">
                <a:solidFill>
                  <a:schemeClr val="bg1"/>
                </a:solidFill>
              </a:rPr>
              <a:t>© 2016</a:t>
            </a:r>
            <a:r>
              <a:rPr lang="en-US" sz="700" baseline="0">
                <a:solidFill>
                  <a:schemeClr val="bg1"/>
                </a:solidFill>
              </a:rPr>
              <a:t> VMware Inc. All rights reserved.</a:t>
            </a:r>
            <a:endParaRPr lang="en-US" sz="700">
              <a:solidFill>
                <a:schemeClr val="bg1"/>
              </a:solidFill>
            </a:endParaRPr>
          </a:p>
        </p:txBody>
      </p:sp>
    </p:spTree>
    <p:extLst>
      <p:ext uri="{BB962C8B-B14F-4D97-AF65-F5344CB8AC3E}">
        <p14:creationId xmlns:p14="http://schemas.microsoft.com/office/powerpoint/2010/main" val="18341831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Section Header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p:cNvGrpSpPr/>
          <p:nvPr/>
        </p:nvGrpSpPr>
        <p:grpSpPr>
          <a:xfrm>
            <a:off x="617877" y="6446045"/>
            <a:ext cx="1099794" cy="173355"/>
            <a:chOff x="-84138" y="5622925"/>
            <a:chExt cx="4330701" cy="682626"/>
          </a:xfrm>
        </p:grpSpPr>
        <p:sp>
          <p:nvSpPr>
            <p:cNvPr id="15"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itle 1"/>
          <p:cNvSpPr>
            <a:spLocks noGrp="1"/>
          </p:cNvSpPr>
          <p:nvPr>
            <p:ph type="title"/>
          </p:nvPr>
        </p:nvSpPr>
        <p:spPr>
          <a:xfrm>
            <a:off x="762317" y="1300320"/>
            <a:ext cx="7313295" cy="1524000"/>
          </a:xfrm>
        </p:spPr>
        <p:txBody>
          <a:bodyPr anchor="b"/>
          <a:lstStyle>
            <a:lvl1pPr algn="l" defTabSz="914095" rtl="0" eaLnBrk="1" latinLnBrk="0" hangingPunct="1">
              <a:lnSpc>
                <a:spcPct val="90000"/>
              </a:lnSpc>
              <a:spcBef>
                <a:spcPct val="0"/>
              </a:spcBef>
              <a:buNone/>
              <a:defRPr lang="en-US" sz="4400" b="0" kern="1200" dirty="0">
                <a:solidFill>
                  <a:schemeClr val="accent1"/>
                </a:solidFill>
                <a:latin typeface="+mn-lt"/>
                <a:ea typeface="+mn-ea"/>
                <a:cs typeface="+mn-cs"/>
              </a:defRPr>
            </a:lvl1pPr>
          </a:lstStyle>
          <a:p>
            <a:pPr marL="0" lvl="0" algn="l" defTabSz="914095" rtl="0" eaLnBrk="1" latinLnBrk="0" hangingPunct="1">
              <a:lnSpc>
                <a:spcPct val="90000"/>
              </a:lnSpc>
              <a:spcBef>
                <a:spcPct val="0"/>
              </a:spcBef>
              <a:buNone/>
            </a:pPr>
            <a:r>
              <a:rPr lang="en-US"/>
              <a:t>Click to edit Master title style</a:t>
            </a:r>
          </a:p>
        </p:txBody>
      </p:sp>
      <p:sp>
        <p:nvSpPr>
          <p:cNvPr id="13" name="Text Placeholder 2"/>
          <p:cNvSpPr>
            <a:spLocks noGrp="1"/>
          </p:cNvSpPr>
          <p:nvPr>
            <p:ph type="body" idx="1"/>
          </p:nvPr>
        </p:nvSpPr>
        <p:spPr>
          <a:xfrm>
            <a:off x="757028" y="2900520"/>
            <a:ext cx="7313295" cy="609600"/>
          </a:xfrm>
        </p:spPr>
        <p:txBody>
          <a:bodyPr anchor="t"/>
          <a:lstStyle>
            <a:lvl1pPr marL="0" indent="0" algn="l" defTabSz="914095" rtl="0" eaLnBrk="1" latinLnBrk="0" hangingPunct="1">
              <a:lnSpc>
                <a:spcPct val="90000"/>
              </a:lnSpc>
              <a:spcBef>
                <a:spcPts val="0"/>
              </a:spcBef>
              <a:buClr>
                <a:schemeClr val="tx1">
                  <a:lumMod val="60000"/>
                  <a:lumOff val="40000"/>
                </a:schemeClr>
              </a:buClr>
              <a:buSzPct val="90000"/>
              <a:buFont typeface="Arial" panose="020B0604020202020204" pitchFamily="34" charset="0"/>
              <a:buNone/>
              <a:defRPr lang="en-US" sz="2300" kern="1200" dirty="0" smtClean="0">
                <a:solidFill>
                  <a:schemeClr val="tx1"/>
                </a:solidFill>
                <a:latin typeface="+mn-lt"/>
                <a:ea typeface="+mn-ea"/>
                <a:cs typeface="+mn-cs"/>
              </a:defRPr>
            </a:lvl1pPr>
            <a:lvl2pPr marL="0" indent="0">
              <a:buNone/>
              <a:defRPr sz="2000">
                <a:solidFill>
                  <a:schemeClr val="accent4"/>
                </a:solidFill>
              </a:defRPr>
            </a:lvl2pPr>
            <a:lvl3pPr marL="0" indent="0">
              <a:buNone/>
              <a:defRPr sz="2000">
                <a:solidFill>
                  <a:schemeClr val="accent4"/>
                </a:solidFill>
              </a:defRPr>
            </a:lvl3pPr>
            <a:lvl4pPr marL="0" indent="0">
              <a:buNone/>
              <a:defRPr sz="2000">
                <a:solidFill>
                  <a:schemeClr val="accent4"/>
                </a:solidFill>
              </a:defRPr>
            </a:lvl4pPr>
            <a:lvl5pPr marL="0" indent="0">
              <a:buNone/>
              <a:defRPr sz="2000">
                <a:solidFill>
                  <a:schemeClr val="accent4"/>
                </a:solidFill>
              </a:defRPr>
            </a:lvl5pPr>
            <a:lvl6pPr marL="0" indent="0">
              <a:buNone/>
              <a:defRPr sz="2000">
                <a:solidFill>
                  <a:schemeClr val="accent4"/>
                </a:solidFill>
              </a:defRPr>
            </a:lvl6pPr>
            <a:lvl7pPr marL="0" indent="0">
              <a:buNone/>
              <a:defRPr sz="2000">
                <a:solidFill>
                  <a:schemeClr val="accent4"/>
                </a:solidFill>
              </a:defRPr>
            </a:lvl7pPr>
            <a:lvl8pPr marL="0" indent="0">
              <a:buNone/>
              <a:defRPr sz="2000">
                <a:solidFill>
                  <a:schemeClr val="accent4"/>
                </a:solidFill>
              </a:defRPr>
            </a:lvl8pPr>
            <a:lvl9pPr marL="0" indent="0">
              <a:buNone/>
              <a:defRPr sz="2000">
                <a:solidFill>
                  <a:schemeClr val="accent4"/>
                </a:solidFill>
              </a:defRPr>
            </a:lvl9pPr>
          </a:lstStyle>
          <a:p>
            <a:pPr marL="0" lvl="0" indent="0" algn="l" defTabSz="914095" rtl="0" eaLnBrk="1" latinLnBrk="0" hangingPunct="1">
              <a:lnSpc>
                <a:spcPct val="90000"/>
              </a:lnSpc>
              <a:spcBef>
                <a:spcPts val="0"/>
              </a:spcBef>
              <a:buClr>
                <a:schemeClr val="tx1">
                  <a:lumMod val="60000"/>
                  <a:lumOff val="40000"/>
                </a:schemeClr>
              </a:buClr>
              <a:buSzPct val="90000"/>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77417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NSX_title_background">
    <p:spTree>
      <p:nvGrpSpPr>
        <p:cNvPr id="1" name=""/>
        <p:cNvGrpSpPr/>
        <p:nvPr/>
      </p:nvGrpSpPr>
      <p:grpSpPr>
        <a:xfrm>
          <a:off x="0" y="0"/>
          <a:ext cx="0" cy="0"/>
          <a:chOff x="0" y="0"/>
          <a:chExt cx="0" cy="0"/>
        </a:xfrm>
      </p:grpSpPr>
      <p:sp>
        <p:nvSpPr>
          <p:cNvPr id="2" name="Title 1"/>
          <p:cNvSpPr>
            <a:spLocks noGrp="1"/>
          </p:cNvSpPr>
          <p:nvPr userDrawn="1">
            <p:ph type="title"/>
          </p:nvPr>
        </p:nvSpPr>
        <p:spPr>
          <a:xfrm>
            <a:off x="609441" y="644525"/>
            <a:ext cx="10969943" cy="812800"/>
          </a:xfrm>
        </p:spPr>
        <p:txBody>
          <a:bodyPr anchor="t"/>
          <a:lstStyle>
            <a:lvl1pPr>
              <a:defRPr sz="3600" b="0">
                <a:solidFill>
                  <a:schemeClr val="accent3"/>
                </a:solidFill>
              </a:defRPr>
            </a:lvl1pPr>
          </a:lstStyle>
          <a:p>
            <a:r>
              <a:rPr lang="en-US"/>
              <a:t>Click to edit Master title style</a:t>
            </a:r>
          </a:p>
        </p:txBody>
      </p:sp>
    </p:spTree>
    <p:extLst>
      <p:ext uri="{BB962C8B-B14F-4D97-AF65-F5344CB8AC3E}">
        <p14:creationId xmlns:p14="http://schemas.microsoft.com/office/powerpoint/2010/main" val="257455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1" y="1676400"/>
            <a:ext cx="10969943"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C81B7438-7040-41C7-96EE-566259A85D3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852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4945710" cy="398956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5080883" y="1608668"/>
            <a:ext cx="710794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3309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69963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78825" y="4347904"/>
            <a:ext cx="3201988" cy="1600200"/>
          </a:xfrm>
        </p:spPr>
        <p:txBody>
          <a:bodyPr/>
          <a:lstStyle>
            <a:lvl1pPr>
              <a:defRPr sz="1400"/>
            </a:lvl1pPr>
            <a:lvl2pPr>
              <a:defRPr sz="1200"/>
            </a:lvl2pPr>
            <a:lvl3pPr>
              <a:defRPr sz="1200"/>
            </a:lvl3pPr>
          </a:lstStyle>
          <a:p>
            <a:pPr lvl="0"/>
            <a:r>
              <a:rPr lang="en-US"/>
              <a:t>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78825" y="2063048"/>
            <a:ext cx="3201988" cy="1600200"/>
          </a:xfrm>
        </p:spPr>
        <p:txBody>
          <a:bodyPr/>
          <a:lstStyle>
            <a:lvl1pPr>
              <a:defRPr sz="1400"/>
            </a:lvl1pPr>
            <a:lvl2pPr>
              <a:defRPr sz="1200"/>
            </a:lvl2pPr>
            <a:lvl3pPr>
              <a:defRPr sz="1200"/>
            </a:lvl3pPr>
          </a:lstStyle>
          <a:p>
            <a:pPr lvl="0"/>
            <a:r>
              <a:rPr lang="en-US"/>
              <a:t>Edit Master text styles</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2700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504" y="1600200"/>
            <a:ext cx="3346704"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19676" y="1600200"/>
            <a:ext cx="3346704"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6361" y="1600200"/>
            <a:ext cx="3346704"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90111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9525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9890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4804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14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wo Content Dynamic – Left">
    <p:spTree>
      <p:nvGrpSpPr>
        <p:cNvPr id="1" name=""/>
        <p:cNvGrpSpPr/>
        <p:nvPr/>
      </p:nvGrpSpPr>
      <p:grpSpPr>
        <a:xfrm>
          <a:off x="0" y="0"/>
          <a:ext cx="0" cy="0"/>
          <a:chOff x="0" y="0"/>
          <a:chExt cx="0" cy="0"/>
        </a:xfrm>
      </p:grpSpPr>
      <p:sp>
        <p:nvSpPr>
          <p:cNvPr id="6" name="TextBox 5"/>
          <p:cNvSpPr txBox="1">
            <a:spLocks noChangeArrowheads="1"/>
          </p:cNvSpPr>
          <p:nvPr userDrawn="1"/>
        </p:nvSpPr>
        <p:spPr bwMode="auto">
          <a:xfrm>
            <a:off x="11490325" y="6388100"/>
            <a:ext cx="438150" cy="365125"/>
          </a:xfrm>
          <a:prstGeom prst="rect">
            <a:avLst/>
          </a:prstGeom>
          <a:noFill/>
          <a:ln>
            <a:noFill/>
          </a:ln>
        </p:spPr>
        <p:txBody>
          <a:bodyPr lIns="0" tIns="0" rIns="0" bIns="0" anchor="ctr"/>
          <a:lstStyle>
            <a:lvl1pPr>
              <a:defRPr sz="2400">
                <a:solidFill>
                  <a:schemeClr val="tx1"/>
                </a:solidFill>
                <a:latin typeface="Metropolis" charset="0"/>
                <a:ea typeface="ＭＳ Ｐゴシック" charset="-128"/>
              </a:defRPr>
            </a:lvl1pPr>
            <a:lvl2pPr marL="742950" indent="-285750">
              <a:defRPr sz="2400">
                <a:solidFill>
                  <a:schemeClr val="tx1"/>
                </a:solidFill>
                <a:latin typeface="Metropolis" charset="0"/>
                <a:ea typeface="ＭＳ Ｐゴシック" charset="-128"/>
              </a:defRPr>
            </a:lvl2pPr>
            <a:lvl3pPr marL="1143000" indent="-228600">
              <a:defRPr sz="2400">
                <a:solidFill>
                  <a:schemeClr val="tx1"/>
                </a:solidFill>
                <a:latin typeface="Metropolis" charset="0"/>
                <a:ea typeface="ＭＳ Ｐゴシック" charset="-128"/>
              </a:defRPr>
            </a:lvl3pPr>
            <a:lvl4pPr marL="1600200" indent="-228600">
              <a:defRPr sz="2400">
                <a:solidFill>
                  <a:schemeClr val="tx1"/>
                </a:solidFill>
                <a:latin typeface="Metropolis" charset="0"/>
                <a:ea typeface="ＭＳ Ｐゴシック" charset="-128"/>
              </a:defRPr>
            </a:lvl4pPr>
            <a:lvl5pPr marL="2057400" indent="-228600">
              <a:defRPr sz="2400">
                <a:solidFill>
                  <a:schemeClr val="tx1"/>
                </a:solidFill>
                <a:latin typeface="Metropolis" charset="0"/>
                <a:ea typeface="ＭＳ Ｐゴシック" charset="-128"/>
              </a:defRPr>
            </a:lvl5pPr>
            <a:lvl6pPr marL="2514600" indent="-228600" eaLnBrk="0" fontAlgn="base" hangingPunct="0">
              <a:spcBef>
                <a:spcPct val="0"/>
              </a:spcBef>
              <a:spcAft>
                <a:spcPct val="0"/>
              </a:spcAft>
              <a:defRPr sz="2400">
                <a:solidFill>
                  <a:schemeClr val="tx1"/>
                </a:solidFill>
                <a:latin typeface="Metropolis" charset="0"/>
                <a:ea typeface="ＭＳ Ｐゴシック" charset="-128"/>
              </a:defRPr>
            </a:lvl6pPr>
            <a:lvl7pPr marL="2971800" indent="-228600" eaLnBrk="0" fontAlgn="base" hangingPunct="0">
              <a:spcBef>
                <a:spcPct val="0"/>
              </a:spcBef>
              <a:spcAft>
                <a:spcPct val="0"/>
              </a:spcAft>
              <a:defRPr sz="2400">
                <a:solidFill>
                  <a:schemeClr val="tx1"/>
                </a:solidFill>
                <a:latin typeface="Metropolis" charset="0"/>
                <a:ea typeface="ＭＳ Ｐゴシック" charset="-128"/>
              </a:defRPr>
            </a:lvl7pPr>
            <a:lvl8pPr marL="3429000" indent="-228600" eaLnBrk="0" fontAlgn="base" hangingPunct="0">
              <a:spcBef>
                <a:spcPct val="0"/>
              </a:spcBef>
              <a:spcAft>
                <a:spcPct val="0"/>
              </a:spcAft>
              <a:defRPr sz="2400">
                <a:solidFill>
                  <a:schemeClr val="tx1"/>
                </a:solidFill>
                <a:latin typeface="Metropolis" charset="0"/>
                <a:ea typeface="ＭＳ Ｐゴシック" charset="-128"/>
              </a:defRPr>
            </a:lvl8pPr>
            <a:lvl9pPr marL="3886200" indent="-228600" eaLnBrk="0" fontAlgn="base" hangingPunct="0">
              <a:spcBef>
                <a:spcPct val="0"/>
              </a:spcBef>
              <a:spcAft>
                <a:spcPct val="0"/>
              </a:spcAft>
              <a:defRPr sz="2400">
                <a:solidFill>
                  <a:schemeClr val="tx1"/>
                </a:solidFill>
                <a:latin typeface="Metropolis" charset="0"/>
                <a:ea typeface="ＭＳ Ｐゴシック" charset="-128"/>
              </a:defRPr>
            </a:lvl9pPr>
          </a:lstStyle>
          <a:p>
            <a:pPr algn="r" eaLnBrk="1" hangingPunct="1">
              <a:lnSpc>
                <a:spcPct val="90000"/>
              </a:lnSpc>
              <a:defRPr/>
            </a:pPr>
            <a:fld id="{E1289D18-7DCB-1C45-B00A-53722FD9CFA6}" type="slidenum">
              <a:rPr lang="en-US" altLang="x-none" sz="800" smtClean="0">
                <a:latin typeface="Metropolis Light" charset="0"/>
              </a:rPr>
              <a:pPr algn="r" eaLnBrk="1" hangingPunct="1">
                <a:lnSpc>
                  <a:spcPct val="90000"/>
                </a:lnSpc>
                <a:defRPr/>
              </a:pPr>
              <a:t>‹#›</a:t>
            </a:fld>
            <a:endParaRPr lang="en-US" altLang="x-none" sz="1800">
              <a:latin typeface="Metropolis Light" charset="0"/>
            </a:endParaRPr>
          </a:p>
        </p:txBody>
      </p:sp>
      <p:sp>
        <p:nvSpPr>
          <p:cNvPr id="7" name="TextBox 6"/>
          <p:cNvSpPr txBox="1">
            <a:spLocks noChangeArrowheads="1"/>
          </p:cNvSpPr>
          <p:nvPr userDrawn="1"/>
        </p:nvSpPr>
        <p:spPr bwMode="auto">
          <a:xfrm>
            <a:off x="2117725" y="6510338"/>
            <a:ext cx="1965325" cy="150812"/>
          </a:xfrm>
          <a:prstGeom prst="rect">
            <a:avLst/>
          </a:prstGeom>
          <a:noFill/>
          <a:ln>
            <a:noFill/>
          </a:ln>
        </p:spPr>
        <p:txBody>
          <a:bodyPr lIns="0" tIns="0" rIns="0" bIns="0"/>
          <a:lstStyle>
            <a:lvl1pPr>
              <a:defRPr sz="2400">
                <a:solidFill>
                  <a:schemeClr val="tx1"/>
                </a:solidFill>
                <a:latin typeface="Metropolis" charset="0"/>
                <a:ea typeface="ＭＳ Ｐゴシック" charset="-128"/>
              </a:defRPr>
            </a:lvl1pPr>
            <a:lvl2pPr marL="742950" indent="-285750">
              <a:defRPr sz="2400">
                <a:solidFill>
                  <a:schemeClr val="tx1"/>
                </a:solidFill>
                <a:latin typeface="Metropolis" charset="0"/>
                <a:ea typeface="ＭＳ Ｐゴシック" charset="-128"/>
              </a:defRPr>
            </a:lvl2pPr>
            <a:lvl3pPr marL="1143000" indent="-228600">
              <a:defRPr sz="2400">
                <a:solidFill>
                  <a:schemeClr val="tx1"/>
                </a:solidFill>
                <a:latin typeface="Metropolis" charset="0"/>
                <a:ea typeface="ＭＳ Ｐゴシック" charset="-128"/>
              </a:defRPr>
            </a:lvl3pPr>
            <a:lvl4pPr marL="1600200" indent="-228600">
              <a:defRPr sz="2400">
                <a:solidFill>
                  <a:schemeClr val="tx1"/>
                </a:solidFill>
                <a:latin typeface="Metropolis" charset="0"/>
                <a:ea typeface="ＭＳ Ｐゴシック" charset="-128"/>
              </a:defRPr>
            </a:lvl4pPr>
            <a:lvl5pPr marL="2057400" indent="-228600">
              <a:defRPr sz="2400">
                <a:solidFill>
                  <a:schemeClr val="tx1"/>
                </a:solidFill>
                <a:latin typeface="Metropolis" charset="0"/>
                <a:ea typeface="ＭＳ Ｐゴシック" charset="-128"/>
              </a:defRPr>
            </a:lvl5pPr>
            <a:lvl6pPr marL="2514600" indent="-228600" eaLnBrk="0" fontAlgn="base" hangingPunct="0">
              <a:spcBef>
                <a:spcPct val="0"/>
              </a:spcBef>
              <a:spcAft>
                <a:spcPct val="0"/>
              </a:spcAft>
              <a:defRPr sz="2400">
                <a:solidFill>
                  <a:schemeClr val="tx1"/>
                </a:solidFill>
                <a:latin typeface="Metropolis" charset="0"/>
                <a:ea typeface="ＭＳ Ｐゴシック" charset="-128"/>
              </a:defRPr>
            </a:lvl6pPr>
            <a:lvl7pPr marL="2971800" indent="-228600" eaLnBrk="0" fontAlgn="base" hangingPunct="0">
              <a:spcBef>
                <a:spcPct val="0"/>
              </a:spcBef>
              <a:spcAft>
                <a:spcPct val="0"/>
              </a:spcAft>
              <a:defRPr sz="2400">
                <a:solidFill>
                  <a:schemeClr val="tx1"/>
                </a:solidFill>
                <a:latin typeface="Metropolis" charset="0"/>
                <a:ea typeface="ＭＳ Ｐゴシック" charset="-128"/>
              </a:defRPr>
            </a:lvl7pPr>
            <a:lvl8pPr marL="3429000" indent="-228600" eaLnBrk="0" fontAlgn="base" hangingPunct="0">
              <a:spcBef>
                <a:spcPct val="0"/>
              </a:spcBef>
              <a:spcAft>
                <a:spcPct val="0"/>
              </a:spcAft>
              <a:defRPr sz="2400">
                <a:solidFill>
                  <a:schemeClr val="tx1"/>
                </a:solidFill>
                <a:latin typeface="Metropolis" charset="0"/>
                <a:ea typeface="ＭＳ Ｐゴシック" charset="-128"/>
              </a:defRPr>
            </a:lvl8pPr>
            <a:lvl9pPr marL="3886200" indent="-228600" eaLnBrk="0" fontAlgn="base" hangingPunct="0">
              <a:spcBef>
                <a:spcPct val="0"/>
              </a:spcBef>
              <a:spcAft>
                <a:spcPct val="0"/>
              </a:spcAft>
              <a:defRPr sz="2400">
                <a:solidFill>
                  <a:schemeClr val="tx1"/>
                </a:solidFill>
                <a:latin typeface="Metropolis" charset="0"/>
                <a:ea typeface="ＭＳ Ｐゴシック" charset="-128"/>
              </a:defRPr>
            </a:lvl9pPr>
          </a:lstStyle>
          <a:p>
            <a:pPr eaLnBrk="1" hangingPunct="1">
              <a:lnSpc>
                <a:spcPct val="90000"/>
              </a:lnSpc>
              <a:defRPr/>
            </a:pPr>
            <a:r>
              <a:rPr lang="en-US" altLang="x-none" sz="800">
                <a:latin typeface="Metropolis Light" charset="0"/>
              </a:rPr>
              <a:t>Confidential   │  ©</a:t>
            </a:r>
            <a:r>
              <a:rPr lang="is-IS" altLang="x-none" sz="800">
                <a:latin typeface="Metropolis Light" charset="0"/>
              </a:rPr>
              <a:t>2018</a:t>
            </a:r>
            <a:r>
              <a:rPr lang="en-US" altLang="x-none" sz="800">
                <a:latin typeface="Metropolis Light" charset="0"/>
              </a:rPr>
              <a:t> VMware, Inc.</a:t>
            </a:r>
          </a:p>
          <a:p>
            <a:pPr eaLnBrk="1" hangingPunct="1">
              <a:lnSpc>
                <a:spcPct val="90000"/>
              </a:lnSpc>
              <a:defRPr/>
            </a:pPr>
            <a:endParaRPr lang="en-US" altLang="x-none" sz="800">
              <a:latin typeface="Metropolis Light" charset="0"/>
            </a:endParaRPr>
          </a:p>
        </p:txBody>
      </p:sp>
      <p:sp>
        <p:nvSpPr>
          <p:cNvPr id="3" name="Title 2"/>
          <p:cNvSpPr>
            <a:spLocks noGrp="1"/>
          </p:cNvSpPr>
          <p:nvPr>
            <p:ph type="title"/>
          </p:nvPr>
        </p:nvSpPr>
        <p:spPr/>
        <p:txBody>
          <a:bodyPr/>
          <a:lstStyle/>
          <a:p>
            <a:r>
              <a:rPr lang="en-US"/>
              <a:t>Click to edit Master title style</a:t>
            </a:r>
          </a:p>
        </p:txBody>
      </p:sp>
      <p:sp>
        <p:nvSpPr>
          <p:cNvPr id="11" name="Content Placeholder 10"/>
          <p:cNvSpPr>
            <a:spLocks noGrp="1"/>
          </p:cNvSpPr>
          <p:nvPr>
            <p:ph sz="quarter" idx="19"/>
          </p:nvPr>
        </p:nvSpPr>
        <p:spPr>
          <a:xfrm>
            <a:off x="3351213" y="1600200"/>
            <a:ext cx="82296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p:cNvSpPr>
            <a:spLocks noGrp="1"/>
          </p:cNvSpPr>
          <p:nvPr>
            <p:ph type="body" sz="quarter" idx="20"/>
          </p:nvPr>
        </p:nvSpPr>
        <p:spPr>
          <a:xfrm>
            <a:off x="0" y="1600200"/>
            <a:ext cx="2894013" cy="4572000"/>
          </a:xfrm>
          <a:gradFill>
            <a:gsLst>
              <a:gs pos="0">
                <a:schemeClr val="accent2"/>
              </a:gs>
              <a:gs pos="98000">
                <a:schemeClr val="accent2"/>
              </a:gs>
              <a:gs pos="98000">
                <a:schemeClr val="accent1"/>
              </a:gs>
              <a:gs pos="100000">
                <a:schemeClr val="accent1"/>
              </a:gs>
            </a:gsLst>
            <a:lin ang="5400000" scaled="1"/>
          </a:gra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616803516"/>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wo-Content Balanced">
    <p:spTree>
      <p:nvGrpSpPr>
        <p:cNvPr id="1" name=""/>
        <p:cNvGrpSpPr/>
        <p:nvPr/>
      </p:nvGrpSpPr>
      <p:grpSpPr>
        <a:xfrm>
          <a:off x="0" y="0"/>
          <a:ext cx="0" cy="0"/>
          <a:chOff x="0" y="0"/>
          <a:chExt cx="0" cy="0"/>
        </a:xfrm>
      </p:grpSpPr>
      <p:sp>
        <p:nvSpPr>
          <p:cNvPr id="6" name="TextBox 5"/>
          <p:cNvSpPr txBox="1">
            <a:spLocks noChangeArrowheads="1"/>
          </p:cNvSpPr>
          <p:nvPr userDrawn="1"/>
        </p:nvSpPr>
        <p:spPr bwMode="auto">
          <a:xfrm>
            <a:off x="11490325" y="6388100"/>
            <a:ext cx="438150" cy="365125"/>
          </a:xfrm>
          <a:prstGeom prst="rect">
            <a:avLst/>
          </a:prstGeom>
          <a:noFill/>
          <a:ln>
            <a:noFill/>
          </a:ln>
        </p:spPr>
        <p:txBody>
          <a:bodyPr lIns="0" tIns="0" rIns="0" bIns="0" anchor="ctr"/>
          <a:lstStyle>
            <a:lvl1pPr>
              <a:defRPr sz="2400">
                <a:solidFill>
                  <a:schemeClr val="tx1"/>
                </a:solidFill>
                <a:latin typeface="Metropolis" charset="0"/>
                <a:ea typeface="ＭＳ Ｐゴシック" charset="-128"/>
              </a:defRPr>
            </a:lvl1pPr>
            <a:lvl2pPr marL="742950" indent="-285750">
              <a:defRPr sz="2400">
                <a:solidFill>
                  <a:schemeClr val="tx1"/>
                </a:solidFill>
                <a:latin typeface="Metropolis" charset="0"/>
                <a:ea typeface="ＭＳ Ｐゴシック" charset="-128"/>
              </a:defRPr>
            </a:lvl2pPr>
            <a:lvl3pPr marL="1143000" indent="-228600">
              <a:defRPr sz="2400">
                <a:solidFill>
                  <a:schemeClr val="tx1"/>
                </a:solidFill>
                <a:latin typeface="Metropolis" charset="0"/>
                <a:ea typeface="ＭＳ Ｐゴシック" charset="-128"/>
              </a:defRPr>
            </a:lvl3pPr>
            <a:lvl4pPr marL="1600200" indent="-228600">
              <a:defRPr sz="2400">
                <a:solidFill>
                  <a:schemeClr val="tx1"/>
                </a:solidFill>
                <a:latin typeface="Metropolis" charset="0"/>
                <a:ea typeface="ＭＳ Ｐゴシック" charset="-128"/>
              </a:defRPr>
            </a:lvl4pPr>
            <a:lvl5pPr marL="2057400" indent="-228600">
              <a:defRPr sz="2400">
                <a:solidFill>
                  <a:schemeClr val="tx1"/>
                </a:solidFill>
                <a:latin typeface="Metropolis" charset="0"/>
                <a:ea typeface="ＭＳ Ｐゴシック" charset="-128"/>
              </a:defRPr>
            </a:lvl5pPr>
            <a:lvl6pPr marL="2514600" indent="-228600" eaLnBrk="0" fontAlgn="base" hangingPunct="0">
              <a:spcBef>
                <a:spcPct val="0"/>
              </a:spcBef>
              <a:spcAft>
                <a:spcPct val="0"/>
              </a:spcAft>
              <a:defRPr sz="2400">
                <a:solidFill>
                  <a:schemeClr val="tx1"/>
                </a:solidFill>
                <a:latin typeface="Metropolis" charset="0"/>
                <a:ea typeface="ＭＳ Ｐゴシック" charset="-128"/>
              </a:defRPr>
            </a:lvl6pPr>
            <a:lvl7pPr marL="2971800" indent="-228600" eaLnBrk="0" fontAlgn="base" hangingPunct="0">
              <a:spcBef>
                <a:spcPct val="0"/>
              </a:spcBef>
              <a:spcAft>
                <a:spcPct val="0"/>
              </a:spcAft>
              <a:defRPr sz="2400">
                <a:solidFill>
                  <a:schemeClr val="tx1"/>
                </a:solidFill>
                <a:latin typeface="Metropolis" charset="0"/>
                <a:ea typeface="ＭＳ Ｐゴシック" charset="-128"/>
              </a:defRPr>
            </a:lvl7pPr>
            <a:lvl8pPr marL="3429000" indent="-228600" eaLnBrk="0" fontAlgn="base" hangingPunct="0">
              <a:spcBef>
                <a:spcPct val="0"/>
              </a:spcBef>
              <a:spcAft>
                <a:spcPct val="0"/>
              </a:spcAft>
              <a:defRPr sz="2400">
                <a:solidFill>
                  <a:schemeClr val="tx1"/>
                </a:solidFill>
                <a:latin typeface="Metropolis" charset="0"/>
                <a:ea typeface="ＭＳ Ｐゴシック" charset="-128"/>
              </a:defRPr>
            </a:lvl8pPr>
            <a:lvl9pPr marL="3886200" indent="-228600" eaLnBrk="0" fontAlgn="base" hangingPunct="0">
              <a:spcBef>
                <a:spcPct val="0"/>
              </a:spcBef>
              <a:spcAft>
                <a:spcPct val="0"/>
              </a:spcAft>
              <a:defRPr sz="2400">
                <a:solidFill>
                  <a:schemeClr val="tx1"/>
                </a:solidFill>
                <a:latin typeface="Metropolis" charset="0"/>
                <a:ea typeface="ＭＳ Ｐゴシック" charset="-128"/>
              </a:defRPr>
            </a:lvl9pPr>
          </a:lstStyle>
          <a:p>
            <a:pPr algn="r" eaLnBrk="1" hangingPunct="1">
              <a:lnSpc>
                <a:spcPct val="90000"/>
              </a:lnSpc>
              <a:defRPr/>
            </a:pPr>
            <a:fld id="{7A5B9F7F-7BCE-CF4B-8E5D-DF9697978672}" type="slidenum">
              <a:rPr lang="en-US" altLang="x-none" sz="800" smtClean="0">
                <a:latin typeface="Metropolis Light" charset="0"/>
              </a:rPr>
              <a:pPr algn="r" eaLnBrk="1" hangingPunct="1">
                <a:lnSpc>
                  <a:spcPct val="90000"/>
                </a:lnSpc>
                <a:defRPr/>
              </a:pPr>
              <a:t>‹#›</a:t>
            </a:fld>
            <a:endParaRPr lang="en-US" altLang="x-none" sz="1800">
              <a:latin typeface="Metropolis Light" charset="0"/>
            </a:endParaRPr>
          </a:p>
        </p:txBody>
      </p:sp>
      <p:sp>
        <p:nvSpPr>
          <p:cNvPr id="7" name="TextBox 6"/>
          <p:cNvSpPr txBox="1">
            <a:spLocks noChangeArrowheads="1"/>
          </p:cNvSpPr>
          <p:nvPr userDrawn="1"/>
        </p:nvSpPr>
        <p:spPr bwMode="auto">
          <a:xfrm>
            <a:off x="2117725" y="6510338"/>
            <a:ext cx="1965325" cy="150812"/>
          </a:xfrm>
          <a:prstGeom prst="rect">
            <a:avLst/>
          </a:prstGeom>
          <a:noFill/>
          <a:ln>
            <a:noFill/>
          </a:ln>
        </p:spPr>
        <p:txBody>
          <a:bodyPr lIns="0" tIns="0" rIns="0" bIns="0"/>
          <a:lstStyle>
            <a:lvl1pPr>
              <a:defRPr sz="2400">
                <a:solidFill>
                  <a:schemeClr val="tx1"/>
                </a:solidFill>
                <a:latin typeface="Metropolis" charset="0"/>
                <a:ea typeface="ＭＳ Ｐゴシック" charset="-128"/>
              </a:defRPr>
            </a:lvl1pPr>
            <a:lvl2pPr marL="742950" indent="-285750">
              <a:defRPr sz="2400">
                <a:solidFill>
                  <a:schemeClr val="tx1"/>
                </a:solidFill>
                <a:latin typeface="Metropolis" charset="0"/>
                <a:ea typeface="ＭＳ Ｐゴシック" charset="-128"/>
              </a:defRPr>
            </a:lvl2pPr>
            <a:lvl3pPr marL="1143000" indent="-228600">
              <a:defRPr sz="2400">
                <a:solidFill>
                  <a:schemeClr val="tx1"/>
                </a:solidFill>
                <a:latin typeface="Metropolis" charset="0"/>
                <a:ea typeface="ＭＳ Ｐゴシック" charset="-128"/>
              </a:defRPr>
            </a:lvl3pPr>
            <a:lvl4pPr marL="1600200" indent="-228600">
              <a:defRPr sz="2400">
                <a:solidFill>
                  <a:schemeClr val="tx1"/>
                </a:solidFill>
                <a:latin typeface="Metropolis" charset="0"/>
                <a:ea typeface="ＭＳ Ｐゴシック" charset="-128"/>
              </a:defRPr>
            </a:lvl4pPr>
            <a:lvl5pPr marL="2057400" indent="-228600">
              <a:defRPr sz="2400">
                <a:solidFill>
                  <a:schemeClr val="tx1"/>
                </a:solidFill>
                <a:latin typeface="Metropolis" charset="0"/>
                <a:ea typeface="ＭＳ Ｐゴシック" charset="-128"/>
              </a:defRPr>
            </a:lvl5pPr>
            <a:lvl6pPr marL="2514600" indent="-228600" eaLnBrk="0" fontAlgn="base" hangingPunct="0">
              <a:spcBef>
                <a:spcPct val="0"/>
              </a:spcBef>
              <a:spcAft>
                <a:spcPct val="0"/>
              </a:spcAft>
              <a:defRPr sz="2400">
                <a:solidFill>
                  <a:schemeClr val="tx1"/>
                </a:solidFill>
                <a:latin typeface="Metropolis" charset="0"/>
                <a:ea typeface="ＭＳ Ｐゴシック" charset="-128"/>
              </a:defRPr>
            </a:lvl6pPr>
            <a:lvl7pPr marL="2971800" indent="-228600" eaLnBrk="0" fontAlgn="base" hangingPunct="0">
              <a:spcBef>
                <a:spcPct val="0"/>
              </a:spcBef>
              <a:spcAft>
                <a:spcPct val="0"/>
              </a:spcAft>
              <a:defRPr sz="2400">
                <a:solidFill>
                  <a:schemeClr val="tx1"/>
                </a:solidFill>
                <a:latin typeface="Metropolis" charset="0"/>
                <a:ea typeface="ＭＳ Ｐゴシック" charset="-128"/>
              </a:defRPr>
            </a:lvl7pPr>
            <a:lvl8pPr marL="3429000" indent="-228600" eaLnBrk="0" fontAlgn="base" hangingPunct="0">
              <a:spcBef>
                <a:spcPct val="0"/>
              </a:spcBef>
              <a:spcAft>
                <a:spcPct val="0"/>
              </a:spcAft>
              <a:defRPr sz="2400">
                <a:solidFill>
                  <a:schemeClr val="tx1"/>
                </a:solidFill>
                <a:latin typeface="Metropolis" charset="0"/>
                <a:ea typeface="ＭＳ Ｐゴシック" charset="-128"/>
              </a:defRPr>
            </a:lvl8pPr>
            <a:lvl9pPr marL="3886200" indent="-228600" eaLnBrk="0" fontAlgn="base" hangingPunct="0">
              <a:spcBef>
                <a:spcPct val="0"/>
              </a:spcBef>
              <a:spcAft>
                <a:spcPct val="0"/>
              </a:spcAft>
              <a:defRPr sz="2400">
                <a:solidFill>
                  <a:schemeClr val="tx1"/>
                </a:solidFill>
                <a:latin typeface="Metropolis" charset="0"/>
                <a:ea typeface="ＭＳ Ｐゴシック" charset="-128"/>
              </a:defRPr>
            </a:lvl9pPr>
          </a:lstStyle>
          <a:p>
            <a:pPr eaLnBrk="1" hangingPunct="1">
              <a:lnSpc>
                <a:spcPct val="90000"/>
              </a:lnSpc>
              <a:defRPr/>
            </a:pPr>
            <a:r>
              <a:rPr lang="en-US" altLang="x-none" sz="800">
                <a:latin typeface="Metropolis Light" charset="0"/>
              </a:rPr>
              <a:t>©</a:t>
            </a:r>
            <a:r>
              <a:rPr lang="is-IS" altLang="x-none" sz="800">
                <a:latin typeface="Metropolis Light" charset="0"/>
              </a:rPr>
              <a:t>2018</a:t>
            </a:r>
            <a:r>
              <a:rPr lang="en-US" altLang="x-none" sz="800">
                <a:latin typeface="Metropolis Light" charset="0"/>
              </a:rPr>
              <a:t> VMware, Inc.</a:t>
            </a:r>
          </a:p>
          <a:p>
            <a:pPr eaLnBrk="1" hangingPunct="1">
              <a:lnSpc>
                <a:spcPct val="90000"/>
              </a:lnSpc>
              <a:defRPr/>
            </a:pPr>
            <a:endParaRPr lang="en-US" altLang="x-none" sz="800">
              <a:latin typeface="Metropolis Light" charset="0"/>
            </a:endParaRPr>
          </a:p>
        </p:txBody>
      </p:sp>
      <p:sp>
        <p:nvSpPr>
          <p:cNvPr id="3" name="Title 2"/>
          <p:cNvSpPr>
            <a:spLocks noGrp="1"/>
          </p:cNvSpPr>
          <p:nvPr>
            <p:ph type="title"/>
          </p:nvPr>
        </p:nvSpPr>
        <p:spPr/>
        <p:txBody>
          <a:bodyPr/>
          <a:lstStyle/>
          <a:p>
            <a:r>
              <a:rPr lang="en-US"/>
              <a:t>Click to edit Master title style</a:t>
            </a:r>
          </a:p>
        </p:txBody>
      </p:sp>
      <p:sp>
        <p:nvSpPr>
          <p:cNvPr id="8" name="Subtitle 2"/>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Content Placeholder 3"/>
          <p:cNvSpPr>
            <a:spLocks noGrp="1"/>
          </p:cNvSpPr>
          <p:nvPr>
            <p:ph sz="quarter" idx="17"/>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12" name="Content Placeholder 3"/>
          <p:cNvSpPr>
            <a:spLocks noGrp="1"/>
          </p:cNvSpPr>
          <p:nvPr>
            <p:ph sz="quarter" idx="18"/>
          </p:nvPr>
        </p:nvSpPr>
        <p:spPr>
          <a:xfrm>
            <a:off x="6321287" y="1600200"/>
            <a:ext cx="5867538" cy="4572000"/>
          </a:xfrm>
        </p:spPr>
        <p:txBody>
          <a:bodyPr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Tree>
    <p:extLst>
      <p:ext uri="{BB962C8B-B14F-4D97-AF65-F5344CB8AC3E}">
        <p14:creationId xmlns:p14="http://schemas.microsoft.com/office/powerpoint/2010/main" val="1682710134"/>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 No Footer">
    <p:spTree>
      <p:nvGrpSpPr>
        <p:cNvPr id="1" name=""/>
        <p:cNvGrpSpPr/>
        <p:nvPr/>
      </p:nvGrpSpPr>
      <p:grpSpPr>
        <a:xfrm>
          <a:off x="0" y="0"/>
          <a:ext cx="0" cy="0"/>
          <a:chOff x="0" y="0"/>
          <a:chExt cx="0" cy="0"/>
        </a:xfrm>
      </p:grpSpPr>
      <p:sp>
        <p:nvSpPr>
          <p:cNvPr id="7" name="Rectangle 6"/>
          <p:cNvSpPr/>
          <p:nvPr userDrawn="1"/>
        </p:nvSpPr>
        <p:spPr>
          <a:xfrm>
            <a:off x="0" y="5257800"/>
            <a:ext cx="12188825" cy="1600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08" tIns="45705" rIns="91408" bIns="45705" rtlCol="0" anchor="ctr"/>
          <a:lstStyle/>
          <a:p>
            <a:pPr algn="ctr"/>
            <a:endParaRPr lang="en-US"/>
          </a:p>
        </p:txBody>
      </p:sp>
      <p:sp>
        <p:nvSpPr>
          <p:cNvPr id="2" name="Title 1"/>
          <p:cNvSpPr>
            <a:spLocks noGrp="1"/>
          </p:cNvSpPr>
          <p:nvPr>
            <p:ph type="title"/>
          </p:nvPr>
        </p:nvSpPr>
        <p:spPr>
          <a:xfrm>
            <a:off x="609441" y="330200"/>
            <a:ext cx="10969943" cy="812800"/>
          </a:xfrm>
        </p:spPr>
        <p:txBody>
          <a:bodyPr/>
          <a:lstStyle>
            <a:lvl1pPr algn="l" defTabSz="914095" rtl="0" eaLnBrk="1" latinLnBrk="0" hangingPunct="1">
              <a:lnSpc>
                <a:spcPct val="90000"/>
              </a:lnSpc>
              <a:spcBef>
                <a:spcPct val="0"/>
              </a:spcBef>
              <a:buNone/>
              <a:defRPr lang="en-US" sz="2800" b="0" kern="1200" dirty="0">
                <a:solidFill>
                  <a:schemeClr val="accent1"/>
                </a:solidFill>
                <a:latin typeface="+mj-lt"/>
                <a:ea typeface="+mj-ea"/>
                <a:cs typeface="+mj-cs"/>
              </a:defRPr>
            </a:lvl1pPr>
          </a:lstStyle>
          <a:p>
            <a:r>
              <a:rPr lang="en-US"/>
              <a:t>Click to edit Master title style</a:t>
            </a:r>
          </a:p>
        </p:txBody>
      </p:sp>
      <p:sp>
        <p:nvSpPr>
          <p:cNvPr id="3" name="Content Placeholder 2"/>
          <p:cNvSpPr>
            <a:spLocks noGrp="1"/>
          </p:cNvSpPr>
          <p:nvPr>
            <p:ph idx="1"/>
          </p:nvPr>
        </p:nvSpPr>
        <p:spPr>
          <a:xfrm>
            <a:off x="609441" y="1676400"/>
            <a:ext cx="10969943"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a:xfrm>
            <a:off x="11809413" y="6464265"/>
            <a:ext cx="304801" cy="239551"/>
          </a:xfrm>
          <a:prstGeom prst="rect">
            <a:avLst/>
          </a:prstGeom>
          <a:noFill/>
        </p:spPr>
        <p:txBody>
          <a:bodyPr wrap="square" lIns="0" tIns="0" rIns="0" bIns="0" rtlCol="0" anchor="ctr" anchorCtr="0">
            <a:noAutofit/>
          </a:bodyPr>
          <a:lstStyle/>
          <a:p>
            <a:pPr algn="ctr">
              <a:lnSpc>
                <a:spcPct val="90000"/>
              </a:lnSpc>
            </a:pPr>
            <a:fld id="{31E76FE2-F01A-408B-80C0-B524F3F45E05}" type="slidenum">
              <a:rPr lang="en-US" sz="1100" smtClean="0">
                <a:solidFill>
                  <a:schemeClr val="tx1"/>
                </a:solidFill>
              </a:rPr>
              <a:pPr algn="ctr">
                <a:lnSpc>
                  <a:spcPct val="90000"/>
                </a:lnSpc>
              </a:pPr>
              <a:t>‹#›</a:t>
            </a:fld>
            <a:endParaRPr lang="en-US" sz="1100">
              <a:solidFill>
                <a:schemeClr val="tx1"/>
              </a:solidFill>
            </a:endParaRPr>
          </a:p>
        </p:txBody>
      </p:sp>
      <p:sp>
        <p:nvSpPr>
          <p:cNvPr id="8" name="Rectangle 7"/>
          <p:cNvSpPr/>
          <p:nvPr userDrawn="1"/>
        </p:nvSpPr>
        <p:spPr>
          <a:xfrm>
            <a:off x="4322133" y="6476327"/>
            <a:ext cx="3544559" cy="215444"/>
          </a:xfrm>
          <a:prstGeom prst="rect">
            <a:avLst/>
          </a:prstGeom>
        </p:spPr>
        <p:txBody>
          <a:bodyPr wrap="none" lIns="91408" tIns="45705" rIns="91408" bIns="45705">
            <a:spAutoFit/>
          </a:bodyPr>
          <a:lstStyle/>
          <a:p>
            <a:pPr marL="0" marR="0" lvl="0" indent="0" algn="ctr" defTabSz="91409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mn-lt"/>
                <a:ea typeface="+mn-ea"/>
                <a:cs typeface="+mn-cs"/>
              </a:rPr>
              <a:t>© 2017 VMware Inc. All rights reserved. Confidential – Not for Distribution</a:t>
            </a:r>
          </a:p>
        </p:txBody>
      </p:sp>
    </p:spTree>
    <p:extLst>
      <p:ext uri="{BB962C8B-B14F-4D97-AF65-F5344CB8AC3E}">
        <p14:creationId xmlns:p14="http://schemas.microsoft.com/office/powerpoint/2010/main" val="4044862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6_Diagram with Content">
    <p:spTree>
      <p:nvGrpSpPr>
        <p:cNvPr id="1" name=""/>
        <p:cNvGrpSpPr/>
        <p:nvPr/>
      </p:nvGrpSpPr>
      <p:grpSpPr>
        <a:xfrm>
          <a:off x="0" y="0"/>
          <a:ext cx="0" cy="0"/>
          <a:chOff x="0" y="0"/>
          <a:chExt cx="0" cy="0"/>
        </a:xfrm>
      </p:grpSpPr>
      <p:sp>
        <p:nvSpPr>
          <p:cNvPr id="6" name="Rectangle 5"/>
          <p:cNvSpPr/>
          <p:nvPr userDrawn="1"/>
        </p:nvSpPr>
        <p:spPr bwMode="ltGray">
          <a:xfrm>
            <a:off x="0" y="1600200"/>
            <a:ext cx="7923213" cy="457041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800">
              <a:solidFill>
                <a:schemeClr val="accent2"/>
              </a:solidFill>
              <a:ea typeface="ＭＳ Ｐゴシック" charset="0"/>
              <a:cs typeface="ＭＳ Ｐゴシック" charset="0"/>
            </a:endParaRPr>
          </a:p>
        </p:txBody>
      </p:sp>
      <p:cxnSp>
        <p:nvCxnSpPr>
          <p:cNvPr id="7" name="Straight Connector 6"/>
          <p:cNvCxnSpPr>
            <a:cxnSpLocks/>
          </p:cNvCxnSpPr>
          <p:nvPr userDrawn="1"/>
        </p:nvCxnSpPr>
        <p:spPr>
          <a:xfrm>
            <a:off x="8380413" y="160813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p:cNvSpPr txBox="1">
            <a:spLocks noChangeArrowheads="1"/>
          </p:cNvSpPr>
          <p:nvPr userDrawn="1"/>
        </p:nvSpPr>
        <p:spPr bwMode="auto">
          <a:xfrm>
            <a:off x="11490325" y="6388100"/>
            <a:ext cx="438150" cy="365125"/>
          </a:xfrm>
          <a:prstGeom prst="rect">
            <a:avLst/>
          </a:prstGeom>
          <a:noFill/>
          <a:ln>
            <a:noFill/>
          </a:ln>
        </p:spPr>
        <p:txBody>
          <a:bodyPr lIns="0" tIns="0" rIns="0" bIns="0" anchor="ctr"/>
          <a:lstStyle>
            <a:lvl1pPr>
              <a:defRPr sz="2400">
                <a:solidFill>
                  <a:schemeClr val="tx1"/>
                </a:solidFill>
                <a:latin typeface="Metropolis" charset="0"/>
                <a:ea typeface="ＭＳ Ｐゴシック" charset="-128"/>
              </a:defRPr>
            </a:lvl1pPr>
            <a:lvl2pPr marL="742950" indent="-285750">
              <a:defRPr sz="2400">
                <a:solidFill>
                  <a:schemeClr val="tx1"/>
                </a:solidFill>
                <a:latin typeface="Metropolis" charset="0"/>
                <a:ea typeface="ＭＳ Ｐゴシック" charset="-128"/>
              </a:defRPr>
            </a:lvl2pPr>
            <a:lvl3pPr marL="1143000" indent="-228600">
              <a:defRPr sz="2400">
                <a:solidFill>
                  <a:schemeClr val="tx1"/>
                </a:solidFill>
                <a:latin typeface="Metropolis" charset="0"/>
                <a:ea typeface="ＭＳ Ｐゴシック" charset="-128"/>
              </a:defRPr>
            </a:lvl3pPr>
            <a:lvl4pPr marL="1600200" indent="-228600">
              <a:defRPr sz="2400">
                <a:solidFill>
                  <a:schemeClr val="tx1"/>
                </a:solidFill>
                <a:latin typeface="Metropolis" charset="0"/>
                <a:ea typeface="ＭＳ Ｐゴシック" charset="-128"/>
              </a:defRPr>
            </a:lvl4pPr>
            <a:lvl5pPr marL="2057400" indent="-228600">
              <a:defRPr sz="2400">
                <a:solidFill>
                  <a:schemeClr val="tx1"/>
                </a:solidFill>
                <a:latin typeface="Metropolis" charset="0"/>
                <a:ea typeface="ＭＳ Ｐゴシック" charset="-128"/>
              </a:defRPr>
            </a:lvl5pPr>
            <a:lvl6pPr marL="2514600" indent="-228600" eaLnBrk="0" fontAlgn="base" hangingPunct="0">
              <a:spcBef>
                <a:spcPct val="0"/>
              </a:spcBef>
              <a:spcAft>
                <a:spcPct val="0"/>
              </a:spcAft>
              <a:defRPr sz="2400">
                <a:solidFill>
                  <a:schemeClr val="tx1"/>
                </a:solidFill>
                <a:latin typeface="Metropolis" charset="0"/>
                <a:ea typeface="ＭＳ Ｐゴシック" charset="-128"/>
              </a:defRPr>
            </a:lvl6pPr>
            <a:lvl7pPr marL="2971800" indent="-228600" eaLnBrk="0" fontAlgn="base" hangingPunct="0">
              <a:spcBef>
                <a:spcPct val="0"/>
              </a:spcBef>
              <a:spcAft>
                <a:spcPct val="0"/>
              </a:spcAft>
              <a:defRPr sz="2400">
                <a:solidFill>
                  <a:schemeClr val="tx1"/>
                </a:solidFill>
                <a:latin typeface="Metropolis" charset="0"/>
                <a:ea typeface="ＭＳ Ｐゴシック" charset="-128"/>
              </a:defRPr>
            </a:lvl7pPr>
            <a:lvl8pPr marL="3429000" indent="-228600" eaLnBrk="0" fontAlgn="base" hangingPunct="0">
              <a:spcBef>
                <a:spcPct val="0"/>
              </a:spcBef>
              <a:spcAft>
                <a:spcPct val="0"/>
              </a:spcAft>
              <a:defRPr sz="2400">
                <a:solidFill>
                  <a:schemeClr val="tx1"/>
                </a:solidFill>
                <a:latin typeface="Metropolis" charset="0"/>
                <a:ea typeface="ＭＳ Ｐゴシック" charset="-128"/>
              </a:defRPr>
            </a:lvl8pPr>
            <a:lvl9pPr marL="3886200" indent="-228600" eaLnBrk="0" fontAlgn="base" hangingPunct="0">
              <a:spcBef>
                <a:spcPct val="0"/>
              </a:spcBef>
              <a:spcAft>
                <a:spcPct val="0"/>
              </a:spcAft>
              <a:defRPr sz="2400">
                <a:solidFill>
                  <a:schemeClr val="tx1"/>
                </a:solidFill>
                <a:latin typeface="Metropolis" charset="0"/>
                <a:ea typeface="ＭＳ Ｐゴシック" charset="-128"/>
              </a:defRPr>
            </a:lvl9pPr>
          </a:lstStyle>
          <a:p>
            <a:pPr algn="r" eaLnBrk="1" hangingPunct="1">
              <a:lnSpc>
                <a:spcPct val="90000"/>
              </a:lnSpc>
              <a:defRPr/>
            </a:pPr>
            <a:fld id="{A463F670-1F02-4048-90C5-EFDBDAB05BCA}" type="slidenum">
              <a:rPr lang="en-US" altLang="x-none" sz="800" smtClean="0">
                <a:latin typeface="Metropolis Light" charset="0"/>
              </a:rPr>
              <a:pPr algn="r" eaLnBrk="1" hangingPunct="1">
                <a:lnSpc>
                  <a:spcPct val="90000"/>
                </a:lnSpc>
                <a:defRPr/>
              </a:pPr>
              <a:t>‹#›</a:t>
            </a:fld>
            <a:endParaRPr lang="en-US" altLang="x-none" sz="1800">
              <a:latin typeface="Metropolis Light" charset="0"/>
            </a:endParaRPr>
          </a:p>
        </p:txBody>
      </p:sp>
      <p:sp>
        <p:nvSpPr>
          <p:cNvPr id="10" name="TextBox 26"/>
          <p:cNvSpPr txBox="1">
            <a:spLocks noChangeArrowheads="1"/>
          </p:cNvSpPr>
          <p:nvPr userDrawn="1"/>
        </p:nvSpPr>
        <p:spPr bwMode="auto">
          <a:xfrm>
            <a:off x="2117725" y="6510338"/>
            <a:ext cx="1965325" cy="150812"/>
          </a:xfrm>
          <a:prstGeom prst="rect">
            <a:avLst/>
          </a:prstGeom>
          <a:noFill/>
          <a:ln>
            <a:noFill/>
          </a:ln>
        </p:spPr>
        <p:txBody>
          <a:bodyPr lIns="0" tIns="0" rIns="0" bIns="0"/>
          <a:lstStyle>
            <a:lvl1pPr>
              <a:defRPr sz="2400">
                <a:solidFill>
                  <a:schemeClr val="tx1"/>
                </a:solidFill>
                <a:latin typeface="Metropolis" charset="0"/>
                <a:ea typeface="ＭＳ Ｐゴシック" charset="-128"/>
              </a:defRPr>
            </a:lvl1pPr>
            <a:lvl2pPr marL="742950" indent="-285750">
              <a:defRPr sz="2400">
                <a:solidFill>
                  <a:schemeClr val="tx1"/>
                </a:solidFill>
                <a:latin typeface="Metropolis" charset="0"/>
                <a:ea typeface="ＭＳ Ｐゴシック" charset="-128"/>
              </a:defRPr>
            </a:lvl2pPr>
            <a:lvl3pPr marL="1143000" indent="-228600">
              <a:defRPr sz="2400">
                <a:solidFill>
                  <a:schemeClr val="tx1"/>
                </a:solidFill>
                <a:latin typeface="Metropolis" charset="0"/>
                <a:ea typeface="ＭＳ Ｐゴシック" charset="-128"/>
              </a:defRPr>
            </a:lvl3pPr>
            <a:lvl4pPr marL="1600200" indent="-228600">
              <a:defRPr sz="2400">
                <a:solidFill>
                  <a:schemeClr val="tx1"/>
                </a:solidFill>
                <a:latin typeface="Metropolis" charset="0"/>
                <a:ea typeface="ＭＳ Ｐゴシック" charset="-128"/>
              </a:defRPr>
            </a:lvl4pPr>
            <a:lvl5pPr marL="2057400" indent="-228600">
              <a:defRPr sz="2400">
                <a:solidFill>
                  <a:schemeClr val="tx1"/>
                </a:solidFill>
                <a:latin typeface="Metropolis" charset="0"/>
                <a:ea typeface="ＭＳ Ｐゴシック" charset="-128"/>
              </a:defRPr>
            </a:lvl5pPr>
            <a:lvl6pPr marL="2514600" indent="-228600" eaLnBrk="0" fontAlgn="base" hangingPunct="0">
              <a:spcBef>
                <a:spcPct val="0"/>
              </a:spcBef>
              <a:spcAft>
                <a:spcPct val="0"/>
              </a:spcAft>
              <a:defRPr sz="2400">
                <a:solidFill>
                  <a:schemeClr val="tx1"/>
                </a:solidFill>
                <a:latin typeface="Metropolis" charset="0"/>
                <a:ea typeface="ＭＳ Ｐゴシック" charset="-128"/>
              </a:defRPr>
            </a:lvl6pPr>
            <a:lvl7pPr marL="2971800" indent="-228600" eaLnBrk="0" fontAlgn="base" hangingPunct="0">
              <a:spcBef>
                <a:spcPct val="0"/>
              </a:spcBef>
              <a:spcAft>
                <a:spcPct val="0"/>
              </a:spcAft>
              <a:defRPr sz="2400">
                <a:solidFill>
                  <a:schemeClr val="tx1"/>
                </a:solidFill>
                <a:latin typeface="Metropolis" charset="0"/>
                <a:ea typeface="ＭＳ Ｐゴシック" charset="-128"/>
              </a:defRPr>
            </a:lvl7pPr>
            <a:lvl8pPr marL="3429000" indent="-228600" eaLnBrk="0" fontAlgn="base" hangingPunct="0">
              <a:spcBef>
                <a:spcPct val="0"/>
              </a:spcBef>
              <a:spcAft>
                <a:spcPct val="0"/>
              </a:spcAft>
              <a:defRPr sz="2400">
                <a:solidFill>
                  <a:schemeClr val="tx1"/>
                </a:solidFill>
                <a:latin typeface="Metropolis" charset="0"/>
                <a:ea typeface="ＭＳ Ｐゴシック" charset="-128"/>
              </a:defRPr>
            </a:lvl8pPr>
            <a:lvl9pPr marL="3886200" indent="-228600" eaLnBrk="0" fontAlgn="base" hangingPunct="0">
              <a:spcBef>
                <a:spcPct val="0"/>
              </a:spcBef>
              <a:spcAft>
                <a:spcPct val="0"/>
              </a:spcAft>
              <a:defRPr sz="2400">
                <a:solidFill>
                  <a:schemeClr val="tx1"/>
                </a:solidFill>
                <a:latin typeface="Metropolis" charset="0"/>
                <a:ea typeface="ＭＳ Ｐゴシック" charset="-128"/>
              </a:defRPr>
            </a:lvl9pPr>
          </a:lstStyle>
          <a:p>
            <a:pPr eaLnBrk="1" hangingPunct="1">
              <a:lnSpc>
                <a:spcPct val="90000"/>
              </a:lnSpc>
              <a:defRPr/>
            </a:pPr>
            <a:r>
              <a:rPr lang="en-US" altLang="x-none" sz="800">
                <a:latin typeface="Metropolis Light" charset="0"/>
              </a:rPr>
              <a:t>©</a:t>
            </a:r>
            <a:r>
              <a:rPr lang="is-IS" altLang="x-none" sz="800">
                <a:latin typeface="Metropolis Light" charset="0"/>
              </a:rPr>
              <a:t>2018</a:t>
            </a:r>
            <a:r>
              <a:rPr lang="en-US" altLang="x-none" sz="800">
                <a:latin typeface="Metropolis Light" charset="0"/>
              </a:rPr>
              <a:t> VMware, Inc.</a:t>
            </a:r>
          </a:p>
          <a:p>
            <a:pPr eaLnBrk="1" hangingPunct="1">
              <a:lnSpc>
                <a:spcPct val="90000"/>
              </a:lnSpc>
              <a:defRPr/>
            </a:pPr>
            <a:endParaRPr lang="en-US" altLang="x-none" sz="800">
              <a:latin typeface="Metropolis Light" charset="0"/>
            </a:endParaRPr>
          </a:p>
        </p:txBody>
      </p:sp>
      <p:sp>
        <p:nvSpPr>
          <p:cNvPr id="3" name="Title 2"/>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7"/>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5368108"/>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441" y="1676400"/>
            <a:ext cx="10969943"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609441" y="1206500"/>
            <a:ext cx="10969943" cy="304800"/>
          </a:xfrm>
        </p:spPr>
        <p:txBody>
          <a:bodyPr/>
          <a:lstStyle>
            <a:lvl1pPr marL="0" indent="0">
              <a:lnSpc>
                <a:spcPct val="90000"/>
              </a:lnSpc>
              <a:spcBef>
                <a:spcPts val="0"/>
              </a:spcBef>
              <a:buNone/>
              <a:defRPr sz="1900">
                <a:solidFill>
                  <a:schemeClr val="accent4"/>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a:t>Click to add subtitle</a:t>
            </a:r>
          </a:p>
        </p:txBody>
      </p:sp>
    </p:spTree>
    <p:extLst>
      <p:ext uri="{BB962C8B-B14F-4D97-AF65-F5344CB8AC3E}">
        <p14:creationId xmlns:p14="http://schemas.microsoft.com/office/powerpoint/2010/main" val="3615041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and Content - w/o Footer">
    <p:spTree>
      <p:nvGrpSpPr>
        <p:cNvPr id="1" name=""/>
        <p:cNvGrpSpPr/>
        <p:nvPr/>
      </p:nvGrpSpPr>
      <p:grpSpPr>
        <a:xfrm>
          <a:off x="0" y="0"/>
          <a:ext cx="0" cy="0"/>
          <a:chOff x="0" y="0"/>
          <a:chExt cx="0" cy="0"/>
        </a:xfrm>
      </p:grpSpPr>
      <p:sp>
        <p:nvSpPr>
          <p:cNvPr id="10" name="Rectangle 9"/>
          <p:cNvSpPr/>
          <p:nvPr userDrawn="1"/>
        </p:nvSpPr>
        <p:spPr>
          <a:xfrm>
            <a:off x="0" y="5334010"/>
            <a:ext cx="12188825" cy="15494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08" tIns="45705" rIns="91408" bIns="45705"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441" y="1676400"/>
            <a:ext cx="10969943"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609441" y="1206500"/>
            <a:ext cx="10969943" cy="304800"/>
          </a:xfrm>
        </p:spPr>
        <p:txBody>
          <a:bodyPr/>
          <a:lstStyle>
            <a:lvl1pPr marL="0" indent="0">
              <a:lnSpc>
                <a:spcPct val="90000"/>
              </a:lnSpc>
              <a:spcBef>
                <a:spcPts val="0"/>
              </a:spcBef>
              <a:buNone/>
              <a:defRPr sz="1900">
                <a:solidFill>
                  <a:schemeClr val="accent4"/>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a:t>Click to add subtitle</a:t>
            </a:r>
          </a:p>
        </p:txBody>
      </p:sp>
      <p:sp>
        <p:nvSpPr>
          <p:cNvPr id="7" name="TextBox 6"/>
          <p:cNvSpPr txBox="1"/>
          <p:nvPr userDrawn="1"/>
        </p:nvSpPr>
        <p:spPr>
          <a:xfrm>
            <a:off x="11809413" y="6464265"/>
            <a:ext cx="304801" cy="239551"/>
          </a:xfrm>
          <a:prstGeom prst="rect">
            <a:avLst/>
          </a:prstGeom>
          <a:noFill/>
        </p:spPr>
        <p:txBody>
          <a:bodyPr wrap="square" lIns="0" tIns="0" rIns="0" bIns="0" rtlCol="0" anchor="ctr" anchorCtr="0">
            <a:noAutofit/>
          </a:bodyPr>
          <a:lstStyle/>
          <a:p>
            <a:pPr algn="ctr">
              <a:lnSpc>
                <a:spcPct val="90000"/>
              </a:lnSpc>
            </a:pPr>
            <a:fld id="{31E76FE2-F01A-408B-80C0-B524F3F45E05}" type="slidenum">
              <a:rPr lang="en-US" sz="1100" smtClean="0">
                <a:solidFill>
                  <a:schemeClr val="tx1"/>
                </a:solidFill>
              </a:rPr>
              <a:pPr algn="ctr">
                <a:lnSpc>
                  <a:spcPct val="90000"/>
                </a:lnSpc>
              </a:pPr>
              <a:t>‹#›</a:t>
            </a:fld>
            <a:endParaRPr lang="en-US" sz="1100">
              <a:solidFill>
                <a:schemeClr val="tx1"/>
              </a:solidFill>
            </a:endParaRPr>
          </a:p>
        </p:txBody>
      </p:sp>
      <p:sp>
        <p:nvSpPr>
          <p:cNvPr id="8" name="Rectangle 7"/>
          <p:cNvSpPr/>
          <p:nvPr userDrawn="1"/>
        </p:nvSpPr>
        <p:spPr>
          <a:xfrm>
            <a:off x="4322133" y="6476327"/>
            <a:ext cx="3544559" cy="215444"/>
          </a:xfrm>
          <a:prstGeom prst="rect">
            <a:avLst/>
          </a:prstGeom>
        </p:spPr>
        <p:txBody>
          <a:bodyPr wrap="none" lIns="91408" tIns="45705" rIns="91408" bIns="45705">
            <a:spAutoFit/>
          </a:bodyPr>
          <a:lstStyle/>
          <a:p>
            <a:pPr marL="0" marR="0" lvl="0" indent="0" algn="ctr" defTabSz="91409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mn-lt"/>
                <a:ea typeface="+mn-ea"/>
                <a:cs typeface="+mn-cs"/>
              </a:rPr>
              <a:t>© 2017 VMware Inc. All rights reserved. Confidential – Not for Distribution</a:t>
            </a:r>
          </a:p>
        </p:txBody>
      </p:sp>
    </p:spTree>
    <p:extLst>
      <p:ext uri="{BB962C8B-B14F-4D97-AF65-F5344CB8AC3E}">
        <p14:creationId xmlns:p14="http://schemas.microsoft.com/office/powerpoint/2010/main" val="128287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1136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8"/>
          <p:cNvSpPr>
            <a:spLocks noGrp="1"/>
          </p:cNvSpPr>
          <p:nvPr>
            <p:ph type="body" sz="quarter" idx="13" hasCustomPrompt="1"/>
          </p:nvPr>
        </p:nvSpPr>
        <p:spPr>
          <a:xfrm>
            <a:off x="609441" y="1219200"/>
            <a:ext cx="10969943" cy="304800"/>
          </a:xfrm>
        </p:spPr>
        <p:txBody>
          <a:bodyPr/>
          <a:lstStyle>
            <a:lvl1pPr marL="0" indent="0">
              <a:lnSpc>
                <a:spcPct val="90000"/>
              </a:lnSpc>
              <a:spcBef>
                <a:spcPts val="0"/>
              </a:spcBef>
              <a:buNone/>
              <a:defRPr lang="en-US" sz="1900" kern="1200" dirty="0">
                <a:solidFill>
                  <a:schemeClr val="accent4"/>
                </a:solidFill>
                <a:latin typeface="+mn-lt"/>
                <a:ea typeface="+mn-ea"/>
                <a:cs typeface="+mn-cs"/>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marL="0" lvl="0" indent="0" algn="l" defTabSz="914095" rtl="0" eaLnBrk="1" latinLnBrk="0" hangingPunct="1">
              <a:lnSpc>
                <a:spcPct val="90000"/>
              </a:lnSpc>
              <a:spcBef>
                <a:spcPts val="0"/>
              </a:spcBef>
              <a:buClr>
                <a:schemeClr val="tx1">
                  <a:lumMod val="60000"/>
                  <a:lumOff val="40000"/>
                </a:schemeClr>
              </a:buClr>
              <a:buSzPct val="90000"/>
              <a:buFont typeface="Arial" panose="020B0604020202020204" pitchFamily="34" charset="0"/>
              <a:buNone/>
            </a:pPr>
            <a:r>
              <a:rPr lang="en-US"/>
              <a:t>Click to add subtitle</a:t>
            </a:r>
          </a:p>
        </p:txBody>
      </p:sp>
    </p:spTree>
    <p:extLst>
      <p:ext uri="{BB962C8B-B14F-4D97-AF65-F5344CB8AC3E}">
        <p14:creationId xmlns:p14="http://schemas.microsoft.com/office/powerpoint/2010/main" val="3956201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3" y="5003810"/>
            <a:ext cx="4341812" cy="18542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08" tIns="45705" rIns="91408" bIns="45705" rtlCol="0" anchor="ctr"/>
          <a:lstStyle/>
          <a:p>
            <a:pPr algn="ctr"/>
            <a:endParaRPr lang="en-US"/>
          </a:p>
        </p:txBody>
      </p:sp>
    </p:spTree>
    <p:extLst>
      <p:ext uri="{BB962C8B-B14F-4D97-AF65-F5344CB8AC3E}">
        <p14:creationId xmlns:p14="http://schemas.microsoft.com/office/powerpoint/2010/main" val="141760671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vmlDrawing" Target="../drawings/vmlDrawing1.v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2.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43"/>
            </p:custDataLst>
            <p:extLst>
              <p:ext uri="{D42A27DB-BD31-4B8C-83A1-F6EECF244321}">
                <p14:modId xmlns:p14="http://schemas.microsoft.com/office/powerpoint/2010/main" val="1401166770"/>
              </p:ext>
            </p:extLst>
          </p:nvPr>
        </p:nvGraphicFramePr>
        <p:xfrm>
          <a:off x="1588" y="1589"/>
          <a:ext cx="1588" cy="1587"/>
        </p:xfrm>
        <a:graphic>
          <a:graphicData uri="http://schemas.openxmlformats.org/presentationml/2006/ole">
            <mc:AlternateContent xmlns:mc="http://schemas.openxmlformats.org/markup-compatibility/2006">
              <mc:Choice xmlns:v="urn:schemas-microsoft-com:vml" Requires="v">
                <p:oleObj spid="_x0000_s1026" name="think-cell Slide" r:id="rId44" imgW="360" imgH="360" progId="TCLayout.ActiveDocument.1">
                  <p:embed/>
                </p:oleObj>
              </mc:Choice>
              <mc:Fallback>
                <p:oleObj name="think-cell Slide" r:id="rId44" imgW="360" imgH="360" progId="TCLayout.ActiveDocument.1">
                  <p:embed/>
                  <p:pic>
                    <p:nvPicPr>
                      <p:cNvPr id="4" name="Object 3" hidden="1"/>
                      <p:cNvPicPr/>
                      <p:nvPr/>
                    </p:nvPicPr>
                    <p:blipFill>
                      <a:blip r:embed="rId45"/>
                      <a:stretch>
                        <a:fillRect/>
                      </a:stretch>
                    </p:blipFill>
                    <p:spPr>
                      <a:xfrm>
                        <a:off x="1588" y="1589"/>
                        <a:ext cx="1588" cy="1587"/>
                      </a:xfrm>
                      <a:prstGeom prst="rect">
                        <a:avLst/>
                      </a:prstGeom>
                    </p:spPr>
                  </p:pic>
                </p:oleObj>
              </mc:Fallback>
            </mc:AlternateContent>
          </a:graphicData>
        </a:graphic>
      </p:graphicFrame>
      <p:pic>
        <p:nvPicPr>
          <p:cNvPr id="16" name="Picture 15"/>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0209213" y="5408778"/>
            <a:ext cx="1979612" cy="1454097"/>
          </a:xfrm>
          <a:prstGeom prst="rect">
            <a:avLst/>
          </a:prstGeom>
        </p:spPr>
      </p:pic>
      <p:grpSp>
        <p:nvGrpSpPr>
          <p:cNvPr id="21" name="Group 20"/>
          <p:cNvGrpSpPr/>
          <p:nvPr userDrawn="1"/>
        </p:nvGrpSpPr>
        <p:grpSpPr>
          <a:xfrm>
            <a:off x="617877" y="6446045"/>
            <a:ext cx="1099794" cy="173355"/>
            <a:chOff x="-84138" y="5622925"/>
            <a:chExt cx="4330701" cy="682626"/>
          </a:xfrm>
        </p:grpSpPr>
        <p:sp>
          <p:nvSpPr>
            <p:cNvPr id="22" name="Freeform 6"/>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609441" y="330200"/>
            <a:ext cx="10969943" cy="812800"/>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441" y="1371600"/>
            <a:ext cx="10969943" cy="46482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a:xfrm>
            <a:off x="11809413" y="6464265"/>
            <a:ext cx="304801" cy="239551"/>
          </a:xfrm>
          <a:prstGeom prst="rect">
            <a:avLst/>
          </a:prstGeom>
          <a:noFill/>
        </p:spPr>
        <p:txBody>
          <a:bodyPr wrap="square" lIns="0" tIns="0" rIns="0" bIns="0" rtlCol="0" anchor="ctr" anchorCtr="0">
            <a:noAutofit/>
          </a:bodyPr>
          <a:lstStyle/>
          <a:p>
            <a:pPr algn="ctr">
              <a:lnSpc>
                <a:spcPct val="90000"/>
              </a:lnSpc>
            </a:pPr>
            <a:fld id="{31E76FE2-F01A-408B-80C0-B524F3F45E05}" type="slidenum">
              <a:rPr lang="en-US" sz="1100" smtClean="0">
                <a:solidFill>
                  <a:schemeClr val="bg2"/>
                </a:solidFill>
              </a:rPr>
              <a:pPr algn="ctr">
                <a:lnSpc>
                  <a:spcPct val="90000"/>
                </a:lnSpc>
              </a:pPr>
              <a:t>‹#›</a:t>
            </a:fld>
            <a:endParaRPr lang="en-US" sz="1100">
              <a:solidFill>
                <a:schemeClr val="bg2"/>
              </a:solidFill>
            </a:endParaRPr>
          </a:p>
        </p:txBody>
      </p:sp>
      <p:sp>
        <p:nvSpPr>
          <p:cNvPr id="7" name="Rectangle 6"/>
          <p:cNvSpPr/>
          <p:nvPr userDrawn="1"/>
        </p:nvSpPr>
        <p:spPr>
          <a:xfrm>
            <a:off x="5078781" y="6476327"/>
            <a:ext cx="2031261" cy="215413"/>
          </a:xfrm>
          <a:prstGeom prst="rect">
            <a:avLst/>
          </a:prstGeom>
        </p:spPr>
        <p:txBody>
          <a:bodyPr wrap="none" lIns="91408" tIns="45705" rIns="91408" bIns="45705">
            <a:spAutoFit/>
          </a:bodyPr>
          <a:lstStyle/>
          <a:p>
            <a:pPr marL="0" marR="0" lvl="0" indent="0" algn="ctr" defTabSz="91409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50000"/>
                  </a:prstClr>
                </a:solidFill>
                <a:effectLst/>
                <a:uLnTx/>
                <a:uFillTx/>
                <a:latin typeface="+mn-lt"/>
                <a:ea typeface="+mn-ea"/>
                <a:cs typeface="+mn-cs"/>
              </a:rPr>
              <a:t>© 2018 VMware Inc. All rights reserved. </a:t>
            </a:r>
          </a:p>
        </p:txBody>
      </p:sp>
    </p:spTree>
    <p:extLst>
      <p:ext uri="{BB962C8B-B14F-4D97-AF65-F5344CB8AC3E}">
        <p14:creationId xmlns:p14="http://schemas.microsoft.com/office/powerpoint/2010/main" val="284178273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688" r:id="rId3"/>
    <p:sldLayoutId id="2147483716" r:id="rId4"/>
    <p:sldLayoutId id="2147483698" r:id="rId5"/>
    <p:sldLayoutId id="2147483715" r:id="rId6"/>
    <p:sldLayoutId id="2147483692" r:id="rId7"/>
    <p:sldLayoutId id="2147483699" r:id="rId8"/>
    <p:sldLayoutId id="2147483693" r:id="rId9"/>
    <p:sldLayoutId id="2147483720" r:id="rId10"/>
    <p:sldLayoutId id="2147483721" r:id="rId11"/>
    <p:sldLayoutId id="2147483719" r:id="rId12"/>
    <p:sldLayoutId id="2147483689" r:id="rId13"/>
    <p:sldLayoutId id="2147483722" r:id="rId14"/>
    <p:sldLayoutId id="2147483700" r:id="rId15"/>
    <p:sldLayoutId id="2147483701" r:id="rId16"/>
    <p:sldLayoutId id="2147483702" r:id="rId17"/>
    <p:sldLayoutId id="2147483703" r:id="rId18"/>
    <p:sldLayoutId id="2147483704" r:id="rId19"/>
    <p:sldLayoutId id="2147483690" r:id="rId20"/>
    <p:sldLayoutId id="2147483691" r:id="rId21"/>
    <p:sldLayoutId id="2147483694" r:id="rId22"/>
    <p:sldLayoutId id="2147483695" r:id="rId23"/>
    <p:sldLayoutId id="2147483705" r:id="rId24"/>
    <p:sldLayoutId id="2147483706" r:id="rId25"/>
    <p:sldLayoutId id="2147483718"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5" r:id="rId38"/>
    <p:sldLayoutId id="2147483736" r:id="rId39"/>
    <p:sldLayoutId id="2147483737" r:id="rId40"/>
  </p:sldLayoutIdLst>
  <p:hf hdr="0" dt="0"/>
  <p:txStyles>
    <p:titleStyle>
      <a:lvl1pPr algn="l" defTabSz="914095" rtl="0" eaLnBrk="1" latinLnBrk="0" hangingPunct="1">
        <a:lnSpc>
          <a:spcPct val="90000"/>
        </a:lnSpc>
        <a:spcBef>
          <a:spcPct val="0"/>
        </a:spcBef>
        <a:buNone/>
        <a:defRPr lang="en-US" sz="2800" b="0" kern="1200" dirty="0">
          <a:solidFill>
            <a:schemeClr val="accent1"/>
          </a:solidFill>
          <a:latin typeface="+mj-lt"/>
          <a:ea typeface="+mj-ea"/>
          <a:cs typeface="+mj-cs"/>
        </a:defRPr>
      </a:lvl1pPr>
    </p:titleStyle>
    <p:bodyStyle>
      <a:lvl1pPr marL="228525" indent="-228525" algn="l" defTabSz="914095"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759" indent="-228525" algn="l" defTabSz="914095"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900" kern="1200">
          <a:solidFill>
            <a:schemeClr val="tx1"/>
          </a:solidFill>
          <a:latin typeface="+mn-lt"/>
          <a:ea typeface="+mn-ea"/>
          <a:cs typeface="+mn-cs"/>
        </a:defRPr>
      </a:lvl2pPr>
      <a:lvl3pPr marL="731275" indent="-182816" algn="l" defTabSz="914095"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59800" indent="-182816" algn="l" defTabSz="914095"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500" kern="1200">
          <a:solidFill>
            <a:schemeClr val="tx1"/>
          </a:solidFill>
          <a:latin typeface="+mn-lt"/>
          <a:ea typeface="+mn-ea"/>
          <a:cs typeface="+mn-cs"/>
        </a:defRPr>
      </a:lvl4pPr>
      <a:lvl5pPr marL="1188325" indent="-182816" algn="l" defTabSz="914095"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500" kern="1200">
          <a:solidFill>
            <a:schemeClr val="tx1"/>
          </a:solidFill>
          <a:latin typeface="+mn-lt"/>
          <a:ea typeface="+mn-ea"/>
          <a:cs typeface="+mn-cs"/>
        </a:defRPr>
      </a:lvl5pPr>
      <a:lvl6pPr marL="1416841" indent="-182816" algn="l" defTabSz="914095"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500" kern="1200">
          <a:solidFill>
            <a:schemeClr val="tx1"/>
          </a:solidFill>
          <a:latin typeface="+mn-lt"/>
          <a:ea typeface="+mn-ea"/>
          <a:cs typeface="+mn-cs"/>
        </a:defRPr>
      </a:lvl6pPr>
      <a:lvl7pPr marL="1645376" indent="-182816" algn="l" defTabSz="914095"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500" kern="1200">
          <a:solidFill>
            <a:schemeClr val="tx1"/>
          </a:solidFill>
          <a:latin typeface="+mn-lt"/>
          <a:ea typeface="+mn-ea"/>
          <a:cs typeface="+mn-cs"/>
        </a:defRPr>
      </a:lvl7pPr>
      <a:lvl8pPr marL="1873895" indent="-182816" algn="l" defTabSz="914095"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500" kern="1200">
          <a:solidFill>
            <a:schemeClr val="tx1"/>
          </a:solidFill>
          <a:latin typeface="+mn-lt"/>
          <a:ea typeface="+mn-ea"/>
          <a:cs typeface="+mn-cs"/>
        </a:defRPr>
      </a:lvl8pPr>
      <a:lvl9pPr marL="2102416" indent="-182816" algn="l" defTabSz="914095"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914095" rtl="0" eaLnBrk="1" latinLnBrk="0" hangingPunct="1">
        <a:defRPr sz="1900" kern="1200">
          <a:solidFill>
            <a:schemeClr val="tx1"/>
          </a:solidFill>
          <a:latin typeface="+mn-lt"/>
          <a:ea typeface="+mn-ea"/>
          <a:cs typeface="+mn-cs"/>
        </a:defRPr>
      </a:lvl1pPr>
      <a:lvl2pPr marL="457041" algn="l" defTabSz="914095" rtl="0" eaLnBrk="1" latinLnBrk="0" hangingPunct="1">
        <a:defRPr sz="1900" kern="1200">
          <a:solidFill>
            <a:schemeClr val="tx1"/>
          </a:solidFill>
          <a:latin typeface="+mn-lt"/>
          <a:ea typeface="+mn-ea"/>
          <a:cs typeface="+mn-cs"/>
        </a:defRPr>
      </a:lvl2pPr>
      <a:lvl3pPr marL="914095" algn="l" defTabSz="914095" rtl="0" eaLnBrk="1" latinLnBrk="0" hangingPunct="1">
        <a:defRPr sz="1900" kern="1200">
          <a:solidFill>
            <a:schemeClr val="tx1"/>
          </a:solidFill>
          <a:latin typeface="+mn-lt"/>
          <a:ea typeface="+mn-ea"/>
          <a:cs typeface="+mn-cs"/>
        </a:defRPr>
      </a:lvl3pPr>
      <a:lvl4pPr marL="1371141" algn="l" defTabSz="914095" rtl="0" eaLnBrk="1" latinLnBrk="0" hangingPunct="1">
        <a:defRPr sz="1900" kern="1200">
          <a:solidFill>
            <a:schemeClr val="tx1"/>
          </a:solidFill>
          <a:latin typeface="+mn-lt"/>
          <a:ea typeface="+mn-ea"/>
          <a:cs typeface="+mn-cs"/>
        </a:defRPr>
      </a:lvl4pPr>
      <a:lvl5pPr marL="1828192" algn="l" defTabSz="914095" rtl="0" eaLnBrk="1" latinLnBrk="0" hangingPunct="1">
        <a:defRPr sz="1900" kern="1200">
          <a:solidFill>
            <a:schemeClr val="tx1"/>
          </a:solidFill>
          <a:latin typeface="+mn-lt"/>
          <a:ea typeface="+mn-ea"/>
          <a:cs typeface="+mn-cs"/>
        </a:defRPr>
      </a:lvl5pPr>
      <a:lvl6pPr marL="2285233" algn="l" defTabSz="914095" rtl="0" eaLnBrk="1" latinLnBrk="0" hangingPunct="1">
        <a:defRPr sz="1900" kern="1200">
          <a:solidFill>
            <a:schemeClr val="tx1"/>
          </a:solidFill>
          <a:latin typeface="+mn-lt"/>
          <a:ea typeface="+mn-ea"/>
          <a:cs typeface="+mn-cs"/>
        </a:defRPr>
      </a:lvl6pPr>
      <a:lvl7pPr marL="2742287" algn="l" defTabSz="914095" rtl="0" eaLnBrk="1" latinLnBrk="0" hangingPunct="1">
        <a:defRPr sz="1900" kern="1200">
          <a:solidFill>
            <a:schemeClr val="tx1"/>
          </a:solidFill>
          <a:latin typeface="+mn-lt"/>
          <a:ea typeface="+mn-ea"/>
          <a:cs typeface="+mn-cs"/>
        </a:defRPr>
      </a:lvl7pPr>
      <a:lvl8pPr marL="3199333" algn="l" defTabSz="914095" rtl="0" eaLnBrk="1" latinLnBrk="0" hangingPunct="1">
        <a:defRPr sz="1900" kern="1200">
          <a:solidFill>
            <a:schemeClr val="tx1"/>
          </a:solidFill>
          <a:latin typeface="+mn-lt"/>
          <a:ea typeface="+mn-ea"/>
          <a:cs typeface="+mn-cs"/>
        </a:defRPr>
      </a:lvl8pPr>
      <a:lvl9pPr marL="3656384" algn="l" defTabSz="91409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44.xml"/><Relationship Id="rId16"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39.png"/><Relationship Id="rId11" Type="http://schemas.openxmlformats.org/officeDocument/2006/relationships/image" Target="../media/image44.emf"/><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emf"/><Relationship Id="rId4" Type="http://schemas.openxmlformats.org/officeDocument/2006/relationships/image" Target="../media/image37.png"/><Relationship Id="rId9" Type="http://schemas.openxmlformats.org/officeDocument/2006/relationships/image" Target="../media/image42.emf"/><Relationship Id="rId14" Type="http://schemas.openxmlformats.org/officeDocument/2006/relationships/image" Target="../media/image47.png"/></Relationships>
</file>

<file path=ppt/slides/_rels/slide4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0.png"/><Relationship Id="rId7" Type="http://schemas.openxmlformats.org/officeDocument/2006/relationships/image" Target="../media/image43.emf"/><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44.emf"/><Relationship Id="rId4" Type="http://schemas.openxmlformats.org/officeDocument/2006/relationships/image" Target="../media/image42.emf"/><Relationship Id="rId9" Type="http://schemas.openxmlformats.org/officeDocument/2006/relationships/image" Target="../media/image53.png"/></Relationships>
</file>

<file path=ppt/slides/_rels/slide4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2.emf"/><Relationship Id="rId7"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44.emf"/><Relationship Id="rId9"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59.wmf"/><Relationship Id="rId4" Type="http://schemas.openxmlformats.org/officeDocument/2006/relationships/oleObject" Target="../embeddings/oleObject2.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60.wmf"/><Relationship Id="rId4" Type="http://schemas.openxmlformats.org/officeDocument/2006/relationships/oleObject" Target="../embeddings/oleObject3.bin"/></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68.tiff"/></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50.png"/><Relationship Id="rId3" Type="http://schemas.openxmlformats.org/officeDocument/2006/relationships/image" Target="../media/image70.tiff"/><Relationship Id="rId7" Type="http://schemas.openxmlformats.org/officeDocument/2006/relationships/image" Target="../media/image51.png"/><Relationship Id="rId12"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6.png"/><Relationship Id="rId5" Type="http://schemas.openxmlformats.org/officeDocument/2006/relationships/image" Target="../media/image71.png"/><Relationship Id="rId15" Type="http://schemas.openxmlformats.org/officeDocument/2006/relationships/image" Target="../media/image79.png"/><Relationship Id="rId10" Type="http://schemas.openxmlformats.org/officeDocument/2006/relationships/image" Target="../media/image75.png"/><Relationship Id="rId4" Type="http://schemas.openxmlformats.org/officeDocument/2006/relationships/image" Target="../media/image37.png"/><Relationship Id="rId9" Type="http://schemas.openxmlformats.org/officeDocument/2006/relationships/image" Target="../media/image74.png"/><Relationship Id="rId14" Type="http://schemas.openxmlformats.org/officeDocument/2006/relationships/image" Target="../media/image7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9.xml"/><Relationship Id="rId1" Type="http://schemas.openxmlformats.org/officeDocument/2006/relationships/slideLayout" Target="../slideLayouts/slideLayout38.xml"/><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0.xml"/><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1.xml"/><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hyperlink" Target="http://vmc.vmware.com/vmc/api"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Arial" charset="0"/>
                <a:ea typeface="Arial" charset="0"/>
                <a:cs typeface="Arial" charset="0"/>
              </a:rPr>
              <a:t>VMware Cloud on AWS</a:t>
            </a:r>
            <a:br>
              <a:rPr lang="en-US">
                <a:latin typeface="Arial" charset="0"/>
                <a:ea typeface="Arial" charset="0"/>
                <a:cs typeface="Arial" charset="0"/>
              </a:rPr>
            </a:br>
            <a:r>
              <a:rPr lang="en-US" sz="2800">
                <a:latin typeface="Arial" charset="0"/>
                <a:ea typeface="Arial" charset="0"/>
                <a:cs typeface="Arial" charset="0"/>
              </a:rPr>
              <a:t>Technical Deck</a:t>
            </a:r>
          </a:p>
        </p:txBody>
      </p:sp>
      <p:sp>
        <p:nvSpPr>
          <p:cNvPr id="3" name="Text Placeholder 2"/>
          <p:cNvSpPr>
            <a:spLocks noGrp="1"/>
          </p:cNvSpPr>
          <p:nvPr>
            <p:ph type="body" idx="1"/>
          </p:nvPr>
        </p:nvSpPr>
        <p:spPr/>
        <p:txBody>
          <a:bodyPr/>
          <a:lstStyle/>
          <a:p>
            <a:endParaRPr lang="en-US">
              <a:ea typeface="Avenir Book" charset="0"/>
              <a:cs typeface="Avenir Book" charset="0"/>
            </a:endParaRPr>
          </a:p>
          <a:p>
            <a:endParaRPr lang="en-US">
              <a:ea typeface="Avenir Book" charset="0"/>
              <a:cs typeface="Avenir Book" charset="0"/>
            </a:endParaRPr>
          </a:p>
          <a:p>
            <a:endParaRPr lang="en-US">
              <a:ea typeface="Avenir Book" charset="0"/>
              <a:cs typeface="Avenir Book" charset="0"/>
            </a:endParaRPr>
          </a:p>
          <a:p>
            <a:endParaRPr lang="en-US">
              <a:ea typeface="Avenir Book" charset="0"/>
              <a:cs typeface="Avenir Book" charset="0"/>
            </a:endParaRPr>
          </a:p>
          <a:p>
            <a:endParaRPr lang="en-US">
              <a:ea typeface="Avenir Book" charset="0"/>
              <a:cs typeface="Avenir Book" charset="0"/>
            </a:endParaRPr>
          </a:p>
          <a:p>
            <a:r>
              <a:rPr lang="en-US" sz="2000">
                <a:ea typeface="Avenir Book" charset="0"/>
                <a:cs typeface="Avenir Book" charset="0"/>
              </a:rPr>
              <a:t>Brian Graf</a:t>
            </a:r>
          </a:p>
          <a:p>
            <a:r>
              <a:rPr lang="en-US" sz="2000">
                <a:ea typeface="Avenir Book" charset="0"/>
                <a:cs typeface="Avenir Book" charset="0"/>
              </a:rPr>
              <a:t>Senior Technical Marketing Manager</a:t>
            </a:r>
          </a:p>
          <a:p>
            <a:r>
              <a:rPr lang="en-US" sz="2000">
                <a:ea typeface="Avenir Book" charset="0"/>
                <a:cs typeface="Avenir Book" charset="0"/>
              </a:rPr>
              <a:t>VMware Cloud on AWS</a:t>
            </a:r>
          </a:p>
          <a:p>
            <a:endParaRPr lang="en-US">
              <a:ea typeface="Avenir Book" charset="0"/>
              <a:cs typeface="Avenir Book" charset="0"/>
            </a:endParaRPr>
          </a:p>
        </p:txBody>
      </p:sp>
    </p:spTree>
    <p:extLst>
      <p:ext uri="{BB962C8B-B14F-4D97-AF65-F5344CB8AC3E}">
        <p14:creationId xmlns:p14="http://schemas.microsoft.com/office/powerpoint/2010/main" val="21428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Cluster</a:t>
            </a:r>
            <a:r>
              <a:rPr lang="en-US"/>
              <a:t> Expansion &amp; Contraction: Customer</a:t>
            </a:r>
          </a:p>
        </p:txBody>
      </p:sp>
      <p:pic>
        <p:nvPicPr>
          <p:cNvPr id="10" name="Content Placeholder 9"/>
          <p:cNvPicPr>
            <a:picLocks noGrp="1" noChangeAspect="1"/>
          </p:cNvPicPr>
          <p:nvPr>
            <p:ph sz="half" idx="1"/>
          </p:nvPr>
        </p:nvPicPr>
        <p:blipFill>
          <a:blip r:embed="rId3"/>
          <a:stretch>
            <a:fillRect/>
          </a:stretch>
        </p:blipFill>
        <p:spPr>
          <a:xfrm>
            <a:off x="609600" y="1382103"/>
            <a:ext cx="5240338" cy="4627193"/>
          </a:xfrm>
          <a:prstGeom prst="rect">
            <a:avLst/>
          </a:prstGeom>
          <a:ln>
            <a:solidFill>
              <a:schemeClr val="tx1"/>
            </a:solidFill>
          </a:ln>
        </p:spPr>
      </p:pic>
      <p:grpSp>
        <p:nvGrpSpPr>
          <p:cNvPr id="11" name="Group 10"/>
          <p:cNvGrpSpPr/>
          <p:nvPr/>
        </p:nvGrpSpPr>
        <p:grpSpPr>
          <a:xfrm>
            <a:off x="6782698" y="1931294"/>
            <a:ext cx="4293767" cy="3528810"/>
            <a:chOff x="645954" y="1647824"/>
            <a:chExt cx="4909471" cy="988767"/>
          </a:xfrm>
          <a:effectLst/>
        </p:grpSpPr>
        <p:sp>
          <p:nvSpPr>
            <p:cNvPr id="12" name="Rectangle 11"/>
            <p:cNvSpPr/>
            <p:nvPr/>
          </p:nvSpPr>
          <p:spPr>
            <a:xfrm>
              <a:off x="645955" y="1647824"/>
              <a:ext cx="4909470" cy="988767"/>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a:spcAft>
                  <a:spcPts val="300"/>
                </a:spcAft>
                <a:buSzPct val="100000"/>
              </a:pPr>
              <a:r>
                <a:rPr lang="en-US" b="1">
                  <a:solidFill>
                    <a:schemeClr val="accent1"/>
                  </a:solidFill>
                </a:rPr>
                <a:t>Motivation</a:t>
              </a:r>
            </a:p>
            <a:p>
              <a:pPr marL="400050" indent="-285750">
                <a:spcAft>
                  <a:spcPts val="300"/>
                </a:spcAft>
                <a:buSzPct val="100000"/>
                <a:buFont typeface="Wingdings" charset="2"/>
                <a:buChar char="§"/>
              </a:pPr>
              <a:r>
                <a:rPr lang="en-US">
                  <a:solidFill>
                    <a:schemeClr val="tx1"/>
                  </a:solidFill>
                </a:rPr>
                <a:t>Flexibly expand and contract cluster within minutes</a:t>
              </a:r>
            </a:p>
            <a:p>
              <a:pPr marL="114300">
                <a:spcAft>
                  <a:spcPts val="300"/>
                </a:spcAft>
                <a:buSzPct val="100000"/>
              </a:pPr>
              <a:r>
                <a:rPr lang="en-US" b="1">
                  <a:solidFill>
                    <a:schemeClr val="accent1"/>
                  </a:solidFill>
                </a:rPr>
                <a:t>Overview</a:t>
              </a:r>
            </a:p>
            <a:p>
              <a:pPr marL="400050" indent="-285750">
                <a:spcBef>
                  <a:spcPts val="0"/>
                </a:spcBef>
                <a:spcAft>
                  <a:spcPts val="600"/>
                </a:spcAft>
                <a:buClr>
                  <a:schemeClr val="bg2">
                    <a:lumMod val="75000"/>
                  </a:schemeClr>
                </a:buClr>
                <a:buSzPct val="100000"/>
                <a:buFont typeface="Wingdings" charset="2"/>
                <a:buChar char="§"/>
              </a:pPr>
              <a:r>
                <a:rPr lang="en-US">
                  <a:solidFill>
                    <a:schemeClr val="tx1"/>
                  </a:solidFill>
                </a:rPr>
                <a:t>Customer can specify number of hosts to add or remove to/from their cluster</a:t>
              </a:r>
            </a:p>
            <a:p>
              <a:pPr marL="400050" indent="-285750">
                <a:spcBef>
                  <a:spcPts val="0"/>
                </a:spcBef>
                <a:spcAft>
                  <a:spcPts val="600"/>
                </a:spcAft>
                <a:buClr>
                  <a:schemeClr val="bg2">
                    <a:lumMod val="75000"/>
                  </a:schemeClr>
                </a:buClr>
                <a:buSzPct val="100000"/>
                <a:buFont typeface="Wingdings" charset="2"/>
                <a:buChar char="§"/>
              </a:pPr>
              <a:r>
                <a:rPr lang="en-US">
                  <a:solidFill>
                    <a:schemeClr val="tx1"/>
                  </a:solidFill>
                </a:rPr>
                <a:t>Hosts are added within minutes</a:t>
              </a:r>
            </a:p>
            <a:p>
              <a:pPr marL="400050" indent="-285750">
                <a:spcBef>
                  <a:spcPts val="0"/>
                </a:spcBef>
                <a:spcAft>
                  <a:spcPts val="600"/>
                </a:spcAft>
                <a:buClr>
                  <a:schemeClr val="bg2">
                    <a:lumMod val="75000"/>
                  </a:schemeClr>
                </a:buClr>
                <a:buSzPct val="100000"/>
                <a:buFont typeface="Wingdings" charset="2"/>
                <a:buChar char="§"/>
              </a:pPr>
              <a:r>
                <a:rPr lang="en-US">
                  <a:solidFill>
                    <a:schemeClr val="tx1"/>
                  </a:solidFill>
                </a:rPr>
                <a:t>Hosts removed from the cluster are evacuated of VMs and data prior to their removal completing</a:t>
              </a:r>
            </a:p>
          </p:txBody>
        </p:sp>
        <p:sp>
          <p:nvSpPr>
            <p:cNvPr id="13" name="Rectangle 12"/>
            <p:cNvSpPr/>
            <p:nvPr/>
          </p:nvSpPr>
          <p:spPr>
            <a:xfrm>
              <a:off x="645954" y="1647824"/>
              <a:ext cx="81032" cy="9887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3" name="Picture 2">
            <a:extLst>
              <a:ext uri="{FF2B5EF4-FFF2-40B4-BE49-F238E27FC236}">
                <a16:creationId xmlns:a16="http://schemas.microsoft.com/office/drawing/2014/main" id="{EA4DFF1B-EE64-49C0-B76D-7E7D060D285E}"/>
              </a:ext>
            </a:extLst>
          </p:cNvPr>
          <p:cNvPicPr>
            <a:picLocks noChangeAspect="1"/>
          </p:cNvPicPr>
          <p:nvPr/>
        </p:nvPicPr>
        <p:blipFill>
          <a:blip r:embed="rId4"/>
          <a:stretch>
            <a:fillRect/>
          </a:stretch>
        </p:blipFill>
        <p:spPr>
          <a:xfrm>
            <a:off x="609441" y="1687219"/>
            <a:ext cx="5240338" cy="4322077"/>
          </a:xfrm>
          <a:prstGeom prst="rect">
            <a:avLst/>
          </a:prstGeom>
        </p:spPr>
      </p:pic>
    </p:spTree>
    <p:extLst>
      <p:ext uri="{BB962C8B-B14F-4D97-AF65-F5344CB8AC3E}">
        <p14:creationId xmlns:p14="http://schemas.microsoft.com/office/powerpoint/2010/main" val="8989748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550" y="1371600"/>
            <a:ext cx="7883798" cy="1524000"/>
          </a:xfrm>
        </p:spPr>
        <p:txBody>
          <a:bodyPr/>
          <a:lstStyle/>
          <a:p>
            <a:r>
              <a:rPr lang="en-US"/>
              <a:t>vSphere Cluster Configuration</a:t>
            </a:r>
          </a:p>
        </p:txBody>
      </p:sp>
    </p:spTree>
    <p:extLst>
      <p:ext uri="{BB962C8B-B14F-4D97-AF65-F5344CB8AC3E}">
        <p14:creationId xmlns:p14="http://schemas.microsoft.com/office/powerpoint/2010/main" val="3940828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Compute Cluster Configuration</a:t>
            </a:r>
          </a:p>
        </p:txBody>
      </p:sp>
      <p:grpSp>
        <p:nvGrpSpPr>
          <p:cNvPr id="55" name="Group 54"/>
          <p:cNvGrpSpPr/>
          <p:nvPr/>
        </p:nvGrpSpPr>
        <p:grpSpPr>
          <a:xfrm>
            <a:off x="6978937" y="1766475"/>
            <a:ext cx="4865645" cy="3668661"/>
            <a:chOff x="7717378" y="1675939"/>
            <a:chExt cx="3862006" cy="1630703"/>
          </a:xfrm>
        </p:grpSpPr>
        <p:sp>
          <p:nvSpPr>
            <p:cNvPr id="56" name="TextBox 55"/>
            <p:cNvSpPr txBox="1"/>
            <p:nvPr/>
          </p:nvSpPr>
          <p:spPr>
            <a:xfrm>
              <a:off x="7800054" y="1675939"/>
              <a:ext cx="3779330" cy="1630703"/>
            </a:xfrm>
            <a:prstGeom prst="rect">
              <a:avLst/>
            </a:prstGeom>
            <a:solidFill>
              <a:schemeClr val="bg1"/>
            </a:solidFill>
          </p:spPr>
          <p:txBody>
            <a:bodyPr wrap="square" rtlCol="0" anchor="t">
              <a:noAutofit/>
            </a:bodyPr>
            <a:lstStyle/>
            <a:p>
              <a:pPr marL="285666" indent="-285666">
                <a:buFont typeface="Wingdings" charset="2"/>
                <a:buChar char="§"/>
              </a:pPr>
              <a:r>
                <a:rPr lang="en-US" sz="1800">
                  <a:solidFill>
                    <a:schemeClr val="accent1"/>
                  </a:solidFill>
                </a:rPr>
                <a:t>Four host base cluster configuration</a:t>
              </a:r>
            </a:p>
            <a:p>
              <a:pPr marL="285666" indent="-285666">
                <a:buFont typeface="Wingdings" charset="2"/>
                <a:buChar char="§"/>
              </a:pPr>
              <a:endParaRPr lang="en-US" sz="1800">
                <a:solidFill>
                  <a:schemeClr val="accent1"/>
                </a:solidFill>
              </a:endParaRPr>
            </a:p>
            <a:p>
              <a:pPr marL="285666" indent="-285666">
                <a:buFont typeface="Wingdings" charset="2"/>
                <a:buChar char="§"/>
              </a:pPr>
              <a:r>
                <a:rPr lang="en-US" sz="1800">
                  <a:solidFill>
                    <a:schemeClr val="accent1"/>
                  </a:solidFill>
                </a:rPr>
                <a:t>Can be expanded up to 16 hosts</a:t>
              </a:r>
            </a:p>
            <a:p>
              <a:pPr marL="285666" indent="-285666">
                <a:buFont typeface="Wingdings" charset="2"/>
                <a:buChar char="§"/>
              </a:pPr>
              <a:endParaRPr lang="en-US" sz="1800">
                <a:solidFill>
                  <a:schemeClr val="accent1"/>
                </a:solidFill>
              </a:endParaRPr>
            </a:p>
            <a:p>
              <a:pPr marL="285666" indent="-285666">
                <a:buFont typeface="Wingdings" charset="2"/>
                <a:buChar char="§"/>
              </a:pPr>
              <a:r>
                <a:rPr lang="en-US" sz="1800">
                  <a:solidFill>
                    <a:schemeClr val="accent1"/>
                  </a:solidFill>
                </a:rPr>
                <a:t>Dual socket CPU host configuration</a:t>
              </a:r>
            </a:p>
            <a:p>
              <a:pPr marL="285666" indent="-285666">
                <a:buFont typeface="Wingdings" charset="2"/>
                <a:buChar char="§"/>
              </a:pPr>
              <a:endParaRPr lang="en-US" sz="1800">
                <a:solidFill>
                  <a:schemeClr val="accent1"/>
                </a:solidFill>
              </a:endParaRPr>
            </a:p>
            <a:p>
              <a:pPr marL="285666" indent="-285666">
                <a:buFont typeface="Wingdings" charset="2"/>
                <a:buChar char="§"/>
              </a:pPr>
              <a:r>
                <a:rPr lang="en-US" sz="1800">
                  <a:solidFill>
                    <a:schemeClr val="accent1"/>
                  </a:solidFill>
                </a:rPr>
                <a:t>Intel E5-2686 v4</a:t>
              </a:r>
            </a:p>
            <a:p>
              <a:pPr marL="285666" indent="-285666">
                <a:buFont typeface="Wingdings" charset="2"/>
                <a:buChar char="§"/>
              </a:pPr>
              <a:endParaRPr lang="en-US" sz="1800">
                <a:solidFill>
                  <a:schemeClr val="accent1"/>
                </a:solidFill>
              </a:endParaRPr>
            </a:p>
            <a:p>
              <a:pPr marL="285666" indent="-285666">
                <a:buFont typeface="Wingdings" charset="2"/>
                <a:buChar char="§"/>
              </a:pPr>
              <a:r>
                <a:rPr lang="en-US" sz="1800">
                  <a:solidFill>
                    <a:schemeClr val="accent1"/>
                  </a:solidFill>
                </a:rPr>
                <a:t>18 Cores per socket at 2.3 GHz</a:t>
              </a:r>
            </a:p>
            <a:p>
              <a:pPr marL="285666" indent="-285666">
                <a:buFont typeface="Wingdings" charset="2"/>
                <a:buChar char="§"/>
              </a:pPr>
              <a:endParaRPr lang="en-US" sz="1800">
                <a:solidFill>
                  <a:schemeClr val="accent1"/>
                </a:solidFill>
              </a:endParaRPr>
            </a:p>
            <a:p>
              <a:pPr marL="285666" indent="-285666">
                <a:buFont typeface="Wingdings" charset="2"/>
                <a:buChar char="§"/>
              </a:pPr>
              <a:r>
                <a:rPr lang="en-US" sz="1800">
                  <a:solidFill>
                    <a:schemeClr val="accent1"/>
                  </a:solidFill>
                </a:rPr>
                <a:t>Hyper-Threading is disabled by default</a:t>
              </a:r>
            </a:p>
            <a:p>
              <a:pPr marL="285666" indent="-285666">
                <a:buFont typeface="Wingdings" charset="2"/>
                <a:buChar char="§"/>
              </a:pPr>
              <a:endParaRPr lang="en-US" sz="1800">
                <a:solidFill>
                  <a:schemeClr val="accent1"/>
                </a:solidFill>
              </a:endParaRPr>
            </a:p>
            <a:p>
              <a:pPr marL="285666" indent="-285666">
                <a:buFont typeface="Wingdings" charset="2"/>
                <a:buChar char="§"/>
              </a:pPr>
              <a:r>
                <a:rPr lang="en-US" sz="1800">
                  <a:solidFill>
                    <a:schemeClr val="accent1"/>
                  </a:solidFill>
                </a:rPr>
                <a:t>512 </a:t>
              </a:r>
              <a:r>
                <a:rPr lang="en-US" sz="1800" err="1">
                  <a:solidFill>
                    <a:schemeClr val="accent1"/>
                  </a:solidFill>
                </a:rPr>
                <a:t>GiB</a:t>
              </a:r>
              <a:r>
                <a:rPr lang="en-US" sz="1800">
                  <a:solidFill>
                    <a:schemeClr val="accent1"/>
                  </a:solidFill>
                </a:rPr>
                <a:t> memory per host</a:t>
              </a:r>
            </a:p>
            <a:p>
              <a:pPr marL="285666" indent="-285666">
                <a:buFont typeface="Wingdings" charset="2"/>
                <a:buChar char="§"/>
              </a:pPr>
              <a:endParaRPr lang="en-US" sz="1800">
                <a:solidFill>
                  <a:schemeClr val="bg1">
                    <a:lumMod val="50000"/>
                  </a:schemeClr>
                </a:solidFill>
              </a:endParaRPr>
            </a:p>
            <a:p>
              <a:pPr marL="285666" indent="-285666">
                <a:buFont typeface="Wingdings" charset="2"/>
                <a:buChar char="§"/>
              </a:pPr>
              <a:endParaRPr lang="en-US" sz="1800">
                <a:solidFill>
                  <a:schemeClr val="bg1">
                    <a:lumMod val="50000"/>
                  </a:schemeClr>
                </a:solidFill>
              </a:endParaRPr>
            </a:p>
          </p:txBody>
        </p:sp>
        <p:sp>
          <p:nvSpPr>
            <p:cNvPr id="96" name="Rectangle 95"/>
            <p:cNvSpPr/>
            <p:nvPr/>
          </p:nvSpPr>
          <p:spPr>
            <a:xfrm>
              <a:off x="7717378" y="1677750"/>
              <a:ext cx="82676" cy="1628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666" indent="-285666">
                <a:buFont typeface="Arial" charset="0"/>
                <a:buChar char="•"/>
              </a:pPr>
              <a:endParaRPr lang="en-US"/>
            </a:p>
          </p:txBody>
        </p:sp>
      </p:grpSp>
      <p:sp>
        <p:nvSpPr>
          <p:cNvPr id="111" name="Rectangle 110"/>
          <p:cNvSpPr/>
          <p:nvPr/>
        </p:nvSpPr>
        <p:spPr>
          <a:xfrm>
            <a:off x="4077737" y="1831562"/>
            <a:ext cx="2031269" cy="1200302"/>
          </a:xfrm>
          <a:prstGeom prst="rect">
            <a:avLst/>
          </a:prstGeom>
        </p:spPr>
        <p:txBody>
          <a:bodyPr wrap="none" lIns="91412" tIns="45707" rIns="91412" bIns="45707">
            <a:spAutoFit/>
          </a:bodyPr>
          <a:lstStyle/>
          <a:p>
            <a:pPr algn="ctr"/>
            <a:r>
              <a:rPr lang="is-IS" sz="7200" b="1">
                <a:solidFill>
                  <a:srgbClr val="004F6C"/>
                </a:solidFill>
                <a:latin typeface="Arial Black" panose="020B0A04020102020204" pitchFamily="34" charset="0"/>
              </a:rPr>
              <a:t>576</a:t>
            </a:r>
            <a:endParaRPr lang="en-US" sz="7200" b="1">
              <a:solidFill>
                <a:srgbClr val="004F6C"/>
              </a:solidFill>
            </a:endParaRPr>
          </a:p>
        </p:txBody>
      </p:sp>
      <p:sp>
        <p:nvSpPr>
          <p:cNvPr id="114" name="Rectangle 113"/>
          <p:cNvSpPr/>
          <p:nvPr/>
        </p:nvSpPr>
        <p:spPr>
          <a:xfrm>
            <a:off x="543596" y="1831542"/>
            <a:ext cx="2031269" cy="1200302"/>
          </a:xfrm>
          <a:prstGeom prst="rect">
            <a:avLst/>
          </a:prstGeom>
        </p:spPr>
        <p:txBody>
          <a:bodyPr wrap="none" lIns="91412" tIns="45707" rIns="91412" bIns="45707">
            <a:spAutoFit/>
          </a:bodyPr>
          <a:lstStyle/>
          <a:p>
            <a:pPr algn="ctr"/>
            <a:r>
              <a:rPr lang="en-US" sz="7200" b="1">
                <a:solidFill>
                  <a:schemeClr val="accent1"/>
                </a:solidFill>
                <a:latin typeface="Arial Black" panose="020B0A04020102020204" pitchFamily="34" charset="0"/>
              </a:rPr>
              <a:t>108</a:t>
            </a:r>
            <a:endParaRPr lang="en-US" sz="7200" b="1">
              <a:solidFill>
                <a:schemeClr val="accent1"/>
              </a:solidFill>
            </a:endParaRPr>
          </a:p>
        </p:txBody>
      </p:sp>
      <p:sp>
        <p:nvSpPr>
          <p:cNvPr id="14" name="Rectangle 13"/>
          <p:cNvSpPr/>
          <p:nvPr/>
        </p:nvSpPr>
        <p:spPr>
          <a:xfrm>
            <a:off x="3769962" y="3891655"/>
            <a:ext cx="2646822" cy="1200302"/>
          </a:xfrm>
          <a:prstGeom prst="rect">
            <a:avLst/>
          </a:prstGeom>
        </p:spPr>
        <p:txBody>
          <a:bodyPr wrap="none" lIns="91412" tIns="45707" rIns="91412" bIns="45707">
            <a:spAutoFit/>
          </a:bodyPr>
          <a:lstStyle/>
          <a:p>
            <a:pPr algn="ctr"/>
            <a:r>
              <a:rPr lang="is-IS" sz="7200" b="1">
                <a:solidFill>
                  <a:srgbClr val="004F6C"/>
                </a:solidFill>
                <a:latin typeface="Arial Black" panose="020B0A04020102020204" pitchFamily="34" charset="0"/>
              </a:rPr>
              <a:t>8192</a:t>
            </a:r>
            <a:endParaRPr lang="en-US" sz="7200" b="1">
              <a:solidFill>
                <a:srgbClr val="004F6C"/>
              </a:solidFill>
            </a:endParaRPr>
          </a:p>
        </p:txBody>
      </p:sp>
      <p:sp>
        <p:nvSpPr>
          <p:cNvPr id="16" name="Rectangle 15"/>
          <p:cNvSpPr/>
          <p:nvPr/>
        </p:nvSpPr>
        <p:spPr>
          <a:xfrm>
            <a:off x="235819" y="3891655"/>
            <a:ext cx="2646822" cy="1200302"/>
          </a:xfrm>
          <a:prstGeom prst="rect">
            <a:avLst/>
          </a:prstGeom>
        </p:spPr>
        <p:txBody>
          <a:bodyPr wrap="none" lIns="91412" tIns="45707" rIns="91412" bIns="45707">
            <a:spAutoFit/>
          </a:bodyPr>
          <a:lstStyle/>
          <a:p>
            <a:pPr algn="ctr"/>
            <a:r>
              <a:rPr lang="en-US" sz="7200" b="1">
                <a:solidFill>
                  <a:schemeClr val="accent1"/>
                </a:solidFill>
                <a:latin typeface="Arial Black" panose="020B0A04020102020204" pitchFamily="34" charset="0"/>
              </a:rPr>
              <a:t>1536</a:t>
            </a:r>
            <a:endParaRPr lang="en-US" sz="7200" b="1">
              <a:solidFill>
                <a:schemeClr val="accent1"/>
              </a:solidFill>
            </a:endParaRPr>
          </a:p>
        </p:txBody>
      </p:sp>
      <p:sp>
        <p:nvSpPr>
          <p:cNvPr id="30" name="Rectangle 29"/>
          <p:cNvSpPr/>
          <p:nvPr/>
        </p:nvSpPr>
        <p:spPr>
          <a:xfrm>
            <a:off x="3036668" y="2231672"/>
            <a:ext cx="582154" cy="400083"/>
          </a:xfrm>
          <a:prstGeom prst="rect">
            <a:avLst/>
          </a:prstGeom>
        </p:spPr>
        <p:txBody>
          <a:bodyPr wrap="none" lIns="91412" tIns="45707" rIns="91412" bIns="45707">
            <a:spAutoFit/>
          </a:bodyPr>
          <a:lstStyle/>
          <a:p>
            <a:pPr algn="ctr"/>
            <a:r>
              <a:rPr lang="en-US" sz="2000" b="1">
                <a:solidFill>
                  <a:schemeClr val="accent4"/>
                </a:solidFill>
                <a:latin typeface="Arial Black" panose="020B0A04020102020204" pitchFamily="34" charset="0"/>
              </a:rPr>
              <a:t>TO</a:t>
            </a:r>
            <a:endParaRPr lang="en-US" sz="2000" b="1">
              <a:solidFill>
                <a:schemeClr val="accent4"/>
              </a:solidFill>
            </a:endParaRPr>
          </a:p>
        </p:txBody>
      </p:sp>
      <p:sp>
        <p:nvSpPr>
          <p:cNvPr id="32" name="Rectangle 31"/>
          <p:cNvSpPr/>
          <p:nvPr/>
        </p:nvSpPr>
        <p:spPr>
          <a:xfrm>
            <a:off x="3037600" y="4291765"/>
            <a:ext cx="582154" cy="400083"/>
          </a:xfrm>
          <a:prstGeom prst="rect">
            <a:avLst/>
          </a:prstGeom>
        </p:spPr>
        <p:txBody>
          <a:bodyPr wrap="none" lIns="91412" tIns="45707" rIns="91412" bIns="45707">
            <a:spAutoFit/>
          </a:bodyPr>
          <a:lstStyle/>
          <a:p>
            <a:pPr algn="ctr"/>
            <a:r>
              <a:rPr lang="en-US" sz="2000" b="1">
                <a:solidFill>
                  <a:schemeClr val="accent4"/>
                </a:solidFill>
                <a:latin typeface="Arial Black" panose="020B0A04020102020204" pitchFamily="34" charset="0"/>
              </a:rPr>
              <a:t>TO</a:t>
            </a:r>
            <a:endParaRPr lang="en-US" sz="2000" b="1">
              <a:solidFill>
                <a:schemeClr val="accent4"/>
              </a:solidFill>
            </a:endParaRPr>
          </a:p>
        </p:txBody>
      </p:sp>
      <p:sp>
        <p:nvSpPr>
          <p:cNvPr id="11" name="Rectangle 10"/>
          <p:cNvSpPr/>
          <p:nvPr/>
        </p:nvSpPr>
        <p:spPr>
          <a:xfrm>
            <a:off x="4509492" y="1557078"/>
            <a:ext cx="1167758" cy="400110"/>
          </a:xfrm>
          <a:prstGeom prst="rect">
            <a:avLst/>
          </a:prstGeom>
          <a:solidFill>
            <a:schemeClr val="bg1"/>
          </a:solidFill>
        </p:spPr>
        <p:txBody>
          <a:bodyPr wrap="none">
            <a:spAutoFit/>
          </a:bodyPr>
          <a:lstStyle/>
          <a:p>
            <a:r>
              <a:rPr lang="en-US" sz="2000" b="1">
                <a:solidFill>
                  <a:schemeClr val="accent1"/>
                </a:solidFill>
                <a:latin typeface="Arial Black" panose="020B0A04020102020204" pitchFamily="34" charset="0"/>
              </a:rPr>
              <a:t>CORES</a:t>
            </a:r>
            <a:endParaRPr lang="en-US" sz="2000"/>
          </a:p>
        </p:txBody>
      </p:sp>
      <p:sp>
        <p:nvSpPr>
          <p:cNvPr id="39" name="Rectangle 38"/>
          <p:cNvSpPr/>
          <p:nvPr/>
        </p:nvSpPr>
        <p:spPr>
          <a:xfrm>
            <a:off x="1216828" y="5111507"/>
            <a:ext cx="684803" cy="400110"/>
          </a:xfrm>
          <a:prstGeom prst="rect">
            <a:avLst/>
          </a:prstGeom>
          <a:solidFill>
            <a:schemeClr val="bg1"/>
          </a:solidFill>
        </p:spPr>
        <p:txBody>
          <a:bodyPr wrap="none">
            <a:spAutoFit/>
          </a:bodyPr>
          <a:lstStyle/>
          <a:p>
            <a:r>
              <a:rPr lang="en-US" sz="2000" b="1">
                <a:solidFill>
                  <a:schemeClr val="accent1"/>
                </a:solidFill>
                <a:latin typeface="Arial Black" panose="020B0A04020102020204" pitchFamily="34" charset="0"/>
              </a:rPr>
              <a:t>GiB</a:t>
            </a:r>
            <a:endParaRPr lang="en-US" sz="2000"/>
          </a:p>
        </p:txBody>
      </p:sp>
      <p:sp>
        <p:nvSpPr>
          <p:cNvPr id="40" name="Rectangle 39"/>
          <p:cNvSpPr/>
          <p:nvPr/>
        </p:nvSpPr>
        <p:spPr>
          <a:xfrm>
            <a:off x="975350" y="1558008"/>
            <a:ext cx="1167758" cy="400110"/>
          </a:xfrm>
          <a:prstGeom prst="rect">
            <a:avLst/>
          </a:prstGeom>
          <a:solidFill>
            <a:schemeClr val="bg1"/>
          </a:solidFill>
        </p:spPr>
        <p:txBody>
          <a:bodyPr wrap="none">
            <a:spAutoFit/>
          </a:bodyPr>
          <a:lstStyle/>
          <a:p>
            <a:r>
              <a:rPr lang="en-US" sz="2000" b="1">
                <a:solidFill>
                  <a:schemeClr val="accent1"/>
                </a:solidFill>
                <a:latin typeface="Arial Black" panose="020B0A04020102020204" pitchFamily="34" charset="0"/>
              </a:rPr>
              <a:t>CORES</a:t>
            </a:r>
            <a:endParaRPr lang="en-US" sz="2000"/>
          </a:p>
        </p:txBody>
      </p:sp>
      <p:sp>
        <p:nvSpPr>
          <p:cNvPr id="41" name="Rectangle 40"/>
          <p:cNvSpPr/>
          <p:nvPr/>
        </p:nvSpPr>
        <p:spPr>
          <a:xfrm>
            <a:off x="4750970" y="5118261"/>
            <a:ext cx="684803" cy="400110"/>
          </a:xfrm>
          <a:prstGeom prst="rect">
            <a:avLst/>
          </a:prstGeom>
          <a:solidFill>
            <a:schemeClr val="bg1"/>
          </a:solidFill>
        </p:spPr>
        <p:txBody>
          <a:bodyPr wrap="none">
            <a:spAutoFit/>
          </a:bodyPr>
          <a:lstStyle/>
          <a:p>
            <a:r>
              <a:rPr lang="en-US" sz="2000" b="1">
                <a:solidFill>
                  <a:schemeClr val="accent1"/>
                </a:solidFill>
                <a:latin typeface="Arial Black" panose="020B0A04020102020204" pitchFamily="34" charset="0"/>
              </a:rPr>
              <a:t>GiB</a:t>
            </a:r>
            <a:endParaRPr lang="en-US" sz="2000"/>
          </a:p>
        </p:txBody>
      </p:sp>
      <p:cxnSp>
        <p:nvCxnSpPr>
          <p:cNvPr id="23" name="Straight Connector 22"/>
          <p:cNvCxnSpPr/>
          <p:nvPr/>
        </p:nvCxnSpPr>
        <p:spPr>
          <a:xfrm>
            <a:off x="5033094" y="2965149"/>
            <a:ext cx="0" cy="996150"/>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914598" y="3344852"/>
            <a:ext cx="2357547" cy="276973"/>
          </a:xfrm>
          <a:prstGeom prst="rect">
            <a:avLst/>
          </a:prstGeom>
          <a:solidFill>
            <a:srgbClr val="FFFFFF"/>
          </a:solidFill>
        </p:spPr>
        <p:txBody>
          <a:bodyPr wrap="square" lIns="91412" tIns="45707" rIns="91412" bIns="45707">
            <a:spAutoFit/>
          </a:bodyPr>
          <a:lstStyle/>
          <a:p>
            <a:pPr algn="ctr"/>
            <a:r>
              <a:rPr lang="en-US" sz="1200">
                <a:solidFill>
                  <a:srgbClr val="717074"/>
                </a:solidFill>
              </a:rPr>
              <a:t>16 NODE CLUSTER</a:t>
            </a:r>
            <a:endParaRPr lang="en-US" altLang="en-US" sz="1200" baseline="30000">
              <a:solidFill>
                <a:srgbClr val="717074"/>
              </a:solidFill>
            </a:endParaRPr>
          </a:p>
        </p:txBody>
      </p:sp>
      <p:cxnSp>
        <p:nvCxnSpPr>
          <p:cNvPr id="44" name="Straight Connector 43"/>
          <p:cNvCxnSpPr/>
          <p:nvPr/>
        </p:nvCxnSpPr>
        <p:spPr>
          <a:xfrm>
            <a:off x="1559229" y="3006866"/>
            <a:ext cx="0" cy="996150"/>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80456" y="3355563"/>
            <a:ext cx="2357547" cy="276973"/>
          </a:xfrm>
          <a:prstGeom prst="rect">
            <a:avLst/>
          </a:prstGeom>
          <a:solidFill>
            <a:srgbClr val="FFFFFF"/>
          </a:solidFill>
        </p:spPr>
        <p:txBody>
          <a:bodyPr wrap="square" lIns="91412" tIns="45707" rIns="91412" bIns="45707">
            <a:spAutoFit/>
          </a:bodyPr>
          <a:lstStyle/>
          <a:p>
            <a:pPr algn="ctr"/>
            <a:r>
              <a:rPr lang="en-US" sz="1200">
                <a:solidFill>
                  <a:srgbClr val="717074"/>
                </a:solidFill>
              </a:rPr>
              <a:t>3 NODE CLUSTER</a:t>
            </a:r>
            <a:endParaRPr lang="en-US" altLang="en-US" sz="1200" baseline="30000">
              <a:solidFill>
                <a:srgbClr val="717074"/>
              </a:solidFill>
            </a:endParaRPr>
          </a:p>
        </p:txBody>
      </p:sp>
    </p:spTree>
    <p:extLst>
      <p:ext uri="{BB962C8B-B14F-4D97-AF65-F5344CB8AC3E}">
        <p14:creationId xmlns:p14="http://schemas.microsoft.com/office/powerpoint/2010/main" val="219131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vSphere DRS Configuration</a:t>
            </a:r>
          </a:p>
        </p:txBody>
      </p:sp>
      <p:grpSp>
        <p:nvGrpSpPr>
          <p:cNvPr id="55" name="Group 54"/>
          <p:cNvGrpSpPr/>
          <p:nvPr/>
        </p:nvGrpSpPr>
        <p:grpSpPr>
          <a:xfrm>
            <a:off x="6978938" y="1766475"/>
            <a:ext cx="4419850" cy="4069549"/>
            <a:chOff x="7717378" y="1675939"/>
            <a:chExt cx="3862006" cy="1630703"/>
          </a:xfrm>
        </p:grpSpPr>
        <p:sp>
          <p:nvSpPr>
            <p:cNvPr id="56" name="TextBox 55"/>
            <p:cNvSpPr txBox="1"/>
            <p:nvPr/>
          </p:nvSpPr>
          <p:spPr>
            <a:xfrm>
              <a:off x="7800054" y="1675939"/>
              <a:ext cx="3779330" cy="1630703"/>
            </a:xfrm>
            <a:prstGeom prst="rect">
              <a:avLst/>
            </a:prstGeom>
            <a:solidFill>
              <a:schemeClr val="bg1"/>
            </a:solidFill>
          </p:spPr>
          <p:txBody>
            <a:bodyPr wrap="square" rtlCol="0" anchor="t">
              <a:noAutofit/>
            </a:bodyPr>
            <a:lstStyle/>
            <a:p>
              <a:pPr marL="342829" indent="-342829">
                <a:lnSpc>
                  <a:spcPct val="150000"/>
                </a:lnSpc>
                <a:buClr>
                  <a:schemeClr val="accent1"/>
                </a:buClr>
                <a:buFont typeface="Wingdings" charset="2"/>
                <a:buChar char="§"/>
              </a:pPr>
              <a:r>
                <a:rPr lang="en-US" sz="1800">
                  <a:solidFill>
                    <a:schemeClr val="accent1"/>
                  </a:solidFill>
                </a:rPr>
                <a:t>DRS Enabled</a:t>
              </a:r>
            </a:p>
            <a:p>
              <a:pPr marL="342829" indent="-342829">
                <a:lnSpc>
                  <a:spcPct val="200000"/>
                </a:lnSpc>
                <a:buClr>
                  <a:schemeClr val="accent1"/>
                </a:buClr>
                <a:buFont typeface="Wingdings" charset="2"/>
                <a:buChar char="§"/>
              </a:pPr>
              <a:r>
                <a:rPr lang="en-US" sz="1800">
                  <a:solidFill>
                    <a:schemeClr val="accent1"/>
                  </a:solidFill>
                </a:rPr>
                <a:t>Migration threshold = 3</a:t>
              </a:r>
            </a:p>
            <a:p>
              <a:pPr marL="342829" indent="-342829">
                <a:lnSpc>
                  <a:spcPct val="200000"/>
                </a:lnSpc>
                <a:buClr>
                  <a:schemeClr val="accent1"/>
                </a:buClr>
                <a:buFont typeface="Wingdings" charset="2"/>
                <a:buChar char="§"/>
              </a:pPr>
              <a:r>
                <a:rPr lang="en-US" sz="1800">
                  <a:solidFill>
                    <a:schemeClr val="accent1"/>
                  </a:solidFill>
                </a:rPr>
                <a:t>DPM = Disabled</a:t>
              </a:r>
            </a:p>
            <a:p>
              <a:pPr marL="342829" indent="-342829">
                <a:lnSpc>
                  <a:spcPct val="200000"/>
                </a:lnSpc>
                <a:buClr>
                  <a:schemeClr val="accent1"/>
                </a:buClr>
                <a:buFont typeface="Wingdings" charset="2"/>
                <a:buChar char="§"/>
              </a:pPr>
              <a:r>
                <a:rPr lang="en-US" sz="1800">
                  <a:solidFill>
                    <a:schemeClr val="accent1"/>
                  </a:solidFill>
                </a:rPr>
                <a:t>Resource Pools created to isolate MGMT from customer VMs</a:t>
              </a:r>
            </a:p>
            <a:p>
              <a:pPr marL="342829" indent="-342829">
                <a:lnSpc>
                  <a:spcPct val="200000"/>
                </a:lnSpc>
                <a:buClr>
                  <a:schemeClr val="accent1"/>
                </a:buClr>
                <a:buFont typeface="Wingdings" charset="2"/>
                <a:buChar char="§"/>
              </a:pPr>
              <a:r>
                <a:rPr lang="en-US" sz="1800">
                  <a:solidFill>
                    <a:schemeClr val="accent1"/>
                  </a:solidFill>
                </a:rPr>
                <a:t>Affinity Rules via Compute Policy</a:t>
              </a:r>
            </a:p>
            <a:p>
              <a:pPr marL="285666" indent="-285666">
                <a:buFont typeface="Wingdings" charset="2"/>
                <a:buChar char="§"/>
              </a:pPr>
              <a:endParaRPr lang="en-US" sz="1800">
                <a:solidFill>
                  <a:schemeClr val="bg1">
                    <a:lumMod val="50000"/>
                  </a:schemeClr>
                </a:solidFill>
              </a:endParaRPr>
            </a:p>
            <a:p>
              <a:pPr marL="285666" indent="-285666">
                <a:buFont typeface="Wingdings" charset="2"/>
                <a:buChar char="§"/>
              </a:pPr>
              <a:endParaRPr lang="en-US" sz="1800">
                <a:solidFill>
                  <a:schemeClr val="bg1">
                    <a:lumMod val="50000"/>
                  </a:schemeClr>
                </a:solidFill>
              </a:endParaRPr>
            </a:p>
          </p:txBody>
        </p:sp>
        <p:sp>
          <p:nvSpPr>
            <p:cNvPr id="96" name="Rectangle 95"/>
            <p:cNvSpPr/>
            <p:nvPr/>
          </p:nvSpPr>
          <p:spPr>
            <a:xfrm>
              <a:off x="7717378" y="1677750"/>
              <a:ext cx="82676" cy="1628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666" indent="-285666">
                <a:buFont typeface="Arial" charset="0"/>
                <a:buChar char="•"/>
              </a:pPr>
              <a:endParaRPr lang="en-US"/>
            </a:p>
          </p:txBody>
        </p:sp>
      </p:grpSp>
      <p:grpSp>
        <p:nvGrpSpPr>
          <p:cNvPr id="24" name="Group 23"/>
          <p:cNvGrpSpPr/>
          <p:nvPr/>
        </p:nvGrpSpPr>
        <p:grpSpPr>
          <a:xfrm>
            <a:off x="1103967" y="2081895"/>
            <a:ext cx="4401603" cy="3438707"/>
            <a:chOff x="825574" y="2183480"/>
            <a:chExt cx="4401603" cy="3438707"/>
          </a:xfrm>
        </p:grpSpPr>
        <p:sp>
          <p:nvSpPr>
            <p:cNvPr id="25" name="Right Brace 24"/>
            <p:cNvSpPr/>
            <p:nvPr/>
          </p:nvSpPr>
          <p:spPr>
            <a:xfrm rot="16200000">
              <a:off x="1449010" y="2157291"/>
              <a:ext cx="319463" cy="1548823"/>
            </a:xfrm>
            <a:prstGeom prst="rightBrace">
              <a:avLst>
                <a:gd name="adj1" fmla="val 8333"/>
                <a:gd name="adj2" fmla="val 50066"/>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432" tIns="45717" rIns="91432" bIns="45717" rtlCol="0" anchor="ctr"/>
            <a:lstStyle/>
            <a:p>
              <a:pPr algn="ctr"/>
              <a:endParaRPr lang="en-US"/>
            </a:p>
          </p:txBody>
        </p:sp>
        <p:grpSp>
          <p:nvGrpSpPr>
            <p:cNvPr id="26" name="Group 25"/>
            <p:cNvGrpSpPr/>
            <p:nvPr/>
          </p:nvGrpSpPr>
          <p:grpSpPr>
            <a:xfrm>
              <a:off x="3342651" y="2183480"/>
              <a:ext cx="1884526" cy="527863"/>
              <a:chOff x="3133843" y="2160987"/>
              <a:chExt cx="1884527" cy="527863"/>
            </a:xfrm>
          </p:grpSpPr>
          <p:sp>
            <p:nvSpPr>
              <p:cNvPr id="62" name="TextBox 61"/>
              <p:cNvSpPr txBox="1"/>
              <p:nvPr/>
            </p:nvSpPr>
            <p:spPr>
              <a:xfrm>
                <a:off x="3414213" y="2277222"/>
                <a:ext cx="1604157" cy="332399"/>
              </a:xfrm>
              <a:prstGeom prst="rect">
                <a:avLst/>
              </a:prstGeom>
              <a:noFill/>
            </p:spPr>
            <p:txBody>
              <a:bodyPr wrap="none" lIns="0" tIns="0" rIns="0" bIns="0" rtlCol="0">
                <a:spAutoFit/>
              </a:bodyPr>
              <a:lstStyle/>
              <a:p>
                <a:pPr>
                  <a:lnSpc>
                    <a:spcPct val="90000"/>
                  </a:lnSpc>
                </a:pPr>
                <a:r>
                  <a:rPr lang="en-US" sz="1200">
                    <a:solidFill>
                      <a:schemeClr val="accent6"/>
                    </a:solidFill>
                  </a:rPr>
                  <a:t>Customer Administrator</a:t>
                </a:r>
              </a:p>
              <a:p>
                <a:pPr>
                  <a:lnSpc>
                    <a:spcPct val="90000"/>
                  </a:lnSpc>
                </a:pPr>
                <a:r>
                  <a:rPr lang="en-US" sz="1200">
                    <a:solidFill>
                      <a:schemeClr val="accent6"/>
                    </a:solidFill>
                  </a:rPr>
                  <a:t>(Cloud Admin)</a:t>
                </a:r>
              </a:p>
            </p:txBody>
          </p:sp>
          <p:grpSp>
            <p:nvGrpSpPr>
              <p:cNvPr id="63" name="Group 62"/>
              <p:cNvGrpSpPr/>
              <p:nvPr/>
            </p:nvGrpSpPr>
            <p:grpSpPr>
              <a:xfrm>
                <a:off x="3133843" y="2160987"/>
                <a:ext cx="232012" cy="527863"/>
                <a:chOff x="6181891" y="1171356"/>
                <a:chExt cx="232012" cy="527863"/>
              </a:xfrm>
            </p:grpSpPr>
            <p:sp>
              <p:nvSpPr>
                <p:cNvPr id="64" name="Trapezoid 63"/>
                <p:cNvSpPr/>
                <p:nvPr/>
              </p:nvSpPr>
              <p:spPr>
                <a:xfrm rot="10800000">
                  <a:off x="6221969" y="1502539"/>
                  <a:ext cx="153266" cy="196680"/>
                </a:xfrm>
                <a:prstGeom prst="trapezoid">
                  <a:avLst/>
                </a:prstGeom>
                <a:solidFill>
                  <a:schemeClr val="bg1"/>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6222835" y="1171356"/>
                  <a:ext cx="150125" cy="150125"/>
                </a:xfrm>
                <a:prstGeom prst="ellipse">
                  <a:avLst/>
                </a:prstGeom>
                <a:ln w="1270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Snip Same Side Corner Rectangle 65"/>
                <p:cNvSpPr/>
                <p:nvPr/>
              </p:nvSpPr>
              <p:spPr>
                <a:xfrm rot="10800000">
                  <a:off x="6181891" y="1321481"/>
                  <a:ext cx="232012" cy="212223"/>
                </a:xfrm>
                <a:prstGeom prst="snip2SameRect">
                  <a:avLst>
                    <a:gd name="adj1" fmla="val 28432"/>
                    <a:gd name="adj2" fmla="val 0"/>
                  </a:avLst>
                </a:prstGeom>
                <a:solidFill>
                  <a:schemeClr val="bg1"/>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7" name="Group 26"/>
            <p:cNvGrpSpPr/>
            <p:nvPr/>
          </p:nvGrpSpPr>
          <p:grpSpPr>
            <a:xfrm>
              <a:off x="1397590" y="2191176"/>
              <a:ext cx="879856" cy="527863"/>
              <a:chOff x="960537" y="1605889"/>
              <a:chExt cx="879856" cy="527863"/>
            </a:xfrm>
          </p:grpSpPr>
          <p:sp>
            <p:nvSpPr>
              <p:cNvPr id="57" name="TextBox 56"/>
              <p:cNvSpPr txBox="1"/>
              <p:nvPr/>
            </p:nvSpPr>
            <p:spPr>
              <a:xfrm>
                <a:off x="1259063" y="1756014"/>
                <a:ext cx="581330" cy="169277"/>
              </a:xfrm>
              <a:prstGeom prst="rect">
                <a:avLst/>
              </a:prstGeom>
              <a:noFill/>
            </p:spPr>
            <p:txBody>
              <a:bodyPr wrap="none" lIns="0" tIns="0" rIns="0" bIns="0" rtlCol="0">
                <a:spAutoFit/>
              </a:bodyPr>
              <a:lstStyle/>
              <a:p>
                <a:pPr>
                  <a:lnSpc>
                    <a:spcPct val="90000"/>
                  </a:lnSpc>
                </a:pPr>
                <a:r>
                  <a:rPr lang="en-US" sz="1200">
                    <a:solidFill>
                      <a:schemeClr val="accent1"/>
                    </a:solidFill>
                  </a:rPr>
                  <a:t>VMware</a:t>
                </a:r>
              </a:p>
            </p:txBody>
          </p:sp>
          <p:grpSp>
            <p:nvGrpSpPr>
              <p:cNvPr id="58" name="Group 57"/>
              <p:cNvGrpSpPr/>
              <p:nvPr/>
            </p:nvGrpSpPr>
            <p:grpSpPr>
              <a:xfrm>
                <a:off x="960537" y="1605889"/>
                <a:ext cx="232012" cy="527863"/>
                <a:chOff x="6181891" y="1171356"/>
                <a:chExt cx="232012" cy="527863"/>
              </a:xfrm>
            </p:grpSpPr>
            <p:sp>
              <p:nvSpPr>
                <p:cNvPr id="59" name="Trapezoid 58"/>
                <p:cNvSpPr/>
                <p:nvPr/>
              </p:nvSpPr>
              <p:spPr>
                <a:xfrm rot="10800000">
                  <a:off x="6221969" y="1502539"/>
                  <a:ext cx="153266" cy="196680"/>
                </a:xfrm>
                <a:prstGeom prst="trapezoid">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6222835" y="1171356"/>
                  <a:ext cx="150125" cy="150125"/>
                </a:xfrm>
                <a:prstGeom prst="ellipse">
                  <a:avLst/>
                </a:prstGeom>
                <a:ln w="127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Snip Same Side Corner Rectangle 60"/>
                <p:cNvSpPr/>
                <p:nvPr/>
              </p:nvSpPr>
              <p:spPr>
                <a:xfrm rot="10800000">
                  <a:off x="6181891" y="1321481"/>
                  <a:ext cx="232012" cy="212223"/>
                </a:xfrm>
                <a:prstGeom prst="snip2SameRect">
                  <a:avLst>
                    <a:gd name="adj1" fmla="val 28432"/>
                    <a:gd name="adj2" fmla="val 0"/>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9" name="Right Brace 28"/>
            <p:cNvSpPr/>
            <p:nvPr/>
          </p:nvSpPr>
          <p:spPr>
            <a:xfrm rot="16200000">
              <a:off x="3490514" y="1780182"/>
              <a:ext cx="397363" cy="2380940"/>
            </a:xfrm>
            <a:prstGeom prst="rightBrace">
              <a:avLst>
                <a:gd name="adj1" fmla="val 8333"/>
                <a:gd name="adj2" fmla="val 40151"/>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91432" tIns="45717" rIns="91432" bIns="45717" rtlCol="0" anchor="ctr"/>
            <a:lstStyle/>
            <a:p>
              <a:pPr algn="ctr"/>
              <a:endParaRPr lang="en-US"/>
            </a:p>
          </p:txBody>
        </p:sp>
        <p:sp>
          <p:nvSpPr>
            <p:cNvPr id="31" name="Rectangle 30"/>
            <p:cNvSpPr/>
            <p:nvPr/>
          </p:nvSpPr>
          <p:spPr>
            <a:xfrm>
              <a:off x="825574" y="4438133"/>
              <a:ext cx="4056823" cy="484275"/>
            </a:xfrm>
            <a:prstGeom prst="rect">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0" tIns="45711" rIns="91420" bIns="45711" rtlCol="0" anchor="ctr"/>
            <a:lstStyle/>
            <a:p>
              <a:pPr algn="ctr"/>
              <a:r>
                <a:rPr lang="en-US" sz="1500">
                  <a:solidFill>
                    <a:schemeClr val="accent1"/>
                  </a:solidFill>
                  <a:latin typeface="Avenir Medium"/>
                  <a:cs typeface="Avenir Medium"/>
                </a:rPr>
                <a:t>vSAN Cluster</a:t>
              </a:r>
            </a:p>
          </p:txBody>
        </p:sp>
        <p:sp>
          <p:nvSpPr>
            <p:cNvPr id="33" name="Freeform 32"/>
            <p:cNvSpPr>
              <a:spLocks noEditPoints="1"/>
            </p:cNvSpPr>
            <p:nvPr/>
          </p:nvSpPr>
          <p:spPr bwMode="auto">
            <a:xfrm>
              <a:off x="825577" y="5018197"/>
              <a:ext cx="995581" cy="282987"/>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20" tIns="45711" rIns="91420" bIns="45711" numCol="1" anchor="t" anchorCtr="0" compatLnSpc="1">
              <a:prstTxWarp prst="textNoShape">
                <a:avLst/>
              </a:prstTxWarp>
            </a:bodyPr>
            <a:lstStyle/>
            <a:p>
              <a:endParaRPr lang="en-US">
                <a:latin typeface="Avenir Medium"/>
                <a:cs typeface="Avenir Medium"/>
              </a:endParaRPr>
            </a:p>
          </p:txBody>
        </p:sp>
        <p:sp>
          <p:nvSpPr>
            <p:cNvPr id="34" name="Freeform 16"/>
            <p:cNvSpPr>
              <a:spLocks noEditPoints="1"/>
            </p:cNvSpPr>
            <p:nvPr/>
          </p:nvSpPr>
          <p:spPr bwMode="auto">
            <a:xfrm>
              <a:off x="825577" y="5333393"/>
              <a:ext cx="995581" cy="282987"/>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20" tIns="45711" rIns="91420" bIns="45711" numCol="1" anchor="t" anchorCtr="0" compatLnSpc="1">
              <a:prstTxWarp prst="textNoShape">
                <a:avLst/>
              </a:prstTxWarp>
            </a:bodyPr>
            <a:lstStyle/>
            <a:p>
              <a:endParaRPr lang="en-US">
                <a:latin typeface="Avenir Medium"/>
                <a:cs typeface="Avenir Medium"/>
              </a:endParaRPr>
            </a:p>
          </p:txBody>
        </p:sp>
        <p:sp>
          <p:nvSpPr>
            <p:cNvPr id="35" name="Freeform 16"/>
            <p:cNvSpPr>
              <a:spLocks noEditPoints="1"/>
            </p:cNvSpPr>
            <p:nvPr/>
          </p:nvSpPr>
          <p:spPr bwMode="auto">
            <a:xfrm>
              <a:off x="1843897" y="5019581"/>
              <a:ext cx="995581" cy="282987"/>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20" tIns="45711" rIns="91420" bIns="45711" numCol="1" anchor="t" anchorCtr="0" compatLnSpc="1">
              <a:prstTxWarp prst="textNoShape">
                <a:avLst/>
              </a:prstTxWarp>
            </a:bodyPr>
            <a:lstStyle/>
            <a:p>
              <a:endParaRPr lang="en-US">
                <a:latin typeface="Avenir Medium"/>
                <a:cs typeface="Avenir Medium"/>
              </a:endParaRPr>
            </a:p>
          </p:txBody>
        </p:sp>
        <p:sp>
          <p:nvSpPr>
            <p:cNvPr id="36" name="Freeform 16"/>
            <p:cNvSpPr>
              <a:spLocks noEditPoints="1"/>
            </p:cNvSpPr>
            <p:nvPr/>
          </p:nvSpPr>
          <p:spPr bwMode="auto">
            <a:xfrm>
              <a:off x="1843897" y="5339105"/>
              <a:ext cx="995581" cy="282987"/>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20" tIns="45711" rIns="91420" bIns="45711" numCol="1" anchor="t" anchorCtr="0" compatLnSpc="1">
              <a:prstTxWarp prst="textNoShape">
                <a:avLst/>
              </a:prstTxWarp>
            </a:bodyPr>
            <a:lstStyle/>
            <a:p>
              <a:endParaRPr lang="en-US">
                <a:latin typeface="Avenir Medium"/>
                <a:cs typeface="Avenir Medium"/>
              </a:endParaRPr>
            </a:p>
          </p:txBody>
        </p:sp>
        <p:sp>
          <p:nvSpPr>
            <p:cNvPr id="37" name="Freeform 16"/>
            <p:cNvSpPr>
              <a:spLocks noEditPoints="1"/>
            </p:cNvSpPr>
            <p:nvPr/>
          </p:nvSpPr>
          <p:spPr bwMode="auto">
            <a:xfrm>
              <a:off x="2866404" y="5019681"/>
              <a:ext cx="995581" cy="282987"/>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20" tIns="45711" rIns="91420" bIns="45711" numCol="1" anchor="t" anchorCtr="0" compatLnSpc="1">
              <a:prstTxWarp prst="textNoShape">
                <a:avLst/>
              </a:prstTxWarp>
            </a:bodyPr>
            <a:lstStyle/>
            <a:p>
              <a:endParaRPr lang="en-US">
                <a:latin typeface="Avenir Medium"/>
                <a:cs typeface="Avenir Medium"/>
              </a:endParaRPr>
            </a:p>
          </p:txBody>
        </p:sp>
        <p:sp>
          <p:nvSpPr>
            <p:cNvPr id="38" name="Freeform 16"/>
            <p:cNvSpPr>
              <a:spLocks noEditPoints="1"/>
            </p:cNvSpPr>
            <p:nvPr/>
          </p:nvSpPr>
          <p:spPr bwMode="auto">
            <a:xfrm>
              <a:off x="2866404" y="5339200"/>
              <a:ext cx="995581" cy="282987"/>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20" tIns="45711" rIns="91420" bIns="45711" numCol="1" anchor="t" anchorCtr="0" compatLnSpc="1">
              <a:prstTxWarp prst="textNoShape">
                <a:avLst/>
              </a:prstTxWarp>
            </a:bodyPr>
            <a:lstStyle/>
            <a:p>
              <a:endParaRPr lang="en-US">
                <a:latin typeface="Avenir Medium"/>
                <a:cs typeface="Avenir Medium"/>
              </a:endParaRPr>
            </a:p>
          </p:txBody>
        </p:sp>
        <p:sp>
          <p:nvSpPr>
            <p:cNvPr id="42" name="Freeform 16"/>
            <p:cNvSpPr>
              <a:spLocks noEditPoints="1"/>
            </p:cNvSpPr>
            <p:nvPr/>
          </p:nvSpPr>
          <p:spPr bwMode="auto">
            <a:xfrm>
              <a:off x="3884724" y="5023913"/>
              <a:ext cx="995581" cy="282987"/>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20" tIns="45711" rIns="91420" bIns="45711" numCol="1" anchor="t" anchorCtr="0" compatLnSpc="1">
              <a:prstTxWarp prst="textNoShape">
                <a:avLst/>
              </a:prstTxWarp>
            </a:bodyPr>
            <a:lstStyle/>
            <a:p>
              <a:endParaRPr lang="en-US">
                <a:latin typeface="Avenir Medium"/>
                <a:cs typeface="Avenir Medium"/>
              </a:endParaRPr>
            </a:p>
          </p:txBody>
        </p:sp>
        <p:sp>
          <p:nvSpPr>
            <p:cNvPr id="43" name="Freeform 16"/>
            <p:cNvSpPr>
              <a:spLocks noEditPoints="1"/>
            </p:cNvSpPr>
            <p:nvPr/>
          </p:nvSpPr>
          <p:spPr bwMode="auto">
            <a:xfrm>
              <a:off x="3884724" y="5339105"/>
              <a:ext cx="995581" cy="282987"/>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20" tIns="45711" rIns="91420" bIns="45711" numCol="1" anchor="t" anchorCtr="0" compatLnSpc="1">
              <a:prstTxWarp prst="textNoShape">
                <a:avLst/>
              </a:prstTxWarp>
            </a:bodyPr>
            <a:lstStyle/>
            <a:p>
              <a:endParaRPr lang="en-US">
                <a:latin typeface="Avenir Medium"/>
                <a:cs typeface="Avenir Medium"/>
              </a:endParaRPr>
            </a:p>
          </p:txBody>
        </p:sp>
        <p:sp>
          <p:nvSpPr>
            <p:cNvPr id="45" name="Rectangle 44"/>
            <p:cNvSpPr/>
            <p:nvPr/>
          </p:nvSpPr>
          <p:spPr>
            <a:xfrm>
              <a:off x="825579" y="3917321"/>
              <a:ext cx="1482455" cy="484275"/>
            </a:xfrm>
            <a:prstGeom prst="rect">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0" tIns="45711" rIns="91420" bIns="45711" rtlCol="0" anchor="ctr"/>
            <a:lstStyle/>
            <a:p>
              <a:pPr algn="ctr"/>
              <a:r>
                <a:rPr lang="en-US" sz="1500">
                  <a:solidFill>
                    <a:schemeClr val="accent1"/>
                  </a:solidFill>
                  <a:latin typeface="Avenir Medium"/>
                  <a:cs typeface="Avenir Medium"/>
                </a:rPr>
                <a:t>Managed by VMware</a:t>
              </a:r>
            </a:p>
          </p:txBody>
        </p:sp>
        <p:sp>
          <p:nvSpPr>
            <p:cNvPr id="46" name="Rectangle 45"/>
            <p:cNvSpPr/>
            <p:nvPr/>
          </p:nvSpPr>
          <p:spPr>
            <a:xfrm>
              <a:off x="2341691" y="3917321"/>
              <a:ext cx="2538617" cy="484275"/>
            </a:xfrm>
            <a:prstGeom prst="rect">
              <a:avLst/>
            </a:prstGeom>
            <a:solidFill>
              <a:schemeClr val="bg1"/>
            </a:solidFill>
            <a:ln w="28575">
              <a:solidFill>
                <a:schemeClr val="accent4"/>
              </a:solidFill>
            </a:ln>
            <a:effectLst/>
          </p:spPr>
          <p:style>
            <a:lnRef idx="1">
              <a:schemeClr val="accent1"/>
            </a:lnRef>
            <a:fillRef idx="3">
              <a:schemeClr val="accent1"/>
            </a:fillRef>
            <a:effectRef idx="2">
              <a:schemeClr val="accent1"/>
            </a:effectRef>
            <a:fontRef idx="minor">
              <a:schemeClr val="lt1"/>
            </a:fontRef>
          </p:style>
          <p:txBody>
            <a:bodyPr lIns="91420" tIns="45711" rIns="91420" bIns="45711" rtlCol="0" anchor="ctr"/>
            <a:lstStyle/>
            <a:p>
              <a:pPr algn="ctr"/>
              <a:r>
                <a:rPr lang="en-US" sz="1500">
                  <a:solidFill>
                    <a:schemeClr val="accent4"/>
                  </a:solidFill>
                  <a:latin typeface="Avenir Medium"/>
                  <a:cs typeface="Avenir Medium"/>
                </a:rPr>
                <a:t>Managed by Customer</a:t>
              </a:r>
            </a:p>
          </p:txBody>
        </p:sp>
        <p:sp>
          <p:nvSpPr>
            <p:cNvPr id="47" name="Rounded Rectangle 46"/>
            <p:cNvSpPr>
              <a:spLocks noChangeAspect="1"/>
            </p:cNvSpPr>
            <p:nvPr/>
          </p:nvSpPr>
          <p:spPr>
            <a:xfrm>
              <a:off x="834329" y="3397777"/>
              <a:ext cx="458654" cy="459499"/>
            </a:xfrm>
            <a:prstGeom prst="roundRect">
              <a:avLst/>
            </a:prstGeom>
            <a:solidFill>
              <a:schemeClr val="accent1"/>
            </a:solidFill>
            <a:ln w="12700">
              <a:solidFill>
                <a:schemeClr val="accent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a:solidFill>
                    <a:schemeClr val="bg1"/>
                  </a:solidFill>
                  <a:latin typeface="Avenir Medium"/>
                  <a:cs typeface="Avenir Medium"/>
                </a:rPr>
                <a:t>VC</a:t>
              </a:r>
            </a:p>
          </p:txBody>
        </p:sp>
        <p:sp>
          <p:nvSpPr>
            <p:cNvPr id="48" name="Rounded Rectangle 47"/>
            <p:cNvSpPr>
              <a:spLocks noChangeAspect="1"/>
            </p:cNvSpPr>
            <p:nvPr/>
          </p:nvSpPr>
          <p:spPr>
            <a:xfrm>
              <a:off x="1346229" y="3397777"/>
              <a:ext cx="458654" cy="459499"/>
            </a:xfrm>
            <a:prstGeom prst="roundRect">
              <a:avLst/>
            </a:prstGeom>
            <a:solidFill>
              <a:schemeClr val="accent1"/>
            </a:solidFill>
            <a:ln w="12700">
              <a:solidFill>
                <a:schemeClr val="accent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a:solidFill>
                    <a:schemeClr val="bg1"/>
                  </a:solidFill>
                  <a:latin typeface="Avenir Medium"/>
                  <a:cs typeface="Avenir Medium"/>
                </a:rPr>
                <a:t>NSX</a:t>
              </a:r>
            </a:p>
          </p:txBody>
        </p:sp>
        <p:sp>
          <p:nvSpPr>
            <p:cNvPr id="49" name="Rounded Rectangle 48"/>
            <p:cNvSpPr>
              <a:spLocks noChangeAspect="1"/>
            </p:cNvSpPr>
            <p:nvPr/>
          </p:nvSpPr>
          <p:spPr>
            <a:xfrm>
              <a:off x="1858129" y="3397777"/>
              <a:ext cx="458654" cy="459499"/>
            </a:xfrm>
            <a:prstGeom prst="roundRect">
              <a:avLst/>
            </a:prstGeom>
            <a:solidFill>
              <a:schemeClr val="accent1"/>
            </a:solidFill>
            <a:ln w="12700">
              <a:solidFill>
                <a:schemeClr val="accent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a:solidFill>
                    <a:schemeClr val="bg1"/>
                  </a:solidFill>
                  <a:latin typeface="Avenir Medium"/>
                  <a:cs typeface="Avenir Medium"/>
                </a:rPr>
                <a:t>…</a:t>
              </a:r>
            </a:p>
          </p:txBody>
        </p:sp>
        <p:sp>
          <p:nvSpPr>
            <p:cNvPr id="50" name="Rounded Rectangle 49"/>
            <p:cNvSpPr>
              <a:spLocks noChangeAspect="1"/>
            </p:cNvSpPr>
            <p:nvPr/>
          </p:nvSpPr>
          <p:spPr>
            <a:xfrm>
              <a:off x="2883997" y="3397777"/>
              <a:ext cx="458654" cy="459499"/>
            </a:xfrm>
            <a:prstGeom prst="roundRect">
              <a:avLst/>
            </a:prstGeom>
            <a:solidFill>
              <a:schemeClr val="accent4"/>
            </a:solidFill>
            <a:ln w="12700">
              <a:solidFill>
                <a:schemeClr val="accent4"/>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a:solidFill>
                    <a:schemeClr val="bg1"/>
                  </a:solidFill>
                  <a:latin typeface="Avenir Medium"/>
                  <a:cs typeface="Avenir Medium"/>
                </a:rPr>
                <a:t>VM</a:t>
              </a:r>
            </a:p>
          </p:txBody>
        </p:sp>
        <p:sp>
          <p:nvSpPr>
            <p:cNvPr id="51" name="Rounded Rectangle 50"/>
            <p:cNvSpPr>
              <a:spLocks noChangeAspect="1"/>
            </p:cNvSpPr>
            <p:nvPr/>
          </p:nvSpPr>
          <p:spPr>
            <a:xfrm>
              <a:off x="3395895" y="3397777"/>
              <a:ext cx="458654" cy="459499"/>
            </a:xfrm>
            <a:prstGeom prst="roundRect">
              <a:avLst/>
            </a:prstGeom>
            <a:solidFill>
              <a:schemeClr val="accent4"/>
            </a:solidFill>
            <a:ln w="12700">
              <a:solidFill>
                <a:schemeClr val="accent4"/>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a:solidFill>
                    <a:schemeClr val="bg1"/>
                  </a:solidFill>
                  <a:latin typeface="Avenir Medium"/>
                  <a:cs typeface="Avenir Medium"/>
                </a:rPr>
                <a:t>VM</a:t>
              </a:r>
            </a:p>
          </p:txBody>
        </p:sp>
        <p:sp>
          <p:nvSpPr>
            <p:cNvPr id="52" name="Rounded Rectangle 51"/>
            <p:cNvSpPr>
              <a:spLocks noChangeAspect="1"/>
            </p:cNvSpPr>
            <p:nvPr/>
          </p:nvSpPr>
          <p:spPr>
            <a:xfrm>
              <a:off x="3907798" y="3397777"/>
              <a:ext cx="458654" cy="459499"/>
            </a:xfrm>
            <a:prstGeom prst="roundRect">
              <a:avLst/>
            </a:prstGeom>
            <a:solidFill>
              <a:schemeClr val="accent4"/>
            </a:solidFill>
            <a:ln w="12700">
              <a:solidFill>
                <a:schemeClr val="accent4"/>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a:solidFill>
                    <a:schemeClr val="bg1"/>
                  </a:solidFill>
                  <a:latin typeface="Avenir Medium"/>
                  <a:cs typeface="Avenir Medium"/>
                </a:rPr>
                <a:t>VM</a:t>
              </a:r>
            </a:p>
          </p:txBody>
        </p:sp>
        <p:sp>
          <p:nvSpPr>
            <p:cNvPr id="53" name="Rounded Rectangle 52"/>
            <p:cNvSpPr>
              <a:spLocks noChangeAspect="1"/>
            </p:cNvSpPr>
            <p:nvPr/>
          </p:nvSpPr>
          <p:spPr>
            <a:xfrm>
              <a:off x="2372095" y="3397777"/>
              <a:ext cx="458654" cy="459499"/>
            </a:xfrm>
            <a:prstGeom prst="roundRect">
              <a:avLst/>
            </a:prstGeom>
            <a:solidFill>
              <a:schemeClr val="accent4"/>
            </a:solidFill>
            <a:ln w="12700">
              <a:solidFill>
                <a:schemeClr val="accent4"/>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a:solidFill>
                    <a:schemeClr val="bg1"/>
                  </a:solidFill>
                  <a:latin typeface="Avenir Medium"/>
                  <a:cs typeface="Avenir Medium"/>
                </a:rPr>
                <a:t>VM</a:t>
              </a:r>
            </a:p>
          </p:txBody>
        </p:sp>
        <p:sp>
          <p:nvSpPr>
            <p:cNvPr id="54" name="Rounded Rectangle 53"/>
            <p:cNvSpPr>
              <a:spLocks noChangeAspect="1"/>
            </p:cNvSpPr>
            <p:nvPr/>
          </p:nvSpPr>
          <p:spPr>
            <a:xfrm>
              <a:off x="4421012" y="3397777"/>
              <a:ext cx="458654" cy="459499"/>
            </a:xfrm>
            <a:prstGeom prst="roundRect">
              <a:avLst/>
            </a:prstGeom>
            <a:solidFill>
              <a:schemeClr val="accent4"/>
            </a:solidFill>
            <a:ln w="12700">
              <a:solidFill>
                <a:schemeClr val="accent4"/>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a:solidFill>
                    <a:schemeClr val="bg1"/>
                  </a:solidFill>
                  <a:latin typeface="Avenir Medium"/>
                  <a:cs typeface="Avenir Medium"/>
                </a:rPr>
                <a:t>VM</a:t>
              </a:r>
            </a:p>
          </p:txBody>
        </p:sp>
      </p:grpSp>
    </p:spTree>
    <p:extLst>
      <p:ext uri="{BB962C8B-B14F-4D97-AF65-F5344CB8AC3E}">
        <p14:creationId xmlns:p14="http://schemas.microsoft.com/office/powerpoint/2010/main" val="40159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330200"/>
            <a:ext cx="10969943" cy="812800"/>
          </a:xfrm>
        </p:spPr>
        <p:txBody>
          <a:bodyPr/>
          <a:lstStyle/>
          <a:p>
            <a:r>
              <a:rPr lang="en-US">
                <a:latin typeface="+mn-lt"/>
                <a:cs typeface="Avenir Medium"/>
              </a:rPr>
              <a:t>Automatic Cluster Configuration</a:t>
            </a:r>
          </a:p>
        </p:txBody>
      </p:sp>
      <p:sp>
        <p:nvSpPr>
          <p:cNvPr id="131" name="Freeform 16"/>
          <p:cNvSpPr>
            <a:spLocks noEditPoints="1"/>
          </p:cNvSpPr>
          <p:nvPr/>
        </p:nvSpPr>
        <p:spPr bwMode="auto">
          <a:xfrm>
            <a:off x="631794" y="3550552"/>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00" tIns="45701" rIns="91400" bIns="45701" numCol="1" anchor="t" anchorCtr="0" compatLnSpc="1">
            <a:prstTxWarp prst="textNoShape">
              <a:avLst/>
            </a:prstTxWarp>
          </a:bodyPr>
          <a:lstStyle/>
          <a:p>
            <a:endParaRPr lang="en-US">
              <a:cs typeface="Avenir Medium"/>
            </a:endParaRPr>
          </a:p>
        </p:txBody>
      </p:sp>
      <p:sp>
        <p:nvSpPr>
          <p:cNvPr id="132" name="Freeform 16"/>
          <p:cNvSpPr>
            <a:spLocks noEditPoints="1"/>
          </p:cNvSpPr>
          <p:nvPr/>
        </p:nvSpPr>
        <p:spPr bwMode="auto">
          <a:xfrm>
            <a:off x="1552858" y="3550552"/>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00" tIns="45701" rIns="91400" bIns="45701" numCol="1" anchor="t" anchorCtr="0" compatLnSpc="1">
            <a:prstTxWarp prst="textNoShape">
              <a:avLst/>
            </a:prstTxWarp>
          </a:bodyPr>
          <a:lstStyle/>
          <a:p>
            <a:endParaRPr lang="en-US">
              <a:cs typeface="Avenir Medium"/>
            </a:endParaRPr>
          </a:p>
        </p:txBody>
      </p:sp>
      <p:sp>
        <p:nvSpPr>
          <p:cNvPr id="133" name="Freeform 16"/>
          <p:cNvSpPr>
            <a:spLocks noEditPoints="1"/>
          </p:cNvSpPr>
          <p:nvPr/>
        </p:nvSpPr>
        <p:spPr bwMode="auto">
          <a:xfrm>
            <a:off x="2486896" y="3554377"/>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00" tIns="45701" rIns="91400" bIns="45701" numCol="1" anchor="t" anchorCtr="0" compatLnSpc="1">
            <a:prstTxWarp prst="textNoShape">
              <a:avLst/>
            </a:prstTxWarp>
          </a:bodyPr>
          <a:lstStyle/>
          <a:p>
            <a:endParaRPr lang="en-US">
              <a:cs typeface="Avenir Medium"/>
            </a:endParaRPr>
          </a:p>
        </p:txBody>
      </p:sp>
      <p:sp>
        <p:nvSpPr>
          <p:cNvPr id="134" name="Freeform 16"/>
          <p:cNvSpPr>
            <a:spLocks noEditPoints="1"/>
          </p:cNvSpPr>
          <p:nvPr/>
        </p:nvSpPr>
        <p:spPr bwMode="auto">
          <a:xfrm>
            <a:off x="631794" y="3886641"/>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00" tIns="45701" rIns="91400" bIns="45701" numCol="1" anchor="t" anchorCtr="0" compatLnSpc="1">
            <a:prstTxWarp prst="textNoShape">
              <a:avLst/>
            </a:prstTxWarp>
          </a:bodyPr>
          <a:lstStyle/>
          <a:p>
            <a:endParaRPr lang="en-US">
              <a:cs typeface="Avenir Medium"/>
            </a:endParaRPr>
          </a:p>
        </p:txBody>
      </p:sp>
      <p:sp>
        <p:nvSpPr>
          <p:cNvPr id="135" name="Freeform 16"/>
          <p:cNvSpPr>
            <a:spLocks noEditPoints="1"/>
          </p:cNvSpPr>
          <p:nvPr/>
        </p:nvSpPr>
        <p:spPr bwMode="auto">
          <a:xfrm>
            <a:off x="1552858" y="3886641"/>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00" tIns="45701" rIns="91400" bIns="45701" numCol="1" anchor="t" anchorCtr="0" compatLnSpc="1">
            <a:prstTxWarp prst="textNoShape">
              <a:avLst/>
            </a:prstTxWarp>
          </a:bodyPr>
          <a:lstStyle/>
          <a:p>
            <a:endParaRPr lang="en-US">
              <a:cs typeface="Avenir Medium"/>
            </a:endParaRPr>
          </a:p>
        </p:txBody>
      </p:sp>
      <p:sp>
        <p:nvSpPr>
          <p:cNvPr id="136" name="Freeform 16"/>
          <p:cNvSpPr>
            <a:spLocks noEditPoints="1"/>
          </p:cNvSpPr>
          <p:nvPr/>
        </p:nvSpPr>
        <p:spPr bwMode="auto">
          <a:xfrm>
            <a:off x="2486896" y="3890468"/>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00" tIns="45701" rIns="91400" bIns="45701" numCol="1" anchor="t" anchorCtr="0" compatLnSpc="1">
            <a:prstTxWarp prst="textNoShape">
              <a:avLst/>
            </a:prstTxWarp>
          </a:bodyPr>
          <a:lstStyle/>
          <a:p>
            <a:endParaRPr lang="en-US">
              <a:cs typeface="Avenir Medium"/>
            </a:endParaRPr>
          </a:p>
        </p:txBody>
      </p:sp>
      <p:sp>
        <p:nvSpPr>
          <p:cNvPr id="137" name="Rectangle 136"/>
          <p:cNvSpPr/>
          <p:nvPr/>
        </p:nvSpPr>
        <p:spPr>
          <a:xfrm>
            <a:off x="631795" y="3070562"/>
            <a:ext cx="2665086" cy="416101"/>
          </a:xfrm>
          <a:prstGeom prst="rect">
            <a:avLst/>
          </a:prstGeom>
          <a:solidFill>
            <a:schemeClr val="bg1">
              <a:lumMod val="95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00" tIns="45701" rIns="91400" bIns="45701" rtlCol="0" anchor="ctr"/>
          <a:lstStyle/>
          <a:p>
            <a:pPr algn="ctr"/>
            <a:r>
              <a:rPr lang="en-US" sz="1200">
                <a:solidFill>
                  <a:schemeClr val="accent1"/>
                </a:solidFill>
                <a:cs typeface="Avenir Medium"/>
              </a:rPr>
              <a:t>vSAN Cluster</a:t>
            </a:r>
          </a:p>
        </p:txBody>
      </p:sp>
      <p:sp>
        <p:nvSpPr>
          <p:cNvPr id="156" name="Freeform 16"/>
          <p:cNvSpPr>
            <a:spLocks noEditPoints="1"/>
          </p:cNvSpPr>
          <p:nvPr/>
        </p:nvSpPr>
        <p:spPr bwMode="auto">
          <a:xfrm>
            <a:off x="3378826" y="3556041"/>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accent4"/>
          </a:solidFill>
          <a:ln>
            <a:noFill/>
          </a:ln>
        </p:spPr>
        <p:txBody>
          <a:bodyPr vert="horz" wrap="square" lIns="91400" tIns="45701" rIns="91400" bIns="45701" numCol="1" anchor="t" anchorCtr="0" compatLnSpc="1">
            <a:prstTxWarp prst="textNoShape">
              <a:avLst/>
            </a:prstTxWarp>
          </a:bodyPr>
          <a:lstStyle/>
          <a:p>
            <a:endParaRPr lang="en-US">
              <a:cs typeface="Avenir Medium"/>
            </a:endParaRPr>
          </a:p>
        </p:txBody>
      </p:sp>
      <p:sp>
        <p:nvSpPr>
          <p:cNvPr id="87" name="TextBox 86"/>
          <p:cNvSpPr txBox="1"/>
          <p:nvPr/>
        </p:nvSpPr>
        <p:spPr>
          <a:xfrm>
            <a:off x="1077086" y="2369295"/>
            <a:ext cx="2560090" cy="227755"/>
          </a:xfrm>
          <a:prstGeom prst="rect">
            <a:avLst/>
          </a:prstGeom>
          <a:noFill/>
        </p:spPr>
        <p:txBody>
          <a:bodyPr wrap="square" lIns="0" tIns="0" rIns="0" bIns="0" rtlCol="0">
            <a:spAutoFit/>
          </a:bodyPr>
          <a:lstStyle/>
          <a:p>
            <a:pPr>
              <a:lnSpc>
                <a:spcPct val="90000"/>
              </a:lnSpc>
            </a:pPr>
            <a:r>
              <a:rPr lang="en-US" sz="1600">
                <a:solidFill>
                  <a:srgbClr val="004F6C"/>
                </a:solidFill>
                <a:cs typeface="Avenir Medium"/>
              </a:rPr>
              <a:t>HOST IS ADDED</a:t>
            </a:r>
          </a:p>
        </p:txBody>
      </p:sp>
      <p:sp>
        <p:nvSpPr>
          <p:cNvPr id="88" name="TextBox 87"/>
          <p:cNvSpPr txBox="1"/>
          <p:nvPr/>
        </p:nvSpPr>
        <p:spPr>
          <a:xfrm>
            <a:off x="609443" y="2122444"/>
            <a:ext cx="427690" cy="564257"/>
          </a:xfrm>
          <a:prstGeom prst="rect">
            <a:avLst/>
          </a:prstGeom>
          <a:noFill/>
        </p:spPr>
        <p:txBody>
          <a:bodyPr wrap="none" lIns="0" tIns="0" rIns="0" bIns="0" rtlCol="0">
            <a:spAutoFit/>
          </a:bodyPr>
          <a:lstStyle/>
          <a:p>
            <a:pPr>
              <a:lnSpc>
                <a:spcPct val="90000"/>
              </a:lnSpc>
            </a:pPr>
            <a:r>
              <a:rPr lang="en-US" sz="4000">
                <a:solidFill>
                  <a:schemeClr val="accent1"/>
                </a:solidFill>
                <a:cs typeface="Avenir Medium"/>
              </a:rPr>
              <a:t>1.</a:t>
            </a:r>
          </a:p>
        </p:txBody>
      </p:sp>
      <p:sp>
        <p:nvSpPr>
          <p:cNvPr id="89" name="TextBox 88"/>
          <p:cNvSpPr txBox="1"/>
          <p:nvPr/>
        </p:nvSpPr>
        <p:spPr>
          <a:xfrm>
            <a:off x="4904676" y="2177852"/>
            <a:ext cx="2560090" cy="449354"/>
          </a:xfrm>
          <a:prstGeom prst="rect">
            <a:avLst/>
          </a:prstGeom>
          <a:noFill/>
        </p:spPr>
        <p:txBody>
          <a:bodyPr wrap="square" lIns="0" tIns="0" rIns="0" bIns="0" rtlCol="0">
            <a:spAutoFit/>
          </a:bodyPr>
          <a:lstStyle/>
          <a:p>
            <a:pPr>
              <a:lnSpc>
                <a:spcPct val="90000"/>
              </a:lnSpc>
            </a:pPr>
            <a:r>
              <a:rPr lang="en-US" sz="1600">
                <a:solidFill>
                  <a:schemeClr val="accent4"/>
                </a:solidFill>
                <a:cs typeface="Avenir Medium"/>
              </a:rPr>
              <a:t>AUTOMATIC NETWORK CONFIGURATION</a:t>
            </a:r>
          </a:p>
        </p:txBody>
      </p:sp>
      <p:sp>
        <p:nvSpPr>
          <p:cNvPr id="90" name="TextBox 89"/>
          <p:cNvSpPr txBox="1"/>
          <p:nvPr/>
        </p:nvSpPr>
        <p:spPr>
          <a:xfrm>
            <a:off x="4435112" y="2122444"/>
            <a:ext cx="427690" cy="564257"/>
          </a:xfrm>
          <a:prstGeom prst="rect">
            <a:avLst/>
          </a:prstGeom>
          <a:noFill/>
        </p:spPr>
        <p:txBody>
          <a:bodyPr wrap="none" lIns="0" tIns="0" rIns="0" bIns="0" rtlCol="0">
            <a:spAutoFit/>
          </a:bodyPr>
          <a:lstStyle/>
          <a:p>
            <a:pPr>
              <a:lnSpc>
                <a:spcPct val="90000"/>
              </a:lnSpc>
            </a:pPr>
            <a:r>
              <a:rPr lang="en-US" sz="4000">
                <a:solidFill>
                  <a:schemeClr val="accent1"/>
                </a:solidFill>
                <a:cs typeface="Avenir Medium"/>
              </a:rPr>
              <a:t>2.</a:t>
            </a:r>
          </a:p>
        </p:txBody>
      </p:sp>
      <p:sp>
        <p:nvSpPr>
          <p:cNvPr id="91" name="TextBox 90"/>
          <p:cNvSpPr txBox="1"/>
          <p:nvPr/>
        </p:nvSpPr>
        <p:spPr>
          <a:xfrm>
            <a:off x="8405896" y="2122444"/>
            <a:ext cx="427690" cy="564257"/>
          </a:xfrm>
          <a:prstGeom prst="rect">
            <a:avLst/>
          </a:prstGeom>
          <a:noFill/>
        </p:spPr>
        <p:txBody>
          <a:bodyPr wrap="none" lIns="0" tIns="0" rIns="0" bIns="0" rtlCol="0">
            <a:spAutoFit/>
          </a:bodyPr>
          <a:lstStyle/>
          <a:p>
            <a:pPr>
              <a:lnSpc>
                <a:spcPct val="90000"/>
              </a:lnSpc>
            </a:pPr>
            <a:r>
              <a:rPr lang="en-US" sz="4000">
                <a:solidFill>
                  <a:schemeClr val="accent1"/>
                </a:solidFill>
                <a:cs typeface="Avenir Medium"/>
              </a:rPr>
              <a:t>3.</a:t>
            </a:r>
          </a:p>
        </p:txBody>
      </p:sp>
      <p:sp>
        <p:nvSpPr>
          <p:cNvPr id="92" name="Freeform 16"/>
          <p:cNvSpPr>
            <a:spLocks noEditPoints="1"/>
          </p:cNvSpPr>
          <p:nvPr/>
        </p:nvSpPr>
        <p:spPr bwMode="auto">
          <a:xfrm>
            <a:off x="4641392" y="3545184"/>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00" tIns="45701" rIns="91400" bIns="45701" numCol="1" anchor="t" anchorCtr="0" compatLnSpc="1">
            <a:prstTxWarp prst="textNoShape">
              <a:avLst/>
            </a:prstTxWarp>
          </a:bodyPr>
          <a:lstStyle/>
          <a:p>
            <a:endParaRPr lang="en-US">
              <a:cs typeface="Avenir Medium"/>
            </a:endParaRPr>
          </a:p>
        </p:txBody>
      </p:sp>
      <p:sp>
        <p:nvSpPr>
          <p:cNvPr id="93" name="Freeform 16"/>
          <p:cNvSpPr>
            <a:spLocks noEditPoints="1"/>
          </p:cNvSpPr>
          <p:nvPr/>
        </p:nvSpPr>
        <p:spPr bwMode="auto">
          <a:xfrm>
            <a:off x="5562456" y="3545184"/>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00" tIns="45701" rIns="91400" bIns="45701" numCol="1" anchor="t" anchorCtr="0" compatLnSpc="1">
            <a:prstTxWarp prst="textNoShape">
              <a:avLst/>
            </a:prstTxWarp>
          </a:bodyPr>
          <a:lstStyle/>
          <a:p>
            <a:endParaRPr lang="en-US">
              <a:cs typeface="Avenir Medium"/>
            </a:endParaRPr>
          </a:p>
        </p:txBody>
      </p:sp>
      <p:sp>
        <p:nvSpPr>
          <p:cNvPr id="94" name="Freeform 16"/>
          <p:cNvSpPr>
            <a:spLocks noEditPoints="1"/>
          </p:cNvSpPr>
          <p:nvPr/>
        </p:nvSpPr>
        <p:spPr bwMode="auto">
          <a:xfrm>
            <a:off x="6496494" y="3549009"/>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00" tIns="45701" rIns="91400" bIns="45701" numCol="1" anchor="t" anchorCtr="0" compatLnSpc="1">
            <a:prstTxWarp prst="textNoShape">
              <a:avLst/>
            </a:prstTxWarp>
          </a:bodyPr>
          <a:lstStyle/>
          <a:p>
            <a:endParaRPr lang="en-US">
              <a:cs typeface="Avenir Medium"/>
            </a:endParaRPr>
          </a:p>
        </p:txBody>
      </p:sp>
      <p:sp>
        <p:nvSpPr>
          <p:cNvPr id="95" name="Freeform 16"/>
          <p:cNvSpPr>
            <a:spLocks noEditPoints="1"/>
          </p:cNvSpPr>
          <p:nvPr/>
        </p:nvSpPr>
        <p:spPr bwMode="auto">
          <a:xfrm>
            <a:off x="4641392" y="3881273"/>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00" tIns="45701" rIns="91400" bIns="45701" numCol="1" anchor="t" anchorCtr="0" compatLnSpc="1">
            <a:prstTxWarp prst="textNoShape">
              <a:avLst/>
            </a:prstTxWarp>
          </a:bodyPr>
          <a:lstStyle/>
          <a:p>
            <a:endParaRPr lang="en-US">
              <a:cs typeface="Avenir Medium"/>
            </a:endParaRPr>
          </a:p>
        </p:txBody>
      </p:sp>
      <p:sp>
        <p:nvSpPr>
          <p:cNvPr id="96" name="Freeform 16"/>
          <p:cNvSpPr>
            <a:spLocks noEditPoints="1"/>
          </p:cNvSpPr>
          <p:nvPr/>
        </p:nvSpPr>
        <p:spPr bwMode="auto">
          <a:xfrm>
            <a:off x="5562456" y="3881273"/>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00" tIns="45701" rIns="91400" bIns="45701" numCol="1" anchor="t" anchorCtr="0" compatLnSpc="1">
            <a:prstTxWarp prst="textNoShape">
              <a:avLst/>
            </a:prstTxWarp>
          </a:bodyPr>
          <a:lstStyle/>
          <a:p>
            <a:endParaRPr lang="en-US">
              <a:cs typeface="Avenir Medium"/>
            </a:endParaRPr>
          </a:p>
        </p:txBody>
      </p:sp>
      <p:sp>
        <p:nvSpPr>
          <p:cNvPr id="97" name="Freeform 16"/>
          <p:cNvSpPr>
            <a:spLocks noEditPoints="1"/>
          </p:cNvSpPr>
          <p:nvPr/>
        </p:nvSpPr>
        <p:spPr bwMode="auto">
          <a:xfrm>
            <a:off x="6496494" y="3885100"/>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00" tIns="45701" rIns="91400" bIns="45701" numCol="1" anchor="t" anchorCtr="0" compatLnSpc="1">
            <a:prstTxWarp prst="textNoShape">
              <a:avLst/>
            </a:prstTxWarp>
          </a:bodyPr>
          <a:lstStyle/>
          <a:p>
            <a:endParaRPr lang="en-US">
              <a:cs typeface="Avenir Medium"/>
            </a:endParaRPr>
          </a:p>
        </p:txBody>
      </p:sp>
      <p:sp>
        <p:nvSpPr>
          <p:cNvPr id="98" name="Rectangle 97"/>
          <p:cNvSpPr/>
          <p:nvPr/>
        </p:nvSpPr>
        <p:spPr>
          <a:xfrm>
            <a:off x="4641393" y="3065194"/>
            <a:ext cx="2665086" cy="416101"/>
          </a:xfrm>
          <a:prstGeom prst="rect">
            <a:avLst/>
          </a:prstGeom>
          <a:solidFill>
            <a:schemeClr val="bg1">
              <a:lumMod val="95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00" tIns="45701" rIns="91400" bIns="45701" rtlCol="0" anchor="ctr"/>
          <a:lstStyle/>
          <a:p>
            <a:pPr algn="ctr"/>
            <a:r>
              <a:rPr lang="en-US" sz="1200">
                <a:solidFill>
                  <a:schemeClr val="accent1"/>
                </a:solidFill>
                <a:cs typeface="Avenir Medium"/>
              </a:rPr>
              <a:t>vSAN Cluster</a:t>
            </a:r>
          </a:p>
        </p:txBody>
      </p:sp>
      <p:sp>
        <p:nvSpPr>
          <p:cNvPr id="99" name="Freeform 16"/>
          <p:cNvSpPr>
            <a:spLocks noEditPoints="1"/>
          </p:cNvSpPr>
          <p:nvPr/>
        </p:nvSpPr>
        <p:spPr bwMode="auto">
          <a:xfrm>
            <a:off x="7388424" y="3550673"/>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accent4"/>
          </a:solidFill>
          <a:ln>
            <a:noFill/>
          </a:ln>
        </p:spPr>
        <p:txBody>
          <a:bodyPr vert="horz" wrap="square" lIns="91400" tIns="45701" rIns="91400" bIns="45701" numCol="1" anchor="t" anchorCtr="0" compatLnSpc="1">
            <a:prstTxWarp prst="textNoShape">
              <a:avLst/>
            </a:prstTxWarp>
          </a:bodyPr>
          <a:lstStyle/>
          <a:p>
            <a:endParaRPr lang="en-US">
              <a:cs typeface="Avenir Medium"/>
            </a:endParaRPr>
          </a:p>
        </p:txBody>
      </p:sp>
      <p:cxnSp>
        <p:nvCxnSpPr>
          <p:cNvPr id="4" name="Straight Connector 3"/>
          <p:cNvCxnSpPr/>
          <p:nvPr/>
        </p:nvCxnSpPr>
        <p:spPr>
          <a:xfrm>
            <a:off x="7578634" y="3890468"/>
            <a:ext cx="0" cy="615297"/>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121135" y="4520068"/>
            <a:ext cx="457499" cy="0"/>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827799" y="4353203"/>
            <a:ext cx="2308812" cy="318036"/>
          </a:xfrm>
          <a:prstGeom prst="rect">
            <a:avLst/>
          </a:prstGeom>
        </p:spPr>
        <p:txBody>
          <a:bodyPr wrap="square" lIns="91436" tIns="45719" rIns="91436" bIns="45719">
            <a:spAutoFit/>
          </a:bodyPr>
          <a:lstStyle/>
          <a:p>
            <a:pPr algn="r">
              <a:lnSpc>
                <a:spcPct val="90000"/>
              </a:lnSpc>
            </a:pPr>
            <a:r>
              <a:rPr lang="en-US" sz="1600">
                <a:solidFill>
                  <a:schemeClr val="accent4"/>
                </a:solidFill>
                <a:cs typeface="Avenir Medium"/>
              </a:rPr>
              <a:t>Management Network</a:t>
            </a:r>
          </a:p>
        </p:txBody>
      </p:sp>
      <p:sp>
        <p:nvSpPr>
          <p:cNvPr id="114" name="Rectangle 113"/>
          <p:cNvSpPr/>
          <p:nvPr/>
        </p:nvSpPr>
        <p:spPr>
          <a:xfrm>
            <a:off x="4827799" y="4734367"/>
            <a:ext cx="2308812" cy="318036"/>
          </a:xfrm>
          <a:prstGeom prst="rect">
            <a:avLst/>
          </a:prstGeom>
        </p:spPr>
        <p:txBody>
          <a:bodyPr wrap="square" lIns="91436" tIns="45719" rIns="91436" bIns="45719">
            <a:spAutoFit/>
          </a:bodyPr>
          <a:lstStyle/>
          <a:p>
            <a:pPr algn="r">
              <a:lnSpc>
                <a:spcPct val="90000"/>
              </a:lnSpc>
            </a:pPr>
            <a:r>
              <a:rPr lang="en-US" sz="1600">
                <a:solidFill>
                  <a:schemeClr val="accent4"/>
                </a:solidFill>
                <a:cs typeface="Avenir Medium"/>
              </a:rPr>
              <a:t>vMotion Network</a:t>
            </a:r>
          </a:p>
        </p:txBody>
      </p:sp>
      <p:sp>
        <p:nvSpPr>
          <p:cNvPr id="115" name="Rectangle 114"/>
          <p:cNvSpPr/>
          <p:nvPr/>
        </p:nvSpPr>
        <p:spPr>
          <a:xfrm>
            <a:off x="4827799" y="5115531"/>
            <a:ext cx="2308812" cy="318036"/>
          </a:xfrm>
          <a:prstGeom prst="rect">
            <a:avLst/>
          </a:prstGeom>
        </p:spPr>
        <p:txBody>
          <a:bodyPr wrap="square" lIns="91436" tIns="45719" rIns="91436" bIns="45719">
            <a:spAutoFit/>
          </a:bodyPr>
          <a:lstStyle/>
          <a:p>
            <a:pPr algn="r">
              <a:lnSpc>
                <a:spcPct val="90000"/>
              </a:lnSpc>
            </a:pPr>
            <a:r>
              <a:rPr lang="en-US" sz="1600">
                <a:solidFill>
                  <a:schemeClr val="accent4"/>
                </a:solidFill>
                <a:cs typeface="Avenir Medium"/>
              </a:rPr>
              <a:t>vSAN Network</a:t>
            </a:r>
          </a:p>
        </p:txBody>
      </p:sp>
      <p:sp>
        <p:nvSpPr>
          <p:cNvPr id="152" name="Rectangle 151"/>
          <p:cNvSpPr/>
          <p:nvPr/>
        </p:nvSpPr>
        <p:spPr>
          <a:xfrm>
            <a:off x="4827799" y="5496697"/>
            <a:ext cx="2308812" cy="318036"/>
          </a:xfrm>
          <a:prstGeom prst="rect">
            <a:avLst/>
          </a:prstGeom>
        </p:spPr>
        <p:txBody>
          <a:bodyPr wrap="square" lIns="91436" tIns="45719" rIns="91436" bIns="45719">
            <a:spAutoFit/>
          </a:bodyPr>
          <a:lstStyle/>
          <a:p>
            <a:pPr algn="r">
              <a:lnSpc>
                <a:spcPct val="90000"/>
              </a:lnSpc>
            </a:pPr>
            <a:r>
              <a:rPr lang="en-US" sz="1600">
                <a:solidFill>
                  <a:schemeClr val="accent4"/>
                </a:solidFill>
                <a:cs typeface="Avenir Medium"/>
              </a:rPr>
              <a:t>VXLAN Network</a:t>
            </a:r>
          </a:p>
        </p:txBody>
      </p:sp>
      <p:sp>
        <p:nvSpPr>
          <p:cNvPr id="157" name="Freeform 16"/>
          <p:cNvSpPr>
            <a:spLocks noEditPoints="1"/>
          </p:cNvSpPr>
          <p:nvPr/>
        </p:nvSpPr>
        <p:spPr bwMode="auto">
          <a:xfrm>
            <a:off x="8467038" y="3545184"/>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00" tIns="45701" rIns="91400" bIns="45701" numCol="1" anchor="t" anchorCtr="0" compatLnSpc="1">
            <a:prstTxWarp prst="textNoShape">
              <a:avLst/>
            </a:prstTxWarp>
          </a:bodyPr>
          <a:lstStyle/>
          <a:p>
            <a:endParaRPr lang="en-US">
              <a:cs typeface="Avenir Medium"/>
            </a:endParaRPr>
          </a:p>
        </p:txBody>
      </p:sp>
      <p:sp>
        <p:nvSpPr>
          <p:cNvPr id="165" name="Freeform 16"/>
          <p:cNvSpPr>
            <a:spLocks noEditPoints="1"/>
          </p:cNvSpPr>
          <p:nvPr/>
        </p:nvSpPr>
        <p:spPr bwMode="auto">
          <a:xfrm>
            <a:off x="9388102" y="3545184"/>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00" tIns="45701" rIns="91400" bIns="45701" numCol="1" anchor="t" anchorCtr="0" compatLnSpc="1">
            <a:prstTxWarp prst="textNoShape">
              <a:avLst/>
            </a:prstTxWarp>
          </a:bodyPr>
          <a:lstStyle/>
          <a:p>
            <a:endParaRPr lang="en-US">
              <a:cs typeface="Avenir Medium"/>
            </a:endParaRPr>
          </a:p>
        </p:txBody>
      </p:sp>
      <p:sp>
        <p:nvSpPr>
          <p:cNvPr id="166" name="Freeform 16"/>
          <p:cNvSpPr>
            <a:spLocks noEditPoints="1"/>
          </p:cNvSpPr>
          <p:nvPr/>
        </p:nvSpPr>
        <p:spPr bwMode="auto">
          <a:xfrm>
            <a:off x="10322140" y="3549009"/>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00" tIns="45701" rIns="91400" bIns="45701" numCol="1" anchor="t" anchorCtr="0" compatLnSpc="1">
            <a:prstTxWarp prst="textNoShape">
              <a:avLst/>
            </a:prstTxWarp>
          </a:bodyPr>
          <a:lstStyle/>
          <a:p>
            <a:endParaRPr lang="en-US">
              <a:cs typeface="Avenir Medium"/>
            </a:endParaRPr>
          </a:p>
        </p:txBody>
      </p:sp>
      <p:sp>
        <p:nvSpPr>
          <p:cNvPr id="167" name="Freeform 16"/>
          <p:cNvSpPr>
            <a:spLocks noEditPoints="1"/>
          </p:cNvSpPr>
          <p:nvPr/>
        </p:nvSpPr>
        <p:spPr bwMode="auto">
          <a:xfrm>
            <a:off x="8467038" y="3881273"/>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00" tIns="45701" rIns="91400" bIns="45701" numCol="1" anchor="t" anchorCtr="0" compatLnSpc="1">
            <a:prstTxWarp prst="textNoShape">
              <a:avLst/>
            </a:prstTxWarp>
          </a:bodyPr>
          <a:lstStyle/>
          <a:p>
            <a:endParaRPr lang="en-US">
              <a:cs typeface="Avenir Medium"/>
            </a:endParaRPr>
          </a:p>
        </p:txBody>
      </p:sp>
      <p:sp>
        <p:nvSpPr>
          <p:cNvPr id="168" name="Freeform 16"/>
          <p:cNvSpPr>
            <a:spLocks noEditPoints="1"/>
          </p:cNvSpPr>
          <p:nvPr/>
        </p:nvSpPr>
        <p:spPr bwMode="auto">
          <a:xfrm>
            <a:off x="9388102" y="3881273"/>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00" tIns="45701" rIns="91400" bIns="45701" numCol="1" anchor="t" anchorCtr="0" compatLnSpc="1">
            <a:prstTxWarp prst="textNoShape">
              <a:avLst/>
            </a:prstTxWarp>
          </a:bodyPr>
          <a:lstStyle/>
          <a:p>
            <a:endParaRPr lang="en-US">
              <a:cs typeface="Avenir Medium"/>
            </a:endParaRPr>
          </a:p>
        </p:txBody>
      </p:sp>
      <p:sp>
        <p:nvSpPr>
          <p:cNvPr id="169" name="Freeform 16"/>
          <p:cNvSpPr>
            <a:spLocks noEditPoints="1"/>
          </p:cNvSpPr>
          <p:nvPr/>
        </p:nvSpPr>
        <p:spPr bwMode="auto">
          <a:xfrm>
            <a:off x="10322140" y="3885100"/>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00" tIns="45701" rIns="91400" bIns="45701" numCol="1" anchor="t" anchorCtr="0" compatLnSpc="1">
            <a:prstTxWarp prst="textNoShape">
              <a:avLst/>
            </a:prstTxWarp>
          </a:bodyPr>
          <a:lstStyle/>
          <a:p>
            <a:endParaRPr lang="en-US">
              <a:cs typeface="Avenir Medium"/>
            </a:endParaRPr>
          </a:p>
        </p:txBody>
      </p:sp>
      <p:sp>
        <p:nvSpPr>
          <p:cNvPr id="170" name="Rectangle 169"/>
          <p:cNvSpPr/>
          <p:nvPr/>
        </p:nvSpPr>
        <p:spPr>
          <a:xfrm>
            <a:off x="8467038" y="3065194"/>
            <a:ext cx="3554168" cy="416101"/>
          </a:xfrm>
          <a:prstGeom prst="rect">
            <a:avLst/>
          </a:prstGeom>
          <a:solidFill>
            <a:schemeClr val="bg1">
              <a:lumMod val="95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00" tIns="45701" rIns="91400" bIns="45701" rtlCol="0" anchor="ctr"/>
          <a:lstStyle/>
          <a:p>
            <a:pPr algn="ctr"/>
            <a:r>
              <a:rPr lang="en-US" sz="1200">
                <a:solidFill>
                  <a:schemeClr val="accent1"/>
                </a:solidFill>
                <a:cs typeface="Avenir Medium"/>
              </a:rPr>
              <a:t>vSAN Cluster</a:t>
            </a:r>
          </a:p>
        </p:txBody>
      </p:sp>
      <p:sp>
        <p:nvSpPr>
          <p:cNvPr id="171" name="Freeform 16"/>
          <p:cNvSpPr>
            <a:spLocks noEditPoints="1"/>
          </p:cNvSpPr>
          <p:nvPr/>
        </p:nvSpPr>
        <p:spPr bwMode="auto">
          <a:xfrm>
            <a:off x="11214070" y="3550673"/>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accent4"/>
          </a:solidFill>
          <a:ln>
            <a:noFill/>
          </a:ln>
        </p:spPr>
        <p:txBody>
          <a:bodyPr vert="horz" wrap="square" lIns="91400" tIns="45701" rIns="91400" bIns="45701" numCol="1" anchor="t" anchorCtr="0" compatLnSpc="1">
            <a:prstTxWarp prst="textNoShape">
              <a:avLst/>
            </a:prstTxWarp>
          </a:bodyPr>
          <a:lstStyle/>
          <a:p>
            <a:endParaRPr lang="en-US">
              <a:cs typeface="Avenir Medium"/>
            </a:endParaRPr>
          </a:p>
        </p:txBody>
      </p:sp>
      <p:sp>
        <p:nvSpPr>
          <p:cNvPr id="172" name="TextBox 171"/>
          <p:cNvSpPr txBox="1"/>
          <p:nvPr/>
        </p:nvSpPr>
        <p:spPr>
          <a:xfrm>
            <a:off x="8903171" y="2163998"/>
            <a:ext cx="2560090" cy="449354"/>
          </a:xfrm>
          <a:prstGeom prst="rect">
            <a:avLst/>
          </a:prstGeom>
          <a:noFill/>
        </p:spPr>
        <p:txBody>
          <a:bodyPr wrap="square" lIns="0" tIns="0" rIns="0" bIns="0" rtlCol="0">
            <a:spAutoFit/>
          </a:bodyPr>
          <a:lstStyle/>
          <a:p>
            <a:pPr>
              <a:lnSpc>
                <a:spcPct val="90000"/>
              </a:lnSpc>
            </a:pPr>
            <a:r>
              <a:rPr lang="en-US" sz="1600">
                <a:solidFill>
                  <a:schemeClr val="accent1"/>
                </a:solidFill>
                <a:cs typeface="Avenir Medium"/>
              </a:rPr>
              <a:t>vSAN DATASTORE CAPACITY INCREASE</a:t>
            </a:r>
          </a:p>
        </p:txBody>
      </p:sp>
      <p:cxnSp>
        <p:nvCxnSpPr>
          <p:cNvPr id="40" name="Straight Connector 39"/>
          <p:cNvCxnSpPr/>
          <p:nvPr/>
        </p:nvCxnSpPr>
        <p:spPr>
          <a:xfrm>
            <a:off x="7112414" y="4891681"/>
            <a:ext cx="619624" cy="0"/>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103693" y="5275994"/>
            <a:ext cx="797223" cy="0"/>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094972" y="5657132"/>
            <a:ext cx="976791" cy="0"/>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739775" y="3890468"/>
            <a:ext cx="0" cy="1008557"/>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900916" y="3890468"/>
            <a:ext cx="0" cy="1385526"/>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062057" y="3890468"/>
            <a:ext cx="0" cy="1766664"/>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24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330200"/>
            <a:ext cx="10969943" cy="812800"/>
          </a:xfrm>
        </p:spPr>
        <p:txBody>
          <a:bodyPr/>
          <a:lstStyle/>
          <a:p>
            <a:r>
              <a:rPr lang="en-US">
                <a:latin typeface="+mn-lt"/>
                <a:cs typeface="Avenir Medium"/>
              </a:rPr>
              <a:t>Automated Hardware Remediation</a:t>
            </a:r>
          </a:p>
        </p:txBody>
      </p:sp>
      <p:sp>
        <p:nvSpPr>
          <p:cNvPr id="82" name="TextBox 81"/>
          <p:cNvSpPr txBox="1"/>
          <p:nvPr/>
        </p:nvSpPr>
        <p:spPr>
          <a:xfrm>
            <a:off x="913984" y="2026517"/>
            <a:ext cx="2368120" cy="449354"/>
          </a:xfrm>
          <a:prstGeom prst="rect">
            <a:avLst/>
          </a:prstGeom>
          <a:noFill/>
        </p:spPr>
        <p:txBody>
          <a:bodyPr wrap="square" lIns="0" tIns="0" rIns="0" bIns="0" rtlCol="0">
            <a:spAutoFit/>
          </a:bodyPr>
          <a:lstStyle/>
          <a:p>
            <a:pPr>
              <a:lnSpc>
                <a:spcPct val="90000"/>
              </a:lnSpc>
            </a:pPr>
            <a:r>
              <a:rPr lang="en-US" sz="1600">
                <a:solidFill>
                  <a:srgbClr val="004F6C"/>
                </a:solidFill>
                <a:cs typeface="Avenir Medium"/>
              </a:rPr>
              <a:t>HOST FAILS, OR PROBLEM IDENTIFIED</a:t>
            </a:r>
          </a:p>
        </p:txBody>
      </p:sp>
      <p:sp>
        <p:nvSpPr>
          <p:cNvPr id="83" name="TextBox 82"/>
          <p:cNvSpPr txBox="1"/>
          <p:nvPr/>
        </p:nvSpPr>
        <p:spPr>
          <a:xfrm>
            <a:off x="4446737" y="2806651"/>
            <a:ext cx="3478063" cy="670953"/>
          </a:xfrm>
          <a:prstGeom prst="rect">
            <a:avLst/>
          </a:prstGeom>
          <a:noFill/>
        </p:spPr>
        <p:txBody>
          <a:bodyPr wrap="square" lIns="0" tIns="0" rIns="0" bIns="0" rtlCol="0">
            <a:spAutoFit/>
          </a:bodyPr>
          <a:lstStyle/>
          <a:p>
            <a:pPr>
              <a:lnSpc>
                <a:spcPct val="90000"/>
              </a:lnSpc>
            </a:pPr>
            <a:r>
              <a:rPr lang="en-US" sz="1600">
                <a:solidFill>
                  <a:schemeClr val="accent4"/>
                </a:solidFill>
                <a:cs typeface="Avenir Medium"/>
              </a:rPr>
              <a:t>NEW HOST ADDED TO CLUSTER.</a:t>
            </a:r>
          </a:p>
          <a:p>
            <a:pPr>
              <a:lnSpc>
                <a:spcPct val="90000"/>
              </a:lnSpc>
            </a:pPr>
            <a:r>
              <a:rPr lang="en-US" sz="1600">
                <a:solidFill>
                  <a:schemeClr val="accent4"/>
                </a:solidFill>
                <a:cs typeface="Avenir Medium"/>
              </a:rPr>
              <a:t>DATA FROM PROBLEM HOST REBUILT, AND/OR MIGRATED</a:t>
            </a:r>
          </a:p>
        </p:txBody>
      </p:sp>
      <p:sp>
        <p:nvSpPr>
          <p:cNvPr id="84" name="TextBox 83"/>
          <p:cNvSpPr txBox="1"/>
          <p:nvPr/>
        </p:nvSpPr>
        <p:spPr>
          <a:xfrm>
            <a:off x="8381465" y="3817720"/>
            <a:ext cx="2979740" cy="670953"/>
          </a:xfrm>
          <a:prstGeom prst="rect">
            <a:avLst/>
          </a:prstGeom>
          <a:noFill/>
        </p:spPr>
        <p:txBody>
          <a:bodyPr wrap="square" lIns="0" tIns="0" rIns="0" bIns="0" rtlCol="0">
            <a:spAutoFit/>
          </a:bodyPr>
          <a:lstStyle/>
          <a:p>
            <a:pPr>
              <a:lnSpc>
                <a:spcPct val="90000"/>
              </a:lnSpc>
            </a:pPr>
            <a:r>
              <a:rPr lang="en-US" sz="1600">
                <a:solidFill>
                  <a:schemeClr val="accent1"/>
                </a:solidFill>
                <a:cs typeface="Avenir Medium"/>
              </a:rPr>
              <a:t>PREVIOUS HOST EVACUATED FROM CLUSTER, FULLY REPLACED BY NEW HOST</a:t>
            </a:r>
          </a:p>
        </p:txBody>
      </p:sp>
      <p:sp>
        <p:nvSpPr>
          <p:cNvPr id="85" name="TextBox 84"/>
          <p:cNvSpPr txBox="1"/>
          <p:nvPr/>
        </p:nvSpPr>
        <p:spPr>
          <a:xfrm>
            <a:off x="485983" y="1995394"/>
            <a:ext cx="427690" cy="564257"/>
          </a:xfrm>
          <a:prstGeom prst="rect">
            <a:avLst/>
          </a:prstGeom>
          <a:noFill/>
        </p:spPr>
        <p:txBody>
          <a:bodyPr wrap="none" lIns="0" tIns="0" rIns="0" bIns="0" rtlCol="0">
            <a:spAutoFit/>
          </a:bodyPr>
          <a:lstStyle/>
          <a:p>
            <a:pPr>
              <a:lnSpc>
                <a:spcPct val="90000"/>
              </a:lnSpc>
            </a:pPr>
            <a:r>
              <a:rPr lang="en-US" sz="4000">
                <a:solidFill>
                  <a:schemeClr val="accent1"/>
                </a:solidFill>
                <a:cs typeface="Avenir Medium"/>
              </a:rPr>
              <a:t>1.</a:t>
            </a:r>
          </a:p>
        </p:txBody>
      </p:sp>
      <p:sp>
        <p:nvSpPr>
          <p:cNvPr id="86" name="TextBox 85"/>
          <p:cNvSpPr txBox="1"/>
          <p:nvPr/>
        </p:nvSpPr>
        <p:spPr>
          <a:xfrm>
            <a:off x="3966370" y="2806651"/>
            <a:ext cx="427690" cy="564257"/>
          </a:xfrm>
          <a:prstGeom prst="rect">
            <a:avLst/>
          </a:prstGeom>
          <a:noFill/>
        </p:spPr>
        <p:txBody>
          <a:bodyPr wrap="none" lIns="0" tIns="0" rIns="0" bIns="0" rtlCol="0">
            <a:spAutoFit/>
          </a:bodyPr>
          <a:lstStyle/>
          <a:p>
            <a:pPr>
              <a:lnSpc>
                <a:spcPct val="90000"/>
              </a:lnSpc>
            </a:pPr>
            <a:r>
              <a:rPr lang="en-US" sz="4000">
                <a:solidFill>
                  <a:schemeClr val="accent1"/>
                </a:solidFill>
                <a:cs typeface="Avenir Medium"/>
              </a:rPr>
              <a:t>2.</a:t>
            </a:r>
          </a:p>
        </p:txBody>
      </p:sp>
      <p:sp>
        <p:nvSpPr>
          <p:cNvPr id="87" name="TextBox 86"/>
          <p:cNvSpPr txBox="1"/>
          <p:nvPr/>
        </p:nvSpPr>
        <p:spPr>
          <a:xfrm>
            <a:off x="7841426" y="3817720"/>
            <a:ext cx="427690" cy="564257"/>
          </a:xfrm>
          <a:prstGeom prst="rect">
            <a:avLst/>
          </a:prstGeom>
          <a:noFill/>
        </p:spPr>
        <p:txBody>
          <a:bodyPr wrap="none" lIns="0" tIns="0" rIns="0" bIns="0" rtlCol="0">
            <a:spAutoFit/>
          </a:bodyPr>
          <a:lstStyle/>
          <a:p>
            <a:pPr>
              <a:lnSpc>
                <a:spcPct val="90000"/>
              </a:lnSpc>
            </a:pPr>
            <a:r>
              <a:rPr lang="en-US" sz="4000">
                <a:solidFill>
                  <a:schemeClr val="accent1"/>
                </a:solidFill>
                <a:cs typeface="Avenir Medium"/>
              </a:rPr>
              <a:t>3.</a:t>
            </a:r>
          </a:p>
        </p:txBody>
      </p:sp>
      <p:sp>
        <p:nvSpPr>
          <p:cNvPr id="61" name="Freeform 16"/>
          <p:cNvSpPr>
            <a:spLocks noEditPoints="1"/>
          </p:cNvSpPr>
          <p:nvPr/>
        </p:nvSpPr>
        <p:spPr bwMode="auto">
          <a:xfrm>
            <a:off x="913984" y="3237694"/>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67" name="Freeform 16"/>
          <p:cNvSpPr>
            <a:spLocks noEditPoints="1"/>
          </p:cNvSpPr>
          <p:nvPr/>
        </p:nvSpPr>
        <p:spPr bwMode="auto">
          <a:xfrm>
            <a:off x="1835048" y="3237694"/>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71" name="Freeform 16"/>
          <p:cNvSpPr>
            <a:spLocks noEditPoints="1"/>
          </p:cNvSpPr>
          <p:nvPr/>
        </p:nvSpPr>
        <p:spPr bwMode="auto">
          <a:xfrm>
            <a:off x="2769086" y="3241520"/>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75" name="Freeform 16"/>
          <p:cNvSpPr>
            <a:spLocks noEditPoints="1"/>
          </p:cNvSpPr>
          <p:nvPr/>
        </p:nvSpPr>
        <p:spPr bwMode="auto">
          <a:xfrm>
            <a:off x="913984" y="3573784"/>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77" name="Freeform 16"/>
          <p:cNvSpPr>
            <a:spLocks noEditPoints="1"/>
          </p:cNvSpPr>
          <p:nvPr/>
        </p:nvSpPr>
        <p:spPr bwMode="auto">
          <a:xfrm>
            <a:off x="1835048" y="3573784"/>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78" name="Freeform 16"/>
          <p:cNvSpPr>
            <a:spLocks noEditPoints="1"/>
          </p:cNvSpPr>
          <p:nvPr/>
        </p:nvSpPr>
        <p:spPr bwMode="auto">
          <a:xfrm>
            <a:off x="2769086" y="3577610"/>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79" name="Freeform 16"/>
          <p:cNvSpPr>
            <a:spLocks noEditPoints="1"/>
          </p:cNvSpPr>
          <p:nvPr/>
        </p:nvSpPr>
        <p:spPr bwMode="auto">
          <a:xfrm>
            <a:off x="913984" y="3901164"/>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80" name="Freeform 16"/>
          <p:cNvSpPr>
            <a:spLocks noEditPoints="1"/>
          </p:cNvSpPr>
          <p:nvPr/>
        </p:nvSpPr>
        <p:spPr bwMode="auto">
          <a:xfrm>
            <a:off x="1835048" y="3901164"/>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81" name="Freeform 16"/>
          <p:cNvSpPr>
            <a:spLocks noEditPoints="1"/>
          </p:cNvSpPr>
          <p:nvPr/>
        </p:nvSpPr>
        <p:spPr bwMode="auto">
          <a:xfrm>
            <a:off x="2769086" y="3904990"/>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rgbClr val="FF0000"/>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88" name="Freeform 16"/>
          <p:cNvSpPr>
            <a:spLocks noEditPoints="1"/>
          </p:cNvSpPr>
          <p:nvPr/>
        </p:nvSpPr>
        <p:spPr bwMode="auto">
          <a:xfrm>
            <a:off x="4446737" y="4227391"/>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89" name="Freeform 16"/>
          <p:cNvSpPr>
            <a:spLocks noEditPoints="1"/>
          </p:cNvSpPr>
          <p:nvPr/>
        </p:nvSpPr>
        <p:spPr bwMode="auto">
          <a:xfrm>
            <a:off x="5367801" y="4227391"/>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90" name="Freeform 16"/>
          <p:cNvSpPr>
            <a:spLocks noEditPoints="1"/>
          </p:cNvSpPr>
          <p:nvPr/>
        </p:nvSpPr>
        <p:spPr bwMode="auto">
          <a:xfrm>
            <a:off x="6301839" y="4231216"/>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91" name="Freeform 16"/>
          <p:cNvSpPr>
            <a:spLocks noEditPoints="1"/>
          </p:cNvSpPr>
          <p:nvPr/>
        </p:nvSpPr>
        <p:spPr bwMode="auto">
          <a:xfrm>
            <a:off x="4446737" y="4563480"/>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92" name="Freeform 16"/>
          <p:cNvSpPr>
            <a:spLocks noEditPoints="1"/>
          </p:cNvSpPr>
          <p:nvPr/>
        </p:nvSpPr>
        <p:spPr bwMode="auto">
          <a:xfrm>
            <a:off x="5367801" y="4563480"/>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93" name="Freeform 16"/>
          <p:cNvSpPr>
            <a:spLocks noEditPoints="1"/>
          </p:cNvSpPr>
          <p:nvPr/>
        </p:nvSpPr>
        <p:spPr bwMode="auto">
          <a:xfrm>
            <a:off x="6301839" y="4567307"/>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94" name="Freeform 16"/>
          <p:cNvSpPr>
            <a:spLocks noEditPoints="1"/>
          </p:cNvSpPr>
          <p:nvPr/>
        </p:nvSpPr>
        <p:spPr bwMode="auto">
          <a:xfrm>
            <a:off x="4446737" y="4890860"/>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95" name="Freeform 16"/>
          <p:cNvSpPr>
            <a:spLocks noEditPoints="1"/>
          </p:cNvSpPr>
          <p:nvPr/>
        </p:nvSpPr>
        <p:spPr bwMode="auto">
          <a:xfrm>
            <a:off x="5367801" y="4890860"/>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96" name="Freeform 16"/>
          <p:cNvSpPr>
            <a:spLocks noEditPoints="1"/>
          </p:cNvSpPr>
          <p:nvPr/>
        </p:nvSpPr>
        <p:spPr bwMode="auto">
          <a:xfrm>
            <a:off x="6301839" y="4894687"/>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rgbClr val="FF0000"/>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97" name="Freeform 16"/>
          <p:cNvSpPr>
            <a:spLocks noEditPoints="1"/>
          </p:cNvSpPr>
          <p:nvPr/>
        </p:nvSpPr>
        <p:spPr bwMode="auto">
          <a:xfrm>
            <a:off x="6301839" y="5222067"/>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accent4"/>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27" name="Right Arrow 26"/>
          <p:cNvSpPr/>
          <p:nvPr/>
        </p:nvSpPr>
        <p:spPr>
          <a:xfrm rot="2131662">
            <a:off x="5843226" y="5063300"/>
            <a:ext cx="426097" cy="203765"/>
          </a:xfrm>
          <a:prstGeom prst="rightArrow">
            <a:avLst/>
          </a:prstGeom>
          <a:solidFill>
            <a:schemeClr val="accent4"/>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lIns="91412" tIns="45707" rIns="91412" bIns="45707" rtlCol="0" anchor="ctr"/>
          <a:lstStyle/>
          <a:p>
            <a:pPr algn="ctr"/>
            <a:endParaRPr lang="en-US">
              <a:cs typeface="Avenir Medium"/>
            </a:endParaRPr>
          </a:p>
        </p:txBody>
      </p:sp>
      <p:sp>
        <p:nvSpPr>
          <p:cNvPr id="98" name="Right Arrow 97"/>
          <p:cNvSpPr/>
          <p:nvPr/>
        </p:nvSpPr>
        <p:spPr>
          <a:xfrm rot="5875318">
            <a:off x="6528423" y="5037608"/>
            <a:ext cx="312927" cy="203766"/>
          </a:xfrm>
          <a:prstGeom prst="rightArrow">
            <a:avLst/>
          </a:prstGeom>
          <a:solidFill>
            <a:schemeClr val="accent4"/>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lIns="91412" tIns="45707" rIns="91412" bIns="45707" rtlCol="0" anchor="ctr"/>
          <a:lstStyle/>
          <a:p>
            <a:pPr algn="ctr"/>
            <a:endParaRPr lang="en-US">
              <a:cs typeface="Avenir Medium"/>
            </a:endParaRPr>
          </a:p>
        </p:txBody>
      </p:sp>
      <p:sp>
        <p:nvSpPr>
          <p:cNvPr id="99" name="Right Arrow 98"/>
          <p:cNvSpPr/>
          <p:nvPr/>
        </p:nvSpPr>
        <p:spPr>
          <a:xfrm rot="3372848">
            <a:off x="5539214" y="4678680"/>
            <a:ext cx="1084563" cy="203766"/>
          </a:xfrm>
          <a:prstGeom prst="rightArrow">
            <a:avLst/>
          </a:prstGeom>
          <a:solidFill>
            <a:schemeClr val="accent4"/>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lIns="91412" tIns="45707" rIns="91412" bIns="45707" rtlCol="0" anchor="ctr"/>
          <a:lstStyle/>
          <a:p>
            <a:pPr algn="ctr"/>
            <a:endParaRPr lang="en-US">
              <a:cs typeface="Avenir Medium"/>
            </a:endParaRPr>
          </a:p>
        </p:txBody>
      </p:sp>
      <p:sp>
        <p:nvSpPr>
          <p:cNvPr id="100" name="Freeform 16"/>
          <p:cNvSpPr>
            <a:spLocks noEditPoints="1"/>
          </p:cNvSpPr>
          <p:nvPr/>
        </p:nvSpPr>
        <p:spPr bwMode="auto">
          <a:xfrm>
            <a:off x="8378998" y="5150761"/>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101" name="Freeform 16"/>
          <p:cNvSpPr>
            <a:spLocks noEditPoints="1"/>
          </p:cNvSpPr>
          <p:nvPr/>
        </p:nvSpPr>
        <p:spPr bwMode="auto">
          <a:xfrm>
            <a:off x="9300058" y="5150761"/>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102" name="Freeform 16"/>
          <p:cNvSpPr>
            <a:spLocks noEditPoints="1"/>
          </p:cNvSpPr>
          <p:nvPr/>
        </p:nvSpPr>
        <p:spPr bwMode="auto">
          <a:xfrm>
            <a:off x="10234096" y="5154587"/>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103" name="Freeform 16"/>
          <p:cNvSpPr>
            <a:spLocks noEditPoints="1"/>
          </p:cNvSpPr>
          <p:nvPr/>
        </p:nvSpPr>
        <p:spPr bwMode="auto">
          <a:xfrm>
            <a:off x="8378998" y="5486851"/>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104" name="Freeform 16"/>
          <p:cNvSpPr>
            <a:spLocks noEditPoints="1"/>
          </p:cNvSpPr>
          <p:nvPr/>
        </p:nvSpPr>
        <p:spPr bwMode="auto">
          <a:xfrm>
            <a:off x="9300058" y="5486851"/>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105" name="Freeform 16"/>
          <p:cNvSpPr>
            <a:spLocks noEditPoints="1"/>
          </p:cNvSpPr>
          <p:nvPr/>
        </p:nvSpPr>
        <p:spPr bwMode="auto">
          <a:xfrm>
            <a:off x="10234096" y="5490677"/>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106" name="Freeform 16"/>
          <p:cNvSpPr>
            <a:spLocks noEditPoints="1"/>
          </p:cNvSpPr>
          <p:nvPr/>
        </p:nvSpPr>
        <p:spPr bwMode="auto">
          <a:xfrm>
            <a:off x="8378998" y="5814231"/>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107" name="Freeform 16"/>
          <p:cNvSpPr>
            <a:spLocks noEditPoints="1"/>
          </p:cNvSpPr>
          <p:nvPr/>
        </p:nvSpPr>
        <p:spPr bwMode="auto">
          <a:xfrm>
            <a:off x="9300058" y="5814231"/>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108" name="Freeform 16"/>
          <p:cNvSpPr>
            <a:spLocks noEditPoints="1"/>
          </p:cNvSpPr>
          <p:nvPr/>
        </p:nvSpPr>
        <p:spPr bwMode="auto">
          <a:xfrm>
            <a:off x="10234096" y="5818057"/>
            <a:ext cx="8229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accent4"/>
          </a:solidFill>
          <a:ln>
            <a:noFill/>
          </a:ln>
        </p:spPr>
        <p:txBody>
          <a:bodyPr vert="horz" wrap="square" lIns="91412" tIns="45707" rIns="91412" bIns="45707" numCol="1" anchor="t" anchorCtr="0" compatLnSpc="1">
            <a:prstTxWarp prst="textNoShape">
              <a:avLst/>
            </a:prstTxWarp>
          </a:bodyPr>
          <a:lstStyle/>
          <a:p>
            <a:endParaRPr lang="en-US">
              <a:cs typeface="Avenir Medium"/>
            </a:endParaRPr>
          </a:p>
        </p:txBody>
      </p:sp>
      <p:sp>
        <p:nvSpPr>
          <p:cNvPr id="113" name="Rectangle 112"/>
          <p:cNvSpPr/>
          <p:nvPr/>
        </p:nvSpPr>
        <p:spPr>
          <a:xfrm>
            <a:off x="913985" y="2757703"/>
            <a:ext cx="2665086" cy="416101"/>
          </a:xfrm>
          <a:prstGeom prst="rect">
            <a:avLst/>
          </a:prstGeom>
          <a:solidFill>
            <a:schemeClr val="bg1">
              <a:lumMod val="95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12" tIns="45707" rIns="91412" bIns="45707" rtlCol="0" anchor="ctr"/>
          <a:lstStyle/>
          <a:p>
            <a:pPr algn="ctr"/>
            <a:r>
              <a:rPr lang="en-US" sz="1200">
                <a:solidFill>
                  <a:schemeClr val="accent1"/>
                </a:solidFill>
                <a:cs typeface="Avenir Medium"/>
              </a:rPr>
              <a:t>vSAN Cluster</a:t>
            </a:r>
          </a:p>
        </p:txBody>
      </p:sp>
      <p:sp>
        <p:nvSpPr>
          <p:cNvPr id="114" name="Rectangle 113"/>
          <p:cNvSpPr/>
          <p:nvPr/>
        </p:nvSpPr>
        <p:spPr>
          <a:xfrm>
            <a:off x="4446738" y="3737096"/>
            <a:ext cx="2665086" cy="416101"/>
          </a:xfrm>
          <a:prstGeom prst="rect">
            <a:avLst/>
          </a:prstGeom>
          <a:solidFill>
            <a:schemeClr val="bg1">
              <a:lumMod val="95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12" tIns="45707" rIns="91412" bIns="45707" rtlCol="0" anchor="ctr"/>
          <a:lstStyle/>
          <a:p>
            <a:pPr algn="ctr"/>
            <a:r>
              <a:rPr lang="en-US" sz="1200">
                <a:solidFill>
                  <a:schemeClr val="accent1"/>
                </a:solidFill>
                <a:cs typeface="Avenir Medium"/>
              </a:rPr>
              <a:t>vSAN Cluster</a:t>
            </a:r>
          </a:p>
        </p:txBody>
      </p:sp>
      <p:sp>
        <p:nvSpPr>
          <p:cNvPr id="115" name="Rectangle 114"/>
          <p:cNvSpPr/>
          <p:nvPr/>
        </p:nvSpPr>
        <p:spPr>
          <a:xfrm>
            <a:off x="8384211" y="4666764"/>
            <a:ext cx="2665086" cy="416101"/>
          </a:xfrm>
          <a:prstGeom prst="rect">
            <a:avLst/>
          </a:prstGeom>
          <a:solidFill>
            <a:schemeClr val="bg1">
              <a:lumMod val="95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12" tIns="45707" rIns="91412" bIns="45707" rtlCol="0" anchor="ctr"/>
          <a:lstStyle/>
          <a:p>
            <a:pPr algn="ctr"/>
            <a:r>
              <a:rPr lang="en-US" sz="1200">
                <a:solidFill>
                  <a:schemeClr val="accent1"/>
                </a:solidFill>
                <a:cs typeface="Avenir Medium"/>
              </a:rPr>
              <a:t>vSAN Cluster</a:t>
            </a:r>
          </a:p>
        </p:txBody>
      </p:sp>
      <p:sp>
        <p:nvSpPr>
          <p:cNvPr id="49" name="TextBox 48"/>
          <p:cNvSpPr txBox="1"/>
          <p:nvPr/>
        </p:nvSpPr>
        <p:spPr>
          <a:xfrm rot="18900000">
            <a:off x="-40813" y="127157"/>
            <a:ext cx="668390" cy="289259"/>
          </a:xfrm>
          <a:prstGeom prst="rect">
            <a:avLst/>
          </a:prstGeom>
          <a:noFill/>
        </p:spPr>
        <p:txBody>
          <a:bodyPr wrap="square" lIns="0" tIns="0" rIns="0" bIns="0" rtlCol="0" anchor="b">
            <a:noAutofit/>
          </a:bodyPr>
          <a:lstStyle/>
          <a:p>
            <a:pPr algn="ctr">
              <a:lnSpc>
                <a:spcPct val="90000"/>
              </a:lnSpc>
            </a:pPr>
            <a:r>
              <a:rPr lang="en-US" sz="1100" b="1">
                <a:solidFill>
                  <a:schemeClr val="bg1"/>
                </a:solidFill>
                <a:cs typeface="Avenir Medium"/>
              </a:rPr>
              <a:t>Roadmap</a:t>
            </a:r>
            <a:endParaRPr lang="en-US" sz="1100">
              <a:solidFill>
                <a:schemeClr val="bg1"/>
              </a:solidFill>
              <a:cs typeface="Avenir Medium"/>
            </a:endParaRPr>
          </a:p>
        </p:txBody>
      </p:sp>
    </p:spTree>
    <p:extLst>
      <p:ext uri="{BB962C8B-B14F-4D97-AF65-F5344CB8AC3E}">
        <p14:creationId xmlns:p14="http://schemas.microsoft.com/office/powerpoint/2010/main" val="198526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 Cluster Configuration</a:t>
            </a:r>
          </a:p>
        </p:txBody>
      </p:sp>
      <p:sp>
        <p:nvSpPr>
          <p:cNvPr id="7" name="TextBox 6"/>
          <p:cNvSpPr txBox="1"/>
          <p:nvPr/>
        </p:nvSpPr>
        <p:spPr>
          <a:xfrm>
            <a:off x="521576" y="1458320"/>
            <a:ext cx="9835115" cy="4106253"/>
          </a:xfrm>
          <a:prstGeom prst="rect">
            <a:avLst/>
          </a:prstGeom>
          <a:noFill/>
        </p:spPr>
        <p:txBody>
          <a:bodyPr wrap="square" lIns="0" tIns="0" rIns="0" bIns="0" rtlCol="0">
            <a:spAutoFit/>
          </a:bodyPr>
          <a:lstStyle/>
          <a:p>
            <a:pPr marL="342885" indent="-342885">
              <a:lnSpc>
                <a:spcPct val="150000"/>
              </a:lnSpc>
              <a:buClr>
                <a:schemeClr val="accent1"/>
              </a:buClr>
              <a:buFont typeface="Wingdings" charset="2"/>
              <a:buChar char="§"/>
            </a:pPr>
            <a:r>
              <a:rPr lang="en-US" sz="2000">
                <a:solidFill>
                  <a:schemeClr val="accent1"/>
                </a:solidFill>
              </a:rPr>
              <a:t>Host failure remediation is the responsibility of VMware.</a:t>
            </a:r>
          </a:p>
          <a:p>
            <a:pPr marL="342885" indent="-342885">
              <a:lnSpc>
                <a:spcPct val="150000"/>
              </a:lnSpc>
              <a:buClr>
                <a:schemeClr val="accent1"/>
              </a:buClr>
              <a:buFont typeface="Wingdings" charset="2"/>
              <a:buChar char="§"/>
            </a:pPr>
            <a:r>
              <a:rPr lang="en-US" sz="2000">
                <a:solidFill>
                  <a:schemeClr val="accent1"/>
                </a:solidFill>
              </a:rPr>
              <a:t>As HA settings impact consolidation ratio, the following settings are used to provide excellent service while minimizing overhead:</a:t>
            </a:r>
          </a:p>
          <a:p>
            <a:pPr marL="342885" indent="-342885">
              <a:lnSpc>
                <a:spcPct val="150000"/>
              </a:lnSpc>
              <a:buClr>
                <a:schemeClr val="accent1"/>
              </a:buClr>
              <a:buFont typeface="Wingdings" charset="2"/>
              <a:buChar char="§"/>
            </a:pPr>
            <a:endParaRPr lang="en-US">
              <a:solidFill>
                <a:schemeClr val="accent1"/>
              </a:solidFill>
            </a:endParaRPr>
          </a:p>
          <a:p>
            <a:pPr marL="799115" lvl="1" indent="-342885">
              <a:lnSpc>
                <a:spcPct val="150000"/>
              </a:lnSpc>
              <a:buClr>
                <a:schemeClr val="accent1"/>
              </a:buClr>
              <a:buFont typeface="Wingdings" charset="2"/>
              <a:buChar char="§"/>
            </a:pPr>
            <a:r>
              <a:rPr lang="en-US" sz="2000">
                <a:solidFill>
                  <a:schemeClr val="accent1"/>
                </a:solidFill>
              </a:rPr>
              <a:t>Host Monitoring Enabled</a:t>
            </a:r>
          </a:p>
          <a:p>
            <a:pPr marL="799115" lvl="1" indent="-342885">
              <a:lnSpc>
                <a:spcPct val="150000"/>
              </a:lnSpc>
              <a:buClr>
                <a:schemeClr val="accent1"/>
              </a:buClr>
              <a:buFont typeface="Wingdings" charset="2"/>
              <a:buChar char="§"/>
            </a:pPr>
            <a:r>
              <a:rPr lang="en-US" sz="2000">
                <a:solidFill>
                  <a:schemeClr val="accent1"/>
                </a:solidFill>
              </a:rPr>
              <a:t>Admission Control Policy: Percentage Based</a:t>
            </a:r>
          </a:p>
          <a:p>
            <a:pPr marL="799072" lvl="1" indent="-342843">
              <a:lnSpc>
                <a:spcPct val="150000"/>
              </a:lnSpc>
              <a:buClr>
                <a:schemeClr val="accent1"/>
              </a:buClr>
              <a:buFont typeface="Wingdings" charset="2"/>
              <a:buChar char="§"/>
            </a:pPr>
            <a:r>
              <a:rPr lang="en-US" sz="2000">
                <a:solidFill>
                  <a:schemeClr val="accent1"/>
                </a:solidFill>
              </a:rPr>
              <a:t>Host Failures Tolerate: 1</a:t>
            </a:r>
          </a:p>
          <a:p>
            <a:pPr marL="799072" lvl="1" indent="-342843">
              <a:lnSpc>
                <a:spcPct val="150000"/>
              </a:lnSpc>
              <a:buClr>
                <a:schemeClr val="accent1"/>
              </a:buClr>
              <a:buFont typeface="Wingdings" charset="2"/>
              <a:buChar char="§"/>
            </a:pPr>
            <a:r>
              <a:rPr lang="en-US" sz="2000">
                <a:solidFill>
                  <a:schemeClr val="accent1"/>
                </a:solidFill>
              </a:rPr>
              <a:t>VM &amp; App Monitoring Enabled</a:t>
            </a:r>
          </a:p>
          <a:p>
            <a:pPr marL="799072" lvl="1" indent="-342843">
              <a:lnSpc>
                <a:spcPct val="150000"/>
              </a:lnSpc>
              <a:buClr>
                <a:schemeClr val="accent1"/>
              </a:buClr>
              <a:buFont typeface="Wingdings" charset="2"/>
              <a:buChar char="§"/>
            </a:pPr>
            <a:r>
              <a:rPr lang="en-US" sz="2000">
                <a:solidFill>
                  <a:schemeClr val="accent1"/>
                </a:solidFill>
              </a:rPr>
              <a:t>Host Isolation Response: Power off and Restart VMs</a:t>
            </a:r>
          </a:p>
        </p:txBody>
      </p:sp>
    </p:spTree>
    <p:extLst>
      <p:ext uri="{BB962C8B-B14F-4D97-AF65-F5344CB8AC3E}">
        <p14:creationId xmlns:p14="http://schemas.microsoft.com/office/powerpoint/2010/main" val="757717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a:xfrm>
            <a:off x="4981903" y="1404594"/>
            <a:ext cx="3531476" cy="3972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Rectangle 83">
            <a:extLst>
              <a:ext uri="{FF2B5EF4-FFF2-40B4-BE49-F238E27FC236}">
                <a16:creationId xmlns:a16="http://schemas.microsoft.com/office/drawing/2014/main" id="{330CD733-93DE-4793-929B-26E6DBA7592D}"/>
              </a:ext>
            </a:extLst>
          </p:cNvPr>
          <p:cNvSpPr/>
          <p:nvPr/>
        </p:nvSpPr>
        <p:spPr bwMode="ltGray">
          <a:xfrm>
            <a:off x="0" y="1068479"/>
            <a:ext cx="7593166" cy="4721042"/>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85" name="Text Placeholder 1">
            <a:extLst>
              <a:ext uri="{FF2B5EF4-FFF2-40B4-BE49-F238E27FC236}">
                <a16:creationId xmlns:a16="http://schemas.microsoft.com/office/drawing/2014/main" id="{661E788F-66E9-4F3D-BF89-88DFFE24D430}"/>
              </a:ext>
            </a:extLst>
          </p:cNvPr>
          <p:cNvSpPr txBox="1">
            <a:spLocks/>
          </p:cNvSpPr>
          <p:nvPr/>
        </p:nvSpPr>
        <p:spPr>
          <a:xfrm>
            <a:off x="8513378" y="1860605"/>
            <a:ext cx="3772655" cy="3634869"/>
          </a:xfrm>
          <a:prstGeom prst="rect">
            <a:avLst/>
          </a:prstGeom>
        </p:spPr>
        <p:txBody>
          <a:bodyPr vert="horz" lIns="0" tIns="0" rIns="731520" bIns="0" rtlCol="0" anchor="t">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85750" indent="-285750">
              <a:buClr>
                <a:schemeClr val="accent1"/>
              </a:buClr>
              <a:buFont typeface="Arial" panose="020B0604020202020204" pitchFamily="34" charset="0"/>
              <a:buChar char="•"/>
            </a:pPr>
            <a:r>
              <a:rPr lang="en-US" sz="1600"/>
              <a:t>Increased deployment flexibility</a:t>
            </a:r>
          </a:p>
          <a:p>
            <a:pPr marL="285750" indent="-285750">
              <a:buClr>
                <a:schemeClr val="accent1"/>
              </a:buClr>
              <a:buFont typeface="Arial" panose="020B0604020202020204" pitchFamily="34" charset="0"/>
              <a:buChar char="•"/>
            </a:pPr>
            <a:r>
              <a:rPr lang="en-US" sz="1600"/>
              <a:t>Specify just the number of CPU cores you need per host (applied cluster wide)</a:t>
            </a:r>
          </a:p>
          <a:p>
            <a:pPr marL="285750" indent="-285750">
              <a:buClr>
                <a:schemeClr val="accent1"/>
              </a:buClr>
              <a:buFont typeface="Arial" panose="020B0604020202020204" pitchFamily="34" charset="0"/>
              <a:buChar char="•"/>
            </a:pPr>
            <a:r>
              <a:rPr lang="en-US" sz="1600"/>
              <a:t>Reduce costs for running mission-critical applications licensed per-core</a:t>
            </a:r>
          </a:p>
        </p:txBody>
      </p:sp>
      <p:sp>
        <p:nvSpPr>
          <p:cNvPr id="565" name="Title 564"/>
          <p:cNvSpPr>
            <a:spLocks noGrp="1"/>
          </p:cNvSpPr>
          <p:nvPr>
            <p:ph type="title"/>
          </p:nvPr>
        </p:nvSpPr>
        <p:spPr>
          <a:xfrm>
            <a:off x="609441" y="330200"/>
            <a:ext cx="10969943" cy="397277"/>
          </a:xfrm>
        </p:spPr>
        <p:txBody>
          <a:bodyPr/>
          <a:lstStyle/>
          <a:p>
            <a:r>
              <a:rPr lang="en-US"/>
              <a:t>Custom CPU Core Counts</a:t>
            </a:r>
          </a:p>
        </p:txBody>
      </p:sp>
      <p:cxnSp>
        <p:nvCxnSpPr>
          <p:cNvPr id="80" name="Straight Connector 79">
            <a:extLst>
              <a:ext uri="{FF2B5EF4-FFF2-40B4-BE49-F238E27FC236}">
                <a16:creationId xmlns:a16="http://schemas.microsoft.com/office/drawing/2014/main" id="{35BC6BB1-A703-4FA8-A2E4-D8747E2CAEBA}"/>
              </a:ext>
            </a:extLst>
          </p:cNvPr>
          <p:cNvCxnSpPr>
            <a:cxnSpLocks/>
          </p:cNvCxnSpPr>
          <p:nvPr/>
        </p:nvCxnSpPr>
        <p:spPr>
          <a:xfrm>
            <a:off x="3867367" y="1750343"/>
            <a:ext cx="0" cy="3519323"/>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81" name="Rectangle 80">
            <a:extLst>
              <a:ext uri="{FF2B5EF4-FFF2-40B4-BE49-F238E27FC236}">
                <a16:creationId xmlns:a16="http://schemas.microsoft.com/office/drawing/2014/main" id="{7277EA9F-49F7-43BB-8E02-DD259C4211A3}"/>
              </a:ext>
            </a:extLst>
          </p:cNvPr>
          <p:cNvSpPr/>
          <p:nvPr/>
        </p:nvSpPr>
        <p:spPr>
          <a:xfrm>
            <a:off x="779454" y="1095871"/>
            <a:ext cx="2683909" cy="4981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spcAft>
                <a:spcPts val="600"/>
              </a:spcAft>
            </a:pPr>
            <a:r>
              <a:rPr lang="en-US" sz="2400">
                <a:solidFill>
                  <a:schemeClr val="accent1"/>
                </a:solidFill>
                <a:latin typeface="+mj-lt"/>
                <a:ea typeface="Amazon Ember" panose="020B0603020204020204" pitchFamily="34" charset="0"/>
                <a:cs typeface="Amazon Ember" panose="020B0603020204020204" pitchFamily="34" charset="0"/>
              </a:rPr>
              <a:t>Regular Cluster</a:t>
            </a:r>
            <a:endParaRPr lang="en-US" sz="1600">
              <a:solidFill>
                <a:schemeClr val="tx1"/>
              </a:solidFill>
              <a:latin typeface="+mj-lt"/>
              <a:ea typeface="Amazon Ember" panose="020B0603020204020204" pitchFamily="34" charset="0"/>
              <a:cs typeface="Amazon Ember" panose="020B0603020204020204" pitchFamily="34" charset="0"/>
            </a:endParaRPr>
          </a:p>
        </p:txBody>
      </p:sp>
      <p:sp>
        <p:nvSpPr>
          <p:cNvPr id="82" name="Freeform 16">
            <a:extLst>
              <a:ext uri="{FF2B5EF4-FFF2-40B4-BE49-F238E27FC236}">
                <a16:creationId xmlns:a16="http://schemas.microsoft.com/office/drawing/2014/main" id="{91BAC51A-7908-473D-82F1-0E746727CBBD}"/>
              </a:ext>
            </a:extLst>
          </p:cNvPr>
          <p:cNvSpPr>
            <a:spLocks noEditPoints="1"/>
          </p:cNvSpPr>
          <p:nvPr/>
        </p:nvSpPr>
        <p:spPr bwMode="auto">
          <a:xfrm>
            <a:off x="642320" y="1615307"/>
            <a:ext cx="2788868" cy="785712"/>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2">
              <a:lumMod val="20000"/>
              <a:lumOff val="80000"/>
            </a:schemeClr>
          </a:solidFill>
          <a:ln>
            <a:noFill/>
          </a:ln>
        </p:spPr>
        <p:txBody>
          <a:bodyPr vert="horz" wrap="square" lIns="91420" tIns="45711" rIns="91420" bIns="45711" numCol="1" anchor="t" anchorCtr="0" compatLnSpc="1">
            <a:prstTxWarp prst="textNoShape">
              <a:avLst/>
            </a:prstTxWarp>
          </a:bodyPr>
          <a:lstStyle/>
          <a:p>
            <a:endParaRPr lang="en-US">
              <a:latin typeface="Avenir Medium"/>
              <a:cs typeface="Avenir Medium"/>
            </a:endParaRPr>
          </a:p>
        </p:txBody>
      </p:sp>
      <p:sp>
        <p:nvSpPr>
          <p:cNvPr id="86" name="Rectangle 85">
            <a:extLst>
              <a:ext uri="{FF2B5EF4-FFF2-40B4-BE49-F238E27FC236}">
                <a16:creationId xmlns:a16="http://schemas.microsoft.com/office/drawing/2014/main" id="{D12E65D4-773B-41CE-BBC8-93CCF1683F4E}"/>
              </a:ext>
            </a:extLst>
          </p:cNvPr>
          <p:cNvSpPr/>
          <p:nvPr/>
        </p:nvSpPr>
        <p:spPr>
          <a:xfrm>
            <a:off x="1343939" y="1757428"/>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Rectangle 86">
            <a:extLst>
              <a:ext uri="{FF2B5EF4-FFF2-40B4-BE49-F238E27FC236}">
                <a16:creationId xmlns:a16="http://schemas.microsoft.com/office/drawing/2014/main" id="{9B601419-927A-4CAB-BA7B-C1771CA16E4D}"/>
              </a:ext>
            </a:extLst>
          </p:cNvPr>
          <p:cNvSpPr/>
          <p:nvPr/>
        </p:nvSpPr>
        <p:spPr>
          <a:xfrm>
            <a:off x="1642096" y="1757428"/>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Rectangle 87">
            <a:extLst>
              <a:ext uri="{FF2B5EF4-FFF2-40B4-BE49-F238E27FC236}">
                <a16:creationId xmlns:a16="http://schemas.microsoft.com/office/drawing/2014/main" id="{00F39BC3-25CF-49D7-903D-7DA3B3844E85}"/>
              </a:ext>
            </a:extLst>
          </p:cNvPr>
          <p:cNvSpPr/>
          <p:nvPr/>
        </p:nvSpPr>
        <p:spPr>
          <a:xfrm>
            <a:off x="1940253" y="1757428"/>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Rectangle 88">
            <a:extLst>
              <a:ext uri="{FF2B5EF4-FFF2-40B4-BE49-F238E27FC236}">
                <a16:creationId xmlns:a16="http://schemas.microsoft.com/office/drawing/2014/main" id="{662C676D-26B9-4466-9E49-F332EFF7D0D6}"/>
              </a:ext>
            </a:extLst>
          </p:cNvPr>
          <p:cNvSpPr/>
          <p:nvPr/>
        </p:nvSpPr>
        <p:spPr>
          <a:xfrm>
            <a:off x="2238410" y="1757428"/>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0" name="Rectangle 89">
            <a:extLst>
              <a:ext uri="{FF2B5EF4-FFF2-40B4-BE49-F238E27FC236}">
                <a16:creationId xmlns:a16="http://schemas.microsoft.com/office/drawing/2014/main" id="{318DAF34-DA1E-4135-AC0F-67B0E8A495C3}"/>
              </a:ext>
            </a:extLst>
          </p:cNvPr>
          <p:cNvSpPr/>
          <p:nvPr/>
        </p:nvSpPr>
        <p:spPr>
          <a:xfrm>
            <a:off x="1343939" y="2034219"/>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1" name="Rectangle 90">
            <a:extLst>
              <a:ext uri="{FF2B5EF4-FFF2-40B4-BE49-F238E27FC236}">
                <a16:creationId xmlns:a16="http://schemas.microsoft.com/office/drawing/2014/main" id="{ACD5B609-7D78-42CE-93F1-2B27D24AC986}"/>
              </a:ext>
            </a:extLst>
          </p:cNvPr>
          <p:cNvSpPr/>
          <p:nvPr/>
        </p:nvSpPr>
        <p:spPr>
          <a:xfrm>
            <a:off x="1642096" y="2034221"/>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5" name="Rectangle 164">
            <a:extLst>
              <a:ext uri="{FF2B5EF4-FFF2-40B4-BE49-F238E27FC236}">
                <a16:creationId xmlns:a16="http://schemas.microsoft.com/office/drawing/2014/main" id="{DCACBA71-FDF8-4B99-8DB7-BCDC86602957}"/>
              </a:ext>
            </a:extLst>
          </p:cNvPr>
          <p:cNvSpPr/>
          <p:nvPr/>
        </p:nvSpPr>
        <p:spPr>
          <a:xfrm>
            <a:off x="1940253" y="2034220"/>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6" name="Rectangle 165">
            <a:extLst>
              <a:ext uri="{FF2B5EF4-FFF2-40B4-BE49-F238E27FC236}">
                <a16:creationId xmlns:a16="http://schemas.microsoft.com/office/drawing/2014/main" id="{07EEC8FF-6321-4A94-91DA-DC38017EF8EA}"/>
              </a:ext>
            </a:extLst>
          </p:cNvPr>
          <p:cNvSpPr/>
          <p:nvPr/>
        </p:nvSpPr>
        <p:spPr>
          <a:xfrm>
            <a:off x="2238410" y="2034219"/>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7" name="Freeform 16">
            <a:extLst>
              <a:ext uri="{FF2B5EF4-FFF2-40B4-BE49-F238E27FC236}">
                <a16:creationId xmlns:a16="http://schemas.microsoft.com/office/drawing/2014/main" id="{82579E21-3F22-43EB-9F91-DE53E132D7D3}"/>
              </a:ext>
            </a:extLst>
          </p:cNvPr>
          <p:cNvSpPr>
            <a:spLocks noEditPoints="1"/>
          </p:cNvSpPr>
          <p:nvPr/>
        </p:nvSpPr>
        <p:spPr bwMode="auto">
          <a:xfrm>
            <a:off x="642320" y="2581505"/>
            <a:ext cx="2788868" cy="785712"/>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2">
              <a:lumMod val="20000"/>
              <a:lumOff val="80000"/>
            </a:schemeClr>
          </a:solidFill>
          <a:ln>
            <a:noFill/>
          </a:ln>
        </p:spPr>
        <p:txBody>
          <a:bodyPr vert="horz" wrap="square" lIns="91420" tIns="45711" rIns="91420" bIns="45711" numCol="1" anchor="t" anchorCtr="0" compatLnSpc="1">
            <a:prstTxWarp prst="textNoShape">
              <a:avLst/>
            </a:prstTxWarp>
          </a:bodyPr>
          <a:lstStyle/>
          <a:p>
            <a:endParaRPr lang="en-US">
              <a:latin typeface="Avenir Medium"/>
              <a:cs typeface="Avenir Medium"/>
            </a:endParaRPr>
          </a:p>
        </p:txBody>
      </p:sp>
      <p:sp>
        <p:nvSpPr>
          <p:cNvPr id="168" name="Rectangle 167">
            <a:extLst>
              <a:ext uri="{FF2B5EF4-FFF2-40B4-BE49-F238E27FC236}">
                <a16:creationId xmlns:a16="http://schemas.microsoft.com/office/drawing/2014/main" id="{4E9F94E7-955A-4D9F-B210-07B4732BDEB3}"/>
              </a:ext>
            </a:extLst>
          </p:cNvPr>
          <p:cNvSpPr/>
          <p:nvPr/>
        </p:nvSpPr>
        <p:spPr>
          <a:xfrm>
            <a:off x="1343939" y="2723626"/>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9" name="Rectangle 168">
            <a:extLst>
              <a:ext uri="{FF2B5EF4-FFF2-40B4-BE49-F238E27FC236}">
                <a16:creationId xmlns:a16="http://schemas.microsoft.com/office/drawing/2014/main" id="{02648F2E-0AD5-495C-9653-D50E96C3D83E}"/>
              </a:ext>
            </a:extLst>
          </p:cNvPr>
          <p:cNvSpPr/>
          <p:nvPr/>
        </p:nvSpPr>
        <p:spPr>
          <a:xfrm>
            <a:off x="1642096" y="2723628"/>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0" name="Rectangle 169">
            <a:extLst>
              <a:ext uri="{FF2B5EF4-FFF2-40B4-BE49-F238E27FC236}">
                <a16:creationId xmlns:a16="http://schemas.microsoft.com/office/drawing/2014/main" id="{7F46AEF0-90BB-444F-B3F4-1F7335FE84DF}"/>
              </a:ext>
            </a:extLst>
          </p:cNvPr>
          <p:cNvSpPr/>
          <p:nvPr/>
        </p:nvSpPr>
        <p:spPr>
          <a:xfrm>
            <a:off x="1940253" y="2723627"/>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1" name="Rectangle 170">
            <a:extLst>
              <a:ext uri="{FF2B5EF4-FFF2-40B4-BE49-F238E27FC236}">
                <a16:creationId xmlns:a16="http://schemas.microsoft.com/office/drawing/2014/main" id="{AFE7425D-D966-468C-BC01-A846B871D7F6}"/>
              </a:ext>
            </a:extLst>
          </p:cNvPr>
          <p:cNvSpPr/>
          <p:nvPr/>
        </p:nvSpPr>
        <p:spPr>
          <a:xfrm>
            <a:off x="2238410" y="2723626"/>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2" name="Rectangle 171">
            <a:extLst>
              <a:ext uri="{FF2B5EF4-FFF2-40B4-BE49-F238E27FC236}">
                <a16:creationId xmlns:a16="http://schemas.microsoft.com/office/drawing/2014/main" id="{F7FC5668-94A9-41B5-B59D-BBC49525361F}"/>
              </a:ext>
            </a:extLst>
          </p:cNvPr>
          <p:cNvSpPr/>
          <p:nvPr/>
        </p:nvSpPr>
        <p:spPr>
          <a:xfrm>
            <a:off x="1343939" y="3000417"/>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3" name="Rectangle 172">
            <a:extLst>
              <a:ext uri="{FF2B5EF4-FFF2-40B4-BE49-F238E27FC236}">
                <a16:creationId xmlns:a16="http://schemas.microsoft.com/office/drawing/2014/main" id="{0564E65B-96E8-41EA-908B-9F2A2282FE82}"/>
              </a:ext>
            </a:extLst>
          </p:cNvPr>
          <p:cNvSpPr/>
          <p:nvPr/>
        </p:nvSpPr>
        <p:spPr>
          <a:xfrm>
            <a:off x="1642096" y="3000419"/>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4" name="Rectangle 173">
            <a:extLst>
              <a:ext uri="{FF2B5EF4-FFF2-40B4-BE49-F238E27FC236}">
                <a16:creationId xmlns:a16="http://schemas.microsoft.com/office/drawing/2014/main" id="{CAA1D8D3-D8F5-41AF-821E-8737930FA763}"/>
              </a:ext>
            </a:extLst>
          </p:cNvPr>
          <p:cNvSpPr/>
          <p:nvPr/>
        </p:nvSpPr>
        <p:spPr>
          <a:xfrm>
            <a:off x="1940253" y="3000418"/>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5" name="Rectangle 174">
            <a:extLst>
              <a:ext uri="{FF2B5EF4-FFF2-40B4-BE49-F238E27FC236}">
                <a16:creationId xmlns:a16="http://schemas.microsoft.com/office/drawing/2014/main" id="{4325F333-E8B1-4358-9CDB-F453DB03AB25}"/>
              </a:ext>
            </a:extLst>
          </p:cNvPr>
          <p:cNvSpPr/>
          <p:nvPr/>
        </p:nvSpPr>
        <p:spPr>
          <a:xfrm>
            <a:off x="2238410" y="3000417"/>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6" name="Freeform 16">
            <a:extLst>
              <a:ext uri="{FF2B5EF4-FFF2-40B4-BE49-F238E27FC236}">
                <a16:creationId xmlns:a16="http://schemas.microsoft.com/office/drawing/2014/main" id="{B5FE0842-294B-4044-BC3D-F5655AC928EB}"/>
              </a:ext>
            </a:extLst>
          </p:cNvPr>
          <p:cNvSpPr>
            <a:spLocks noEditPoints="1"/>
          </p:cNvSpPr>
          <p:nvPr/>
        </p:nvSpPr>
        <p:spPr bwMode="auto">
          <a:xfrm>
            <a:off x="642320" y="3547703"/>
            <a:ext cx="2788868" cy="785712"/>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2">
              <a:lumMod val="20000"/>
              <a:lumOff val="80000"/>
            </a:schemeClr>
          </a:solidFill>
          <a:ln>
            <a:noFill/>
          </a:ln>
        </p:spPr>
        <p:txBody>
          <a:bodyPr vert="horz" wrap="square" lIns="91420" tIns="45711" rIns="91420" bIns="45711" numCol="1" anchor="t" anchorCtr="0" compatLnSpc="1">
            <a:prstTxWarp prst="textNoShape">
              <a:avLst/>
            </a:prstTxWarp>
          </a:bodyPr>
          <a:lstStyle/>
          <a:p>
            <a:endParaRPr lang="en-US">
              <a:latin typeface="Avenir Medium"/>
              <a:cs typeface="Avenir Medium"/>
            </a:endParaRPr>
          </a:p>
        </p:txBody>
      </p:sp>
      <p:sp>
        <p:nvSpPr>
          <p:cNvPr id="177" name="Rectangle 176">
            <a:extLst>
              <a:ext uri="{FF2B5EF4-FFF2-40B4-BE49-F238E27FC236}">
                <a16:creationId xmlns:a16="http://schemas.microsoft.com/office/drawing/2014/main" id="{7EC81F35-B469-4C0E-9984-277D62281248}"/>
              </a:ext>
            </a:extLst>
          </p:cNvPr>
          <p:cNvSpPr/>
          <p:nvPr/>
        </p:nvSpPr>
        <p:spPr>
          <a:xfrm>
            <a:off x="1343939" y="3689824"/>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8" name="Rectangle 177">
            <a:extLst>
              <a:ext uri="{FF2B5EF4-FFF2-40B4-BE49-F238E27FC236}">
                <a16:creationId xmlns:a16="http://schemas.microsoft.com/office/drawing/2014/main" id="{48BED46C-D410-4519-8CAD-8832C2220D19}"/>
              </a:ext>
            </a:extLst>
          </p:cNvPr>
          <p:cNvSpPr/>
          <p:nvPr/>
        </p:nvSpPr>
        <p:spPr>
          <a:xfrm>
            <a:off x="1642096" y="3689826"/>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9" name="Rectangle 178">
            <a:extLst>
              <a:ext uri="{FF2B5EF4-FFF2-40B4-BE49-F238E27FC236}">
                <a16:creationId xmlns:a16="http://schemas.microsoft.com/office/drawing/2014/main" id="{2CEA55B6-F9A3-4D33-A1DA-179EC40A54B3}"/>
              </a:ext>
            </a:extLst>
          </p:cNvPr>
          <p:cNvSpPr/>
          <p:nvPr/>
        </p:nvSpPr>
        <p:spPr>
          <a:xfrm>
            <a:off x="1940253" y="3689825"/>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0" name="Rectangle 179">
            <a:extLst>
              <a:ext uri="{FF2B5EF4-FFF2-40B4-BE49-F238E27FC236}">
                <a16:creationId xmlns:a16="http://schemas.microsoft.com/office/drawing/2014/main" id="{79B45640-8874-4B1F-958D-A37A914797E9}"/>
              </a:ext>
            </a:extLst>
          </p:cNvPr>
          <p:cNvSpPr/>
          <p:nvPr/>
        </p:nvSpPr>
        <p:spPr>
          <a:xfrm>
            <a:off x="2238410" y="3689824"/>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1" name="Rectangle 180">
            <a:extLst>
              <a:ext uri="{FF2B5EF4-FFF2-40B4-BE49-F238E27FC236}">
                <a16:creationId xmlns:a16="http://schemas.microsoft.com/office/drawing/2014/main" id="{1A76CD09-64EE-4F55-8B5D-21C37B9A7B66}"/>
              </a:ext>
            </a:extLst>
          </p:cNvPr>
          <p:cNvSpPr/>
          <p:nvPr/>
        </p:nvSpPr>
        <p:spPr>
          <a:xfrm>
            <a:off x="1343939" y="3966615"/>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2" name="Rectangle 181">
            <a:extLst>
              <a:ext uri="{FF2B5EF4-FFF2-40B4-BE49-F238E27FC236}">
                <a16:creationId xmlns:a16="http://schemas.microsoft.com/office/drawing/2014/main" id="{34E74146-77C3-4380-B19A-F50A8CC12221}"/>
              </a:ext>
            </a:extLst>
          </p:cNvPr>
          <p:cNvSpPr/>
          <p:nvPr/>
        </p:nvSpPr>
        <p:spPr>
          <a:xfrm>
            <a:off x="1642096" y="3966617"/>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3" name="Rectangle 182">
            <a:extLst>
              <a:ext uri="{FF2B5EF4-FFF2-40B4-BE49-F238E27FC236}">
                <a16:creationId xmlns:a16="http://schemas.microsoft.com/office/drawing/2014/main" id="{543229BD-C214-46F5-B2A9-EDAFB1DC82EF}"/>
              </a:ext>
            </a:extLst>
          </p:cNvPr>
          <p:cNvSpPr/>
          <p:nvPr/>
        </p:nvSpPr>
        <p:spPr>
          <a:xfrm>
            <a:off x="1940253" y="3966616"/>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4" name="Rectangle 183">
            <a:extLst>
              <a:ext uri="{FF2B5EF4-FFF2-40B4-BE49-F238E27FC236}">
                <a16:creationId xmlns:a16="http://schemas.microsoft.com/office/drawing/2014/main" id="{9B4E3EC0-005B-42EF-A44B-292BFC345DE8}"/>
              </a:ext>
            </a:extLst>
          </p:cNvPr>
          <p:cNvSpPr/>
          <p:nvPr/>
        </p:nvSpPr>
        <p:spPr>
          <a:xfrm>
            <a:off x="2238410" y="3966615"/>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5" name="Freeform 16">
            <a:extLst>
              <a:ext uri="{FF2B5EF4-FFF2-40B4-BE49-F238E27FC236}">
                <a16:creationId xmlns:a16="http://schemas.microsoft.com/office/drawing/2014/main" id="{299E67D7-0E85-47C4-B389-BBD5D80E5DA6}"/>
              </a:ext>
            </a:extLst>
          </p:cNvPr>
          <p:cNvSpPr>
            <a:spLocks noEditPoints="1"/>
          </p:cNvSpPr>
          <p:nvPr/>
        </p:nvSpPr>
        <p:spPr bwMode="auto">
          <a:xfrm>
            <a:off x="642320" y="4513900"/>
            <a:ext cx="2788868" cy="785712"/>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2">
              <a:lumMod val="20000"/>
              <a:lumOff val="80000"/>
            </a:schemeClr>
          </a:solidFill>
          <a:ln>
            <a:noFill/>
          </a:ln>
        </p:spPr>
        <p:txBody>
          <a:bodyPr vert="horz" wrap="square" lIns="91420" tIns="45711" rIns="91420" bIns="45711" numCol="1" anchor="t" anchorCtr="0" compatLnSpc="1">
            <a:prstTxWarp prst="textNoShape">
              <a:avLst/>
            </a:prstTxWarp>
          </a:bodyPr>
          <a:lstStyle/>
          <a:p>
            <a:endParaRPr lang="en-US">
              <a:latin typeface="Avenir Medium"/>
              <a:cs typeface="Avenir Medium"/>
            </a:endParaRPr>
          </a:p>
        </p:txBody>
      </p:sp>
      <p:sp>
        <p:nvSpPr>
          <p:cNvPr id="186" name="Rectangle 185">
            <a:extLst>
              <a:ext uri="{FF2B5EF4-FFF2-40B4-BE49-F238E27FC236}">
                <a16:creationId xmlns:a16="http://schemas.microsoft.com/office/drawing/2014/main" id="{939E4CFD-E73E-49BE-AB9E-1F18E7F11F3B}"/>
              </a:ext>
            </a:extLst>
          </p:cNvPr>
          <p:cNvSpPr/>
          <p:nvPr/>
        </p:nvSpPr>
        <p:spPr>
          <a:xfrm>
            <a:off x="1343939" y="4656021"/>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7" name="Rectangle 186">
            <a:extLst>
              <a:ext uri="{FF2B5EF4-FFF2-40B4-BE49-F238E27FC236}">
                <a16:creationId xmlns:a16="http://schemas.microsoft.com/office/drawing/2014/main" id="{9A731824-5985-4B2A-A8A5-AE17C18A7879}"/>
              </a:ext>
            </a:extLst>
          </p:cNvPr>
          <p:cNvSpPr/>
          <p:nvPr/>
        </p:nvSpPr>
        <p:spPr>
          <a:xfrm>
            <a:off x="1642096" y="4656023"/>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8" name="Rectangle 187">
            <a:extLst>
              <a:ext uri="{FF2B5EF4-FFF2-40B4-BE49-F238E27FC236}">
                <a16:creationId xmlns:a16="http://schemas.microsoft.com/office/drawing/2014/main" id="{7C5B74CF-D08F-4152-AAE4-C5D7A7391852}"/>
              </a:ext>
            </a:extLst>
          </p:cNvPr>
          <p:cNvSpPr/>
          <p:nvPr/>
        </p:nvSpPr>
        <p:spPr>
          <a:xfrm>
            <a:off x="1940253" y="4656022"/>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9" name="Rectangle 188">
            <a:extLst>
              <a:ext uri="{FF2B5EF4-FFF2-40B4-BE49-F238E27FC236}">
                <a16:creationId xmlns:a16="http://schemas.microsoft.com/office/drawing/2014/main" id="{01490C8D-AF0F-4F18-B03A-75AC5ACDD83A}"/>
              </a:ext>
            </a:extLst>
          </p:cNvPr>
          <p:cNvSpPr/>
          <p:nvPr/>
        </p:nvSpPr>
        <p:spPr>
          <a:xfrm>
            <a:off x="2238410" y="4656021"/>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0" name="Rectangle 189">
            <a:extLst>
              <a:ext uri="{FF2B5EF4-FFF2-40B4-BE49-F238E27FC236}">
                <a16:creationId xmlns:a16="http://schemas.microsoft.com/office/drawing/2014/main" id="{66A47D73-F518-493F-8F94-2015B2E530EA}"/>
              </a:ext>
            </a:extLst>
          </p:cNvPr>
          <p:cNvSpPr/>
          <p:nvPr/>
        </p:nvSpPr>
        <p:spPr>
          <a:xfrm>
            <a:off x="1343939" y="4932812"/>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1" name="Rectangle 190">
            <a:extLst>
              <a:ext uri="{FF2B5EF4-FFF2-40B4-BE49-F238E27FC236}">
                <a16:creationId xmlns:a16="http://schemas.microsoft.com/office/drawing/2014/main" id="{1C65C0EA-6D33-4A61-8245-4FFB2BFEF9C4}"/>
              </a:ext>
            </a:extLst>
          </p:cNvPr>
          <p:cNvSpPr/>
          <p:nvPr/>
        </p:nvSpPr>
        <p:spPr>
          <a:xfrm>
            <a:off x="1642096" y="4932814"/>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2" name="Rectangle 191">
            <a:extLst>
              <a:ext uri="{FF2B5EF4-FFF2-40B4-BE49-F238E27FC236}">
                <a16:creationId xmlns:a16="http://schemas.microsoft.com/office/drawing/2014/main" id="{6E6806F8-0D21-46F1-AA50-528404A9EF0E}"/>
              </a:ext>
            </a:extLst>
          </p:cNvPr>
          <p:cNvSpPr/>
          <p:nvPr/>
        </p:nvSpPr>
        <p:spPr>
          <a:xfrm>
            <a:off x="1940253" y="4932813"/>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3" name="Rectangle 192">
            <a:extLst>
              <a:ext uri="{FF2B5EF4-FFF2-40B4-BE49-F238E27FC236}">
                <a16:creationId xmlns:a16="http://schemas.microsoft.com/office/drawing/2014/main" id="{7F6806BA-FE2E-4494-8F15-E464EC32494D}"/>
              </a:ext>
            </a:extLst>
          </p:cNvPr>
          <p:cNvSpPr/>
          <p:nvPr/>
        </p:nvSpPr>
        <p:spPr>
          <a:xfrm>
            <a:off x="2238410" y="4932812"/>
            <a:ext cx="181156" cy="179689"/>
          </a:xfrm>
          <a:prstGeom prst="rect">
            <a:avLst/>
          </a:prstGeom>
          <a:solidFill>
            <a:schemeClr val="accent4"/>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4" name="Freeform 16">
            <a:extLst>
              <a:ext uri="{FF2B5EF4-FFF2-40B4-BE49-F238E27FC236}">
                <a16:creationId xmlns:a16="http://schemas.microsoft.com/office/drawing/2014/main" id="{6AA86BF6-4381-4F52-BD54-8A5D3C89599E}"/>
              </a:ext>
            </a:extLst>
          </p:cNvPr>
          <p:cNvSpPr>
            <a:spLocks noEditPoints="1"/>
          </p:cNvSpPr>
          <p:nvPr/>
        </p:nvSpPr>
        <p:spPr bwMode="auto">
          <a:xfrm>
            <a:off x="4359760" y="1615307"/>
            <a:ext cx="2788868" cy="785712"/>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2">
              <a:lumMod val="20000"/>
              <a:lumOff val="80000"/>
            </a:schemeClr>
          </a:solidFill>
          <a:ln>
            <a:noFill/>
          </a:ln>
        </p:spPr>
        <p:txBody>
          <a:bodyPr vert="horz" wrap="square" lIns="91420" tIns="45711" rIns="91420" bIns="45711" numCol="1" anchor="t" anchorCtr="0" compatLnSpc="1">
            <a:prstTxWarp prst="textNoShape">
              <a:avLst/>
            </a:prstTxWarp>
          </a:bodyPr>
          <a:lstStyle/>
          <a:p>
            <a:endParaRPr lang="en-US">
              <a:latin typeface="Avenir Medium"/>
              <a:cs typeface="Avenir Medium"/>
            </a:endParaRPr>
          </a:p>
        </p:txBody>
      </p:sp>
      <p:sp>
        <p:nvSpPr>
          <p:cNvPr id="195" name="Rectangle 194">
            <a:extLst>
              <a:ext uri="{FF2B5EF4-FFF2-40B4-BE49-F238E27FC236}">
                <a16:creationId xmlns:a16="http://schemas.microsoft.com/office/drawing/2014/main" id="{C00BA12E-17F9-4DF0-9EBA-1279B068B8E2}"/>
              </a:ext>
            </a:extLst>
          </p:cNvPr>
          <p:cNvSpPr/>
          <p:nvPr/>
        </p:nvSpPr>
        <p:spPr>
          <a:xfrm>
            <a:off x="5061379" y="1757428"/>
            <a:ext cx="181156" cy="179689"/>
          </a:xfrm>
          <a:prstGeom prst="rect">
            <a:avLst/>
          </a:prstGeom>
          <a:solidFill>
            <a:schemeClr val="accent4"/>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6" name="Rectangle 195">
            <a:extLst>
              <a:ext uri="{FF2B5EF4-FFF2-40B4-BE49-F238E27FC236}">
                <a16:creationId xmlns:a16="http://schemas.microsoft.com/office/drawing/2014/main" id="{572C3E4F-98F8-4D38-A91F-45595B5CC6EB}"/>
              </a:ext>
            </a:extLst>
          </p:cNvPr>
          <p:cNvSpPr/>
          <p:nvPr/>
        </p:nvSpPr>
        <p:spPr>
          <a:xfrm>
            <a:off x="5359536" y="1757428"/>
            <a:ext cx="181156" cy="179689"/>
          </a:xfrm>
          <a:prstGeom prst="rect">
            <a:avLst/>
          </a:prstGeom>
          <a:solidFill>
            <a:schemeClr val="accent4"/>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7" name="Rectangle 196">
            <a:extLst>
              <a:ext uri="{FF2B5EF4-FFF2-40B4-BE49-F238E27FC236}">
                <a16:creationId xmlns:a16="http://schemas.microsoft.com/office/drawing/2014/main" id="{6B21AB72-DA65-41FB-A2C1-8EABF39579BC}"/>
              </a:ext>
            </a:extLst>
          </p:cNvPr>
          <p:cNvSpPr/>
          <p:nvPr/>
        </p:nvSpPr>
        <p:spPr>
          <a:xfrm>
            <a:off x="5657693" y="1757428"/>
            <a:ext cx="181156" cy="179689"/>
          </a:xfrm>
          <a:prstGeom prst="rect">
            <a:avLst/>
          </a:prstGeom>
          <a:solidFill>
            <a:schemeClr val="accent4"/>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8" name="Rectangle 197">
            <a:extLst>
              <a:ext uri="{FF2B5EF4-FFF2-40B4-BE49-F238E27FC236}">
                <a16:creationId xmlns:a16="http://schemas.microsoft.com/office/drawing/2014/main" id="{130C6442-8474-4035-8FBB-AD7DE8878F6C}"/>
              </a:ext>
            </a:extLst>
          </p:cNvPr>
          <p:cNvSpPr/>
          <p:nvPr/>
        </p:nvSpPr>
        <p:spPr>
          <a:xfrm>
            <a:off x="5955850" y="1757428"/>
            <a:ext cx="181156" cy="1796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9" name="Rectangle 198">
            <a:extLst>
              <a:ext uri="{FF2B5EF4-FFF2-40B4-BE49-F238E27FC236}">
                <a16:creationId xmlns:a16="http://schemas.microsoft.com/office/drawing/2014/main" id="{185C43E1-D90C-45CF-81F7-F5EAE96FE864}"/>
              </a:ext>
            </a:extLst>
          </p:cNvPr>
          <p:cNvSpPr/>
          <p:nvPr/>
        </p:nvSpPr>
        <p:spPr>
          <a:xfrm>
            <a:off x="5061379" y="2034219"/>
            <a:ext cx="181156" cy="1796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0" name="Rectangle 199">
            <a:extLst>
              <a:ext uri="{FF2B5EF4-FFF2-40B4-BE49-F238E27FC236}">
                <a16:creationId xmlns:a16="http://schemas.microsoft.com/office/drawing/2014/main" id="{50502300-6E3A-42A8-9500-73BF8A9B91D6}"/>
              </a:ext>
            </a:extLst>
          </p:cNvPr>
          <p:cNvSpPr/>
          <p:nvPr/>
        </p:nvSpPr>
        <p:spPr>
          <a:xfrm>
            <a:off x="5359536" y="2034221"/>
            <a:ext cx="181156" cy="1796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1" name="Rectangle 200">
            <a:extLst>
              <a:ext uri="{FF2B5EF4-FFF2-40B4-BE49-F238E27FC236}">
                <a16:creationId xmlns:a16="http://schemas.microsoft.com/office/drawing/2014/main" id="{CA1A0F3F-CD3F-444D-A408-B434F1676F78}"/>
              </a:ext>
            </a:extLst>
          </p:cNvPr>
          <p:cNvSpPr/>
          <p:nvPr/>
        </p:nvSpPr>
        <p:spPr>
          <a:xfrm>
            <a:off x="5657693" y="2034220"/>
            <a:ext cx="181156" cy="1796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2" name="Rectangle 201">
            <a:extLst>
              <a:ext uri="{FF2B5EF4-FFF2-40B4-BE49-F238E27FC236}">
                <a16:creationId xmlns:a16="http://schemas.microsoft.com/office/drawing/2014/main" id="{D6A7AC54-6F0D-4F3B-8CB4-7D61E04D479B}"/>
              </a:ext>
            </a:extLst>
          </p:cNvPr>
          <p:cNvSpPr/>
          <p:nvPr/>
        </p:nvSpPr>
        <p:spPr>
          <a:xfrm>
            <a:off x="5955850" y="2034219"/>
            <a:ext cx="181156" cy="1796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3" name="Freeform 16">
            <a:extLst>
              <a:ext uri="{FF2B5EF4-FFF2-40B4-BE49-F238E27FC236}">
                <a16:creationId xmlns:a16="http://schemas.microsoft.com/office/drawing/2014/main" id="{532022E1-2BE8-4632-9E2B-6111720A2B93}"/>
              </a:ext>
            </a:extLst>
          </p:cNvPr>
          <p:cNvSpPr>
            <a:spLocks noEditPoints="1"/>
          </p:cNvSpPr>
          <p:nvPr/>
        </p:nvSpPr>
        <p:spPr bwMode="auto">
          <a:xfrm>
            <a:off x="4359760" y="2581505"/>
            <a:ext cx="2788868" cy="785712"/>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2">
              <a:lumMod val="20000"/>
              <a:lumOff val="80000"/>
            </a:schemeClr>
          </a:solidFill>
          <a:ln>
            <a:noFill/>
          </a:ln>
        </p:spPr>
        <p:txBody>
          <a:bodyPr vert="horz" wrap="square" lIns="91420" tIns="45711" rIns="91420" bIns="45711" numCol="1" anchor="t" anchorCtr="0" compatLnSpc="1">
            <a:prstTxWarp prst="textNoShape">
              <a:avLst/>
            </a:prstTxWarp>
          </a:bodyPr>
          <a:lstStyle/>
          <a:p>
            <a:endParaRPr lang="en-US">
              <a:latin typeface="Avenir Medium"/>
              <a:cs typeface="Avenir Medium"/>
            </a:endParaRPr>
          </a:p>
        </p:txBody>
      </p:sp>
      <p:sp>
        <p:nvSpPr>
          <p:cNvPr id="204" name="Rectangle 203">
            <a:extLst>
              <a:ext uri="{FF2B5EF4-FFF2-40B4-BE49-F238E27FC236}">
                <a16:creationId xmlns:a16="http://schemas.microsoft.com/office/drawing/2014/main" id="{41FA39DB-E218-44C1-8BC9-ABA50A3766F9}"/>
              </a:ext>
            </a:extLst>
          </p:cNvPr>
          <p:cNvSpPr/>
          <p:nvPr/>
        </p:nvSpPr>
        <p:spPr>
          <a:xfrm>
            <a:off x="5061379" y="2723626"/>
            <a:ext cx="181156" cy="179689"/>
          </a:xfrm>
          <a:prstGeom prst="rect">
            <a:avLst/>
          </a:prstGeom>
          <a:solidFill>
            <a:schemeClr val="accent4"/>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5" name="Rectangle 204">
            <a:extLst>
              <a:ext uri="{FF2B5EF4-FFF2-40B4-BE49-F238E27FC236}">
                <a16:creationId xmlns:a16="http://schemas.microsoft.com/office/drawing/2014/main" id="{AC59D3D4-352C-4BB0-8D7D-8F53221BDDE6}"/>
              </a:ext>
            </a:extLst>
          </p:cNvPr>
          <p:cNvSpPr/>
          <p:nvPr/>
        </p:nvSpPr>
        <p:spPr>
          <a:xfrm>
            <a:off x="5359536" y="2723628"/>
            <a:ext cx="181156" cy="179689"/>
          </a:xfrm>
          <a:prstGeom prst="rect">
            <a:avLst/>
          </a:prstGeom>
          <a:solidFill>
            <a:schemeClr val="accent4"/>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6" name="Rectangle 205">
            <a:extLst>
              <a:ext uri="{FF2B5EF4-FFF2-40B4-BE49-F238E27FC236}">
                <a16:creationId xmlns:a16="http://schemas.microsoft.com/office/drawing/2014/main" id="{EDA85308-0EA9-44DA-B95C-FCCBF0069CA6}"/>
              </a:ext>
            </a:extLst>
          </p:cNvPr>
          <p:cNvSpPr/>
          <p:nvPr/>
        </p:nvSpPr>
        <p:spPr>
          <a:xfrm>
            <a:off x="5657693" y="2723627"/>
            <a:ext cx="181156" cy="179689"/>
          </a:xfrm>
          <a:prstGeom prst="rect">
            <a:avLst/>
          </a:prstGeom>
          <a:solidFill>
            <a:schemeClr val="accent4"/>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7" name="Rectangle 206">
            <a:extLst>
              <a:ext uri="{FF2B5EF4-FFF2-40B4-BE49-F238E27FC236}">
                <a16:creationId xmlns:a16="http://schemas.microsoft.com/office/drawing/2014/main" id="{05B472CB-3DB8-4BB6-B466-DC36E2025EB9}"/>
              </a:ext>
            </a:extLst>
          </p:cNvPr>
          <p:cNvSpPr/>
          <p:nvPr/>
        </p:nvSpPr>
        <p:spPr>
          <a:xfrm>
            <a:off x="5955850" y="2723626"/>
            <a:ext cx="181156" cy="1796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8" name="Rectangle 207">
            <a:extLst>
              <a:ext uri="{FF2B5EF4-FFF2-40B4-BE49-F238E27FC236}">
                <a16:creationId xmlns:a16="http://schemas.microsoft.com/office/drawing/2014/main" id="{E0B87EBE-2412-4129-BB5F-650932302125}"/>
              </a:ext>
            </a:extLst>
          </p:cNvPr>
          <p:cNvSpPr/>
          <p:nvPr/>
        </p:nvSpPr>
        <p:spPr>
          <a:xfrm>
            <a:off x="5061379" y="3000417"/>
            <a:ext cx="181156" cy="1796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9" name="Rectangle 208">
            <a:extLst>
              <a:ext uri="{FF2B5EF4-FFF2-40B4-BE49-F238E27FC236}">
                <a16:creationId xmlns:a16="http://schemas.microsoft.com/office/drawing/2014/main" id="{F0C2ED51-96D9-440A-B12B-11F10F579A67}"/>
              </a:ext>
            </a:extLst>
          </p:cNvPr>
          <p:cNvSpPr/>
          <p:nvPr/>
        </p:nvSpPr>
        <p:spPr>
          <a:xfrm>
            <a:off x="5359536" y="3000419"/>
            <a:ext cx="181156" cy="1796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0" name="Rectangle 209">
            <a:extLst>
              <a:ext uri="{FF2B5EF4-FFF2-40B4-BE49-F238E27FC236}">
                <a16:creationId xmlns:a16="http://schemas.microsoft.com/office/drawing/2014/main" id="{53F27D9D-7ADD-4B4E-B3D0-1F357792499E}"/>
              </a:ext>
            </a:extLst>
          </p:cNvPr>
          <p:cNvSpPr/>
          <p:nvPr/>
        </p:nvSpPr>
        <p:spPr>
          <a:xfrm>
            <a:off x="5657693" y="3000418"/>
            <a:ext cx="181156" cy="1796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1" name="Rectangle 210">
            <a:extLst>
              <a:ext uri="{FF2B5EF4-FFF2-40B4-BE49-F238E27FC236}">
                <a16:creationId xmlns:a16="http://schemas.microsoft.com/office/drawing/2014/main" id="{35134BBF-7F8C-4F15-8534-26E8A1AA38A6}"/>
              </a:ext>
            </a:extLst>
          </p:cNvPr>
          <p:cNvSpPr/>
          <p:nvPr/>
        </p:nvSpPr>
        <p:spPr>
          <a:xfrm>
            <a:off x="5955850" y="3000417"/>
            <a:ext cx="181156" cy="1796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2" name="Freeform 16">
            <a:extLst>
              <a:ext uri="{FF2B5EF4-FFF2-40B4-BE49-F238E27FC236}">
                <a16:creationId xmlns:a16="http://schemas.microsoft.com/office/drawing/2014/main" id="{061DCC19-51A5-4C9A-921E-DFDD946793B8}"/>
              </a:ext>
            </a:extLst>
          </p:cNvPr>
          <p:cNvSpPr>
            <a:spLocks noEditPoints="1"/>
          </p:cNvSpPr>
          <p:nvPr/>
        </p:nvSpPr>
        <p:spPr bwMode="auto">
          <a:xfrm>
            <a:off x="4359760" y="3547703"/>
            <a:ext cx="2788868" cy="785712"/>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2">
              <a:lumMod val="20000"/>
              <a:lumOff val="80000"/>
            </a:schemeClr>
          </a:solidFill>
          <a:ln>
            <a:noFill/>
          </a:ln>
        </p:spPr>
        <p:txBody>
          <a:bodyPr vert="horz" wrap="square" lIns="91420" tIns="45711" rIns="91420" bIns="45711" numCol="1" anchor="t" anchorCtr="0" compatLnSpc="1">
            <a:prstTxWarp prst="textNoShape">
              <a:avLst/>
            </a:prstTxWarp>
          </a:bodyPr>
          <a:lstStyle/>
          <a:p>
            <a:endParaRPr lang="en-US">
              <a:latin typeface="Avenir Medium"/>
              <a:cs typeface="Avenir Medium"/>
            </a:endParaRPr>
          </a:p>
        </p:txBody>
      </p:sp>
      <p:sp>
        <p:nvSpPr>
          <p:cNvPr id="213" name="Rectangle 212">
            <a:extLst>
              <a:ext uri="{FF2B5EF4-FFF2-40B4-BE49-F238E27FC236}">
                <a16:creationId xmlns:a16="http://schemas.microsoft.com/office/drawing/2014/main" id="{30027A02-9369-49FB-868D-E786F39BFDD6}"/>
              </a:ext>
            </a:extLst>
          </p:cNvPr>
          <p:cNvSpPr/>
          <p:nvPr/>
        </p:nvSpPr>
        <p:spPr>
          <a:xfrm>
            <a:off x="5061379" y="3689824"/>
            <a:ext cx="181156" cy="179689"/>
          </a:xfrm>
          <a:prstGeom prst="rect">
            <a:avLst/>
          </a:prstGeom>
          <a:solidFill>
            <a:schemeClr val="accent4"/>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4" name="Rectangle 213">
            <a:extLst>
              <a:ext uri="{FF2B5EF4-FFF2-40B4-BE49-F238E27FC236}">
                <a16:creationId xmlns:a16="http://schemas.microsoft.com/office/drawing/2014/main" id="{3E6325E0-3741-4780-8C4A-95B02457FF13}"/>
              </a:ext>
            </a:extLst>
          </p:cNvPr>
          <p:cNvSpPr/>
          <p:nvPr/>
        </p:nvSpPr>
        <p:spPr>
          <a:xfrm>
            <a:off x="5359536" y="3689826"/>
            <a:ext cx="181156" cy="179689"/>
          </a:xfrm>
          <a:prstGeom prst="rect">
            <a:avLst/>
          </a:prstGeom>
          <a:solidFill>
            <a:schemeClr val="accent4"/>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5" name="Rectangle 214">
            <a:extLst>
              <a:ext uri="{FF2B5EF4-FFF2-40B4-BE49-F238E27FC236}">
                <a16:creationId xmlns:a16="http://schemas.microsoft.com/office/drawing/2014/main" id="{D2E65162-2756-452B-AF13-40A9101276A0}"/>
              </a:ext>
            </a:extLst>
          </p:cNvPr>
          <p:cNvSpPr/>
          <p:nvPr/>
        </p:nvSpPr>
        <p:spPr>
          <a:xfrm>
            <a:off x="5657693" y="3689825"/>
            <a:ext cx="181156" cy="179689"/>
          </a:xfrm>
          <a:prstGeom prst="rect">
            <a:avLst/>
          </a:prstGeom>
          <a:solidFill>
            <a:schemeClr val="accent4"/>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6" name="Rectangle 215">
            <a:extLst>
              <a:ext uri="{FF2B5EF4-FFF2-40B4-BE49-F238E27FC236}">
                <a16:creationId xmlns:a16="http://schemas.microsoft.com/office/drawing/2014/main" id="{3C8F834C-EED8-4621-8604-74875E50EAA2}"/>
              </a:ext>
            </a:extLst>
          </p:cNvPr>
          <p:cNvSpPr/>
          <p:nvPr/>
        </p:nvSpPr>
        <p:spPr>
          <a:xfrm>
            <a:off x="5955850" y="3689824"/>
            <a:ext cx="181156" cy="1796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7" name="Rectangle 216">
            <a:extLst>
              <a:ext uri="{FF2B5EF4-FFF2-40B4-BE49-F238E27FC236}">
                <a16:creationId xmlns:a16="http://schemas.microsoft.com/office/drawing/2014/main" id="{B5C7F738-3DBB-4B7D-8A37-E175D87F9F6E}"/>
              </a:ext>
            </a:extLst>
          </p:cNvPr>
          <p:cNvSpPr/>
          <p:nvPr/>
        </p:nvSpPr>
        <p:spPr>
          <a:xfrm>
            <a:off x="5061379" y="3966615"/>
            <a:ext cx="181156" cy="1796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8" name="Rectangle 217">
            <a:extLst>
              <a:ext uri="{FF2B5EF4-FFF2-40B4-BE49-F238E27FC236}">
                <a16:creationId xmlns:a16="http://schemas.microsoft.com/office/drawing/2014/main" id="{5845B606-0AFA-4330-803F-BD596FF5F1DD}"/>
              </a:ext>
            </a:extLst>
          </p:cNvPr>
          <p:cNvSpPr/>
          <p:nvPr/>
        </p:nvSpPr>
        <p:spPr>
          <a:xfrm>
            <a:off x="5372879" y="3966615"/>
            <a:ext cx="181156" cy="1796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9" name="Rectangle 218">
            <a:extLst>
              <a:ext uri="{FF2B5EF4-FFF2-40B4-BE49-F238E27FC236}">
                <a16:creationId xmlns:a16="http://schemas.microsoft.com/office/drawing/2014/main" id="{E385393D-3A90-489B-95A9-C9C5DA5F2CC5}"/>
              </a:ext>
            </a:extLst>
          </p:cNvPr>
          <p:cNvSpPr/>
          <p:nvPr/>
        </p:nvSpPr>
        <p:spPr>
          <a:xfrm>
            <a:off x="5657693" y="3966616"/>
            <a:ext cx="181156" cy="1796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20" name="Rectangle 219">
            <a:extLst>
              <a:ext uri="{FF2B5EF4-FFF2-40B4-BE49-F238E27FC236}">
                <a16:creationId xmlns:a16="http://schemas.microsoft.com/office/drawing/2014/main" id="{198EE777-6777-4866-8C77-323DCBF5002F}"/>
              </a:ext>
            </a:extLst>
          </p:cNvPr>
          <p:cNvSpPr/>
          <p:nvPr/>
        </p:nvSpPr>
        <p:spPr>
          <a:xfrm>
            <a:off x="5955850" y="3966615"/>
            <a:ext cx="181156" cy="1796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21" name="Freeform 16">
            <a:extLst>
              <a:ext uri="{FF2B5EF4-FFF2-40B4-BE49-F238E27FC236}">
                <a16:creationId xmlns:a16="http://schemas.microsoft.com/office/drawing/2014/main" id="{CE9EB37D-1AB3-4F5B-B1C5-91D198F7BF1A}"/>
              </a:ext>
            </a:extLst>
          </p:cNvPr>
          <p:cNvSpPr>
            <a:spLocks noEditPoints="1"/>
          </p:cNvSpPr>
          <p:nvPr/>
        </p:nvSpPr>
        <p:spPr bwMode="auto">
          <a:xfrm>
            <a:off x="4359760" y="4513900"/>
            <a:ext cx="2788868" cy="785712"/>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2">
              <a:lumMod val="20000"/>
              <a:lumOff val="80000"/>
            </a:schemeClr>
          </a:solidFill>
          <a:ln>
            <a:noFill/>
          </a:ln>
        </p:spPr>
        <p:txBody>
          <a:bodyPr vert="horz" wrap="square" lIns="91420" tIns="45711" rIns="91420" bIns="45711" numCol="1" anchor="t" anchorCtr="0" compatLnSpc="1">
            <a:prstTxWarp prst="textNoShape">
              <a:avLst/>
            </a:prstTxWarp>
          </a:bodyPr>
          <a:lstStyle/>
          <a:p>
            <a:endParaRPr lang="en-US">
              <a:latin typeface="Avenir Medium"/>
              <a:cs typeface="Avenir Medium"/>
            </a:endParaRPr>
          </a:p>
        </p:txBody>
      </p:sp>
      <p:sp>
        <p:nvSpPr>
          <p:cNvPr id="222" name="Rectangle 221">
            <a:extLst>
              <a:ext uri="{FF2B5EF4-FFF2-40B4-BE49-F238E27FC236}">
                <a16:creationId xmlns:a16="http://schemas.microsoft.com/office/drawing/2014/main" id="{00BF7BCC-10BF-4E6D-8229-124511B38737}"/>
              </a:ext>
            </a:extLst>
          </p:cNvPr>
          <p:cNvSpPr/>
          <p:nvPr/>
        </p:nvSpPr>
        <p:spPr>
          <a:xfrm>
            <a:off x="5061379" y="4656021"/>
            <a:ext cx="181156" cy="179689"/>
          </a:xfrm>
          <a:prstGeom prst="rect">
            <a:avLst/>
          </a:prstGeom>
          <a:solidFill>
            <a:schemeClr val="accent4"/>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23" name="Rectangle 222">
            <a:extLst>
              <a:ext uri="{FF2B5EF4-FFF2-40B4-BE49-F238E27FC236}">
                <a16:creationId xmlns:a16="http://schemas.microsoft.com/office/drawing/2014/main" id="{F8FCE2D8-9C6D-454F-A0F7-FD8ABE5412DD}"/>
              </a:ext>
            </a:extLst>
          </p:cNvPr>
          <p:cNvSpPr/>
          <p:nvPr/>
        </p:nvSpPr>
        <p:spPr>
          <a:xfrm>
            <a:off x="5359536" y="4656023"/>
            <a:ext cx="181156" cy="179689"/>
          </a:xfrm>
          <a:prstGeom prst="rect">
            <a:avLst/>
          </a:prstGeom>
          <a:solidFill>
            <a:schemeClr val="accent4"/>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24" name="Rectangle 223">
            <a:extLst>
              <a:ext uri="{FF2B5EF4-FFF2-40B4-BE49-F238E27FC236}">
                <a16:creationId xmlns:a16="http://schemas.microsoft.com/office/drawing/2014/main" id="{252D55B0-D35C-4C2C-937A-C6319E76A458}"/>
              </a:ext>
            </a:extLst>
          </p:cNvPr>
          <p:cNvSpPr/>
          <p:nvPr/>
        </p:nvSpPr>
        <p:spPr>
          <a:xfrm>
            <a:off x="5657693" y="4656022"/>
            <a:ext cx="181156" cy="179689"/>
          </a:xfrm>
          <a:prstGeom prst="rect">
            <a:avLst/>
          </a:prstGeom>
          <a:solidFill>
            <a:schemeClr val="accent4"/>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25" name="Rectangle 224">
            <a:extLst>
              <a:ext uri="{FF2B5EF4-FFF2-40B4-BE49-F238E27FC236}">
                <a16:creationId xmlns:a16="http://schemas.microsoft.com/office/drawing/2014/main" id="{E9A16A18-48FA-4E59-A9EE-BE4C8C45440C}"/>
              </a:ext>
            </a:extLst>
          </p:cNvPr>
          <p:cNvSpPr/>
          <p:nvPr/>
        </p:nvSpPr>
        <p:spPr>
          <a:xfrm>
            <a:off x="5955850" y="4656021"/>
            <a:ext cx="181156" cy="1796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26" name="Rectangle 225">
            <a:extLst>
              <a:ext uri="{FF2B5EF4-FFF2-40B4-BE49-F238E27FC236}">
                <a16:creationId xmlns:a16="http://schemas.microsoft.com/office/drawing/2014/main" id="{3F0FD74A-A905-4CEC-BD26-5B75B0590626}"/>
              </a:ext>
            </a:extLst>
          </p:cNvPr>
          <p:cNvSpPr/>
          <p:nvPr/>
        </p:nvSpPr>
        <p:spPr>
          <a:xfrm>
            <a:off x="5061379" y="4932812"/>
            <a:ext cx="181156" cy="1796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27" name="Rectangle 226">
            <a:extLst>
              <a:ext uri="{FF2B5EF4-FFF2-40B4-BE49-F238E27FC236}">
                <a16:creationId xmlns:a16="http://schemas.microsoft.com/office/drawing/2014/main" id="{FDEC61BF-5055-4E11-869A-05C2668BFAAB}"/>
              </a:ext>
            </a:extLst>
          </p:cNvPr>
          <p:cNvSpPr/>
          <p:nvPr/>
        </p:nvSpPr>
        <p:spPr>
          <a:xfrm>
            <a:off x="5359536" y="4932812"/>
            <a:ext cx="181156" cy="1796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28" name="Rectangle 227">
            <a:extLst>
              <a:ext uri="{FF2B5EF4-FFF2-40B4-BE49-F238E27FC236}">
                <a16:creationId xmlns:a16="http://schemas.microsoft.com/office/drawing/2014/main" id="{E10CAEE7-1400-4E8A-9A8E-D39DB6E473AF}"/>
              </a:ext>
            </a:extLst>
          </p:cNvPr>
          <p:cNvSpPr/>
          <p:nvPr/>
        </p:nvSpPr>
        <p:spPr>
          <a:xfrm>
            <a:off x="5657693" y="4932812"/>
            <a:ext cx="181156" cy="1796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29" name="Rectangle 228">
            <a:extLst>
              <a:ext uri="{FF2B5EF4-FFF2-40B4-BE49-F238E27FC236}">
                <a16:creationId xmlns:a16="http://schemas.microsoft.com/office/drawing/2014/main" id="{C5039B88-3948-4543-AACB-27466D0381A7}"/>
              </a:ext>
            </a:extLst>
          </p:cNvPr>
          <p:cNvSpPr/>
          <p:nvPr/>
        </p:nvSpPr>
        <p:spPr>
          <a:xfrm>
            <a:off x="5955850" y="4932812"/>
            <a:ext cx="181156" cy="1796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0" name="Rectangle 229">
            <a:extLst>
              <a:ext uri="{FF2B5EF4-FFF2-40B4-BE49-F238E27FC236}">
                <a16:creationId xmlns:a16="http://schemas.microsoft.com/office/drawing/2014/main" id="{ED5D80AA-4605-4148-97BE-25EB7BA73182}"/>
              </a:ext>
            </a:extLst>
          </p:cNvPr>
          <p:cNvSpPr/>
          <p:nvPr/>
        </p:nvSpPr>
        <p:spPr>
          <a:xfrm>
            <a:off x="4315738" y="1092018"/>
            <a:ext cx="2683909" cy="4981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spcAft>
                <a:spcPts val="600"/>
              </a:spcAft>
            </a:pPr>
            <a:r>
              <a:rPr lang="en-US" sz="2400">
                <a:solidFill>
                  <a:schemeClr val="accent1"/>
                </a:solidFill>
                <a:latin typeface="+mj-lt"/>
                <a:ea typeface="Amazon Ember" panose="020B0603020204020204" pitchFamily="34" charset="0"/>
                <a:cs typeface="Amazon Ember" panose="020B0603020204020204" pitchFamily="34" charset="0"/>
              </a:rPr>
              <a:t>“Custom” Cluster</a:t>
            </a:r>
            <a:endParaRPr lang="en-US" sz="1600">
              <a:solidFill>
                <a:schemeClr val="tx1"/>
              </a:solidFill>
              <a:latin typeface="+mj-lt"/>
              <a:ea typeface="Amazon Ember" panose="020B0603020204020204" pitchFamily="34" charset="0"/>
              <a:cs typeface="Amazon Ember" panose="020B0603020204020204" pitchFamily="34" charset="0"/>
            </a:endParaRPr>
          </a:p>
        </p:txBody>
      </p:sp>
      <p:sp>
        <p:nvSpPr>
          <p:cNvPr id="231" name="TextBox 230">
            <a:extLst>
              <a:ext uri="{FF2B5EF4-FFF2-40B4-BE49-F238E27FC236}">
                <a16:creationId xmlns:a16="http://schemas.microsoft.com/office/drawing/2014/main" id="{0A0EF07D-B825-4B57-BA7A-4EC0FF12F7F5}"/>
              </a:ext>
            </a:extLst>
          </p:cNvPr>
          <p:cNvSpPr txBox="1"/>
          <p:nvPr/>
        </p:nvSpPr>
        <p:spPr>
          <a:xfrm rot="16200000">
            <a:off x="1381529" y="4932640"/>
            <a:ext cx="882765" cy="830997"/>
          </a:xfrm>
          <a:prstGeom prst="rect">
            <a:avLst/>
          </a:prstGeom>
        </p:spPr>
        <p:txBody>
          <a:bodyPr wrap="square" lIns="0" tIns="0" rIns="0" bIns="0" rtlCol="0">
            <a:spAutoFit/>
          </a:bodyPr>
          <a:lstStyle/>
          <a:p>
            <a:pPr algn="l">
              <a:spcAft>
                <a:spcPts val="600"/>
              </a:spcAft>
            </a:pPr>
            <a:r>
              <a:rPr lang="en-US" sz="5400"/>
              <a:t>…</a:t>
            </a:r>
          </a:p>
        </p:txBody>
      </p:sp>
      <p:sp>
        <p:nvSpPr>
          <p:cNvPr id="232" name="TextBox 231">
            <a:extLst>
              <a:ext uri="{FF2B5EF4-FFF2-40B4-BE49-F238E27FC236}">
                <a16:creationId xmlns:a16="http://schemas.microsoft.com/office/drawing/2014/main" id="{38E1CEBE-5CA1-49FE-9CAC-73422E8EE92D}"/>
              </a:ext>
            </a:extLst>
          </p:cNvPr>
          <p:cNvSpPr txBox="1"/>
          <p:nvPr/>
        </p:nvSpPr>
        <p:spPr>
          <a:xfrm rot="16200000">
            <a:off x="5126073" y="4932640"/>
            <a:ext cx="882765" cy="830997"/>
          </a:xfrm>
          <a:prstGeom prst="rect">
            <a:avLst/>
          </a:prstGeom>
        </p:spPr>
        <p:txBody>
          <a:bodyPr wrap="square" lIns="0" tIns="0" rIns="0" bIns="0" rtlCol="0">
            <a:spAutoFit/>
          </a:bodyPr>
          <a:lstStyle/>
          <a:p>
            <a:pPr algn="l">
              <a:spcAft>
                <a:spcPts val="600"/>
              </a:spcAft>
            </a:pPr>
            <a:r>
              <a:rPr lang="en-US" sz="5400"/>
              <a:t>…</a:t>
            </a:r>
          </a:p>
        </p:txBody>
      </p:sp>
    </p:spTree>
    <p:extLst>
      <p:ext uri="{BB962C8B-B14F-4D97-AF65-F5344CB8AC3E}">
        <p14:creationId xmlns:p14="http://schemas.microsoft.com/office/powerpoint/2010/main" val="379583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2CE6F-46A5-4FE0-A5EA-C1198995AAAA}"/>
              </a:ext>
            </a:extLst>
          </p:cNvPr>
          <p:cNvSpPr>
            <a:spLocks noGrp="1"/>
          </p:cNvSpPr>
          <p:nvPr>
            <p:ph type="title"/>
          </p:nvPr>
        </p:nvSpPr>
        <p:spPr>
          <a:xfrm>
            <a:off x="609441" y="330200"/>
            <a:ext cx="10969943" cy="412750"/>
          </a:xfrm>
        </p:spPr>
        <p:txBody>
          <a:bodyPr/>
          <a:lstStyle/>
          <a:p>
            <a:r>
              <a:rPr lang="en-US"/>
              <a:t>Elastic DRS</a:t>
            </a:r>
          </a:p>
        </p:txBody>
      </p:sp>
      <p:sp>
        <p:nvSpPr>
          <p:cNvPr id="3" name="Text Placeholder 2">
            <a:extLst>
              <a:ext uri="{FF2B5EF4-FFF2-40B4-BE49-F238E27FC236}">
                <a16:creationId xmlns:a16="http://schemas.microsoft.com/office/drawing/2014/main" id="{1A6226F5-32C2-4738-AE5B-329B4C2E7ED6}"/>
              </a:ext>
            </a:extLst>
          </p:cNvPr>
          <p:cNvSpPr>
            <a:spLocks noGrp="1"/>
          </p:cNvSpPr>
          <p:nvPr>
            <p:ph type="body" sz="quarter" idx="13"/>
          </p:nvPr>
        </p:nvSpPr>
        <p:spPr>
          <a:xfrm>
            <a:off x="609440" y="762000"/>
            <a:ext cx="10969943" cy="304800"/>
          </a:xfrm>
        </p:spPr>
        <p:txBody>
          <a:bodyPr/>
          <a:lstStyle/>
          <a:p>
            <a:r>
              <a:rPr lang="en-US"/>
              <a:t>Scaling Hosts For On-Demand Requirements</a:t>
            </a:r>
          </a:p>
        </p:txBody>
      </p:sp>
      <p:pic>
        <p:nvPicPr>
          <p:cNvPr id="6" name="Picture 5">
            <a:extLst>
              <a:ext uri="{FF2B5EF4-FFF2-40B4-BE49-F238E27FC236}">
                <a16:creationId xmlns:a16="http://schemas.microsoft.com/office/drawing/2014/main" id="{3F22464B-3246-497C-8B13-B004BF68CD50}"/>
              </a:ext>
            </a:extLst>
          </p:cNvPr>
          <p:cNvPicPr>
            <a:picLocks noChangeAspect="1"/>
          </p:cNvPicPr>
          <p:nvPr/>
        </p:nvPicPr>
        <p:blipFill rotWithShape="1">
          <a:blip r:embed="rId3"/>
          <a:srcRect b="41109"/>
          <a:stretch/>
        </p:blipFill>
        <p:spPr>
          <a:xfrm>
            <a:off x="-1" y="1600200"/>
            <a:ext cx="12188825" cy="4037707"/>
          </a:xfrm>
          <a:prstGeom prst="rect">
            <a:avLst/>
          </a:prstGeom>
        </p:spPr>
      </p:pic>
    </p:spTree>
    <p:extLst>
      <p:ext uri="{BB962C8B-B14F-4D97-AF65-F5344CB8AC3E}">
        <p14:creationId xmlns:p14="http://schemas.microsoft.com/office/powerpoint/2010/main" val="1276762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2CE6F-46A5-4FE0-A5EA-C1198995AAAA}"/>
              </a:ext>
            </a:extLst>
          </p:cNvPr>
          <p:cNvSpPr>
            <a:spLocks noGrp="1"/>
          </p:cNvSpPr>
          <p:nvPr>
            <p:ph type="title"/>
          </p:nvPr>
        </p:nvSpPr>
        <p:spPr>
          <a:xfrm>
            <a:off x="609441" y="330200"/>
            <a:ext cx="10969943" cy="412750"/>
          </a:xfrm>
        </p:spPr>
        <p:txBody>
          <a:bodyPr/>
          <a:lstStyle/>
          <a:p>
            <a:r>
              <a:rPr lang="en-US"/>
              <a:t>Elastic DRS</a:t>
            </a:r>
          </a:p>
        </p:txBody>
      </p:sp>
      <p:sp>
        <p:nvSpPr>
          <p:cNvPr id="3" name="Text Placeholder 2">
            <a:extLst>
              <a:ext uri="{FF2B5EF4-FFF2-40B4-BE49-F238E27FC236}">
                <a16:creationId xmlns:a16="http://schemas.microsoft.com/office/drawing/2014/main" id="{1A6226F5-32C2-4738-AE5B-329B4C2E7ED6}"/>
              </a:ext>
            </a:extLst>
          </p:cNvPr>
          <p:cNvSpPr>
            <a:spLocks noGrp="1"/>
          </p:cNvSpPr>
          <p:nvPr>
            <p:ph type="body" sz="quarter" idx="13"/>
          </p:nvPr>
        </p:nvSpPr>
        <p:spPr>
          <a:xfrm>
            <a:off x="609440" y="762000"/>
            <a:ext cx="10969943" cy="304800"/>
          </a:xfrm>
        </p:spPr>
        <p:txBody>
          <a:bodyPr/>
          <a:lstStyle/>
          <a:p>
            <a:r>
              <a:rPr lang="en-US"/>
              <a:t>Scaling Hosts For On-Demand Requirements</a:t>
            </a:r>
          </a:p>
        </p:txBody>
      </p:sp>
      <p:grpSp>
        <p:nvGrpSpPr>
          <p:cNvPr id="5" name="Group 4">
            <a:extLst>
              <a:ext uri="{FF2B5EF4-FFF2-40B4-BE49-F238E27FC236}">
                <a16:creationId xmlns:a16="http://schemas.microsoft.com/office/drawing/2014/main" id="{90CDB85C-80A8-4E0A-B806-21DBEB083E37}"/>
              </a:ext>
            </a:extLst>
          </p:cNvPr>
          <p:cNvGrpSpPr/>
          <p:nvPr/>
        </p:nvGrpSpPr>
        <p:grpSpPr>
          <a:xfrm>
            <a:off x="6978937" y="1669774"/>
            <a:ext cx="4865645" cy="3765362"/>
            <a:chOff x="7717378" y="1675939"/>
            <a:chExt cx="3862006" cy="1630703"/>
          </a:xfrm>
        </p:grpSpPr>
        <p:sp>
          <p:nvSpPr>
            <p:cNvPr id="7" name="TextBox 6">
              <a:extLst>
                <a:ext uri="{FF2B5EF4-FFF2-40B4-BE49-F238E27FC236}">
                  <a16:creationId xmlns:a16="http://schemas.microsoft.com/office/drawing/2014/main" id="{97EC4A21-CF8C-4CBA-9ECE-BC8260732B5D}"/>
                </a:ext>
              </a:extLst>
            </p:cNvPr>
            <p:cNvSpPr txBox="1"/>
            <p:nvPr/>
          </p:nvSpPr>
          <p:spPr>
            <a:xfrm>
              <a:off x="7800054" y="1675939"/>
              <a:ext cx="3779330" cy="1630703"/>
            </a:xfrm>
            <a:prstGeom prst="rect">
              <a:avLst/>
            </a:prstGeom>
            <a:solidFill>
              <a:schemeClr val="bg1"/>
            </a:solidFill>
          </p:spPr>
          <p:txBody>
            <a:bodyPr wrap="square" rtlCol="0" anchor="t">
              <a:noAutofit/>
            </a:bodyPr>
            <a:lstStyle/>
            <a:p>
              <a:pPr marL="285666" indent="-285666">
                <a:lnSpc>
                  <a:spcPct val="150000"/>
                </a:lnSpc>
                <a:buFont typeface="Wingdings" charset="2"/>
                <a:buChar char="§"/>
              </a:pPr>
              <a:r>
                <a:rPr lang="en-US" sz="1800">
                  <a:solidFill>
                    <a:schemeClr val="accent1"/>
                  </a:solidFill>
                </a:rPr>
                <a:t>Enabled at the cluster level</a:t>
              </a:r>
            </a:p>
            <a:p>
              <a:pPr marL="285666" indent="-285666">
                <a:lnSpc>
                  <a:spcPct val="150000"/>
                </a:lnSpc>
                <a:buFont typeface="Wingdings" charset="2"/>
                <a:buChar char="§"/>
              </a:pPr>
              <a:r>
                <a:rPr lang="en-US" sz="1800">
                  <a:solidFill>
                    <a:schemeClr val="accent1"/>
                  </a:solidFill>
                </a:rPr>
                <a:t>Disabled by default</a:t>
              </a:r>
            </a:p>
            <a:p>
              <a:pPr marL="285666" indent="-285666">
                <a:lnSpc>
                  <a:spcPct val="150000"/>
                </a:lnSpc>
                <a:buFont typeface="Wingdings" charset="2"/>
                <a:buChar char="§"/>
              </a:pPr>
              <a:r>
                <a:rPr lang="en-US" sz="1800">
                  <a:solidFill>
                    <a:schemeClr val="accent1"/>
                  </a:solidFill>
                </a:rPr>
                <a:t>Automatically scale cluster based on utilization</a:t>
              </a:r>
            </a:p>
            <a:p>
              <a:pPr marL="285666" indent="-285666">
                <a:lnSpc>
                  <a:spcPct val="150000"/>
                </a:lnSpc>
                <a:buFont typeface="Wingdings" charset="2"/>
                <a:buChar char="§"/>
              </a:pPr>
              <a:r>
                <a:rPr lang="en-US" sz="1800">
                  <a:solidFill>
                    <a:schemeClr val="accent1"/>
                  </a:solidFill>
                </a:rPr>
                <a:t>Monitoring interval every 5 minutes</a:t>
              </a:r>
            </a:p>
            <a:p>
              <a:pPr marL="285666" indent="-285666">
                <a:lnSpc>
                  <a:spcPct val="150000"/>
                </a:lnSpc>
                <a:buFont typeface="Wingdings" charset="2"/>
                <a:buChar char="§"/>
              </a:pPr>
              <a:r>
                <a:rPr lang="en-US" sz="1800">
                  <a:solidFill>
                    <a:schemeClr val="accent1"/>
                  </a:solidFill>
                </a:rPr>
                <a:t>Scales up when ANY resource crosses pre-defined threshold</a:t>
              </a:r>
            </a:p>
            <a:p>
              <a:pPr marL="285666" indent="-285666">
                <a:lnSpc>
                  <a:spcPct val="150000"/>
                </a:lnSpc>
                <a:buFont typeface="Wingdings" charset="2"/>
                <a:buChar char="§"/>
              </a:pPr>
              <a:r>
                <a:rPr lang="en-US" sz="1800">
                  <a:solidFill>
                    <a:schemeClr val="accent1"/>
                  </a:solidFill>
                </a:rPr>
                <a:t>Scales down when ALL resources consistently remain below thresholds</a:t>
              </a:r>
            </a:p>
            <a:p>
              <a:endParaRPr lang="en-US" sz="1800">
                <a:solidFill>
                  <a:schemeClr val="accent1"/>
                </a:solidFill>
              </a:endParaRPr>
            </a:p>
            <a:p>
              <a:pPr marL="285666" indent="-285666">
                <a:buFont typeface="Wingdings" charset="2"/>
                <a:buChar char="§"/>
              </a:pPr>
              <a:endParaRPr lang="en-US" sz="1800">
                <a:solidFill>
                  <a:schemeClr val="accent1"/>
                </a:solidFill>
              </a:endParaRPr>
            </a:p>
            <a:p>
              <a:pPr marL="285666" indent="-285666">
                <a:buFont typeface="Wingdings" charset="2"/>
                <a:buChar char="§"/>
              </a:pPr>
              <a:endParaRPr lang="en-US" sz="1800">
                <a:solidFill>
                  <a:schemeClr val="accent1"/>
                </a:solidFill>
              </a:endParaRPr>
            </a:p>
            <a:p>
              <a:pPr marL="285666" indent="-285666">
                <a:buFont typeface="Wingdings" charset="2"/>
                <a:buChar char="§"/>
              </a:pPr>
              <a:endParaRPr lang="en-US" sz="1800">
                <a:solidFill>
                  <a:schemeClr val="bg1">
                    <a:lumMod val="50000"/>
                  </a:schemeClr>
                </a:solidFill>
              </a:endParaRPr>
            </a:p>
          </p:txBody>
        </p:sp>
        <p:sp>
          <p:nvSpPr>
            <p:cNvPr id="8" name="Rectangle 7">
              <a:extLst>
                <a:ext uri="{FF2B5EF4-FFF2-40B4-BE49-F238E27FC236}">
                  <a16:creationId xmlns:a16="http://schemas.microsoft.com/office/drawing/2014/main" id="{53DD5D40-0155-4028-BCE5-B542F4311A9D}"/>
                </a:ext>
              </a:extLst>
            </p:cNvPr>
            <p:cNvSpPr/>
            <p:nvPr/>
          </p:nvSpPr>
          <p:spPr>
            <a:xfrm>
              <a:off x="7717378" y="1677750"/>
              <a:ext cx="82676" cy="1628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666" indent="-285666">
                <a:buFont typeface="Arial" charset="0"/>
                <a:buChar char="•"/>
              </a:pPr>
              <a:endParaRPr lang="en-US"/>
            </a:p>
          </p:txBody>
        </p:sp>
      </p:grpSp>
      <p:pic>
        <p:nvPicPr>
          <p:cNvPr id="9" name="Picture 8">
            <a:extLst>
              <a:ext uri="{FF2B5EF4-FFF2-40B4-BE49-F238E27FC236}">
                <a16:creationId xmlns:a16="http://schemas.microsoft.com/office/drawing/2014/main" id="{AD4EF025-66D4-4A86-ABC0-7FFFB54DEE03}"/>
              </a:ext>
            </a:extLst>
          </p:cNvPr>
          <p:cNvPicPr>
            <a:picLocks noChangeAspect="1"/>
          </p:cNvPicPr>
          <p:nvPr/>
        </p:nvPicPr>
        <p:blipFill rotWithShape="1">
          <a:blip r:embed="rId3"/>
          <a:srcRect b="41109"/>
          <a:stretch/>
        </p:blipFill>
        <p:spPr>
          <a:xfrm>
            <a:off x="344243" y="2395114"/>
            <a:ext cx="6242082" cy="2067771"/>
          </a:xfrm>
          <a:prstGeom prst="rect">
            <a:avLst/>
          </a:prstGeom>
        </p:spPr>
      </p:pic>
    </p:spTree>
    <p:extLst>
      <p:ext uri="{BB962C8B-B14F-4D97-AF65-F5344CB8AC3E}">
        <p14:creationId xmlns:p14="http://schemas.microsoft.com/office/powerpoint/2010/main" val="3322509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16145" y="3450145"/>
            <a:ext cx="890847" cy="569345"/>
            <a:chOff x="911522" y="2733848"/>
            <a:chExt cx="1311521" cy="838200"/>
          </a:xfrm>
        </p:grpSpPr>
        <p:grpSp>
          <p:nvGrpSpPr>
            <p:cNvPr id="7" name="Group 6"/>
            <p:cNvGrpSpPr/>
            <p:nvPr/>
          </p:nvGrpSpPr>
          <p:grpSpPr>
            <a:xfrm>
              <a:off x="939801" y="2733848"/>
              <a:ext cx="1257300" cy="838200"/>
              <a:chOff x="1091251" y="2667000"/>
              <a:chExt cx="962025" cy="838200"/>
            </a:xfrm>
          </p:grpSpPr>
          <p:cxnSp>
            <p:nvCxnSpPr>
              <p:cNvPr id="10" name="Straight Connector 9"/>
              <p:cNvCxnSpPr/>
              <p:nvPr/>
            </p:nvCxnSpPr>
            <p:spPr>
              <a:xfrm flipH="1" flipV="1">
                <a:off x="1091251" y="3505200"/>
                <a:ext cx="962025" cy="0"/>
              </a:xfrm>
              <a:prstGeom prst="line">
                <a:avLst/>
              </a:prstGeom>
              <a:ln w="28575" cmpd="sng">
                <a:solidFill>
                  <a:srgbClr val="0095D3"/>
                </a:solidFill>
                <a:prstDash val="dash"/>
                <a:miter lim="800000"/>
                <a:headEnd type="arrow" w="lg" len="sm"/>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1091251" y="2667000"/>
                <a:ext cx="962025" cy="0"/>
              </a:xfrm>
              <a:prstGeom prst="line">
                <a:avLst/>
              </a:prstGeom>
              <a:ln w="28575" cmpd="sng">
                <a:solidFill>
                  <a:srgbClr val="0095D3"/>
                </a:solidFill>
                <a:prstDash val="dash"/>
                <a:miter lim="800000"/>
                <a:headEnd type="arrow" w="lg" len="sm"/>
                <a:tailEnd type="none" w="med" len="med"/>
              </a:ln>
            </p:spPr>
            <p:style>
              <a:lnRef idx="1">
                <a:schemeClr val="accent1"/>
              </a:lnRef>
              <a:fillRef idx="0">
                <a:schemeClr val="accent1"/>
              </a:fillRef>
              <a:effectRef idx="0">
                <a:schemeClr val="accent1"/>
              </a:effectRef>
              <a:fontRef idx="minor">
                <a:schemeClr val="tx1"/>
              </a:fontRef>
            </p:style>
          </p:cxnSp>
        </p:grpSp>
        <p:sp>
          <p:nvSpPr>
            <p:cNvPr id="8" name="Freeform 25"/>
            <p:cNvSpPr>
              <a:spLocks noEditPoints="1"/>
            </p:cNvSpPr>
            <p:nvPr/>
          </p:nvSpPr>
          <p:spPr bwMode="auto">
            <a:xfrm>
              <a:off x="911522" y="2867116"/>
              <a:ext cx="581861" cy="583520"/>
            </a:xfrm>
            <a:custGeom>
              <a:avLst/>
              <a:gdLst>
                <a:gd name="T0" fmla="*/ 445 w 445"/>
                <a:gd name="T1" fmla="*/ 219 h 446"/>
                <a:gd name="T2" fmla="*/ 427 w 445"/>
                <a:gd name="T3" fmla="*/ 164 h 446"/>
                <a:gd name="T4" fmla="*/ 389 w 445"/>
                <a:gd name="T5" fmla="*/ 140 h 446"/>
                <a:gd name="T6" fmla="*/ 413 w 445"/>
                <a:gd name="T7" fmla="*/ 109 h 446"/>
                <a:gd name="T8" fmla="*/ 370 w 445"/>
                <a:gd name="T9" fmla="*/ 69 h 446"/>
                <a:gd name="T10" fmla="*/ 325 w 445"/>
                <a:gd name="T11" fmla="*/ 67 h 446"/>
                <a:gd name="T12" fmla="*/ 330 w 445"/>
                <a:gd name="T13" fmla="*/ 29 h 446"/>
                <a:gd name="T14" fmla="*/ 274 w 445"/>
                <a:gd name="T15" fmla="*/ 16 h 446"/>
                <a:gd name="T16" fmla="*/ 235 w 445"/>
                <a:gd name="T17" fmla="*/ 37 h 446"/>
                <a:gd name="T18" fmla="*/ 219 w 445"/>
                <a:gd name="T19" fmla="*/ 0 h 446"/>
                <a:gd name="T20" fmla="*/ 164 w 445"/>
                <a:gd name="T21" fmla="*/ 19 h 446"/>
                <a:gd name="T22" fmla="*/ 141 w 445"/>
                <a:gd name="T23" fmla="*/ 56 h 446"/>
                <a:gd name="T24" fmla="*/ 109 w 445"/>
                <a:gd name="T25" fmla="*/ 33 h 446"/>
                <a:gd name="T26" fmla="*/ 70 w 445"/>
                <a:gd name="T27" fmla="*/ 75 h 446"/>
                <a:gd name="T28" fmla="*/ 68 w 445"/>
                <a:gd name="T29" fmla="*/ 120 h 446"/>
                <a:gd name="T30" fmla="*/ 30 w 445"/>
                <a:gd name="T31" fmla="*/ 115 h 446"/>
                <a:gd name="T32" fmla="*/ 16 w 445"/>
                <a:gd name="T33" fmla="*/ 172 h 446"/>
                <a:gd name="T34" fmla="*/ 38 w 445"/>
                <a:gd name="T35" fmla="*/ 211 h 446"/>
                <a:gd name="T36" fmla="*/ 1 w 445"/>
                <a:gd name="T37" fmla="*/ 226 h 446"/>
                <a:gd name="T38" fmla="*/ 6 w 445"/>
                <a:gd name="T39" fmla="*/ 273 h 446"/>
                <a:gd name="T40" fmla="*/ 10 w 445"/>
                <a:gd name="T41" fmla="*/ 279 h 446"/>
                <a:gd name="T42" fmla="*/ 14 w 445"/>
                <a:gd name="T43" fmla="*/ 281 h 446"/>
                <a:gd name="T44" fmla="*/ 17 w 445"/>
                <a:gd name="T45" fmla="*/ 282 h 446"/>
                <a:gd name="T46" fmla="*/ 46 w 445"/>
                <a:gd name="T47" fmla="*/ 279 h 446"/>
                <a:gd name="T48" fmla="*/ 36 w 445"/>
                <a:gd name="T49" fmla="*/ 322 h 446"/>
                <a:gd name="T50" fmla="*/ 60 w 445"/>
                <a:gd name="T51" fmla="*/ 375 h 446"/>
                <a:gd name="T52" fmla="*/ 65 w 445"/>
                <a:gd name="T53" fmla="*/ 379 h 446"/>
                <a:gd name="T54" fmla="*/ 69 w 445"/>
                <a:gd name="T55" fmla="*/ 380 h 446"/>
                <a:gd name="T56" fmla="*/ 72 w 445"/>
                <a:gd name="T57" fmla="*/ 379 h 446"/>
                <a:gd name="T58" fmla="*/ 97 w 445"/>
                <a:gd name="T59" fmla="*/ 361 h 446"/>
                <a:gd name="T60" fmla="*/ 109 w 445"/>
                <a:gd name="T61" fmla="*/ 403 h 446"/>
                <a:gd name="T62" fmla="*/ 157 w 445"/>
                <a:gd name="T63" fmla="*/ 436 h 446"/>
                <a:gd name="T64" fmla="*/ 165 w 445"/>
                <a:gd name="T65" fmla="*/ 436 h 446"/>
                <a:gd name="T66" fmla="*/ 169 w 445"/>
                <a:gd name="T67" fmla="*/ 434 h 446"/>
                <a:gd name="T68" fmla="*/ 172 w 445"/>
                <a:gd name="T69" fmla="*/ 430 h 446"/>
                <a:gd name="T70" fmla="*/ 211 w 445"/>
                <a:gd name="T71" fmla="*/ 409 h 446"/>
                <a:gd name="T72" fmla="*/ 215 w 445"/>
                <a:gd name="T73" fmla="*/ 440 h 446"/>
                <a:gd name="T74" fmla="*/ 218 w 445"/>
                <a:gd name="T75" fmla="*/ 443 h 446"/>
                <a:gd name="T76" fmla="*/ 221 w 445"/>
                <a:gd name="T77" fmla="*/ 445 h 446"/>
                <a:gd name="T78" fmla="*/ 225 w 445"/>
                <a:gd name="T79" fmla="*/ 446 h 446"/>
                <a:gd name="T80" fmla="*/ 272 w 445"/>
                <a:gd name="T81" fmla="*/ 441 h 446"/>
                <a:gd name="T82" fmla="*/ 279 w 445"/>
                <a:gd name="T83" fmla="*/ 401 h 446"/>
                <a:gd name="T84" fmla="*/ 321 w 445"/>
                <a:gd name="T85" fmla="*/ 411 h 446"/>
                <a:gd name="T86" fmla="*/ 326 w 445"/>
                <a:gd name="T87" fmla="*/ 415 h 446"/>
                <a:gd name="T88" fmla="*/ 330 w 445"/>
                <a:gd name="T89" fmla="*/ 416 h 446"/>
                <a:gd name="T90" fmla="*/ 333 w 445"/>
                <a:gd name="T91" fmla="*/ 416 h 446"/>
                <a:gd name="T92" fmla="*/ 374 w 445"/>
                <a:gd name="T93" fmla="*/ 387 h 446"/>
                <a:gd name="T94" fmla="*/ 360 w 445"/>
                <a:gd name="T95" fmla="*/ 349 h 446"/>
                <a:gd name="T96" fmla="*/ 401 w 445"/>
                <a:gd name="T97" fmla="*/ 337 h 446"/>
                <a:gd name="T98" fmla="*/ 410 w 445"/>
                <a:gd name="T99" fmla="*/ 337 h 446"/>
                <a:gd name="T100" fmla="*/ 413 w 445"/>
                <a:gd name="T101" fmla="*/ 335 h 446"/>
                <a:gd name="T102" fmla="*/ 416 w 445"/>
                <a:gd name="T103" fmla="*/ 331 h 446"/>
                <a:gd name="T104" fmla="*/ 429 w 445"/>
                <a:gd name="T105" fmla="*/ 274 h 446"/>
                <a:gd name="T106" fmla="*/ 408 w 445"/>
                <a:gd name="T107" fmla="*/ 235 h 446"/>
                <a:gd name="T108" fmla="*/ 222 w 445"/>
                <a:gd name="T109" fmla="*/ 336 h 446"/>
                <a:gd name="T110" fmla="*/ 222 w 445"/>
                <a:gd name="T111" fmla="*/ 110 h 446"/>
                <a:gd name="T112" fmla="*/ 222 w 445"/>
                <a:gd name="T113" fmla="*/ 33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5" h="446">
                  <a:moveTo>
                    <a:pt x="434" y="232"/>
                  </a:moveTo>
                  <a:cubicBezTo>
                    <a:pt x="441" y="232"/>
                    <a:pt x="445" y="225"/>
                    <a:pt x="445" y="219"/>
                  </a:cubicBezTo>
                  <a:cubicBezTo>
                    <a:pt x="440" y="174"/>
                    <a:pt x="440" y="174"/>
                    <a:pt x="440" y="174"/>
                  </a:cubicBezTo>
                  <a:cubicBezTo>
                    <a:pt x="438" y="168"/>
                    <a:pt x="433" y="164"/>
                    <a:pt x="427" y="164"/>
                  </a:cubicBezTo>
                  <a:cubicBezTo>
                    <a:pt x="400" y="167"/>
                    <a:pt x="400" y="167"/>
                    <a:pt x="400" y="167"/>
                  </a:cubicBezTo>
                  <a:cubicBezTo>
                    <a:pt x="397" y="158"/>
                    <a:pt x="393" y="148"/>
                    <a:pt x="389" y="140"/>
                  </a:cubicBezTo>
                  <a:cubicBezTo>
                    <a:pt x="410" y="125"/>
                    <a:pt x="410" y="125"/>
                    <a:pt x="410" y="125"/>
                  </a:cubicBezTo>
                  <a:cubicBezTo>
                    <a:pt x="415" y="121"/>
                    <a:pt x="416" y="114"/>
                    <a:pt x="413" y="109"/>
                  </a:cubicBezTo>
                  <a:cubicBezTo>
                    <a:pt x="386" y="72"/>
                    <a:pt x="386" y="72"/>
                    <a:pt x="386" y="72"/>
                  </a:cubicBezTo>
                  <a:cubicBezTo>
                    <a:pt x="382" y="67"/>
                    <a:pt x="375" y="65"/>
                    <a:pt x="370" y="69"/>
                  </a:cubicBezTo>
                  <a:cubicBezTo>
                    <a:pt x="349" y="85"/>
                    <a:pt x="349" y="85"/>
                    <a:pt x="349" y="85"/>
                  </a:cubicBezTo>
                  <a:cubicBezTo>
                    <a:pt x="342" y="79"/>
                    <a:pt x="333" y="73"/>
                    <a:pt x="325" y="67"/>
                  </a:cubicBezTo>
                  <a:cubicBezTo>
                    <a:pt x="337" y="44"/>
                    <a:pt x="337" y="44"/>
                    <a:pt x="337" y="44"/>
                  </a:cubicBezTo>
                  <a:cubicBezTo>
                    <a:pt x="339" y="38"/>
                    <a:pt x="337" y="31"/>
                    <a:pt x="330" y="29"/>
                  </a:cubicBezTo>
                  <a:cubicBezTo>
                    <a:pt x="289" y="10"/>
                    <a:pt x="289" y="10"/>
                    <a:pt x="289" y="10"/>
                  </a:cubicBezTo>
                  <a:cubicBezTo>
                    <a:pt x="283" y="7"/>
                    <a:pt x="276" y="10"/>
                    <a:pt x="274" y="16"/>
                  </a:cubicBezTo>
                  <a:cubicBezTo>
                    <a:pt x="263" y="41"/>
                    <a:pt x="263" y="41"/>
                    <a:pt x="263" y="41"/>
                  </a:cubicBezTo>
                  <a:cubicBezTo>
                    <a:pt x="254" y="39"/>
                    <a:pt x="244" y="38"/>
                    <a:pt x="235" y="37"/>
                  </a:cubicBezTo>
                  <a:cubicBezTo>
                    <a:pt x="231" y="10"/>
                    <a:pt x="231" y="10"/>
                    <a:pt x="231" y="10"/>
                  </a:cubicBezTo>
                  <a:cubicBezTo>
                    <a:pt x="230" y="4"/>
                    <a:pt x="225" y="0"/>
                    <a:pt x="219" y="0"/>
                  </a:cubicBezTo>
                  <a:cubicBezTo>
                    <a:pt x="174" y="5"/>
                    <a:pt x="174" y="5"/>
                    <a:pt x="174" y="5"/>
                  </a:cubicBezTo>
                  <a:cubicBezTo>
                    <a:pt x="168" y="6"/>
                    <a:pt x="163" y="11"/>
                    <a:pt x="164" y="19"/>
                  </a:cubicBezTo>
                  <a:cubicBezTo>
                    <a:pt x="167" y="45"/>
                    <a:pt x="167" y="45"/>
                    <a:pt x="167" y="45"/>
                  </a:cubicBezTo>
                  <a:cubicBezTo>
                    <a:pt x="158" y="48"/>
                    <a:pt x="149" y="52"/>
                    <a:pt x="141" y="56"/>
                  </a:cubicBezTo>
                  <a:cubicBezTo>
                    <a:pt x="124" y="35"/>
                    <a:pt x="124" y="35"/>
                    <a:pt x="124" y="35"/>
                  </a:cubicBezTo>
                  <a:cubicBezTo>
                    <a:pt x="121" y="30"/>
                    <a:pt x="114" y="29"/>
                    <a:pt x="109" y="33"/>
                  </a:cubicBezTo>
                  <a:cubicBezTo>
                    <a:pt x="72" y="59"/>
                    <a:pt x="72" y="59"/>
                    <a:pt x="72" y="59"/>
                  </a:cubicBezTo>
                  <a:cubicBezTo>
                    <a:pt x="67" y="63"/>
                    <a:pt x="66" y="70"/>
                    <a:pt x="70" y="75"/>
                  </a:cubicBezTo>
                  <a:cubicBezTo>
                    <a:pt x="86" y="98"/>
                    <a:pt x="86" y="98"/>
                    <a:pt x="86" y="98"/>
                  </a:cubicBezTo>
                  <a:cubicBezTo>
                    <a:pt x="79" y="105"/>
                    <a:pt x="74" y="112"/>
                    <a:pt x="68" y="120"/>
                  </a:cubicBezTo>
                  <a:cubicBezTo>
                    <a:pt x="45" y="110"/>
                    <a:pt x="45" y="110"/>
                    <a:pt x="45" y="110"/>
                  </a:cubicBezTo>
                  <a:cubicBezTo>
                    <a:pt x="39" y="107"/>
                    <a:pt x="32" y="110"/>
                    <a:pt x="30" y="115"/>
                  </a:cubicBezTo>
                  <a:cubicBezTo>
                    <a:pt x="11" y="156"/>
                    <a:pt x="11" y="156"/>
                    <a:pt x="11" y="156"/>
                  </a:cubicBezTo>
                  <a:cubicBezTo>
                    <a:pt x="8" y="163"/>
                    <a:pt x="11" y="170"/>
                    <a:pt x="16" y="172"/>
                  </a:cubicBezTo>
                  <a:cubicBezTo>
                    <a:pt x="42" y="183"/>
                    <a:pt x="42" y="183"/>
                    <a:pt x="42" y="183"/>
                  </a:cubicBezTo>
                  <a:cubicBezTo>
                    <a:pt x="40" y="192"/>
                    <a:pt x="38" y="202"/>
                    <a:pt x="38" y="211"/>
                  </a:cubicBezTo>
                  <a:cubicBezTo>
                    <a:pt x="11" y="214"/>
                    <a:pt x="11" y="214"/>
                    <a:pt x="11" y="214"/>
                  </a:cubicBezTo>
                  <a:cubicBezTo>
                    <a:pt x="5" y="215"/>
                    <a:pt x="0" y="220"/>
                    <a:pt x="1" y="226"/>
                  </a:cubicBezTo>
                  <a:cubicBezTo>
                    <a:pt x="6" y="272"/>
                    <a:pt x="6" y="272"/>
                    <a:pt x="6" y="272"/>
                  </a:cubicBezTo>
                  <a:cubicBezTo>
                    <a:pt x="6" y="273"/>
                    <a:pt x="6" y="273"/>
                    <a:pt x="6" y="273"/>
                  </a:cubicBezTo>
                  <a:cubicBezTo>
                    <a:pt x="7" y="275"/>
                    <a:pt x="7" y="277"/>
                    <a:pt x="9" y="278"/>
                  </a:cubicBezTo>
                  <a:cubicBezTo>
                    <a:pt x="9" y="279"/>
                    <a:pt x="9" y="279"/>
                    <a:pt x="10" y="279"/>
                  </a:cubicBezTo>
                  <a:cubicBezTo>
                    <a:pt x="10" y="280"/>
                    <a:pt x="11" y="280"/>
                    <a:pt x="11" y="280"/>
                  </a:cubicBezTo>
                  <a:cubicBezTo>
                    <a:pt x="12" y="281"/>
                    <a:pt x="13" y="281"/>
                    <a:pt x="14" y="281"/>
                  </a:cubicBezTo>
                  <a:cubicBezTo>
                    <a:pt x="14" y="282"/>
                    <a:pt x="15" y="282"/>
                    <a:pt x="15" y="282"/>
                  </a:cubicBezTo>
                  <a:cubicBezTo>
                    <a:pt x="16" y="282"/>
                    <a:pt x="17" y="282"/>
                    <a:pt x="17" y="282"/>
                  </a:cubicBezTo>
                  <a:cubicBezTo>
                    <a:pt x="18" y="282"/>
                    <a:pt x="18" y="282"/>
                    <a:pt x="18" y="282"/>
                  </a:cubicBezTo>
                  <a:cubicBezTo>
                    <a:pt x="46" y="279"/>
                    <a:pt x="46" y="279"/>
                    <a:pt x="46" y="279"/>
                  </a:cubicBezTo>
                  <a:cubicBezTo>
                    <a:pt x="49" y="288"/>
                    <a:pt x="53" y="298"/>
                    <a:pt x="57" y="307"/>
                  </a:cubicBezTo>
                  <a:cubicBezTo>
                    <a:pt x="36" y="322"/>
                    <a:pt x="36" y="322"/>
                    <a:pt x="36" y="322"/>
                  </a:cubicBezTo>
                  <a:cubicBezTo>
                    <a:pt x="31" y="326"/>
                    <a:pt x="30" y="333"/>
                    <a:pt x="33" y="338"/>
                  </a:cubicBezTo>
                  <a:cubicBezTo>
                    <a:pt x="60" y="375"/>
                    <a:pt x="60" y="375"/>
                    <a:pt x="60" y="375"/>
                  </a:cubicBezTo>
                  <a:cubicBezTo>
                    <a:pt x="61" y="376"/>
                    <a:pt x="62" y="377"/>
                    <a:pt x="64" y="378"/>
                  </a:cubicBezTo>
                  <a:cubicBezTo>
                    <a:pt x="64" y="378"/>
                    <a:pt x="65" y="378"/>
                    <a:pt x="65" y="379"/>
                  </a:cubicBezTo>
                  <a:cubicBezTo>
                    <a:pt x="66" y="379"/>
                    <a:pt x="67" y="379"/>
                    <a:pt x="68" y="379"/>
                  </a:cubicBezTo>
                  <a:cubicBezTo>
                    <a:pt x="69" y="379"/>
                    <a:pt x="69" y="380"/>
                    <a:pt x="69" y="380"/>
                  </a:cubicBezTo>
                  <a:cubicBezTo>
                    <a:pt x="70" y="380"/>
                    <a:pt x="70" y="379"/>
                    <a:pt x="71" y="379"/>
                  </a:cubicBezTo>
                  <a:cubicBezTo>
                    <a:pt x="72" y="379"/>
                    <a:pt x="72" y="379"/>
                    <a:pt x="72" y="379"/>
                  </a:cubicBezTo>
                  <a:cubicBezTo>
                    <a:pt x="73" y="379"/>
                    <a:pt x="75" y="378"/>
                    <a:pt x="76" y="377"/>
                  </a:cubicBezTo>
                  <a:cubicBezTo>
                    <a:pt x="97" y="361"/>
                    <a:pt x="97" y="361"/>
                    <a:pt x="97" y="361"/>
                  </a:cubicBezTo>
                  <a:cubicBezTo>
                    <a:pt x="104" y="368"/>
                    <a:pt x="112" y="374"/>
                    <a:pt x="120" y="379"/>
                  </a:cubicBezTo>
                  <a:cubicBezTo>
                    <a:pt x="109" y="403"/>
                    <a:pt x="109" y="403"/>
                    <a:pt x="109" y="403"/>
                  </a:cubicBezTo>
                  <a:cubicBezTo>
                    <a:pt x="107" y="408"/>
                    <a:pt x="109" y="415"/>
                    <a:pt x="115" y="418"/>
                  </a:cubicBezTo>
                  <a:cubicBezTo>
                    <a:pt x="157" y="436"/>
                    <a:pt x="157" y="436"/>
                    <a:pt x="157" y="436"/>
                  </a:cubicBezTo>
                  <a:cubicBezTo>
                    <a:pt x="159" y="436"/>
                    <a:pt x="160" y="438"/>
                    <a:pt x="162" y="438"/>
                  </a:cubicBezTo>
                  <a:cubicBezTo>
                    <a:pt x="163" y="438"/>
                    <a:pt x="164" y="436"/>
                    <a:pt x="165" y="436"/>
                  </a:cubicBezTo>
                  <a:cubicBezTo>
                    <a:pt x="166" y="436"/>
                    <a:pt x="166" y="436"/>
                    <a:pt x="166" y="436"/>
                  </a:cubicBezTo>
                  <a:cubicBezTo>
                    <a:pt x="167" y="435"/>
                    <a:pt x="168" y="435"/>
                    <a:pt x="169" y="434"/>
                  </a:cubicBezTo>
                  <a:cubicBezTo>
                    <a:pt x="169" y="434"/>
                    <a:pt x="169" y="434"/>
                    <a:pt x="170" y="433"/>
                  </a:cubicBezTo>
                  <a:cubicBezTo>
                    <a:pt x="171" y="432"/>
                    <a:pt x="171" y="431"/>
                    <a:pt x="172" y="430"/>
                  </a:cubicBezTo>
                  <a:cubicBezTo>
                    <a:pt x="183" y="405"/>
                    <a:pt x="183" y="405"/>
                    <a:pt x="183" y="405"/>
                  </a:cubicBezTo>
                  <a:cubicBezTo>
                    <a:pt x="192" y="407"/>
                    <a:pt x="202" y="409"/>
                    <a:pt x="211" y="409"/>
                  </a:cubicBezTo>
                  <a:cubicBezTo>
                    <a:pt x="214" y="435"/>
                    <a:pt x="214" y="435"/>
                    <a:pt x="214" y="435"/>
                  </a:cubicBezTo>
                  <a:cubicBezTo>
                    <a:pt x="214" y="438"/>
                    <a:pt x="214" y="439"/>
                    <a:pt x="215" y="440"/>
                  </a:cubicBezTo>
                  <a:cubicBezTo>
                    <a:pt x="215" y="441"/>
                    <a:pt x="216" y="441"/>
                    <a:pt x="216" y="441"/>
                  </a:cubicBezTo>
                  <a:cubicBezTo>
                    <a:pt x="217" y="442"/>
                    <a:pt x="217" y="443"/>
                    <a:pt x="218" y="443"/>
                  </a:cubicBezTo>
                  <a:cubicBezTo>
                    <a:pt x="218" y="444"/>
                    <a:pt x="219" y="444"/>
                    <a:pt x="219" y="444"/>
                  </a:cubicBezTo>
                  <a:cubicBezTo>
                    <a:pt x="220" y="445"/>
                    <a:pt x="221" y="445"/>
                    <a:pt x="221" y="445"/>
                  </a:cubicBezTo>
                  <a:cubicBezTo>
                    <a:pt x="222" y="446"/>
                    <a:pt x="223" y="446"/>
                    <a:pt x="223" y="446"/>
                  </a:cubicBezTo>
                  <a:cubicBezTo>
                    <a:pt x="224" y="446"/>
                    <a:pt x="224" y="446"/>
                    <a:pt x="225" y="446"/>
                  </a:cubicBezTo>
                  <a:cubicBezTo>
                    <a:pt x="226" y="446"/>
                    <a:pt x="226" y="446"/>
                    <a:pt x="226" y="446"/>
                  </a:cubicBezTo>
                  <a:cubicBezTo>
                    <a:pt x="272" y="441"/>
                    <a:pt x="272" y="441"/>
                    <a:pt x="272" y="441"/>
                  </a:cubicBezTo>
                  <a:cubicBezTo>
                    <a:pt x="278" y="441"/>
                    <a:pt x="282" y="434"/>
                    <a:pt x="282" y="428"/>
                  </a:cubicBezTo>
                  <a:cubicBezTo>
                    <a:pt x="279" y="401"/>
                    <a:pt x="279" y="401"/>
                    <a:pt x="279" y="401"/>
                  </a:cubicBezTo>
                  <a:cubicBezTo>
                    <a:pt x="288" y="398"/>
                    <a:pt x="297" y="395"/>
                    <a:pt x="305" y="390"/>
                  </a:cubicBezTo>
                  <a:cubicBezTo>
                    <a:pt x="321" y="411"/>
                    <a:pt x="321" y="411"/>
                    <a:pt x="321" y="411"/>
                  </a:cubicBezTo>
                  <a:cubicBezTo>
                    <a:pt x="322" y="413"/>
                    <a:pt x="323" y="414"/>
                    <a:pt x="324" y="415"/>
                  </a:cubicBezTo>
                  <a:cubicBezTo>
                    <a:pt x="325" y="415"/>
                    <a:pt x="325" y="415"/>
                    <a:pt x="326" y="415"/>
                  </a:cubicBezTo>
                  <a:cubicBezTo>
                    <a:pt x="327" y="415"/>
                    <a:pt x="328" y="416"/>
                    <a:pt x="329" y="416"/>
                  </a:cubicBezTo>
                  <a:cubicBezTo>
                    <a:pt x="330" y="416"/>
                    <a:pt x="330" y="416"/>
                    <a:pt x="330" y="416"/>
                  </a:cubicBezTo>
                  <a:cubicBezTo>
                    <a:pt x="331" y="416"/>
                    <a:pt x="331" y="416"/>
                    <a:pt x="331" y="416"/>
                  </a:cubicBezTo>
                  <a:cubicBezTo>
                    <a:pt x="332" y="416"/>
                    <a:pt x="332" y="416"/>
                    <a:pt x="333" y="416"/>
                  </a:cubicBezTo>
                  <a:cubicBezTo>
                    <a:pt x="334" y="415"/>
                    <a:pt x="335" y="415"/>
                    <a:pt x="337" y="414"/>
                  </a:cubicBezTo>
                  <a:cubicBezTo>
                    <a:pt x="374" y="387"/>
                    <a:pt x="374" y="387"/>
                    <a:pt x="374" y="387"/>
                  </a:cubicBezTo>
                  <a:cubicBezTo>
                    <a:pt x="379" y="384"/>
                    <a:pt x="380" y="377"/>
                    <a:pt x="376" y="372"/>
                  </a:cubicBezTo>
                  <a:cubicBezTo>
                    <a:pt x="360" y="349"/>
                    <a:pt x="360" y="349"/>
                    <a:pt x="360" y="349"/>
                  </a:cubicBezTo>
                  <a:cubicBezTo>
                    <a:pt x="367" y="342"/>
                    <a:pt x="372" y="334"/>
                    <a:pt x="378" y="326"/>
                  </a:cubicBezTo>
                  <a:cubicBezTo>
                    <a:pt x="401" y="337"/>
                    <a:pt x="401" y="337"/>
                    <a:pt x="401" y="337"/>
                  </a:cubicBezTo>
                  <a:cubicBezTo>
                    <a:pt x="403" y="338"/>
                    <a:pt x="404" y="338"/>
                    <a:pt x="406" y="338"/>
                  </a:cubicBezTo>
                  <a:cubicBezTo>
                    <a:pt x="407" y="338"/>
                    <a:pt x="408" y="338"/>
                    <a:pt x="410" y="337"/>
                  </a:cubicBezTo>
                  <a:cubicBezTo>
                    <a:pt x="410" y="337"/>
                    <a:pt x="410" y="337"/>
                    <a:pt x="411" y="337"/>
                  </a:cubicBezTo>
                  <a:cubicBezTo>
                    <a:pt x="412" y="336"/>
                    <a:pt x="412" y="336"/>
                    <a:pt x="413" y="335"/>
                  </a:cubicBezTo>
                  <a:cubicBezTo>
                    <a:pt x="413" y="335"/>
                    <a:pt x="414" y="335"/>
                    <a:pt x="414" y="334"/>
                  </a:cubicBezTo>
                  <a:cubicBezTo>
                    <a:pt x="415" y="334"/>
                    <a:pt x="416" y="332"/>
                    <a:pt x="416" y="331"/>
                  </a:cubicBezTo>
                  <a:cubicBezTo>
                    <a:pt x="434" y="289"/>
                    <a:pt x="434" y="289"/>
                    <a:pt x="434" y="289"/>
                  </a:cubicBezTo>
                  <a:cubicBezTo>
                    <a:pt x="437" y="283"/>
                    <a:pt x="434" y="277"/>
                    <a:pt x="429" y="274"/>
                  </a:cubicBezTo>
                  <a:cubicBezTo>
                    <a:pt x="404" y="263"/>
                    <a:pt x="404" y="263"/>
                    <a:pt x="404" y="263"/>
                  </a:cubicBezTo>
                  <a:cubicBezTo>
                    <a:pt x="406" y="254"/>
                    <a:pt x="408" y="245"/>
                    <a:pt x="408" y="235"/>
                  </a:cubicBezTo>
                  <a:lnTo>
                    <a:pt x="434" y="232"/>
                  </a:lnTo>
                  <a:close/>
                  <a:moveTo>
                    <a:pt x="222" y="336"/>
                  </a:moveTo>
                  <a:cubicBezTo>
                    <a:pt x="161" y="336"/>
                    <a:pt x="110" y="285"/>
                    <a:pt x="110" y="223"/>
                  </a:cubicBezTo>
                  <a:cubicBezTo>
                    <a:pt x="110" y="161"/>
                    <a:pt x="161" y="110"/>
                    <a:pt x="222" y="110"/>
                  </a:cubicBezTo>
                  <a:cubicBezTo>
                    <a:pt x="285" y="110"/>
                    <a:pt x="335" y="161"/>
                    <a:pt x="335" y="223"/>
                  </a:cubicBezTo>
                  <a:cubicBezTo>
                    <a:pt x="335" y="285"/>
                    <a:pt x="285" y="336"/>
                    <a:pt x="222" y="336"/>
                  </a:cubicBezTo>
                  <a:close/>
                </a:path>
              </a:pathLst>
            </a:custGeom>
            <a:noFill/>
            <a:ln w="19050" cmpd="sng">
              <a:solidFill>
                <a:srgbClr val="0095D3"/>
              </a:solidFill>
            </a:ln>
          </p:spPr>
          <p:txBody>
            <a:bodyPr vert="horz" wrap="square" lIns="91440" tIns="45720" rIns="91440" bIns="45720" numCol="1" anchor="t" anchorCtr="0" compatLnSpc="1">
              <a:prstTxWarp prst="textNoShape">
                <a:avLst/>
              </a:prstTxWarp>
            </a:bodyPr>
            <a:lstStyle/>
            <a:p>
              <a:endParaRPr lang="en-US"/>
            </a:p>
          </p:txBody>
        </p:sp>
        <p:sp>
          <p:nvSpPr>
            <p:cNvPr id="9" name="Freeform 25"/>
            <p:cNvSpPr>
              <a:spLocks noEditPoints="1"/>
            </p:cNvSpPr>
            <p:nvPr/>
          </p:nvSpPr>
          <p:spPr bwMode="auto">
            <a:xfrm>
              <a:off x="1641182" y="2867116"/>
              <a:ext cx="581861" cy="583520"/>
            </a:xfrm>
            <a:custGeom>
              <a:avLst/>
              <a:gdLst>
                <a:gd name="T0" fmla="*/ 445 w 445"/>
                <a:gd name="T1" fmla="*/ 219 h 446"/>
                <a:gd name="T2" fmla="*/ 427 w 445"/>
                <a:gd name="T3" fmla="*/ 164 h 446"/>
                <a:gd name="T4" fmla="*/ 389 w 445"/>
                <a:gd name="T5" fmla="*/ 140 h 446"/>
                <a:gd name="T6" fmla="*/ 413 w 445"/>
                <a:gd name="T7" fmla="*/ 109 h 446"/>
                <a:gd name="T8" fmla="*/ 370 w 445"/>
                <a:gd name="T9" fmla="*/ 69 h 446"/>
                <a:gd name="T10" fmla="*/ 325 w 445"/>
                <a:gd name="T11" fmla="*/ 67 h 446"/>
                <a:gd name="T12" fmla="*/ 330 w 445"/>
                <a:gd name="T13" fmla="*/ 29 h 446"/>
                <a:gd name="T14" fmla="*/ 274 w 445"/>
                <a:gd name="T15" fmla="*/ 16 h 446"/>
                <a:gd name="T16" fmla="*/ 235 w 445"/>
                <a:gd name="T17" fmla="*/ 37 h 446"/>
                <a:gd name="T18" fmla="*/ 219 w 445"/>
                <a:gd name="T19" fmla="*/ 0 h 446"/>
                <a:gd name="T20" fmla="*/ 164 w 445"/>
                <a:gd name="T21" fmla="*/ 19 h 446"/>
                <a:gd name="T22" fmla="*/ 141 w 445"/>
                <a:gd name="T23" fmla="*/ 56 h 446"/>
                <a:gd name="T24" fmla="*/ 109 w 445"/>
                <a:gd name="T25" fmla="*/ 33 h 446"/>
                <a:gd name="T26" fmla="*/ 70 w 445"/>
                <a:gd name="T27" fmla="*/ 75 h 446"/>
                <a:gd name="T28" fmla="*/ 68 w 445"/>
                <a:gd name="T29" fmla="*/ 120 h 446"/>
                <a:gd name="T30" fmla="*/ 30 w 445"/>
                <a:gd name="T31" fmla="*/ 115 h 446"/>
                <a:gd name="T32" fmla="*/ 16 w 445"/>
                <a:gd name="T33" fmla="*/ 172 h 446"/>
                <a:gd name="T34" fmla="*/ 38 w 445"/>
                <a:gd name="T35" fmla="*/ 211 h 446"/>
                <a:gd name="T36" fmla="*/ 1 w 445"/>
                <a:gd name="T37" fmla="*/ 226 h 446"/>
                <a:gd name="T38" fmla="*/ 6 w 445"/>
                <a:gd name="T39" fmla="*/ 273 h 446"/>
                <a:gd name="T40" fmla="*/ 10 w 445"/>
                <a:gd name="T41" fmla="*/ 279 h 446"/>
                <a:gd name="T42" fmla="*/ 14 w 445"/>
                <a:gd name="T43" fmla="*/ 281 h 446"/>
                <a:gd name="T44" fmla="*/ 17 w 445"/>
                <a:gd name="T45" fmla="*/ 282 h 446"/>
                <a:gd name="T46" fmla="*/ 46 w 445"/>
                <a:gd name="T47" fmla="*/ 279 h 446"/>
                <a:gd name="T48" fmla="*/ 36 w 445"/>
                <a:gd name="T49" fmla="*/ 322 h 446"/>
                <a:gd name="T50" fmla="*/ 60 w 445"/>
                <a:gd name="T51" fmla="*/ 375 h 446"/>
                <a:gd name="T52" fmla="*/ 65 w 445"/>
                <a:gd name="T53" fmla="*/ 379 h 446"/>
                <a:gd name="T54" fmla="*/ 69 w 445"/>
                <a:gd name="T55" fmla="*/ 380 h 446"/>
                <a:gd name="T56" fmla="*/ 72 w 445"/>
                <a:gd name="T57" fmla="*/ 379 h 446"/>
                <a:gd name="T58" fmla="*/ 97 w 445"/>
                <a:gd name="T59" fmla="*/ 361 h 446"/>
                <a:gd name="T60" fmla="*/ 109 w 445"/>
                <a:gd name="T61" fmla="*/ 403 h 446"/>
                <a:gd name="T62" fmla="*/ 157 w 445"/>
                <a:gd name="T63" fmla="*/ 436 h 446"/>
                <a:gd name="T64" fmla="*/ 165 w 445"/>
                <a:gd name="T65" fmla="*/ 436 h 446"/>
                <a:gd name="T66" fmla="*/ 169 w 445"/>
                <a:gd name="T67" fmla="*/ 434 h 446"/>
                <a:gd name="T68" fmla="*/ 172 w 445"/>
                <a:gd name="T69" fmla="*/ 430 h 446"/>
                <a:gd name="T70" fmla="*/ 211 w 445"/>
                <a:gd name="T71" fmla="*/ 409 h 446"/>
                <a:gd name="T72" fmla="*/ 215 w 445"/>
                <a:gd name="T73" fmla="*/ 440 h 446"/>
                <a:gd name="T74" fmla="*/ 218 w 445"/>
                <a:gd name="T75" fmla="*/ 443 h 446"/>
                <a:gd name="T76" fmla="*/ 221 w 445"/>
                <a:gd name="T77" fmla="*/ 445 h 446"/>
                <a:gd name="T78" fmla="*/ 225 w 445"/>
                <a:gd name="T79" fmla="*/ 446 h 446"/>
                <a:gd name="T80" fmla="*/ 272 w 445"/>
                <a:gd name="T81" fmla="*/ 441 h 446"/>
                <a:gd name="T82" fmla="*/ 279 w 445"/>
                <a:gd name="T83" fmla="*/ 401 h 446"/>
                <a:gd name="T84" fmla="*/ 321 w 445"/>
                <a:gd name="T85" fmla="*/ 411 h 446"/>
                <a:gd name="T86" fmla="*/ 326 w 445"/>
                <a:gd name="T87" fmla="*/ 415 h 446"/>
                <a:gd name="T88" fmla="*/ 330 w 445"/>
                <a:gd name="T89" fmla="*/ 416 h 446"/>
                <a:gd name="T90" fmla="*/ 333 w 445"/>
                <a:gd name="T91" fmla="*/ 416 h 446"/>
                <a:gd name="T92" fmla="*/ 374 w 445"/>
                <a:gd name="T93" fmla="*/ 387 h 446"/>
                <a:gd name="T94" fmla="*/ 360 w 445"/>
                <a:gd name="T95" fmla="*/ 349 h 446"/>
                <a:gd name="T96" fmla="*/ 401 w 445"/>
                <a:gd name="T97" fmla="*/ 337 h 446"/>
                <a:gd name="T98" fmla="*/ 410 w 445"/>
                <a:gd name="T99" fmla="*/ 337 h 446"/>
                <a:gd name="T100" fmla="*/ 413 w 445"/>
                <a:gd name="T101" fmla="*/ 335 h 446"/>
                <a:gd name="T102" fmla="*/ 416 w 445"/>
                <a:gd name="T103" fmla="*/ 331 h 446"/>
                <a:gd name="T104" fmla="*/ 429 w 445"/>
                <a:gd name="T105" fmla="*/ 274 h 446"/>
                <a:gd name="T106" fmla="*/ 408 w 445"/>
                <a:gd name="T107" fmla="*/ 235 h 446"/>
                <a:gd name="T108" fmla="*/ 222 w 445"/>
                <a:gd name="T109" fmla="*/ 336 h 446"/>
                <a:gd name="T110" fmla="*/ 222 w 445"/>
                <a:gd name="T111" fmla="*/ 110 h 446"/>
                <a:gd name="T112" fmla="*/ 222 w 445"/>
                <a:gd name="T113" fmla="*/ 33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5" h="446">
                  <a:moveTo>
                    <a:pt x="434" y="232"/>
                  </a:moveTo>
                  <a:cubicBezTo>
                    <a:pt x="441" y="232"/>
                    <a:pt x="445" y="225"/>
                    <a:pt x="445" y="219"/>
                  </a:cubicBezTo>
                  <a:cubicBezTo>
                    <a:pt x="440" y="174"/>
                    <a:pt x="440" y="174"/>
                    <a:pt x="440" y="174"/>
                  </a:cubicBezTo>
                  <a:cubicBezTo>
                    <a:pt x="438" y="168"/>
                    <a:pt x="433" y="164"/>
                    <a:pt x="427" y="164"/>
                  </a:cubicBezTo>
                  <a:cubicBezTo>
                    <a:pt x="400" y="167"/>
                    <a:pt x="400" y="167"/>
                    <a:pt x="400" y="167"/>
                  </a:cubicBezTo>
                  <a:cubicBezTo>
                    <a:pt x="397" y="158"/>
                    <a:pt x="393" y="148"/>
                    <a:pt x="389" y="140"/>
                  </a:cubicBezTo>
                  <a:cubicBezTo>
                    <a:pt x="410" y="125"/>
                    <a:pt x="410" y="125"/>
                    <a:pt x="410" y="125"/>
                  </a:cubicBezTo>
                  <a:cubicBezTo>
                    <a:pt x="415" y="121"/>
                    <a:pt x="416" y="114"/>
                    <a:pt x="413" y="109"/>
                  </a:cubicBezTo>
                  <a:cubicBezTo>
                    <a:pt x="386" y="72"/>
                    <a:pt x="386" y="72"/>
                    <a:pt x="386" y="72"/>
                  </a:cubicBezTo>
                  <a:cubicBezTo>
                    <a:pt x="382" y="67"/>
                    <a:pt x="375" y="65"/>
                    <a:pt x="370" y="69"/>
                  </a:cubicBezTo>
                  <a:cubicBezTo>
                    <a:pt x="349" y="85"/>
                    <a:pt x="349" y="85"/>
                    <a:pt x="349" y="85"/>
                  </a:cubicBezTo>
                  <a:cubicBezTo>
                    <a:pt x="342" y="79"/>
                    <a:pt x="333" y="73"/>
                    <a:pt x="325" y="67"/>
                  </a:cubicBezTo>
                  <a:cubicBezTo>
                    <a:pt x="337" y="44"/>
                    <a:pt x="337" y="44"/>
                    <a:pt x="337" y="44"/>
                  </a:cubicBezTo>
                  <a:cubicBezTo>
                    <a:pt x="339" y="38"/>
                    <a:pt x="337" y="31"/>
                    <a:pt x="330" y="29"/>
                  </a:cubicBezTo>
                  <a:cubicBezTo>
                    <a:pt x="289" y="10"/>
                    <a:pt x="289" y="10"/>
                    <a:pt x="289" y="10"/>
                  </a:cubicBezTo>
                  <a:cubicBezTo>
                    <a:pt x="283" y="7"/>
                    <a:pt x="276" y="10"/>
                    <a:pt x="274" y="16"/>
                  </a:cubicBezTo>
                  <a:cubicBezTo>
                    <a:pt x="263" y="41"/>
                    <a:pt x="263" y="41"/>
                    <a:pt x="263" y="41"/>
                  </a:cubicBezTo>
                  <a:cubicBezTo>
                    <a:pt x="254" y="39"/>
                    <a:pt x="244" y="38"/>
                    <a:pt x="235" y="37"/>
                  </a:cubicBezTo>
                  <a:cubicBezTo>
                    <a:pt x="231" y="10"/>
                    <a:pt x="231" y="10"/>
                    <a:pt x="231" y="10"/>
                  </a:cubicBezTo>
                  <a:cubicBezTo>
                    <a:pt x="230" y="4"/>
                    <a:pt x="225" y="0"/>
                    <a:pt x="219" y="0"/>
                  </a:cubicBezTo>
                  <a:cubicBezTo>
                    <a:pt x="174" y="5"/>
                    <a:pt x="174" y="5"/>
                    <a:pt x="174" y="5"/>
                  </a:cubicBezTo>
                  <a:cubicBezTo>
                    <a:pt x="168" y="6"/>
                    <a:pt x="163" y="11"/>
                    <a:pt x="164" y="19"/>
                  </a:cubicBezTo>
                  <a:cubicBezTo>
                    <a:pt x="167" y="45"/>
                    <a:pt x="167" y="45"/>
                    <a:pt x="167" y="45"/>
                  </a:cubicBezTo>
                  <a:cubicBezTo>
                    <a:pt x="158" y="48"/>
                    <a:pt x="149" y="52"/>
                    <a:pt x="141" y="56"/>
                  </a:cubicBezTo>
                  <a:cubicBezTo>
                    <a:pt x="124" y="35"/>
                    <a:pt x="124" y="35"/>
                    <a:pt x="124" y="35"/>
                  </a:cubicBezTo>
                  <a:cubicBezTo>
                    <a:pt x="121" y="30"/>
                    <a:pt x="114" y="29"/>
                    <a:pt x="109" y="33"/>
                  </a:cubicBezTo>
                  <a:cubicBezTo>
                    <a:pt x="72" y="59"/>
                    <a:pt x="72" y="59"/>
                    <a:pt x="72" y="59"/>
                  </a:cubicBezTo>
                  <a:cubicBezTo>
                    <a:pt x="67" y="63"/>
                    <a:pt x="66" y="70"/>
                    <a:pt x="70" y="75"/>
                  </a:cubicBezTo>
                  <a:cubicBezTo>
                    <a:pt x="86" y="98"/>
                    <a:pt x="86" y="98"/>
                    <a:pt x="86" y="98"/>
                  </a:cubicBezTo>
                  <a:cubicBezTo>
                    <a:pt x="79" y="105"/>
                    <a:pt x="74" y="112"/>
                    <a:pt x="68" y="120"/>
                  </a:cubicBezTo>
                  <a:cubicBezTo>
                    <a:pt x="45" y="110"/>
                    <a:pt x="45" y="110"/>
                    <a:pt x="45" y="110"/>
                  </a:cubicBezTo>
                  <a:cubicBezTo>
                    <a:pt x="39" y="107"/>
                    <a:pt x="32" y="110"/>
                    <a:pt x="30" y="115"/>
                  </a:cubicBezTo>
                  <a:cubicBezTo>
                    <a:pt x="11" y="156"/>
                    <a:pt x="11" y="156"/>
                    <a:pt x="11" y="156"/>
                  </a:cubicBezTo>
                  <a:cubicBezTo>
                    <a:pt x="8" y="163"/>
                    <a:pt x="11" y="170"/>
                    <a:pt x="16" y="172"/>
                  </a:cubicBezTo>
                  <a:cubicBezTo>
                    <a:pt x="42" y="183"/>
                    <a:pt x="42" y="183"/>
                    <a:pt x="42" y="183"/>
                  </a:cubicBezTo>
                  <a:cubicBezTo>
                    <a:pt x="40" y="192"/>
                    <a:pt x="38" y="202"/>
                    <a:pt x="38" y="211"/>
                  </a:cubicBezTo>
                  <a:cubicBezTo>
                    <a:pt x="11" y="214"/>
                    <a:pt x="11" y="214"/>
                    <a:pt x="11" y="214"/>
                  </a:cubicBezTo>
                  <a:cubicBezTo>
                    <a:pt x="5" y="215"/>
                    <a:pt x="0" y="220"/>
                    <a:pt x="1" y="226"/>
                  </a:cubicBezTo>
                  <a:cubicBezTo>
                    <a:pt x="6" y="272"/>
                    <a:pt x="6" y="272"/>
                    <a:pt x="6" y="272"/>
                  </a:cubicBezTo>
                  <a:cubicBezTo>
                    <a:pt x="6" y="273"/>
                    <a:pt x="6" y="273"/>
                    <a:pt x="6" y="273"/>
                  </a:cubicBezTo>
                  <a:cubicBezTo>
                    <a:pt x="7" y="275"/>
                    <a:pt x="7" y="277"/>
                    <a:pt x="9" y="278"/>
                  </a:cubicBezTo>
                  <a:cubicBezTo>
                    <a:pt x="9" y="279"/>
                    <a:pt x="9" y="279"/>
                    <a:pt x="10" y="279"/>
                  </a:cubicBezTo>
                  <a:cubicBezTo>
                    <a:pt x="10" y="280"/>
                    <a:pt x="11" y="280"/>
                    <a:pt x="11" y="280"/>
                  </a:cubicBezTo>
                  <a:cubicBezTo>
                    <a:pt x="12" y="281"/>
                    <a:pt x="13" y="281"/>
                    <a:pt x="14" y="281"/>
                  </a:cubicBezTo>
                  <a:cubicBezTo>
                    <a:pt x="14" y="282"/>
                    <a:pt x="15" y="282"/>
                    <a:pt x="15" y="282"/>
                  </a:cubicBezTo>
                  <a:cubicBezTo>
                    <a:pt x="16" y="282"/>
                    <a:pt x="17" y="282"/>
                    <a:pt x="17" y="282"/>
                  </a:cubicBezTo>
                  <a:cubicBezTo>
                    <a:pt x="18" y="282"/>
                    <a:pt x="18" y="282"/>
                    <a:pt x="18" y="282"/>
                  </a:cubicBezTo>
                  <a:cubicBezTo>
                    <a:pt x="46" y="279"/>
                    <a:pt x="46" y="279"/>
                    <a:pt x="46" y="279"/>
                  </a:cubicBezTo>
                  <a:cubicBezTo>
                    <a:pt x="49" y="288"/>
                    <a:pt x="53" y="298"/>
                    <a:pt x="57" y="307"/>
                  </a:cubicBezTo>
                  <a:cubicBezTo>
                    <a:pt x="36" y="322"/>
                    <a:pt x="36" y="322"/>
                    <a:pt x="36" y="322"/>
                  </a:cubicBezTo>
                  <a:cubicBezTo>
                    <a:pt x="31" y="326"/>
                    <a:pt x="30" y="333"/>
                    <a:pt x="33" y="338"/>
                  </a:cubicBezTo>
                  <a:cubicBezTo>
                    <a:pt x="60" y="375"/>
                    <a:pt x="60" y="375"/>
                    <a:pt x="60" y="375"/>
                  </a:cubicBezTo>
                  <a:cubicBezTo>
                    <a:pt x="61" y="376"/>
                    <a:pt x="62" y="377"/>
                    <a:pt x="64" y="378"/>
                  </a:cubicBezTo>
                  <a:cubicBezTo>
                    <a:pt x="64" y="378"/>
                    <a:pt x="65" y="378"/>
                    <a:pt x="65" y="379"/>
                  </a:cubicBezTo>
                  <a:cubicBezTo>
                    <a:pt x="66" y="379"/>
                    <a:pt x="67" y="379"/>
                    <a:pt x="68" y="379"/>
                  </a:cubicBezTo>
                  <a:cubicBezTo>
                    <a:pt x="69" y="379"/>
                    <a:pt x="69" y="380"/>
                    <a:pt x="69" y="380"/>
                  </a:cubicBezTo>
                  <a:cubicBezTo>
                    <a:pt x="70" y="380"/>
                    <a:pt x="70" y="379"/>
                    <a:pt x="71" y="379"/>
                  </a:cubicBezTo>
                  <a:cubicBezTo>
                    <a:pt x="72" y="379"/>
                    <a:pt x="72" y="379"/>
                    <a:pt x="72" y="379"/>
                  </a:cubicBezTo>
                  <a:cubicBezTo>
                    <a:pt x="73" y="379"/>
                    <a:pt x="75" y="378"/>
                    <a:pt x="76" y="377"/>
                  </a:cubicBezTo>
                  <a:cubicBezTo>
                    <a:pt x="97" y="361"/>
                    <a:pt x="97" y="361"/>
                    <a:pt x="97" y="361"/>
                  </a:cubicBezTo>
                  <a:cubicBezTo>
                    <a:pt x="104" y="368"/>
                    <a:pt x="112" y="374"/>
                    <a:pt x="120" y="379"/>
                  </a:cubicBezTo>
                  <a:cubicBezTo>
                    <a:pt x="109" y="403"/>
                    <a:pt x="109" y="403"/>
                    <a:pt x="109" y="403"/>
                  </a:cubicBezTo>
                  <a:cubicBezTo>
                    <a:pt x="107" y="408"/>
                    <a:pt x="109" y="415"/>
                    <a:pt x="115" y="418"/>
                  </a:cubicBezTo>
                  <a:cubicBezTo>
                    <a:pt x="157" y="436"/>
                    <a:pt x="157" y="436"/>
                    <a:pt x="157" y="436"/>
                  </a:cubicBezTo>
                  <a:cubicBezTo>
                    <a:pt x="159" y="436"/>
                    <a:pt x="160" y="438"/>
                    <a:pt x="162" y="438"/>
                  </a:cubicBezTo>
                  <a:cubicBezTo>
                    <a:pt x="163" y="438"/>
                    <a:pt x="164" y="436"/>
                    <a:pt x="165" y="436"/>
                  </a:cubicBezTo>
                  <a:cubicBezTo>
                    <a:pt x="166" y="436"/>
                    <a:pt x="166" y="436"/>
                    <a:pt x="166" y="436"/>
                  </a:cubicBezTo>
                  <a:cubicBezTo>
                    <a:pt x="167" y="435"/>
                    <a:pt x="168" y="435"/>
                    <a:pt x="169" y="434"/>
                  </a:cubicBezTo>
                  <a:cubicBezTo>
                    <a:pt x="169" y="434"/>
                    <a:pt x="169" y="434"/>
                    <a:pt x="170" y="433"/>
                  </a:cubicBezTo>
                  <a:cubicBezTo>
                    <a:pt x="171" y="432"/>
                    <a:pt x="171" y="431"/>
                    <a:pt x="172" y="430"/>
                  </a:cubicBezTo>
                  <a:cubicBezTo>
                    <a:pt x="183" y="405"/>
                    <a:pt x="183" y="405"/>
                    <a:pt x="183" y="405"/>
                  </a:cubicBezTo>
                  <a:cubicBezTo>
                    <a:pt x="192" y="407"/>
                    <a:pt x="202" y="409"/>
                    <a:pt x="211" y="409"/>
                  </a:cubicBezTo>
                  <a:cubicBezTo>
                    <a:pt x="214" y="435"/>
                    <a:pt x="214" y="435"/>
                    <a:pt x="214" y="435"/>
                  </a:cubicBezTo>
                  <a:cubicBezTo>
                    <a:pt x="214" y="438"/>
                    <a:pt x="214" y="439"/>
                    <a:pt x="215" y="440"/>
                  </a:cubicBezTo>
                  <a:cubicBezTo>
                    <a:pt x="215" y="441"/>
                    <a:pt x="216" y="441"/>
                    <a:pt x="216" y="441"/>
                  </a:cubicBezTo>
                  <a:cubicBezTo>
                    <a:pt x="217" y="442"/>
                    <a:pt x="217" y="443"/>
                    <a:pt x="218" y="443"/>
                  </a:cubicBezTo>
                  <a:cubicBezTo>
                    <a:pt x="218" y="444"/>
                    <a:pt x="219" y="444"/>
                    <a:pt x="219" y="444"/>
                  </a:cubicBezTo>
                  <a:cubicBezTo>
                    <a:pt x="220" y="445"/>
                    <a:pt x="221" y="445"/>
                    <a:pt x="221" y="445"/>
                  </a:cubicBezTo>
                  <a:cubicBezTo>
                    <a:pt x="222" y="446"/>
                    <a:pt x="223" y="446"/>
                    <a:pt x="223" y="446"/>
                  </a:cubicBezTo>
                  <a:cubicBezTo>
                    <a:pt x="224" y="446"/>
                    <a:pt x="224" y="446"/>
                    <a:pt x="225" y="446"/>
                  </a:cubicBezTo>
                  <a:cubicBezTo>
                    <a:pt x="226" y="446"/>
                    <a:pt x="226" y="446"/>
                    <a:pt x="226" y="446"/>
                  </a:cubicBezTo>
                  <a:cubicBezTo>
                    <a:pt x="272" y="441"/>
                    <a:pt x="272" y="441"/>
                    <a:pt x="272" y="441"/>
                  </a:cubicBezTo>
                  <a:cubicBezTo>
                    <a:pt x="278" y="441"/>
                    <a:pt x="282" y="434"/>
                    <a:pt x="282" y="428"/>
                  </a:cubicBezTo>
                  <a:cubicBezTo>
                    <a:pt x="279" y="401"/>
                    <a:pt x="279" y="401"/>
                    <a:pt x="279" y="401"/>
                  </a:cubicBezTo>
                  <a:cubicBezTo>
                    <a:pt x="288" y="398"/>
                    <a:pt x="297" y="395"/>
                    <a:pt x="305" y="390"/>
                  </a:cubicBezTo>
                  <a:cubicBezTo>
                    <a:pt x="321" y="411"/>
                    <a:pt x="321" y="411"/>
                    <a:pt x="321" y="411"/>
                  </a:cubicBezTo>
                  <a:cubicBezTo>
                    <a:pt x="322" y="413"/>
                    <a:pt x="323" y="414"/>
                    <a:pt x="324" y="415"/>
                  </a:cubicBezTo>
                  <a:cubicBezTo>
                    <a:pt x="325" y="415"/>
                    <a:pt x="325" y="415"/>
                    <a:pt x="326" y="415"/>
                  </a:cubicBezTo>
                  <a:cubicBezTo>
                    <a:pt x="327" y="415"/>
                    <a:pt x="328" y="416"/>
                    <a:pt x="329" y="416"/>
                  </a:cubicBezTo>
                  <a:cubicBezTo>
                    <a:pt x="330" y="416"/>
                    <a:pt x="330" y="416"/>
                    <a:pt x="330" y="416"/>
                  </a:cubicBezTo>
                  <a:cubicBezTo>
                    <a:pt x="331" y="416"/>
                    <a:pt x="331" y="416"/>
                    <a:pt x="331" y="416"/>
                  </a:cubicBezTo>
                  <a:cubicBezTo>
                    <a:pt x="332" y="416"/>
                    <a:pt x="332" y="416"/>
                    <a:pt x="333" y="416"/>
                  </a:cubicBezTo>
                  <a:cubicBezTo>
                    <a:pt x="334" y="415"/>
                    <a:pt x="335" y="415"/>
                    <a:pt x="337" y="414"/>
                  </a:cubicBezTo>
                  <a:cubicBezTo>
                    <a:pt x="374" y="387"/>
                    <a:pt x="374" y="387"/>
                    <a:pt x="374" y="387"/>
                  </a:cubicBezTo>
                  <a:cubicBezTo>
                    <a:pt x="379" y="384"/>
                    <a:pt x="380" y="377"/>
                    <a:pt x="376" y="372"/>
                  </a:cubicBezTo>
                  <a:cubicBezTo>
                    <a:pt x="360" y="349"/>
                    <a:pt x="360" y="349"/>
                    <a:pt x="360" y="349"/>
                  </a:cubicBezTo>
                  <a:cubicBezTo>
                    <a:pt x="367" y="342"/>
                    <a:pt x="372" y="334"/>
                    <a:pt x="378" y="326"/>
                  </a:cubicBezTo>
                  <a:cubicBezTo>
                    <a:pt x="401" y="337"/>
                    <a:pt x="401" y="337"/>
                    <a:pt x="401" y="337"/>
                  </a:cubicBezTo>
                  <a:cubicBezTo>
                    <a:pt x="403" y="338"/>
                    <a:pt x="404" y="338"/>
                    <a:pt x="406" y="338"/>
                  </a:cubicBezTo>
                  <a:cubicBezTo>
                    <a:pt x="407" y="338"/>
                    <a:pt x="408" y="338"/>
                    <a:pt x="410" y="337"/>
                  </a:cubicBezTo>
                  <a:cubicBezTo>
                    <a:pt x="410" y="337"/>
                    <a:pt x="410" y="337"/>
                    <a:pt x="411" y="337"/>
                  </a:cubicBezTo>
                  <a:cubicBezTo>
                    <a:pt x="412" y="336"/>
                    <a:pt x="412" y="336"/>
                    <a:pt x="413" y="335"/>
                  </a:cubicBezTo>
                  <a:cubicBezTo>
                    <a:pt x="413" y="335"/>
                    <a:pt x="414" y="335"/>
                    <a:pt x="414" y="334"/>
                  </a:cubicBezTo>
                  <a:cubicBezTo>
                    <a:pt x="415" y="334"/>
                    <a:pt x="416" y="332"/>
                    <a:pt x="416" y="331"/>
                  </a:cubicBezTo>
                  <a:cubicBezTo>
                    <a:pt x="434" y="289"/>
                    <a:pt x="434" y="289"/>
                    <a:pt x="434" y="289"/>
                  </a:cubicBezTo>
                  <a:cubicBezTo>
                    <a:pt x="437" y="283"/>
                    <a:pt x="434" y="277"/>
                    <a:pt x="429" y="274"/>
                  </a:cubicBezTo>
                  <a:cubicBezTo>
                    <a:pt x="404" y="263"/>
                    <a:pt x="404" y="263"/>
                    <a:pt x="404" y="263"/>
                  </a:cubicBezTo>
                  <a:cubicBezTo>
                    <a:pt x="406" y="254"/>
                    <a:pt x="408" y="245"/>
                    <a:pt x="408" y="235"/>
                  </a:cubicBezTo>
                  <a:lnTo>
                    <a:pt x="434" y="232"/>
                  </a:lnTo>
                  <a:close/>
                  <a:moveTo>
                    <a:pt x="222" y="336"/>
                  </a:moveTo>
                  <a:cubicBezTo>
                    <a:pt x="161" y="336"/>
                    <a:pt x="110" y="285"/>
                    <a:pt x="110" y="223"/>
                  </a:cubicBezTo>
                  <a:cubicBezTo>
                    <a:pt x="110" y="161"/>
                    <a:pt x="161" y="110"/>
                    <a:pt x="222" y="110"/>
                  </a:cubicBezTo>
                  <a:cubicBezTo>
                    <a:pt x="285" y="110"/>
                    <a:pt x="335" y="161"/>
                    <a:pt x="335" y="223"/>
                  </a:cubicBezTo>
                  <a:cubicBezTo>
                    <a:pt x="335" y="285"/>
                    <a:pt x="285" y="336"/>
                    <a:pt x="222" y="336"/>
                  </a:cubicBezTo>
                  <a:close/>
                </a:path>
              </a:pathLst>
            </a:custGeom>
            <a:noFill/>
            <a:ln w="19050" cmpd="sng">
              <a:solidFill>
                <a:srgbClr val="0095D3"/>
              </a:solidFill>
            </a:ln>
          </p:spPr>
          <p:txBody>
            <a:bodyPr vert="horz" wrap="square" lIns="91440" tIns="45720" rIns="91440" bIns="45720" numCol="1" anchor="t" anchorCtr="0" compatLnSpc="1">
              <a:prstTxWarp prst="textNoShape">
                <a:avLst/>
              </a:prstTxWarp>
            </a:bodyPr>
            <a:lstStyle/>
            <a:p>
              <a:endParaRPr lang="en-US"/>
            </a:p>
          </p:txBody>
        </p:sp>
      </p:grpSp>
      <p:sp>
        <p:nvSpPr>
          <p:cNvPr id="6" name="Rectangle 5"/>
          <p:cNvSpPr/>
          <p:nvPr/>
        </p:nvSpPr>
        <p:spPr>
          <a:xfrm>
            <a:off x="641656" y="2574149"/>
            <a:ext cx="2047836" cy="539635"/>
          </a:xfrm>
          <a:prstGeom prst="rect">
            <a:avLst/>
          </a:prstGeom>
          <a:ln>
            <a:noFill/>
          </a:ln>
        </p:spPr>
        <p:txBody>
          <a:bodyPr wrap="square" lIns="0" tIns="45717" rIns="0" bIns="45717">
            <a:spAutoFit/>
          </a:bodyPr>
          <a:lstStyle/>
          <a:p>
            <a:pPr algn="ctr">
              <a:lnSpc>
                <a:spcPct val="90000"/>
              </a:lnSpc>
              <a:spcAft>
                <a:spcPts val="1200"/>
              </a:spcAft>
            </a:pPr>
            <a:r>
              <a:rPr lang="en-US" sz="1600">
                <a:solidFill>
                  <a:srgbClr val="6DB33F"/>
                </a:solidFill>
                <a:cs typeface="Avenir Medium"/>
              </a:rPr>
              <a:t>Operational Consistency </a:t>
            </a:r>
          </a:p>
        </p:txBody>
      </p:sp>
      <p:grpSp>
        <p:nvGrpSpPr>
          <p:cNvPr id="13" name="Group 12"/>
          <p:cNvGrpSpPr/>
          <p:nvPr/>
        </p:nvGrpSpPr>
        <p:grpSpPr>
          <a:xfrm>
            <a:off x="3484099" y="3382150"/>
            <a:ext cx="823023" cy="632116"/>
            <a:chOff x="3255471" y="2810048"/>
            <a:chExt cx="1211667" cy="930611"/>
          </a:xfrm>
        </p:grpSpPr>
        <p:sp>
          <p:nvSpPr>
            <p:cNvPr id="15" name="Oval 14"/>
            <p:cNvSpPr/>
            <p:nvPr/>
          </p:nvSpPr>
          <p:spPr>
            <a:xfrm>
              <a:off x="3255471" y="3154701"/>
              <a:ext cx="433388" cy="433388"/>
            </a:xfrm>
            <a:prstGeom prst="ellipse">
              <a:avLst/>
            </a:prstGeom>
            <a:noFill/>
            <a:ln w="28575" cmpd="sng">
              <a:solidFill>
                <a:srgbClr val="0095D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3372251" y="3318616"/>
              <a:ext cx="1094887" cy="372256"/>
            </a:xfrm>
            <a:prstGeom prst="line">
              <a:avLst/>
            </a:prstGeom>
            <a:ln w="38100" cmpd="sng">
              <a:solidFill>
                <a:srgbClr val="0095D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Isosceles Triangle 16"/>
            <p:cNvSpPr/>
            <p:nvPr/>
          </p:nvSpPr>
          <p:spPr>
            <a:xfrm>
              <a:off x="3814762" y="3572330"/>
              <a:ext cx="195262" cy="168329"/>
            </a:xfrm>
            <a:prstGeom prst="triangle">
              <a:avLst/>
            </a:prstGeom>
            <a:noFill/>
            <a:ln w="28575" cmpd="sng">
              <a:solidFill>
                <a:srgbClr val="0095D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4265612" y="2810048"/>
              <a:ext cx="2" cy="460192"/>
            </a:xfrm>
            <a:prstGeom prst="straightConnector1">
              <a:avLst/>
            </a:prstGeom>
            <a:ln w="28575" cmpd="sng">
              <a:solidFill>
                <a:srgbClr val="0095D3"/>
              </a:solidFill>
              <a:miter lim="800000"/>
              <a:headEnd type="none" w="med" len="med"/>
              <a:tailEnd type="arrow" w="lg" len="med"/>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2885497" y="2574149"/>
            <a:ext cx="2117340" cy="539635"/>
          </a:xfrm>
          <a:prstGeom prst="rect">
            <a:avLst/>
          </a:prstGeom>
          <a:ln>
            <a:noFill/>
          </a:ln>
        </p:spPr>
        <p:txBody>
          <a:bodyPr wrap="square" lIns="0" tIns="45717" rIns="0" bIns="45717">
            <a:spAutoFit/>
          </a:bodyPr>
          <a:lstStyle/>
          <a:p>
            <a:pPr algn="ctr">
              <a:lnSpc>
                <a:spcPct val="90000"/>
              </a:lnSpc>
              <a:spcAft>
                <a:spcPts val="1200"/>
              </a:spcAft>
            </a:pPr>
            <a:r>
              <a:rPr lang="en-US" sz="1600">
                <a:solidFill>
                  <a:srgbClr val="6DB33F"/>
                </a:solidFill>
                <a:cs typeface="Avenir Medium"/>
              </a:rPr>
              <a:t>Existing </a:t>
            </a:r>
            <a:br>
              <a:rPr lang="en-US" sz="1600">
                <a:solidFill>
                  <a:srgbClr val="6DB33F"/>
                </a:solidFill>
                <a:cs typeface="Avenir Medium"/>
              </a:rPr>
            </a:br>
            <a:r>
              <a:rPr lang="en-US" sz="1600">
                <a:solidFill>
                  <a:srgbClr val="6DB33F"/>
                </a:solidFill>
                <a:cs typeface="Avenir Medium"/>
              </a:rPr>
              <a:t>Skillsets &amp; Tools</a:t>
            </a:r>
          </a:p>
        </p:txBody>
      </p:sp>
      <p:grpSp>
        <p:nvGrpSpPr>
          <p:cNvPr id="20" name="Group 19"/>
          <p:cNvGrpSpPr/>
          <p:nvPr/>
        </p:nvGrpSpPr>
        <p:grpSpPr>
          <a:xfrm>
            <a:off x="5755422" y="3384195"/>
            <a:ext cx="991367" cy="621103"/>
            <a:chOff x="5390094" y="2708448"/>
            <a:chExt cx="1459508" cy="914399"/>
          </a:xfrm>
        </p:grpSpPr>
        <p:sp>
          <p:nvSpPr>
            <p:cNvPr id="22" name="Freeform 25"/>
            <p:cNvSpPr>
              <a:spLocks noEditPoints="1"/>
            </p:cNvSpPr>
            <p:nvPr/>
          </p:nvSpPr>
          <p:spPr bwMode="auto">
            <a:xfrm>
              <a:off x="5707930" y="2781075"/>
              <a:ext cx="805651" cy="807949"/>
            </a:xfrm>
            <a:custGeom>
              <a:avLst/>
              <a:gdLst>
                <a:gd name="T0" fmla="*/ 445 w 445"/>
                <a:gd name="T1" fmla="*/ 219 h 446"/>
                <a:gd name="T2" fmla="*/ 427 w 445"/>
                <a:gd name="T3" fmla="*/ 164 h 446"/>
                <a:gd name="T4" fmla="*/ 389 w 445"/>
                <a:gd name="T5" fmla="*/ 140 h 446"/>
                <a:gd name="T6" fmla="*/ 413 w 445"/>
                <a:gd name="T7" fmla="*/ 109 h 446"/>
                <a:gd name="T8" fmla="*/ 370 w 445"/>
                <a:gd name="T9" fmla="*/ 69 h 446"/>
                <a:gd name="T10" fmla="*/ 325 w 445"/>
                <a:gd name="T11" fmla="*/ 67 h 446"/>
                <a:gd name="T12" fmla="*/ 330 w 445"/>
                <a:gd name="T13" fmla="*/ 29 h 446"/>
                <a:gd name="T14" fmla="*/ 274 w 445"/>
                <a:gd name="T15" fmla="*/ 16 h 446"/>
                <a:gd name="T16" fmla="*/ 235 w 445"/>
                <a:gd name="T17" fmla="*/ 37 h 446"/>
                <a:gd name="T18" fmla="*/ 219 w 445"/>
                <a:gd name="T19" fmla="*/ 0 h 446"/>
                <a:gd name="T20" fmla="*/ 164 w 445"/>
                <a:gd name="T21" fmla="*/ 19 h 446"/>
                <a:gd name="T22" fmla="*/ 141 w 445"/>
                <a:gd name="T23" fmla="*/ 56 h 446"/>
                <a:gd name="T24" fmla="*/ 109 w 445"/>
                <a:gd name="T25" fmla="*/ 33 h 446"/>
                <a:gd name="T26" fmla="*/ 70 w 445"/>
                <a:gd name="T27" fmla="*/ 75 h 446"/>
                <a:gd name="T28" fmla="*/ 68 w 445"/>
                <a:gd name="T29" fmla="*/ 120 h 446"/>
                <a:gd name="T30" fmla="*/ 30 w 445"/>
                <a:gd name="T31" fmla="*/ 115 h 446"/>
                <a:gd name="T32" fmla="*/ 16 w 445"/>
                <a:gd name="T33" fmla="*/ 172 h 446"/>
                <a:gd name="T34" fmla="*/ 38 w 445"/>
                <a:gd name="T35" fmla="*/ 211 h 446"/>
                <a:gd name="T36" fmla="*/ 1 w 445"/>
                <a:gd name="T37" fmla="*/ 226 h 446"/>
                <a:gd name="T38" fmla="*/ 6 w 445"/>
                <a:gd name="T39" fmla="*/ 273 h 446"/>
                <a:gd name="T40" fmla="*/ 10 w 445"/>
                <a:gd name="T41" fmla="*/ 279 h 446"/>
                <a:gd name="T42" fmla="*/ 14 w 445"/>
                <a:gd name="T43" fmla="*/ 281 h 446"/>
                <a:gd name="T44" fmla="*/ 17 w 445"/>
                <a:gd name="T45" fmla="*/ 282 h 446"/>
                <a:gd name="T46" fmla="*/ 46 w 445"/>
                <a:gd name="T47" fmla="*/ 279 h 446"/>
                <a:gd name="T48" fmla="*/ 36 w 445"/>
                <a:gd name="T49" fmla="*/ 322 h 446"/>
                <a:gd name="T50" fmla="*/ 60 w 445"/>
                <a:gd name="T51" fmla="*/ 375 h 446"/>
                <a:gd name="T52" fmla="*/ 65 w 445"/>
                <a:gd name="T53" fmla="*/ 379 h 446"/>
                <a:gd name="T54" fmla="*/ 69 w 445"/>
                <a:gd name="T55" fmla="*/ 380 h 446"/>
                <a:gd name="T56" fmla="*/ 72 w 445"/>
                <a:gd name="T57" fmla="*/ 379 h 446"/>
                <a:gd name="T58" fmla="*/ 97 w 445"/>
                <a:gd name="T59" fmla="*/ 361 h 446"/>
                <a:gd name="T60" fmla="*/ 109 w 445"/>
                <a:gd name="T61" fmla="*/ 403 h 446"/>
                <a:gd name="T62" fmla="*/ 157 w 445"/>
                <a:gd name="T63" fmla="*/ 436 h 446"/>
                <a:gd name="T64" fmla="*/ 165 w 445"/>
                <a:gd name="T65" fmla="*/ 436 h 446"/>
                <a:gd name="T66" fmla="*/ 169 w 445"/>
                <a:gd name="T67" fmla="*/ 434 h 446"/>
                <a:gd name="T68" fmla="*/ 172 w 445"/>
                <a:gd name="T69" fmla="*/ 430 h 446"/>
                <a:gd name="T70" fmla="*/ 211 w 445"/>
                <a:gd name="T71" fmla="*/ 409 h 446"/>
                <a:gd name="T72" fmla="*/ 215 w 445"/>
                <a:gd name="T73" fmla="*/ 440 h 446"/>
                <a:gd name="T74" fmla="*/ 218 w 445"/>
                <a:gd name="T75" fmla="*/ 443 h 446"/>
                <a:gd name="T76" fmla="*/ 221 w 445"/>
                <a:gd name="T77" fmla="*/ 445 h 446"/>
                <a:gd name="T78" fmla="*/ 225 w 445"/>
                <a:gd name="T79" fmla="*/ 446 h 446"/>
                <a:gd name="T80" fmla="*/ 272 w 445"/>
                <a:gd name="T81" fmla="*/ 441 h 446"/>
                <a:gd name="T82" fmla="*/ 279 w 445"/>
                <a:gd name="T83" fmla="*/ 401 h 446"/>
                <a:gd name="T84" fmla="*/ 321 w 445"/>
                <a:gd name="T85" fmla="*/ 411 h 446"/>
                <a:gd name="T86" fmla="*/ 326 w 445"/>
                <a:gd name="T87" fmla="*/ 415 h 446"/>
                <a:gd name="T88" fmla="*/ 330 w 445"/>
                <a:gd name="T89" fmla="*/ 416 h 446"/>
                <a:gd name="T90" fmla="*/ 333 w 445"/>
                <a:gd name="T91" fmla="*/ 416 h 446"/>
                <a:gd name="T92" fmla="*/ 374 w 445"/>
                <a:gd name="T93" fmla="*/ 387 h 446"/>
                <a:gd name="T94" fmla="*/ 360 w 445"/>
                <a:gd name="T95" fmla="*/ 349 h 446"/>
                <a:gd name="T96" fmla="*/ 401 w 445"/>
                <a:gd name="T97" fmla="*/ 337 h 446"/>
                <a:gd name="T98" fmla="*/ 410 w 445"/>
                <a:gd name="T99" fmla="*/ 337 h 446"/>
                <a:gd name="T100" fmla="*/ 413 w 445"/>
                <a:gd name="T101" fmla="*/ 335 h 446"/>
                <a:gd name="T102" fmla="*/ 416 w 445"/>
                <a:gd name="T103" fmla="*/ 331 h 446"/>
                <a:gd name="T104" fmla="*/ 429 w 445"/>
                <a:gd name="T105" fmla="*/ 274 h 446"/>
                <a:gd name="T106" fmla="*/ 408 w 445"/>
                <a:gd name="T107" fmla="*/ 235 h 446"/>
                <a:gd name="T108" fmla="*/ 222 w 445"/>
                <a:gd name="T109" fmla="*/ 336 h 446"/>
                <a:gd name="T110" fmla="*/ 222 w 445"/>
                <a:gd name="T111" fmla="*/ 110 h 446"/>
                <a:gd name="T112" fmla="*/ 222 w 445"/>
                <a:gd name="T113" fmla="*/ 33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5" h="446">
                  <a:moveTo>
                    <a:pt x="434" y="232"/>
                  </a:moveTo>
                  <a:cubicBezTo>
                    <a:pt x="441" y="232"/>
                    <a:pt x="445" y="225"/>
                    <a:pt x="445" y="219"/>
                  </a:cubicBezTo>
                  <a:cubicBezTo>
                    <a:pt x="440" y="174"/>
                    <a:pt x="440" y="174"/>
                    <a:pt x="440" y="174"/>
                  </a:cubicBezTo>
                  <a:cubicBezTo>
                    <a:pt x="438" y="168"/>
                    <a:pt x="433" y="164"/>
                    <a:pt x="427" y="164"/>
                  </a:cubicBezTo>
                  <a:cubicBezTo>
                    <a:pt x="400" y="167"/>
                    <a:pt x="400" y="167"/>
                    <a:pt x="400" y="167"/>
                  </a:cubicBezTo>
                  <a:cubicBezTo>
                    <a:pt x="397" y="158"/>
                    <a:pt x="393" y="148"/>
                    <a:pt x="389" y="140"/>
                  </a:cubicBezTo>
                  <a:cubicBezTo>
                    <a:pt x="410" y="125"/>
                    <a:pt x="410" y="125"/>
                    <a:pt x="410" y="125"/>
                  </a:cubicBezTo>
                  <a:cubicBezTo>
                    <a:pt x="415" y="121"/>
                    <a:pt x="416" y="114"/>
                    <a:pt x="413" y="109"/>
                  </a:cubicBezTo>
                  <a:cubicBezTo>
                    <a:pt x="386" y="72"/>
                    <a:pt x="386" y="72"/>
                    <a:pt x="386" y="72"/>
                  </a:cubicBezTo>
                  <a:cubicBezTo>
                    <a:pt x="382" y="67"/>
                    <a:pt x="375" y="65"/>
                    <a:pt x="370" y="69"/>
                  </a:cubicBezTo>
                  <a:cubicBezTo>
                    <a:pt x="349" y="85"/>
                    <a:pt x="349" y="85"/>
                    <a:pt x="349" y="85"/>
                  </a:cubicBezTo>
                  <a:cubicBezTo>
                    <a:pt x="342" y="79"/>
                    <a:pt x="333" y="73"/>
                    <a:pt x="325" y="67"/>
                  </a:cubicBezTo>
                  <a:cubicBezTo>
                    <a:pt x="337" y="44"/>
                    <a:pt x="337" y="44"/>
                    <a:pt x="337" y="44"/>
                  </a:cubicBezTo>
                  <a:cubicBezTo>
                    <a:pt x="339" y="38"/>
                    <a:pt x="337" y="31"/>
                    <a:pt x="330" y="29"/>
                  </a:cubicBezTo>
                  <a:cubicBezTo>
                    <a:pt x="289" y="10"/>
                    <a:pt x="289" y="10"/>
                    <a:pt x="289" y="10"/>
                  </a:cubicBezTo>
                  <a:cubicBezTo>
                    <a:pt x="283" y="7"/>
                    <a:pt x="276" y="10"/>
                    <a:pt x="274" y="16"/>
                  </a:cubicBezTo>
                  <a:cubicBezTo>
                    <a:pt x="263" y="41"/>
                    <a:pt x="263" y="41"/>
                    <a:pt x="263" y="41"/>
                  </a:cubicBezTo>
                  <a:cubicBezTo>
                    <a:pt x="254" y="39"/>
                    <a:pt x="244" y="38"/>
                    <a:pt x="235" y="37"/>
                  </a:cubicBezTo>
                  <a:cubicBezTo>
                    <a:pt x="231" y="10"/>
                    <a:pt x="231" y="10"/>
                    <a:pt x="231" y="10"/>
                  </a:cubicBezTo>
                  <a:cubicBezTo>
                    <a:pt x="230" y="4"/>
                    <a:pt x="225" y="0"/>
                    <a:pt x="219" y="0"/>
                  </a:cubicBezTo>
                  <a:cubicBezTo>
                    <a:pt x="174" y="5"/>
                    <a:pt x="174" y="5"/>
                    <a:pt x="174" y="5"/>
                  </a:cubicBezTo>
                  <a:cubicBezTo>
                    <a:pt x="168" y="6"/>
                    <a:pt x="163" y="11"/>
                    <a:pt x="164" y="19"/>
                  </a:cubicBezTo>
                  <a:cubicBezTo>
                    <a:pt x="167" y="45"/>
                    <a:pt x="167" y="45"/>
                    <a:pt x="167" y="45"/>
                  </a:cubicBezTo>
                  <a:cubicBezTo>
                    <a:pt x="158" y="48"/>
                    <a:pt x="149" y="52"/>
                    <a:pt x="141" y="56"/>
                  </a:cubicBezTo>
                  <a:cubicBezTo>
                    <a:pt x="124" y="35"/>
                    <a:pt x="124" y="35"/>
                    <a:pt x="124" y="35"/>
                  </a:cubicBezTo>
                  <a:cubicBezTo>
                    <a:pt x="121" y="30"/>
                    <a:pt x="114" y="29"/>
                    <a:pt x="109" y="33"/>
                  </a:cubicBezTo>
                  <a:cubicBezTo>
                    <a:pt x="72" y="59"/>
                    <a:pt x="72" y="59"/>
                    <a:pt x="72" y="59"/>
                  </a:cubicBezTo>
                  <a:cubicBezTo>
                    <a:pt x="67" y="63"/>
                    <a:pt x="66" y="70"/>
                    <a:pt x="70" y="75"/>
                  </a:cubicBezTo>
                  <a:cubicBezTo>
                    <a:pt x="86" y="98"/>
                    <a:pt x="86" y="98"/>
                    <a:pt x="86" y="98"/>
                  </a:cubicBezTo>
                  <a:cubicBezTo>
                    <a:pt x="79" y="105"/>
                    <a:pt x="74" y="112"/>
                    <a:pt x="68" y="120"/>
                  </a:cubicBezTo>
                  <a:cubicBezTo>
                    <a:pt x="45" y="110"/>
                    <a:pt x="45" y="110"/>
                    <a:pt x="45" y="110"/>
                  </a:cubicBezTo>
                  <a:cubicBezTo>
                    <a:pt x="39" y="107"/>
                    <a:pt x="32" y="110"/>
                    <a:pt x="30" y="115"/>
                  </a:cubicBezTo>
                  <a:cubicBezTo>
                    <a:pt x="11" y="156"/>
                    <a:pt x="11" y="156"/>
                    <a:pt x="11" y="156"/>
                  </a:cubicBezTo>
                  <a:cubicBezTo>
                    <a:pt x="8" y="163"/>
                    <a:pt x="11" y="170"/>
                    <a:pt x="16" y="172"/>
                  </a:cubicBezTo>
                  <a:cubicBezTo>
                    <a:pt x="42" y="183"/>
                    <a:pt x="42" y="183"/>
                    <a:pt x="42" y="183"/>
                  </a:cubicBezTo>
                  <a:cubicBezTo>
                    <a:pt x="40" y="192"/>
                    <a:pt x="38" y="202"/>
                    <a:pt x="38" y="211"/>
                  </a:cubicBezTo>
                  <a:cubicBezTo>
                    <a:pt x="11" y="214"/>
                    <a:pt x="11" y="214"/>
                    <a:pt x="11" y="214"/>
                  </a:cubicBezTo>
                  <a:cubicBezTo>
                    <a:pt x="5" y="215"/>
                    <a:pt x="0" y="220"/>
                    <a:pt x="1" y="226"/>
                  </a:cubicBezTo>
                  <a:cubicBezTo>
                    <a:pt x="6" y="272"/>
                    <a:pt x="6" y="272"/>
                    <a:pt x="6" y="272"/>
                  </a:cubicBezTo>
                  <a:cubicBezTo>
                    <a:pt x="6" y="273"/>
                    <a:pt x="6" y="273"/>
                    <a:pt x="6" y="273"/>
                  </a:cubicBezTo>
                  <a:cubicBezTo>
                    <a:pt x="7" y="275"/>
                    <a:pt x="7" y="277"/>
                    <a:pt x="9" y="278"/>
                  </a:cubicBezTo>
                  <a:cubicBezTo>
                    <a:pt x="9" y="279"/>
                    <a:pt x="9" y="279"/>
                    <a:pt x="10" y="279"/>
                  </a:cubicBezTo>
                  <a:cubicBezTo>
                    <a:pt x="10" y="280"/>
                    <a:pt x="11" y="280"/>
                    <a:pt x="11" y="280"/>
                  </a:cubicBezTo>
                  <a:cubicBezTo>
                    <a:pt x="12" y="281"/>
                    <a:pt x="13" y="281"/>
                    <a:pt x="14" y="281"/>
                  </a:cubicBezTo>
                  <a:cubicBezTo>
                    <a:pt x="14" y="282"/>
                    <a:pt x="15" y="282"/>
                    <a:pt x="15" y="282"/>
                  </a:cubicBezTo>
                  <a:cubicBezTo>
                    <a:pt x="16" y="282"/>
                    <a:pt x="17" y="282"/>
                    <a:pt x="17" y="282"/>
                  </a:cubicBezTo>
                  <a:cubicBezTo>
                    <a:pt x="18" y="282"/>
                    <a:pt x="18" y="282"/>
                    <a:pt x="18" y="282"/>
                  </a:cubicBezTo>
                  <a:cubicBezTo>
                    <a:pt x="46" y="279"/>
                    <a:pt x="46" y="279"/>
                    <a:pt x="46" y="279"/>
                  </a:cubicBezTo>
                  <a:cubicBezTo>
                    <a:pt x="49" y="288"/>
                    <a:pt x="53" y="298"/>
                    <a:pt x="57" y="307"/>
                  </a:cubicBezTo>
                  <a:cubicBezTo>
                    <a:pt x="36" y="322"/>
                    <a:pt x="36" y="322"/>
                    <a:pt x="36" y="322"/>
                  </a:cubicBezTo>
                  <a:cubicBezTo>
                    <a:pt x="31" y="326"/>
                    <a:pt x="30" y="333"/>
                    <a:pt x="33" y="338"/>
                  </a:cubicBezTo>
                  <a:cubicBezTo>
                    <a:pt x="60" y="375"/>
                    <a:pt x="60" y="375"/>
                    <a:pt x="60" y="375"/>
                  </a:cubicBezTo>
                  <a:cubicBezTo>
                    <a:pt x="61" y="376"/>
                    <a:pt x="62" y="377"/>
                    <a:pt x="64" y="378"/>
                  </a:cubicBezTo>
                  <a:cubicBezTo>
                    <a:pt x="64" y="378"/>
                    <a:pt x="65" y="378"/>
                    <a:pt x="65" y="379"/>
                  </a:cubicBezTo>
                  <a:cubicBezTo>
                    <a:pt x="66" y="379"/>
                    <a:pt x="67" y="379"/>
                    <a:pt x="68" y="379"/>
                  </a:cubicBezTo>
                  <a:cubicBezTo>
                    <a:pt x="69" y="379"/>
                    <a:pt x="69" y="380"/>
                    <a:pt x="69" y="380"/>
                  </a:cubicBezTo>
                  <a:cubicBezTo>
                    <a:pt x="70" y="380"/>
                    <a:pt x="70" y="379"/>
                    <a:pt x="71" y="379"/>
                  </a:cubicBezTo>
                  <a:cubicBezTo>
                    <a:pt x="72" y="379"/>
                    <a:pt x="72" y="379"/>
                    <a:pt x="72" y="379"/>
                  </a:cubicBezTo>
                  <a:cubicBezTo>
                    <a:pt x="73" y="379"/>
                    <a:pt x="75" y="378"/>
                    <a:pt x="76" y="377"/>
                  </a:cubicBezTo>
                  <a:cubicBezTo>
                    <a:pt x="97" y="361"/>
                    <a:pt x="97" y="361"/>
                    <a:pt x="97" y="361"/>
                  </a:cubicBezTo>
                  <a:cubicBezTo>
                    <a:pt x="104" y="368"/>
                    <a:pt x="112" y="374"/>
                    <a:pt x="120" y="379"/>
                  </a:cubicBezTo>
                  <a:cubicBezTo>
                    <a:pt x="109" y="403"/>
                    <a:pt x="109" y="403"/>
                    <a:pt x="109" y="403"/>
                  </a:cubicBezTo>
                  <a:cubicBezTo>
                    <a:pt x="107" y="408"/>
                    <a:pt x="109" y="415"/>
                    <a:pt x="115" y="418"/>
                  </a:cubicBezTo>
                  <a:cubicBezTo>
                    <a:pt x="157" y="436"/>
                    <a:pt x="157" y="436"/>
                    <a:pt x="157" y="436"/>
                  </a:cubicBezTo>
                  <a:cubicBezTo>
                    <a:pt x="159" y="436"/>
                    <a:pt x="160" y="438"/>
                    <a:pt x="162" y="438"/>
                  </a:cubicBezTo>
                  <a:cubicBezTo>
                    <a:pt x="163" y="438"/>
                    <a:pt x="164" y="436"/>
                    <a:pt x="165" y="436"/>
                  </a:cubicBezTo>
                  <a:cubicBezTo>
                    <a:pt x="166" y="436"/>
                    <a:pt x="166" y="436"/>
                    <a:pt x="166" y="436"/>
                  </a:cubicBezTo>
                  <a:cubicBezTo>
                    <a:pt x="167" y="435"/>
                    <a:pt x="168" y="435"/>
                    <a:pt x="169" y="434"/>
                  </a:cubicBezTo>
                  <a:cubicBezTo>
                    <a:pt x="169" y="434"/>
                    <a:pt x="169" y="434"/>
                    <a:pt x="170" y="433"/>
                  </a:cubicBezTo>
                  <a:cubicBezTo>
                    <a:pt x="171" y="432"/>
                    <a:pt x="171" y="431"/>
                    <a:pt x="172" y="430"/>
                  </a:cubicBezTo>
                  <a:cubicBezTo>
                    <a:pt x="183" y="405"/>
                    <a:pt x="183" y="405"/>
                    <a:pt x="183" y="405"/>
                  </a:cubicBezTo>
                  <a:cubicBezTo>
                    <a:pt x="192" y="407"/>
                    <a:pt x="202" y="409"/>
                    <a:pt x="211" y="409"/>
                  </a:cubicBezTo>
                  <a:cubicBezTo>
                    <a:pt x="214" y="435"/>
                    <a:pt x="214" y="435"/>
                    <a:pt x="214" y="435"/>
                  </a:cubicBezTo>
                  <a:cubicBezTo>
                    <a:pt x="214" y="438"/>
                    <a:pt x="214" y="439"/>
                    <a:pt x="215" y="440"/>
                  </a:cubicBezTo>
                  <a:cubicBezTo>
                    <a:pt x="215" y="441"/>
                    <a:pt x="216" y="441"/>
                    <a:pt x="216" y="441"/>
                  </a:cubicBezTo>
                  <a:cubicBezTo>
                    <a:pt x="217" y="442"/>
                    <a:pt x="217" y="443"/>
                    <a:pt x="218" y="443"/>
                  </a:cubicBezTo>
                  <a:cubicBezTo>
                    <a:pt x="218" y="444"/>
                    <a:pt x="219" y="444"/>
                    <a:pt x="219" y="444"/>
                  </a:cubicBezTo>
                  <a:cubicBezTo>
                    <a:pt x="220" y="445"/>
                    <a:pt x="221" y="445"/>
                    <a:pt x="221" y="445"/>
                  </a:cubicBezTo>
                  <a:cubicBezTo>
                    <a:pt x="222" y="446"/>
                    <a:pt x="223" y="446"/>
                    <a:pt x="223" y="446"/>
                  </a:cubicBezTo>
                  <a:cubicBezTo>
                    <a:pt x="224" y="446"/>
                    <a:pt x="224" y="446"/>
                    <a:pt x="225" y="446"/>
                  </a:cubicBezTo>
                  <a:cubicBezTo>
                    <a:pt x="226" y="446"/>
                    <a:pt x="226" y="446"/>
                    <a:pt x="226" y="446"/>
                  </a:cubicBezTo>
                  <a:cubicBezTo>
                    <a:pt x="272" y="441"/>
                    <a:pt x="272" y="441"/>
                    <a:pt x="272" y="441"/>
                  </a:cubicBezTo>
                  <a:cubicBezTo>
                    <a:pt x="278" y="441"/>
                    <a:pt x="282" y="434"/>
                    <a:pt x="282" y="428"/>
                  </a:cubicBezTo>
                  <a:cubicBezTo>
                    <a:pt x="279" y="401"/>
                    <a:pt x="279" y="401"/>
                    <a:pt x="279" y="401"/>
                  </a:cubicBezTo>
                  <a:cubicBezTo>
                    <a:pt x="288" y="398"/>
                    <a:pt x="297" y="395"/>
                    <a:pt x="305" y="390"/>
                  </a:cubicBezTo>
                  <a:cubicBezTo>
                    <a:pt x="321" y="411"/>
                    <a:pt x="321" y="411"/>
                    <a:pt x="321" y="411"/>
                  </a:cubicBezTo>
                  <a:cubicBezTo>
                    <a:pt x="322" y="413"/>
                    <a:pt x="323" y="414"/>
                    <a:pt x="324" y="415"/>
                  </a:cubicBezTo>
                  <a:cubicBezTo>
                    <a:pt x="325" y="415"/>
                    <a:pt x="325" y="415"/>
                    <a:pt x="326" y="415"/>
                  </a:cubicBezTo>
                  <a:cubicBezTo>
                    <a:pt x="327" y="415"/>
                    <a:pt x="328" y="416"/>
                    <a:pt x="329" y="416"/>
                  </a:cubicBezTo>
                  <a:cubicBezTo>
                    <a:pt x="330" y="416"/>
                    <a:pt x="330" y="416"/>
                    <a:pt x="330" y="416"/>
                  </a:cubicBezTo>
                  <a:cubicBezTo>
                    <a:pt x="331" y="416"/>
                    <a:pt x="331" y="416"/>
                    <a:pt x="331" y="416"/>
                  </a:cubicBezTo>
                  <a:cubicBezTo>
                    <a:pt x="332" y="416"/>
                    <a:pt x="332" y="416"/>
                    <a:pt x="333" y="416"/>
                  </a:cubicBezTo>
                  <a:cubicBezTo>
                    <a:pt x="334" y="415"/>
                    <a:pt x="335" y="415"/>
                    <a:pt x="337" y="414"/>
                  </a:cubicBezTo>
                  <a:cubicBezTo>
                    <a:pt x="374" y="387"/>
                    <a:pt x="374" y="387"/>
                    <a:pt x="374" y="387"/>
                  </a:cubicBezTo>
                  <a:cubicBezTo>
                    <a:pt x="379" y="384"/>
                    <a:pt x="380" y="377"/>
                    <a:pt x="376" y="372"/>
                  </a:cubicBezTo>
                  <a:cubicBezTo>
                    <a:pt x="360" y="349"/>
                    <a:pt x="360" y="349"/>
                    <a:pt x="360" y="349"/>
                  </a:cubicBezTo>
                  <a:cubicBezTo>
                    <a:pt x="367" y="342"/>
                    <a:pt x="372" y="334"/>
                    <a:pt x="378" y="326"/>
                  </a:cubicBezTo>
                  <a:cubicBezTo>
                    <a:pt x="401" y="337"/>
                    <a:pt x="401" y="337"/>
                    <a:pt x="401" y="337"/>
                  </a:cubicBezTo>
                  <a:cubicBezTo>
                    <a:pt x="403" y="338"/>
                    <a:pt x="404" y="338"/>
                    <a:pt x="406" y="338"/>
                  </a:cubicBezTo>
                  <a:cubicBezTo>
                    <a:pt x="407" y="338"/>
                    <a:pt x="408" y="338"/>
                    <a:pt x="410" y="337"/>
                  </a:cubicBezTo>
                  <a:cubicBezTo>
                    <a:pt x="410" y="337"/>
                    <a:pt x="410" y="337"/>
                    <a:pt x="411" y="337"/>
                  </a:cubicBezTo>
                  <a:cubicBezTo>
                    <a:pt x="412" y="336"/>
                    <a:pt x="412" y="336"/>
                    <a:pt x="413" y="335"/>
                  </a:cubicBezTo>
                  <a:cubicBezTo>
                    <a:pt x="413" y="335"/>
                    <a:pt x="414" y="335"/>
                    <a:pt x="414" y="334"/>
                  </a:cubicBezTo>
                  <a:cubicBezTo>
                    <a:pt x="415" y="334"/>
                    <a:pt x="416" y="332"/>
                    <a:pt x="416" y="331"/>
                  </a:cubicBezTo>
                  <a:cubicBezTo>
                    <a:pt x="434" y="289"/>
                    <a:pt x="434" y="289"/>
                    <a:pt x="434" y="289"/>
                  </a:cubicBezTo>
                  <a:cubicBezTo>
                    <a:pt x="437" y="283"/>
                    <a:pt x="434" y="277"/>
                    <a:pt x="429" y="274"/>
                  </a:cubicBezTo>
                  <a:cubicBezTo>
                    <a:pt x="404" y="263"/>
                    <a:pt x="404" y="263"/>
                    <a:pt x="404" y="263"/>
                  </a:cubicBezTo>
                  <a:cubicBezTo>
                    <a:pt x="406" y="254"/>
                    <a:pt x="408" y="245"/>
                    <a:pt x="408" y="235"/>
                  </a:cubicBezTo>
                  <a:lnTo>
                    <a:pt x="434" y="232"/>
                  </a:lnTo>
                  <a:close/>
                  <a:moveTo>
                    <a:pt x="222" y="336"/>
                  </a:moveTo>
                  <a:cubicBezTo>
                    <a:pt x="161" y="336"/>
                    <a:pt x="110" y="285"/>
                    <a:pt x="110" y="223"/>
                  </a:cubicBezTo>
                  <a:cubicBezTo>
                    <a:pt x="110" y="161"/>
                    <a:pt x="161" y="110"/>
                    <a:pt x="222" y="110"/>
                  </a:cubicBezTo>
                  <a:cubicBezTo>
                    <a:pt x="285" y="110"/>
                    <a:pt x="335" y="161"/>
                    <a:pt x="335" y="223"/>
                  </a:cubicBezTo>
                  <a:cubicBezTo>
                    <a:pt x="335" y="285"/>
                    <a:pt x="285" y="336"/>
                    <a:pt x="222" y="336"/>
                  </a:cubicBezTo>
                  <a:close/>
                </a:path>
              </a:pathLst>
            </a:custGeom>
            <a:noFill/>
            <a:ln w="19050" cmpd="sng">
              <a:solidFill>
                <a:srgbClr val="0095D3"/>
              </a:solidFill>
            </a:ln>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p:nvGrpSpPr>
          <p:grpSpPr>
            <a:xfrm>
              <a:off x="5390094" y="2708448"/>
              <a:ext cx="1459508" cy="914399"/>
              <a:chOff x="5586363" y="2768598"/>
              <a:chExt cx="1054092" cy="660401"/>
            </a:xfrm>
            <a:solidFill>
              <a:srgbClr val="0095D3"/>
            </a:solidFill>
          </p:grpSpPr>
          <p:sp>
            <p:nvSpPr>
              <p:cNvPr id="25" name="Freeform 11"/>
              <p:cNvSpPr>
                <a:spLocks/>
              </p:cNvSpPr>
              <p:nvPr/>
            </p:nvSpPr>
            <p:spPr bwMode="auto">
              <a:xfrm rot="919612" flipH="1">
                <a:off x="5586363" y="2930454"/>
                <a:ext cx="607901" cy="498545"/>
              </a:xfrm>
              <a:custGeom>
                <a:avLst/>
                <a:gdLst>
                  <a:gd name="T0" fmla="*/ 1435 w 1733"/>
                  <a:gd name="T1" fmla="*/ 0 h 1330"/>
                  <a:gd name="T2" fmla="*/ 1435 w 1733"/>
                  <a:gd name="T3" fmla="*/ 0 h 1330"/>
                  <a:gd name="T4" fmla="*/ 883 w 1733"/>
                  <a:gd name="T5" fmla="*/ 413 h 1330"/>
                  <a:gd name="T6" fmla="*/ 1054 w 1733"/>
                  <a:gd name="T7" fmla="*/ 452 h 1330"/>
                  <a:gd name="T8" fmla="*/ 0 w 1733"/>
                  <a:gd name="T9" fmla="*/ 1203 h 1330"/>
                  <a:gd name="T10" fmla="*/ 1464 w 1733"/>
                  <a:gd name="T11" fmla="*/ 541 h 1330"/>
                  <a:gd name="T12" fmla="*/ 1652 w 1733"/>
                  <a:gd name="T13" fmla="*/ 576 h 1330"/>
                  <a:gd name="T14" fmla="*/ 1435 w 1733"/>
                  <a:gd name="T15" fmla="*/ 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3" h="1330">
                    <a:moveTo>
                      <a:pt x="1435" y="0"/>
                    </a:moveTo>
                    <a:cubicBezTo>
                      <a:pt x="1435" y="0"/>
                      <a:pt x="1435" y="0"/>
                      <a:pt x="1435" y="0"/>
                    </a:cubicBezTo>
                    <a:cubicBezTo>
                      <a:pt x="1435" y="0"/>
                      <a:pt x="1007" y="386"/>
                      <a:pt x="883" y="413"/>
                    </a:cubicBezTo>
                    <a:cubicBezTo>
                      <a:pt x="883" y="413"/>
                      <a:pt x="954" y="428"/>
                      <a:pt x="1054" y="452"/>
                    </a:cubicBezTo>
                    <a:cubicBezTo>
                      <a:pt x="844" y="871"/>
                      <a:pt x="443" y="1147"/>
                      <a:pt x="0" y="1203"/>
                    </a:cubicBezTo>
                    <a:cubicBezTo>
                      <a:pt x="580" y="1330"/>
                      <a:pt x="1170" y="1054"/>
                      <a:pt x="1464" y="541"/>
                    </a:cubicBezTo>
                    <a:cubicBezTo>
                      <a:pt x="1556" y="561"/>
                      <a:pt x="1629" y="574"/>
                      <a:pt x="1652" y="576"/>
                    </a:cubicBezTo>
                    <a:cubicBezTo>
                      <a:pt x="1733" y="580"/>
                      <a:pt x="1414" y="81"/>
                      <a:pt x="1435" y="0"/>
                    </a:cubicBezTo>
                  </a:path>
                </a:pathLst>
              </a:custGeom>
              <a:solidFill>
                <a:schemeClr val="bg1"/>
              </a:solidFill>
              <a:ln w="28575" cmpd="sng">
                <a:solidFill>
                  <a:srgbClr val="0095D3"/>
                </a:solidFill>
              </a:ln>
            </p:spPr>
            <p:txBody>
              <a:bodyPr vert="horz" wrap="square" lIns="91440" tIns="45720" rIns="91440" bIns="45720" numCol="1" anchor="t" anchorCtr="0" compatLnSpc="1">
                <a:prstTxWarp prst="textNoShape">
                  <a:avLst/>
                </a:prstTxWarp>
              </a:bodyPr>
              <a:lstStyle/>
              <a:p>
                <a:pPr defTabSz="685524"/>
                <a:endParaRPr lang="en-US" sz="1500">
                  <a:solidFill>
                    <a:srgbClr val="717074"/>
                  </a:solidFill>
                </a:endParaRPr>
              </a:p>
            </p:txBody>
          </p:sp>
          <p:sp>
            <p:nvSpPr>
              <p:cNvPr id="26" name="Freeform 11"/>
              <p:cNvSpPr>
                <a:spLocks/>
              </p:cNvSpPr>
              <p:nvPr/>
            </p:nvSpPr>
            <p:spPr bwMode="auto">
              <a:xfrm rot="11719612" flipH="1">
                <a:off x="6032554" y="2768598"/>
                <a:ext cx="607901" cy="498545"/>
              </a:xfrm>
              <a:custGeom>
                <a:avLst/>
                <a:gdLst>
                  <a:gd name="T0" fmla="*/ 1435 w 1733"/>
                  <a:gd name="T1" fmla="*/ 0 h 1330"/>
                  <a:gd name="T2" fmla="*/ 1435 w 1733"/>
                  <a:gd name="T3" fmla="*/ 0 h 1330"/>
                  <a:gd name="T4" fmla="*/ 883 w 1733"/>
                  <a:gd name="T5" fmla="*/ 413 h 1330"/>
                  <a:gd name="T6" fmla="*/ 1054 w 1733"/>
                  <a:gd name="T7" fmla="*/ 452 h 1330"/>
                  <a:gd name="T8" fmla="*/ 0 w 1733"/>
                  <a:gd name="T9" fmla="*/ 1203 h 1330"/>
                  <a:gd name="T10" fmla="*/ 1464 w 1733"/>
                  <a:gd name="T11" fmla="*/ 541 h 1330"/>
                  <a:gd name="T12" fmla="*/ 1652 w 1733"/>
                  <a:gd name="T13" fmla="*/ 576 h 1330"/>
                  <a:gd name="T14" fmla="*/ 1435 w 1733"/>
                  <a:gd name="T15" fmla="*/ 0 h 1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3" h="1330">
                    <a:moveTo>
                      <a:pt x="1435" y="0"/>
                    </a:moveTo>
                    <a:cubicBezTo>
                      <a:pt x="1435" y="0"/>
                      <a:pt x="1435" y="0"/>
                      <a:pt x="1435" y="0"/>
                    </a:cubicBezTo>
                    <a:cubicBezTo>
                      <a:pt x="1435" y="0"/>
                      <a:pt x="1007" y="386"/>
                      <a:pt x="883" y="413"/>
                    </a:cubicBezTo>
                    <a:cubicBezTo>
                      <a:pt x="883" y="413"/>
                      <a:pt x="954" y="428"/>
                      <a:pt x="1054" y="452"/>
                    </a:cubicBezTo>
                    <a:cubicBezTo>
                      <a:pt x="844" y="871"/>
                      <a:pt x="443" y="1147"/>
                      <a:pt x="0" y="1203"/>
                    </a:cubicBezTo>
                    <a:cubicBezTo>
                      <a:pt x="580" y="1330"/>
                      <a:pt x="1170" y="1054"/>
                      <a:pt x="1464" y="541"/>
                    </a:cubicBezTo>
                    <a:cubicBezTo>
                      <a:pt x="1556" y="561"/>
                      <a:pt x="1629" y="574"/>
                      <a:pt x="1652" y="576"/>
                    </a:cubicBezTo>
                    <a:cubicBezTo>
                      <a:pt x="1733" y="580"/>
                      <a:pt x="1414" y="81"/>
                      <a:pt x="1435" y="0"/>
                    </a:cubicBezTo>
                  </a:path>
                </a:pathLst>
              </a:custGeom>
              <a:solidFill>
                <a:schemeClr val="bg1"/>
              </a:solidFill>
              <a:ln w="28575" cmpd="sng">
                <a:solidFill>
                  <a:srgbClr val="0095D3"/>
                </a:solidFill>
              </a:ln>
            </p:spPr>
            <p:txBody>
              <a:bodyPr vert="horz" wrap="square" lIns="91440" tIns="45720" rIns="91440" bIns="45720" numCol="1" anchor="t" anchorCtr="0" compatLnSpc="1">
                <a:prstTxWarp prst="textNoShape">
                  <a:avLst/>
                </a:prstTxWarp>
              </a:bodyPr>
              <a:lstStyle/>
              <a:p>
                <a:pPr defTabSz="685524"/>
                <a:endParaRPr lang="en-US" sz="1500">
                  <a:solidFill>
                    <a:srgbClr val="717074"/>
                  </a:solidFill>
                </a:endParaRPr>
              </a:p>
            </p:txBody>
          </p:sp>
        </p:grpSp>
        <p:sp>
          <p:nvSpPr>
            <p:cNvPr id="24" name="Freeform 24"/>
            <p:cNvSpPr>
              <a:spLocks noEditPoints="1"/>
            </p:cNvSpPr>
            <p:nvPr/>
          </p:nvSpPr>
          <p:spPr bwMode="auto">
            <a:xfrm>
              <a:off x="6022828" y="3041654"/>
              <a:ext cx="170874" cy="264187"/>
            </a:xfrm>
            <a:custGeom>
              <a:avLst/>
              <a:gdLst>
                <a:gd name="T0" fmla="*/ 608 w 665"/>
                <a:gd name="T1" fmla="*/ 438 h 1027"/>
                <a:gd name="T2" fmla="*/ 608 w 665"/>
                <a:gd name="T3" fmla="*/ 257 h 1027"/>
                <a:gd name="T4" fmla="*/ 351 w 665"/>
                <a:gd name="T5" fmla="*/ 0 h 1027"/>
                <a:gd name="T6" fmla="*/ 313 w 665"/>
                <a:gd name="T7" fmla="*/ 0 h 1027"/>
                <a:gd name="T8" fmla="*/ 57 w 665"/>
                <a:gd name="T9" fmla="*/ 257 h 1027"/>
                <a:gd name="T10" fmla="*/ 57 w 665"/>
                <a:gd name="T11" fmla="*/ 438 h 1027"/>
                <a:gd name="T12" fmla="*/ 0 w 665"/>
                <a:gd name="T13" fmla="*/ 438 h 1027"/>
                <a:gd name="T14" fmla="*/ 0 w 665"/>
                <a:gd name="T15" fmla="*/ 1027 h 1027"/>
                <a:gd name="T16" fmla="*/ 665 w 665"/>
                <a:gd name="T17" fmla="*/ 1027 h 1027"/>
                <a:gd name="T18" fmla="*/ 665 w 665"/>
                <a:gd name="T19" fmla="*/ 438 h 1027"/>
                <a:gd name="T20" fmla="*/ 608 w 665"/>
                <a:gd name="T21" fmla="*/ 438 h 1027"/>
                <a:gd name="T22" fmla="*/ 171 w 665"/>
                <a:gd name="T23" fmla="*/ 257 h 1027"/>
                <a:gd name="T24" fmla="*/ 313 w 665"/>
                <a:gd name="T25" fmla="*/ 114 h 1027"/>
                <a:gd name="T26" fmla="*/ 351 w 665"/>
                <a:gd name="T27" fmla="*/ 114 h 1027"/>
                <a:gd name="T28" fmla="*/ 494 w 665"/>
                <a:gd name="T29" fmla="*/ 257 h 1027"/>
                <a:gd name="T30" fmla="*/ 494 w 665"/>
                <a:gd name="T31" fmla="*/ 438 h 1027"/>
                <a:gd name="T32" fmla="*/ 171 w 665"/>
                <a:gd name="T33" fmla="*/ 438 h 1027"/>
                <a:gd name="T34" fmla="*/ 171 w 665"/>
                <a:gd name="T35" fmla="*/ 257 h 1027"/>
                <a:gd name="T36" fmla="*/ 398 w 665"/>
                <a:gd name="T37" fmla="*/ 848 h 1027"/>
                <a:gd name="T38" fmla="*/ 267 w 665"/>
                <a:gd name="T39" fmla="*/ 848 h 1027"/>
                <a:gd name="T40" fmla="*/ 297 w 665"/>
                <a:gd name="T41" fmla="*/ 738 h 1027"/>
                <a:gd name="T42" fmla="*/ 254 w 665"/>
                <a:gd name="T43" fmla="*/ 668 h 1027"/>
                <a:gd name="T44" fmla="*/ 332 w 665"/>
                <a:gd name="T45" fmla="*/ 590 h 1027"/>
                <a:gd name="T46" fmla="*/ 411 w 665"/>
                <a:gd name="T47" fmla="*/ 668 h 1027"/>
                <a:gd name="T48" fmla="*/ 368 w 665"/>
                <a:gd name="T49" fmla="*/ 738 h 1027"/>
                <a:gd name="T50" fmla="*/ 398 w 665"/>
                <a:gd name="T51" fmla="*/ 848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5" h="1027">
                  <a:moveTo>
                    <a:pt x="608" y="438"/>
                  </a:moveTo>
                  <a:cubicBezTo>
                    <a:pt x="608" y="257"/>
                    <a:pt x="608" y="257"/>
                    <a:pt x="608" y="257"/>
                  </a:cubicBezTo>
                  <a:cubicBezTo>
                    <a:pt x="608" y="116"/>
                    <a:pt x="493" y="0"/>
                    <a:pt x="351" y="0"/>
                  </a:cubicBezTo>
                  <a:cubicBezTo>
                    <a:pt x="313" y="0"/>
                    <a:pt x="313" y="0"/>
                    <a:pt x="313" y="0"/>
                  </a:cubicBezTo>
                  <a:cubicBezTo>
                    <a:pt x="172" y="0"/>
                    <a:pt x="57" y="116"/>
                    <a:pt x="57" y="257"/>
                  </a:cubicBezTo>
                  <a:cubicBezTo>
                    <a:pt x="57" y="438"/>
                    <a:pt x="57" y="438"/>
                    <a:pt x="57" y="438"/>
                  </a:cubicBezTo>
                  <a:cubicBezTo>
                    <a:pt x="0" y="438"/>
                    <a:pt x="0" y="438"/>
                    <a:pt x="0" y="438"/>
                  </a:cubicBezTo>
                  <a:cubicBezTo>
                    <a:pt x="0" y="1027"/>
                    <a:pt x="0" y="1027"/>
                    <a:pt x="0" y="1027"/>
                  </a:cubicBezTo>
                  <a:cubicBezTo>
                    <a:pt x="665" y="1027"/>
                    <a:pt x="665" y="1027"/>
                    <a:pt x="665" y="1027"/>
                  </a:cubicBezTo>
                  <a:cubicBezTo>
                    <a:pt x="665" y="438"/>
                    <a:pt x="665" y="438"/>
                    <a:pt x="665" y="438"/>
                  </a:cubicBezTo>
                  <a:lnTo>
                    <a:pt x="608" y="438"/>
                  </a:lnTo>
                  <a:close/>
                  <a:moveTo>
                    <a:pt x="171" y="257"/>
                  </a:moveTo>
                  <a:cubicBezTo>
                    <a:pt x="171" y="178"/>
                    <a:pt x="235" y="114"/>
                    <a:pt x="313" y="114"/>
                  </a:cubicBezTo>
                  <a:cubicBezTo>
                    <a:pt x="351" y="114"/>
                    <a:pt x="351" y="114"/>
                    <a:pt x="351" y="114"/>
                  </a:cubicBezTo>
                  <a:cubicBezTo>
                    <a:pt x="430" y="114"/>
                    <a:pt x="494" y="178"/>
                    <a:pt x="494" y="257"/>
                  </a:cubicBezTo>
                  <a:cubicBezTo>
                    <a:pt x="494" y="438"/>
                    <a:pt x="494" y="438"/>
                    <a:pt x="494" y="438"/>
                  </a:cubicBezTo>
                  <a:cubicBezTo>
                    <a:pt x="171" y="438"/>
                    <a:pt x="171" y="438"/>
                    <a:pt x="171" y="438"/>
                  </a:cubicBezTo>
                  <a:lnTo>
                    <a:pt x="171" y="257"/>
                  </a:lnTo>
                  <a:close/>
                  <a:moveTo>
                    <a:pt x="398" y="848"/>
                  </a:moveTo>
                  <a:cubicBezTo>
                    <a:pt x="267" y="848"/>
                    <a:pt x="267" y="848"/>
                    <a:pt x="267" y="848"/>
                  </a:cubicBezTo>
                  <a:cubicBezTo>
                    <a:pt x="297" y="738"/>
                    <a:pt x="297" y="738"/>
                    <a:pt x="297" y="738"/>
                  </a:cubicBezTo>
                  <a:cubicBezTo>
                    <a:pt x="272" y="725"/>
                    <a:pt x="254" y="699"/>
                    <a:pt x="254" y="668"/>
                  </a:cubicBezTo>
                  <a:cubicBezTo>
                    <a:pt x="254" y="625"/>
                    <a:pt x="289" y="590"/>
                    <a:pt x="332" y="590"/>
                  </a:cubicBezTo>
                  <a:cubicBezTo>
                    <a:pt x="376" y="590"/>
                    <a:pt x="411" y="625"/>
                    <a:pt x="411" y="668"/>
                  </a:cubicBezTo>
                  <a:cubicBezTo>
                    <a:pt x="411" y="699"/>
                    <a:pt x="393" y="725"/>
                    <a:pt x="368" y="738"/>
                  </a:cubicBezTo>
                  <a:lnTo>
                    <a:pt x="398" y="848"/>
                  </a:lnTo>
                  <a:close/>
                </a:path>
              </a:pathLst>
            </a:custGeom>
            <a:solidFill>
              <a:schemeClr val="bg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defTabSz="685524"/>
              <a:endParaRPr lang="en-US" sz="1500">
                <a:solidFill>
                  <a:srgbClr val="717074"/>
                </a:solidFill>
              </a:endParaRPr>
            </a:p>
          </p:txBody>
        </p:sp>
      </p:grpSp>
      <p:sp>
        <p:nvSpPr>
          <p:cNvPr id="21" name="Rectangle 20"/>
          <p:cNvSpPr/>
          <p:nvPr/>
        </p:nvSpPr>
        <p:spPr>
          <a:xfrm>
            <a:off x="5198841" y="2574161"/>
            <a:ext cx="2089526" cy="539635"/>
          </a:xfrm>
          <a:prstGeom prst="rect">
            <a:avLst/>
          </a:prstGeom>
          <a:ln>
            <a:noFill/>
          </a:ln>
        </p:spPr>
        <p:txBody>
          <a:bodyPr wrap="square" lIns="0" tIns="45717" rIns="0" bIns="45717">
            <a:spAutoFit/>
          </a:bodyPr>
          <a:lstStyle/>
          <a:p>
            <a:pPr algn="ctr">
              <a:lnSpc>
                <a:spcPct val="90000"/>
              </a:lnSpc>
              <a:spcAft>
                <a:spcPts val="1200"/>
              </a:spcAft>
            </a:pPr>
            <a:r>
              <a:rPr lang="en-US" sz="1600">
                <a:solidFill>
                  <a:srgbClr val="6DB33F"/>
                </a:solidFill>
                <a:cs typeface="Avenir Medium"/>
              </a:rPr>
              <a:t>Control,</a:t>
            </a:r>
            <a:br>
              <a:rPr lang="en-US" sz="1600">
                <a:solidFill>
                  <a:srgbClr val="6DB33F"/>
                </a:solidFill>
                <a:cs typeface="Avenir Medium"/>
              </a:rPr>
            </a:br>
            <a:r>
              <a:rPr lang="en-US" sz="1600">
                <a:solidFill>
                  <a:srgbClr val="6DB33F"/>
                </a:solidFill>
                <a:cs typeface="Avenir Medium"/>
              </a:rPr>
              <a:t>Manage, Secure</a:t>
            </a:r>
          </a:p>
        </p:txBody>
      </p:sp>
      <p:grpSp>
        <p:nvGrpSpPr>
          <p:cNvPr id="28" name="Group 27"/>
          <p:cNvGrpSpPr/>
          <p:nvPr/>
        </p:nvGrpSpPr>
        <p:grpSpPr>
          <a:xfrm>
            <a:off x="8010217" y="3403039"/>
            <a:ext cx="656520" cy="657036"/>
            <a:chOff x="5554093" y="2532559"/>
            <a:chExt cx="1124712" cy="1125599"/>
          </a:xfrm>
        </p:grpSpPr>
        <p:grpSp>
          <p:nvGrpSpPr>
            <p:cNvPr id="30" name="Group 29"/>
            <p:cNvGrpSpPr/>
            <p:nvPr/>
          </p:nvGrpSpPr>
          <p:grpSpPr>
            <a:xfrm>
              <a:off x="5554093" y="2532559"/>
              <a:ext cx="1124712" cy="1125599"/>
              <a:chOff x="5484811" y="2532559"/>
              <a:chExt cx="1124712" cy="1125599"/>
            </a:xfrm>
          </p:grpSpPr>
          <p:sp>
            <p:nvSpPr>
              <p:cNvPr id="32" name="Rectangle 31"/>
              <p:cNvSpPr/>
              <p:nvPr/>
            </p:nvSpPr>
            <p:spPr>
              <a:xfrm>
                <a:off x="5484811" y="2532559"/>
                <a:ext cx="1124712" cy="1125599"/>
              </a:xfrm>
              <a:prstGeom prst="rect">
                <a:avLst/>
              </a:prstGeom>
              <a:noFill/>
              <a:ln w="28575" cmpd="sng">
                <a:solidFill>
                  <a:srgbClr val="0095D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88253" y="3196958"/>
                <a:ext cx="484198" cy="457758"/>
              </a:xfrm>
              <a:prstGeom prst="rect">
                <a:avLst/>
              </a:prstGeom>
              <a:noFill/>
              <a:ln w="38100" cmpd="sng">
                <a:solidFill>
                  <a:srgbClr val="0095D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flipV="1">
              <a:off x="6026683" y="2718676"/>
              <a:ext cx="490499" cy="490502"/>
            </a:xfrm>
            <a:prstGeom prst="straightConnector1">
              <a:avLst/>
            </a:prstGeom>
            <a:ln w="28575" cmpd="sng">
              <a:solidFill>
                <a:srgbClr val="0095D3"/>
              </a:solidFill>
              <a:miter lim="800000"/>
              <a:headEnd type="none" w="med" len="med"/>
              <a:tailEnd type="arrow" w="lg" len="med"/>
            </a:ln>
          </p:spPr>
          <p:style>
            <a:lnRef idx="1">
              <a:schemeClr val="accent1"/>
            </a:lnRef>
            <a:fillRef idx="0">
              <a:schemeClr val="accent1"/>
            </a:fillRef>
            <a:effectRef idx="0">
              <a:schemeClr val="accent1"/>
            </a:effectRef>
            <a:fontRef idx="minor">
              <a:schemeClr val="tx1"/>
            </a:fontRef>
          </p:style>
        </p:cxnSp>
      </p:grpSp>
      <p:sp>
        <p:nvSpPr>
          <p:cNvPr id="29" name="Rectangle 28"/>
          <p:cNvSpPr/>
          <p:nvPr/>
        </p:nvSpPr>
        <p:spPr>
          <a:xfrm>
            <a:off x="7484370" y="2574157"/>
            <a:ext cx="1818028" cy="539635"/>
          </a:xfrm>
          <a:prstGeom prst="rect">
            <a:avLst/>
          </a:prstGeom>
          <a:ln>
            <a:noFill/>
          </a:ln>
        </p:spPr>
        <p:txBody>
          <a:bodyPr wrap="square" lIns="0" tIns="45717" rIns="0" bIns="45717">
            <a:spAutoFit/>
          </a:bodyPr>
          <a:lstStyle/>
          <a:p>
            <a:pPr algn="ctr">
              <a:lnSpc>
                <a:spcPct val="90000"/>
              </a:lnSpc>
              <a:spcAft>
                <a:spcPts val="1200"/>
              </a:spcAft>
            </a:pPr>
            <a:r>
              <a:rPr lang="en-US" sz="1600">
                <a:solidFill>
                  <a:srgbClr val="6DB33F"/>
                </a:solidFill>
                <a:cs typeface="Avenir Medium"/>
              </a:rPr>
              <a:t>Enterprise-class App SLA</a:t>
            </a:r>
          </a:p>
        </p:txBody>
      </p:sp>
      <p:grpSp>
        <p:nvGrpSpPr>
          <p:cNvPr id="35" name="Group 34"/>
          <p:cNvGrpSpPr/>
          <p:nvPr/>
        </p:nvGrpSpPr>
        <p:grpSpPr>
          <a:xfrm>
            <a:off x="10212809" y="3466803"/>
            <a:ext cx="483239" cy="585367"/>
            <a:chOff x="10203789" y="2654496"/>
            <a:chExt cx="918634" cy="1112776"/>
          </a:xfrm>
        </p:grpSpPr>
        <p:sp>
          <p:nvSpPr>
            <p:cNvPr id="37" name="Rectangle 36"/>
            <p:cNvSpPr/>
            <p:nvPr/>
          </p:nvSpPr>
          <p:spPr>
            <a:xfrm>
              <a:off x="10426125" y="3293309"/>
              <a:ext cx="473963" cy="473963"/>
            </a:xfrm>
            <a:prstGeom prst="rect">
              <a:avLst/>
            </a:prstGeom>
            <a:ln w="28575" cmpd="sng">
              <a:solidFill>
                <a:srgbClr val="009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nvGrpSpPr>
            <p:cNvPr id="38" name="Group 37"/>
            <p:cNvGrpSpPr/>
            <p:nvPr/>
          </p:nvGrpSpPr>
          <p:grpSpPr>
            <a:xfrm>
              <a:off x="10203789" y="2654496"/>
              <a:ext cx="918634" cy="925990"/>
              <a:chOff x="10200129" y="2587648"/>
              <a:chExt cx="918634" cy="925990"/>
            </a:xfrm>
          </p:grpSpPr>
          <p:sp>
            <p:nvSpPr>
              <p:cNvPr id="39" name="Freeform 41"/>
              <p:cNvSpPr/>
              <p:nvPr/>
            </p:nvSpPr>
            <p:spPr>
              <a:xfrm>
                <a:off x="10200129" y="2587648"/>
                <a:ext cx="918634" cy="918670"/>
              </a:xfrm>
              <a:custGeom>
                <a:avLst/>
                <a:gdLst>
                  <a:gd name="connsiteX0" fmla="*/ 150056 w 918634"/>
                  <a:gd name="connsiteY0" fmla="*/ 918670 h 918670"/>
                  <a:gd name="connsiteX1" fmla="*/ 0 w 918634"/>
                  <a:gd name="connsiteY1" fmla="*/ 918670 h 918670"/>
                  <a:gd name="connsiteX2" fmla="*/ 3660 w 918634"/>
                  <a:gd name="connsiteY2" fmla="*/ 0 h 918670"/>
                  <a:gd name="connsiteX3" fmla="*/ 914974 w 918634"/>
                  <a:gd name="connsiteY3" fmla="*/ 0 h 918670"/>
                  <a:gd name="connsiteX4" fmla="*/ 918634 w 918634"/>
                  <a:gd name="connsiteY4" fmla="*/ 915010 h 918670"/>
                  <a:gd name="connsiteX5" fmla="*/ 753939 w 918634"/>
                  <a:gd name="connsiteY5" fmla="*/ 915010 h 91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634" h="918670">
                    <a:moveTo>
                      <a:pt x="150056" y="918670"/>
                    </a:moveTo>
                    <a:lnTo>
                      <a:pt x="0" y="918670"/>
                    </a:lnTo>
                    <a:lnTo>
                      <a:pt x="3660" y="0"/>
                    </a:lnTo>
                    <a:lnTo>
                      <a:pt x="914974" y="0"/>
                    </a:lnTo>
                    <a:lnTo>
                      <a:pt x="918634" y="915010"/>
                    </a:lnTo>
                    <a:lnTo>
                      <a:pt x="753939" y="915010"/>
                    </a:lnTo>
                  </a:path>
                </a:pathLst>
              </a:custGeom>
              <a:ln w="28575" cmpd="sng">
                <a:solidFill>
                  <a:srgbClr val="009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Freeform 42"/>
              <p:cNvSpPr/>
              <p:nvPr/>
            </p:nvSpPr>
            <p:spPr>
              <a:xfrm>
                <a:off x="10353845" y="3136654"/>
                <a:ext cx="603883" cy="376984"/>
              </a:xfrm>
              <a:custGeom>
                <a:avLst/>
                <a:gdLst>
                  <a:gd name="connsiteX0" fmla="*/ 0 w 603883"/>
                  <a:gd name="connsiteY0" fmla="*/ 376984 h 376984"/>
                  <a:gd name="connsiteX1" fmla="*/ 0 w 603883"/>
                  <a:gd name="connsiteY1" fmla="*/ 3660 h 376984"/>
                  <a:gd name="connsiteX2" fmla="*/ 600223 w 603883"/>
                  <a:gd name="connsiteY2" fmla="*/ 0 h 376984"/>
                  <a:gd name="connsiteX3" fmla="*/ 603883 w 603883"/>
                  <a:gd name="connsiteY3" fmla="*/ 373324 h 376984"/>
                </a:gdLst>
                <a:ahLst/>
                <a:cxnLst>
                  <a:cxn ang="0">
                    <a:pos x="connsiteX0" y="connsiteY0"/>
                  </a:cxn>
                  <a:cxn ang="0">
                    <a:pos x="connsiteX1" y="connsiteY1"/>
                  </a:cxn>
                  <a:cxn ang="0">
                    <a:pos x="connsiteX2" y="connsiteY2"/>
                  </a:cxn>
                  <a:cxn ang="0">
                    <a:pos x="connsiteX3" y="connsiteY3"/>
                  </a:cxn>
                </a:cxnLst>
                <a:rect l="l" t="t" r="r" b="b"/>
                <a:pathLst>
                  <a:path w="603883" h="376984">
                    <a:moveTo>
                      <a:pt x="0" y="376984"/>
                    </a:moveTo>
                    <a:lnTo>
                      <a:pt x="0" y="3660"/>
                    </a:lnTo>
                    <a:lnTo>
                      <a:pt x="600223" y="0"/>
                    </a:lnTo>
                    <a:lnTo>
                      <a:pt x="603883" y="373324"/>
                    </a:lnTo>
                  </a:path>
                </a:pathLst>
              </a:custGeom>
              <a:ln w="19050" cmpd="sng">
                <a:solidFill>
                  <a:srgbClr val="0095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36" name="Rectangle 35"/>
          <p:cNvSpPr/>
          <p:nvPr/>
        </p:nvSpPr>
        <p:spPr>
          <a:xfrm>
            <a:off x="9498405" y="2574152"/>
            <a:ext cx="1873380" cy="539635"/>
          </a:xfrm>
          <a:prstGeom prst="rect">
            <a:avLst/>
          </a:prstGeom>
          <a:ln>
            <a:noFill/>
          </a:ln>
        </p:spPr>
        <p:txBody>
          <a:bodyPr wrap="square" lIns="0" tIns="45717" rIns="0" bIns="45717">
            <a:spAutoFit/>
          </a:bodyPr>
          <a:lstStyle/>
          <a:p>
            <a:pPr algn="ctr">
              <a:lnSpc>
                <a:spcPct val="90000"/>
              </a:lnSpc>
              <a:spcAft>
                <a:spcPts val="1200"/>
              </a:spcAft>
            </a:pPr>
            <a:r>
              <a:rPr lang="en-US" sz="1600">
                <a:solidFill>
                  <a:srgbClr val="6DB33F"/>
                </a:solidFill>
                <a:cs typeface="Avenir Medium"/>
              </a:rPr>
              <a:t>Compatibility</a:t>
            </a:r>
            <a:br>
              <a:rPr lang="en-US" sz="1600">
                <a:solidFill>
                  <a:srgbClr val="6DB33F"/>
                </a:solidFill>
                <a:cs typeface="Avenir Medium"/>
              </a:rPr>
            </a:br>
            <a:r>
              <a:rPr lang="en-US" sz="1600">
                <a:solidFill>
                  <a:srgbClr val="6DB33F"/>
                </a:solidFill>
                <a:cs typeface="Avenir Medium"/>
              </a:rPr>
              <a:t>with Apps</a:t>
            </a:r>
          </a:p>
        </p:txBody>
      </p:sp>
      <p:sp>
        <p:nvSpPr>
          <p:cNvPr id="42" name="Title 2"/>
          <p:cNvSpPr txBox="1">
            <a:spLocks/>
          </p:cNvSpPr>
          <p:nvPr/>
        </p:nvSpPr>
        <p:spPr>
          <a:xfrm>
            <a:off x="783614" y="1414163"/>
            <a:ext cx="10709414" cy="784348"/>
          </a:xfrm>
          <a:prstGeom prst="rect">
            <a:avLst/>
          </a:prstGeom>
        </p:spPr>
        <p:txBody>
          <a:bodyPr vert="horz" lIns="0" tIns="0" rIns="0" bIns="0" rtlCol="0" anchor="b">
            <a:noAutofit/>
          </a:bodyPr>
          <a:lstStyle>
            <a:lvl1pPr algn="l" defTabSz="914057" rtl="0" eaLnBrk="1" latinLnBrk="0" hangingPunct="1">
              <a:lnSpc>
                <a:spcPct val="90000"/>
              </a:lnSpc>
              <a:spcBef>
                <a:spcPct val="0"/>
              </a:spcBef>
              <a:buNone/>
              <a:defRPr lang="en-US" sz="2800" b="0" kern="1200" dirty="0">
                <a:solidFill>
                  <a:schemeClr val="accent1"/>
                </a:solidFill>
                <a:latin typeface="+mj-lt"/>
                <a:ea typeface="+mj-ea"/>
                <a:cs typeface="+mj-cs"/>
              </a:defRPr>
            </a:lvl1pPr>
          </a:lstStyle>
          <a:p>
            <a:pPr algn="dist"/>
            <a:r>
              <a:rPr lang="en-US" sz="4800">
                <a:solidFill>
                  <a:srgbClr val="004F6C"/>
                </a:solidFill>
                <a:latin typeface="+mn-lt"/>
                <a:cs typeface="Avenir Medium"/>
              </a:rPr>
              <a:t>CLOUD BUILDING CHALLENGES</a:t>
            </a:r>
          </a:p>
        </p:txBody>
      </p:sp>
    </p:spTree>
    <p:extLst>
      <p:ext uri="{BB962C8B-B14F-4D97-AF65-F5344CB8AC3E}">
        <p14:creationId xmlns:p14="http://schemas.microsoft.com/office/powerpoint/2010/main" val="61528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2CE6F-46A5-4FE0-A5EA-C1198995AAAA}"/>
              </a:ext>
            </a:extLst>
          </p:cNvPr>
          <p:cNvSpPr>
            <a:spLocks noGrp="1"/>
          </p:cNvSpPr>
          <p:nvPr>
            <p:ph type="title"/>
          </p:nvPr>
        </p:nvSpPr>
        <p:spPr>
          <a:xfrm>
            <a:off x="609441" y="330200"/>
            <a:ext cx="10969943" cy="412750"/>
          </a:xfrm>
        </p:spPr>
        <p:txBody>
          <a:bodyPr/>
          <a:lstStyle/>
          <a:p>
            <a:r>
              <a:rPr lang="en-US"/>
              <a:t>Elastic DRS</a:t>
            </a:r>
          </a:p>
        </p:txBody>
      </p:sp>
      <p:sp>
        <p:nvSpPr>
          <p:cNvPr id="3" name="Text Placeholder 2">
            <a:extLst>
              <a:ext uri="{FF2B5EF4-FFF2-40B4-BE49-F238E27FC236}">
                <a16:creationId xmlns:a16="http://schemas.microsoft.com/office/drawing/2014/main" id="{1A6226F5-32C2-4738-AE5B-329B4C2E7ED6}"/>
              </a:ext>
            </a:extLst>
          </p:cNvPr>
          <p:cNvSpPr>
            <a:spLocks noGrp="1"/>
          </p:cNvSpPr>
          <p:nvPr>
            <p:ph type="body" sz="quarter" idx="13"/>
          </p:nvPr>
        </p:nvSpPr>
        <p:spPr>
          <a:xfrm>
            <a:off x="609440" y="762000"/>
            <a:ext cx="10969943" cy="304800"/>
          </a:xfrm>
        </p:spPr>
        <p:txBody>
          <a:bodyPr/>
          <a:lstStyle/>
          <a:p>
            <a:r>
              <a:rPr lang="en-US"/>
              <a:t>Scaling Hosts For On-Demand Requirements</a:t>
            </a:r>
          </a:p>
        </p:txBody>
      </p:sp>
      <p:pic>
        <p:nvPicPr>
          <p:cNvPr id="6" name="Picture 5">
            <a:extLst>
              <a:ext uri="{FF2B5EF4-FFF2-40B4-BE49-F238E27FC236}">
                <a16:creationId xmlns:a16="http://schemas.microsoft.com/office/drawing/2014/main" id="{3F22464B-3246-497C-8B13-B004BF68CD50}"/>
              </a:ext>
            </a:extLst>
          </p:cNvPr>
          <p:cNvPicPr>
            <a:picLocks noChangeAspect="1"/>
          </p:cNvPicPr>
          <p:nvPr/>
        </p:nvPicPr>
        <p:blipFill rotWithShape="1">
          <a:blip r:embed="rId3"/>
          <a:srcRect l="34118" t="17831" r="34244" b="52132"/>
          <a:stretch/>
        </p:blipFill>
        <p:spPr>
          <a:xfrm>
            <a:off x="609439" y="1741335"/>
            <a:ext cx="5404893" cy="2886324"/>
          </a:xfrm>
          <a:prstGeom prst="rect">
            <a:avLst/>
          </a:prstGeom>
        </p:spPr>
      </p:pic>
      <p:grpSp>
        <p:nvGrpSpPr>
          <p:cNvPr id="7" name="Group 6">
            <a:extLst>
              <a:ext uri="{FF2B5EF4-FFF2-40B4-BE49-F238E27FC236}">
                <a16:creationId xmlns:a16="http://schemas.microsoft.com/office/drawing/2014/main" id="{56DC7804-460B-4F71-9B8A-051A58B74F7E}"/>
              </a:ext>
            </a:extLst>
          </p:cNvPr>
          <p:cNvGrpSpPr/>
          <p:nvPr/>
        </p:nvGrpSpPr>
        <p:grpSpPr>
          <a:xfrm>
            <a:off x="6978937" y="1766475"/>
            <a:ext cx="4865645" cy="3668661"/>
            <a:chOff x="7717378" y="1675939"/>
            <a:chExt cx="3862006" cy="1630703"/>
          </a:xfrm>
        </p:grpSpPr>
        <p:sp>
          <p:nvSpPr>
            <p:cNvPr id="8" name="TextBox 7">
              <a:extLst>
                <a:ext uri="{FF2B5EF4-FFF2-40B4-BE49-F238E27FC236}">
                  <a16:creationId xmlns:a16="http://schemas.microsoft.com/office/drawing/2014/main" id="{FA625501-9C1A-4862-ABDD-37535A1D8439}"/>
                </a:ext>
              </a:extLst>
            </p:cNvPr>
            <p:cNvSpPr txBox="1"/>
            <p:nvPr/>
          </p:nvSpPr>
          <p:spPr>
            <a:xfrm>
              <a:off x="7800054" y="1675939"/>
              <a:ext cx="3779330" cy="1630703"/>
            </a:xfrm>
            <a:prstGeom prst="rect">
              <a:avLst/>
            </a:prstGeom>
            <a:solidFill>
              <a:schemeClr val="bg1"/>
            </a:solidFill>
          </p:spPr>
          <p:txBody>
            <a:bodyPr wrap="square" rtlCol="0" anchor="t">
              <a:noAutofit/>
            </a:bodyPr>
            <a:lstStyle/>
            <a:p>
              <a:pPr marL="285666" indent="-285666">
                <a:buFont typeface="Wingdings" charset="2"/>
                <a:buChar char="§"/>
              </a:pPr>
              <a:r>
                <a:rPr lang="en-US" sz="1800">
                  <a:solidFill>
                    <a:schemeClr val="accent1"/>
                  </a:solidFill>
                </a:rPr>
                <a:t>Less eager to remove a host</a:t>
              </a:r>
            </a:p>
            <a:p>
              <a:pPr marL="285666" indent="-285666">
                <a:buFont typeface="Wingdings" charset="2"/>
                <a:buChar char="§"/>
              </a:pPr>
              <a:endParaRPr lang="en-US" sz="1800">
                <a:solidFill>
                  <a:schemeClr val="accent1"/>
                </a:solidFill>
              </a:endParaRPr>
            </a:p>
            <a:p>
              <a:pPr marL="285666" indent="-285666">
                <a:buFont typeface="Wingdings" charset="2"/>
                <a:buChar char="§"/>
              </a:pPr>
              <a:r>
                <a:rPr lang="en-US" sz="1800">
                  <a:solidFill>
                    <a:schemeClr val="accent1"/>
                  </a:solidFill>
                </a:rPr>
                <a:t>Can be grow/shrink between 3-16 hosts</a:t>
              </a:r>
            </a:p>
            <a:p>
              <a:endParaRPr lang="en-US" sz="1800">
                <a:solidFill>
                  <a:schemeClr val="accent1"/>
                </a:solidFill>
              </a:endParaRPr>
            </a:p>
            <a:p>
              <a:pPr marL="285666" indent="-285666">
                <a:buFont typeface="Wingdings" charset="2"/>
                <a:buChar char="§"/>
              </a:pPr>
              <a:r>
                <a:rPr lang="en-US" sz="1800">
                  <a:solidFill>
                    <a:schemeClr val="accent1"/>
                  </a:solidFill>
                </a:rPr>
                <a:t>Monitors:</a:t>
              </a:r>
            </a:p>
            <a:p>
              <a:pPr marL="742707" lvl="1" indent="-285666">
                <a:buFont typeface="Wingdings" charset="2"/>
                <a:buChar char="§"/>
              </a:pPr>
              <a:r>
                <a:rPr lang="en-US" sz="1800">
                  <a:solidFill>
                    <a:schemeClr val="accent1"/>
                  </a:solidFill>
                </a:rPr>
                <a:t>Storage</a:t>
              </a:r>
            </a:p>
            <a:p>
              <a:pPr marL="742707" lvl="1" indent="-285666">
                <a:buFont typeface="Wingdings" charset="2"/>
                <a:buChar char="§"/>
              </a:pPr>
              <a:r>
                <a:rPr lang="en-US" sz="1800">
                  <a:solidFill>
                    <a:schemeClr val="accent1"/>
                  </a:solidFill>
                </a:rPr>
                <a:t>Memory</a:t>
              </a:r>
            </a:p>
            <a:p>
              <a:pPr marL="742707" lvl="1" indent="-285666">
                <a:buFont typeface="Wingdings" charset="2"/>
                <a:buChar char="§"/>
              </a:pPr>
              <a:r>
                <a:rPr lang="en-US" sz="1800">
                  <a:solidFill>
                    <a:schemeClr val="accent1"/>
                  </a:solidFill>
                </a:rPr>
                <a:t>CPU</a:t>
              </a:r>
            </a:p>
            <a:p>
              <a:pPr marL="285666" indent="-285666">
                <a:buFont typeface="Wingdings" charset="2"/>
                <a:buChar char="§"/>
              </a:pPr>
              <a:endParaRPr lang="en-US" sz="1800">
                <a:solidFill>
                  <a:schemeClr val="bg1">
                    <a:lumMod val="50000"/>
                  </a:schemeClr>
                </a:solidFill>
              </a:endParaRPr>
            </a:p>
            <a:p>
              <a:pPr marL="285666" indent="-285666">
                <a:buFont typeface="Wingdings" charset="2"/>
                <a:buChar char="§"/>
              </a:pPr>
              <a:endParaRPr lang="en-US" sz="1800">
                <a:solidFill>
                  <a:schemeClr val="bg1">
                    <a:lumMod val="50000"/>
                  </a:schemeClr>
                </a:solidFill>
              </a:endParaRPr>
            </a:p>
          </p:txBody>
        </p:sp>
        <p:sp>
          <p:nvSpPr>
            <p:cNvPr id="9" name="Rectangle 8">
              <a:extLst>
                <a:ext uri="{FF2B5EF4-FFF2-40B4-BE49-F238E27FC236}">
                  <a16:creationId xmlns:a16="http://schemas.microsoft.com/office/drawing/2014/main" id="{28591384-46BE-433D-BE05-D9D50C67B2E6}"/>
                </a:ext>
              </a:extLst>
            </p:cNvPr>
            <p:cNvSpPr/>
            <p:nvPr/>
          </p:nvSpPr>
          <p:spPr>
            <a:xfrm>
              <a:off x="7717378" y="1677750"/>
              <a:ext cx="82676" cy="1628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666" indent="-285666">
                <a:buFont typeface="Arial" charset="0"/>
                <a:buChar char="•"/>
              </a:pPr>
              <a:endParaRPr lang="en-US"/>
            </a:p>
          </p:txBody>
        </p:sp>
      </p:grpSp>
    </p:spTree>
    <p:extLst>
      <p:ext uri="{BB962C8B-B14F-4D97-AF65-F5344CB8AC3E}">
        <p14:creationId xmlns:p14="http://schemas.microsoft.com/office/powerpoint/2010/main" val="4008557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2CE6F-46A5-4FE0-A5EA-C1198995AAAA}"/>
              </a:ext>
            </a:extLst>
          </p:cNvPr>
          <p:cNvSpPr>
            <a:spLocks noGrp="1"/>
          </p:cNvSpPr>
          <p:nvPr>
            <p:ph type="title"/>
          </p:nvPr>
        </p:nvSpPr>
        <p:spPr>
          <a:xfrm>
            <a:off x="609441" y="330200"/>
            <a:ext cx="10969943" cy="412750"/>
          </a:xfrm>
        </p:spPr>
        <p:txBody>
          <a:bodyPr/>
          <a:lstStyle/>
          <a:p>
            <a:r>
              <a:rPr lang="en-US"/>
              <a:t>Elastic DRS</a:t>
            </a:r>
          </a:p>
        </p:txBody>
      </p:sp>
      <p:sp>
        <p:nvSpPr>
          <p:cNvPr id="3" name="Text Placeholder 2">
            <a:extLst>
              <a:ext uri="{FF2B5EF4-FFF2-40B4-BE49-F238E27FC236}">
                <a16:creationId xmlns:a16="http://schemas.microsoft.com/office/drawing/2014/main" id="{1A6226F5-32C2-4738-AE5B-329B4C2E7ED6}"/>
              </a:ext>
            </a:extLst>
          </p:cNvPr>
          <p:cNvSpPr>
            <a:spLocks noGrp="1"/>
          </p:cNvSpPr>
          <p:nvPr>
            <p:ph type="body" sz="quarter" idx="13"/>
          </p:nvPr>
        </p:nvSpPr>
        <p:spPr>
          <a:xfrm>
            <a:off x="609440" y="762000"/>
            <a:ext cx="10969943" cy="304800"/>
          </a:xfrm>
        </p:spPr>
        <p:txBody>
          <a:bodyPr/>
          <a:lstStyle/>
          <a:p>
            <a:r>
              <a:rPr lang="en-US"/>
              <a:t>Scaling Hosts For On-Demand Requirements</a:t>
            </a:r>
          </a:p>
        </p:txBody>
      </p:sp>
      <p:pic>
        <p:nvPicPr>
          <p:cNvPr id="7" name="Picture 6">
            <a:extLst>
              <a:ext uri="{FF2B5EF4-FFF2-40B4-BE49-F238E27FC236}">
                <a16:creationId xmlns:a16="http://schemas.microsoft.com/office/drawing/2014/main" id="{A98F2817-3F45-47FF-AAC7-1FF685A6301C}"/>
              </a:ext>
            </a:extLst>
          </p:cNvPr>
          <p:cNvPicPr>
            <a:picLocks noChangeAspect="1"/>
          </p:cNvPicPr>
          <p:nvPr/>
        </p:nvPicPr>
        <p:blipFill rotWithShape="1">
          <a:blip r:embed="rId3"/>
          <a:srcRect l="67061" t="17831" r="1366" b="52132"/>
          <a:stretch/>
        </p:blipFill>
        <p:spPr>
          <a:xfrm>
            <a:off x="609439" y="1741335"/>
            <a:ext cx="5404893" cy="2892288"/>
          </a:xfrm>
          <a:prstGeom prst="rect">
            <a:avLst/>
          </a:prstGeom>
        </p:spPr>
      </p:pic>
      <p:grpSp>
        <p:nvGrpSpPr>
          <p:cNvPr id="8" name="Group 7">
            <a:extLst>
              <a:ext uri="{FF2B5EF4-FFF2-40B4-BE49-F238E27FC236}">
                <a16:creationId xmlns:a16="http://schemas.microsoft.com/office/drawing/2014/main" id="{BA418649-CE03-42FD-875B-371A9E8D8C0A}"/>
              </a:ext>
            </a:extLst>
          </p:cNvPr>
          <p:cNvGrpSpPr/>
          <p:nvPr/>
        </p:nvGrpSpPr>
        <p:grpSpPr>
          <a:xfrm>
            <a:off x="6978937" y="1766475"/>
            <a:ext cx="4865645" cy="3668661"/>
            <a:chOff x="7717378" y="1675939"/>
            <a:chExt cx="3862006" cy="1630703"/>
          </a:xfrm>
        </p:grpSpPr>
        <p:sp>
          <p:nvSpPr>
            <p:cNvPr id="9" name="TextBox 8">
              <a:extLst>
                <a:ext uri="{FF2B5EF4-FFF2-40B4-BE49-F238E27FC236}">
                  <a16:creationId xmlns:a16="http://schemas.microsoft.com/office/drawing/2014/main" id="{A842BA18-7C55-4E7F-9CF3-B33F650A4D66}"/>
                </a:ext>
              </a:extLst>
            </p:cNvPr>
            <p:cNvSpPr txBox="1"/>
            <p:nvPr/>
          </p:nvSpPr>
          <p:spPr>
            <a:xfrm>
              <a:off x="7800054" y="1675939"/>
              <a:ext cx="3779330" cy="1630703"/>
            </a:xfrm>
            <a:prstGeom prst="rect">
              <a:avLst/>
            </a:prstGeom>
            <a:solidFill>
              <a:schemeClr val="bg1"/>
            </a:solidFill>
          </p:spPr>
          <p:txBody>
            <a:bodyPr wrap="square" rtlCol="0" anchor="t">
              <a:noAutofit/>
            </a:bodyPr>
            <a:lstStyle/>
            <a:p>
              <a:pPr marL="285666" indent="-285666">
                <a:buFont typeface="Wingdings" charset="2"/>
                <a:buChar char="§"/>
              </a:pPr>
              <a:r>
                <a:rPr lang="en-US" sz="1800">
                  <a:solidFill>
                    <a:schemeClr val="accent1"/>
                  </a:solidFill>
                </a:rPr>
                <a:t>More eager to remove a host</a:t>
              </a:r>
            </a:p>
            <a:p>
              <a:pPr marL="285666" indent="-285666">
                <a:buFont typeface="Wingdings" charset="2"/>
                <a:buChar char="§"/>
              </a:pPr>
              <a:endParaRPr lang="en-US" sz="1800">
                <a:solidFill>
                  <a:schemeClr val="accent1"/>
                </a:solidFill>
              </a:endParaRPr>
            </a:p>
            <a:p>
              <a:pPr marL="285666" indent="-285666">
                <a:buFont typeface="Wingdings" charset="2"/>
                <a:buChar char="§"/>
              </a:pPr>
              <a:r>
                <a:rPr lang="en-US" sz="1800">
                  <a:solidFill>
                    <a:schemeClr val="accent1"/>
                  </a:solidFill>
                </a:rPr>
                <a:t>Can be grow/shrink between 3-16 hosts</a:t>
              </a:r>
            </a:p>
            <a:p>
              <a:endParaRPr lang="en-US" sz="1800">
                <a:solidFill>
                  <a:schemeClr val="accent1"/>
                </a:solidFill>
              </a:endParaRPr>
            </a:p>
            <a:p>
              <a:pPr marL="285666" indent="-285666">
                <a:buFont typeface="Wingdings" charset="2"/>
                <a:buChar char="§"/>
              </a:pPr>
              <a:r>
                <a:rPr lang="en-US" sz="1800">
                  <a:solidFill>
                    <a:schemeClr val="accent1"/>
                  </a:solidFill>
                </a:rPr>
                <a:t>Monitors:</a:t>
              </a:r>
            </a:p>
            <a:p>
              <a:pPr marL="742707" lvl="1" indent="-285666">
                <a:buFont typeface="Wingdings" charset="2"/>
                <a:buChar char="§"/>
              </a:pPr>
              <a:r>
                <a:rPr lang="en-US" sz="1800">
                  <a:solidFill>
                    <a:schemeClr val="accent1"/>
                  </a:solidFill>
                </a:rPr>
                <a:t>Storage</a:t>
              </a:r>
            </a:p>
            <a:p>
              <a:pPr marL="742707" lvl="1" indent="-285666">
                <a:buFont typeface="Wingdings" charset="2"/>
                <a:buChar char="§"/>
              </a:pPr>
              <a:r>
                <a:rPr lang="en-US" sz="1800">
                  <a:solidFill>
                    <a:schemeClr val="accent1"/>
                  </a:solidFill>
                </a:rPr>
                <a:t>Memory</a:t>
              </a:r>
            </a:p>
            <a:p>
              <a:pPr marL="742707" lvl="1" indent="-285666">
                <a:buFont typeface="Wingdings" charset="2"/>
                <a:buChar char="§"/>
              </a:pPr>
              <a:r>
                <a:rPr lang="en-US" sz="1800">
                  <a:solidFill>
                    <a:schemeClr val="accent1"/>
                  </a:solidFill>
                </a:rPr>
                <a:t>CPU</a:t>
              </a:r>
            </a:p>
            <a:p>
              <a:pPr marL="285666" indent="-285666">
                <a:buFont typeface="Wingdings" charset="2"/>
                <a:buChar char="§"/>
              </a:pPr>
              <a:endParaRPr lang="en-US" sz="1800">
                <a:solidFill>
                  <a:schemeClr val="bg1">
                    <a:lumMod val="50000"/>
                  </a:schemeClr>
                </a:solidFill>
              </a:endParaRPr>
            </a:p>
            <a:p>
              <a:pPr marL="285666" indent="-285666">
                <a:buFont typeface="Wingdings" charset="2"/>
                <a:buChar char="§"/>
              </a:pPr>
              <a:endParaRPr lang="en-US" sz="1800">
                <a:solidFill>
                  <a:schemeClr val="bg1">
                    <a:lumMod val="50000"/>
                  </a:schemeClr>
                </a:solidFill>
              </a:endParaRPr>
            </a:p>
          </p:txBody>
        </p:sp>
        <p:sp>
          <p:nvSpPr>
            <p:cNvPr id="10" name="Rectangle 9">
              <a:extLst>
                <a:ext uri="{FF2B5EF4-FFF2-40B4-BE49-F238E27FC236}">
                  <a16:creationId xmlns:a16="http://schemas.microsoft.com/office/drawing/2014/main" id="{198C635E-3C3F-4326-979E-0BD8FD4079F3}"/>
                </a:ext>
              </a:extLst>
            </p:cNvPr>
            <p:cNvSpPr/>
            <p:nvPr/>
          </p:nvSpPr>
          <p:spPr>
            <a:xfrm>
              <a:off x="7717378" y="1677750"/>
              <a:ext cx="82676" cy="1628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666" indent="-285666">
                <a:buFont typeface="Arial" charset="0"/>
                <a:buChar char="•"/>
              </a:pPr>
              <a:endParaRPr lang="en-US"/>
            </a:p>
          </p:txBody>
        </p:sp>
      </p:grpSp>
    </p:spTree>
    <p:extLst>
      <p:ext uri="{BB962C8B-B14F-4D97-AF65-F5344CB8AC3E}">
        <p14:creationId xmlns:p14="http://schemas.microsoft.com/office/powerpoint/2010/main" val="627058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4981903" y="1404594"/>
            <a:ext cx="3394001" cy="3972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8" name="Rectangle 67">
            <a:extLst>
              <a:ext uri="{FF2B5EF4-FFF2-40B4-BE49-F238E27FC236}">
                <a16:creationId xmlns:a16="http://schemas.microsoft.com/office/drawing/2014/main" id="{330CD733-93DE-4793-929B-26E6DBA7592D}"/>
              </a:ext>
            </a:extLst>
          </p:cNvPr>
          <p:cNvSpPr/>
          <p:nvPr/>
        </p:nvSpPr>
        <p:spPr bwMode="ltGray">
          <a:xfrm>
            <a:off x="1" y="1600202"/>
            <a:ext cx="7991855" cy="398956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2" name="Title 1">
            <a:extLst>
              <a:ext uri="{FF2B5EF4-FFF2-40B4-BE49-F238E27FC236}">
                <a16:creationId xmlns:a16="http://schemas.microsoft.com/office/drawing/2014/main" id="{95B746B6-D4B1-45D7-BED7-ADCCBC698A63}"/>
              </a:ext>
            </a:extLst>
          </p:cNvPr>
          <p:cNvSpPr>
            <a:spLocks noGrp="1"/>
          </p:cNvSpPr>
          <p:nvPr>
            <p:ph type="title"/>
          </p:nvPr>
        </p:nvSpPr>
        <p:spPr>
          <a:xfrm>
            <a:off x="370446" y="306204"/>
            <a:ext cx="10957884" cy="711678"/>
          </a:xfrm>
        </p:spPr>
        <p:txBody>
          <a:bodyPr/>
          <a:lstStyle/>
          <a:p>
            <a:r>
              <a:rPr lang="en-US" sz="2400"/>
              <a:t>New high-capacity storage option with Elastic vSAN and R5.metal</a:t>
            </a:r>
          </a:p>
        </p:txBody>
      </p:sp>
      <p:sp>
        <p:nvSpPr>
          <p:cNvPr id="83" name="Subtitle 82"/>
          <p:cNvSpPr>
            <a:spLocks noGrp="1"/>
          </p:cNvSpPr>
          <p:nvPr>
            <p:ph type="subTitle" idx="10"/>
          </p:nvPr>
        </p:nvSpPr>
        <p:spPr>
          <a:xfrm>
            <a:off x="368044" y="1026265"/>
            <a:ext cx="10962687" cy="247743"/>
          </a:xfrm>
        </p:spPr>
        <p:txBody>
          <a:bodyPr/>
          <a:lstStyle/>
          <a:p>
            <a:r>
              <a:rPr lang="en-US"/>
              <a:t>Augment existing SDDCs for storage-dense workloads to cost-effectively scale storage</a:t>
            </a:r>
          </a:p>
        </p:txBody>
      </p:sp>
      <p:sp>
        <p:nvSpPr>
          <p:cNvPr id="86" name="Text Placeholder 85"/>
          <p:cNvSpPr>
            <a:spLocks noGrp="1"/>
          </p:cNvSpPr>
          <p:nvPr>
            <p:ph type="body" sz="quarter" idx="4294967295"/>
          </p:nvPr>
        </p:nvSpPr>
        <p:spPr>
          <a:xfrm>
            <a:off x="8035111" y="1401763"/>
            <a:ext cx="4153714" cy="4770437"/>
          </a:xfrm>
        </p:spPr>
        <p:txBody>
          <a:bodyPr vert="horz" lIns="457200" tIns="457200" rIns="594360" bIns="457200" rtlCol="0" anchor="t">
            <a:noAutofit/>
          </a:bodyPr>
          <a:lstStyle/>
          <a:p>
            <a:pPr marL="173038" indent="-173038">
              <a:spcBef>
                <a:spcPts val="1200"/>
              </a:spcBef>
              <a:buClr>
                <a:schemeClr val="accent1"/>
              </a:buClr>
              <a:buFont typeface="Arial" panose="020B0604020202020204" pitchFamily="34" charset="0"/>
              <a:buChar char="•"/>
            </a:pPr>
            <a:r>
              <a:rPr lang="en-US" sz="1400"/>
              <a:t>VMware Cloud on AWS new Amazon EC2 R5.metal instance type with flexible storage</a:t>
            </a:r>
          </a:p>
          <a:p>
            <a:pPr marL="173038" indent="-173038">
              <a:spcBef>
                <a:spcPts val="1200"/>
              </a:spcBef>
              <a:buClr>
                <a:schemeClr val="accent1"/>
              </a:buClr>
              <a:buFont typeface="Arial" panose="020B0604020202020204" pitchFamily="34" charset="0"/>
              <a:buChar char="•"/>
            </a:pPr>
            <a:r>
              <a:rPr lang="en-US" sz="1400"/>
              <a:t>VMware </a:t>
            </a:r>
            <a:r>
              <a:rPr lang="en-US" sz="1400" b="1"/>
              <a:t>Elastic vSAN </a:t>
            </a:r>
            <a:r>
              <a:rPr lang="en-US" sz="1400"/>
              <a:t>delivers enterprise class storage utilizing Amazon Elastic Block Storage (EBS) storage</a:t>
            </a:r>
          </a:p>
          <a:p>
            <a:pPr marL="173038" indent="-173038">
              <a:spcBef>
                <a:spcPts val="1200"/>
              </a:spcBef>
              <a:buClr>
                <a:schemeClr val="accent1"/>
              </a:buClr>
              <a:buFont typeface="Arial" panose="020B0604020202020204" pitchFamily="34" charset="0"/>
              <a:buChar char="•"/>
            </a:pPr>
            <a:r>
              <a:rPr lang="en-US" sz="1400"/>
              <a:t>Storage per host range from 15 to 35 TB in increments of 5 TB</a:t>
            </a:r>
          </a:p>
          <a:p>
            <a:pPr marL="173038" indent="-173038">
              <a:spcBef>
                <a:spcPts val="1200"/>
              </a:spcBef>
              <a:buClr>
                <a:schemeClr val="accent1"/>
              </a:buClr>
              <a:buFont typeface="Arial" panose="020B0604020202020204" pitchFamily="34" charset="0"/>
              <a:buChar char="•"/>
            </a:pPr>
            <a:r>
              <a:rPr lang="en-US" sz="1400"/>
              <a:t>User chooses amount of storage desired and used on all hosts within the cluster </a:t>
            </a:r>
          </a:p>
          <a:p>
            <a:pPr marL="173038" indent="-173038">
              <a:spcBef>
                <a:spcPts val="1200"/>
              </a:spcBef>
              <a:buClr>
                <a:schemeClr val="accent1"/>
              </a:buClr>
              <a:buFont typeface="Arial" panose="020B0604020202020204" pitchFamily="34" charset="0"/>
              <a:buChar char="•"/>
            </a:pPr>
            <a:r>
              <a:rPr lang="en-US" sz="1400"/>
              <a:t>R5.metal clusters can be added to an existing SDDC with at least one existing provisioned cluster</a:t>
            </a:r>
          </a:p>
        </p:txBody>
      </p:sp>
      <p:sp>
        <p:nvSpPr>
          <p:cNvPr id="128" name="Rectangle 127">
            <a:extLst>
              <a:ext uri="{FF2B5EF4-FFF2-40B4-BE49-F238E27FC236}">
                <a16:creationId xmlns:a16="http://schemas.microsoft.com/office/drawing/2014/main" id="{412AF5D9-AABA-46D8-ACD0-EE0BE7210C4E}"/>
              </a:ext>
            </a:extLst>
          </p:cNvPr>
          <p:cNvSpPr/>
          <p:nvPr/>
        </p:nvSpPr>
        <p:spPr>
          <a:xfrm>
            <a:off x="940802" y="1997479"/>
            <a:ext cx="6245402" cy="1766032"/>
          </a:xfrm>
          <a:prstGeom prst="rect">
            <a:avLst/>
          </a:prstGeom>
          <a:noFill/>
          <a:ln w="254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1400">
              <a:latin typeface="Metropolis" panose="00000500000000000000" pitchFamily="50" charset="0"/>
              <a:ea typeface="Amazon Ember" panose="020B0603020204020204" pitchFamily="34" charset="0"/>
              <a:cs typeface="Amazon Ember" panose="020B0603020204020204" pitchFamily="34" charset="0"/>
            </a:endParaRPr>
          </a:p>
        </p:txBody>
      </p:sp>
      <p:sp>
        <p:nvSpPr>
          <p:cNvPr id="129" name="TextBox 128">
            <a:extLst>
              <a:ext uri="{FF2B5EF4-FFF2-40B4-BE49-F238E27FC236}">
                <a16:creationId xmlns:a16="http://schemas.microsoft.com/office/drawing/2014/main" id="{AF522A4A-37B4-40D7-926D-EB56C51880BC}"/>
              </a:ext>
            </a:extLst>
          </p:cNvPr>
          <p:cNvSpPr txBox="1"/>
          <p:nvPr/>
        </p:nvSpPr>
        <p:spPr>
          <a:xfrm>
            <a:off x="1664251" y="3305997"/>
            <a:ext cx="810215" cy="210917"/>
          </a:xfrm>
          <a:prstGeom prst="rect">
            <a:avLst/>
          </a:prstGeom>
          <a:noFill/>
        </p:spPr>
        <p:txBody>
          <a:bodyPr wrap="square" lIns="0" tIns="0" rIns="0" bIns="0" rtlCol="0">
            <a:noAutofit/>
          </a:bodyPr>
          <a:lstStyle>
            <a:defPPr>
              <a:defRPr lang="en-US"/>
            </a:defPPr>
            <a:lvl1pPr algn="ctr">
              <a:lnSpc>
                <a:spcPct val="90000"/>
              </a:lnSpc>
              <a:defRPr sz="1200" b="1">
                <a:solidFill>
                  <a:schemeClr val="accent3"/>
                </a:solidFill>
              </a:defRPr>
            </a:lvl1pPr>
          </a:lstStyle>
          <a:p>
            <a:r>
              <a:rPr lang="en-US" sz="1600" b="0">
                <a:solidFill>
                  <a:schemeClr val="tx2"/>
                </a:solidFill>
                <a:latin typeface="Metropolis" panose="00000500000000000000" pitchFamily="50" charset="0"/>
                <a:ea typeface="Amazon Ember" panose="020B0603020204020204" pitchFamily="34" charset="0"/>
                <a:cs typeface="Amazon Ember" panose="020B0603020204020204" pitchFamily="34" charset="0"/>
              </a:rPr>
              <a:t>vSphere</a:t>
            </a:r>
          </a:p>
        </p:txBody>
      </p:sp>
      <p:sp>
        <p:nvSpPr>
          <p:cNvPr id="130" name="TextBox 129">
            <a:extLst>
              <a:ext uri="{FF2B5EF4-FFF2-40B4-BE49-F238E27FC236}">
                <a16:creationId xmlns:a16="http://schemas.microsoft.com/office/drawing/2014/main" id="{5A705680-CE04-4CCE-A42E-AD49089D8618}"/>
              </a:ext>
            </a:extLst>
          </p:cNvPr>
          <p:cNvSpPr txBox="1"/>
          <p:nvPr/>
        </p:nvSpPr>
        <p:spPr>
          <a:xfrm>
            <a:off x="3829770" y="3300953"/>
            <a:ext cx="586783" cy="124104"/>
          </a:xfrm>
          <a:prstGeom prst="rect">
            <a:avLst/>
          </a:prstGeom>
          <a:noFill/>
        </p:spPr>
        <p:txBody>
          <a:bodyPr wrap="square" lIns="0" tIns="0" rIns="0" bIns="0" rtlCol="0">
            <a:noAutofit/>
          </a:bodyPr>
          <a:lstStyle/>
          <a:p>
            <a:pPr algn="ctr">
              <a:lnSpc>
                <a:spcPct val="90000"/>
              </a:lnSpc>
            </a:pPr>
            <a:r>
              <a:rPr lang="en-US" sz="1600">
                <a:solidFill>
                  <a:schemeClr val="tx2"/>
                </a:solidFill>
                <a:latin typeface="Metropolis" panose="00000500000000000000" pitchFamily="50" charset="0"/>
                <a:ea typeface="Amazon Ember" panose="020B0603020204020204" pitchFamily="34" charset="0"/>
                <a:cs typeface="Amazon Ember" panose="020B0603020204020204" pitchFamily="34" charset="0"/>
              </a:rPr>
              <a:t>vSAN</a:t>
            </a:r>
          </a:p>
        </p:txBody>
      </p:sp>
      <p:sp>
        <p:nvSpPr>
          <p:cNvPr id="131" name="TextBox 130">
            <a:extLst>
              <a:ext uri="{FF2B5EF4-FFF2-40B4-BE49-F238E27FC236}">
                <a16:creationId xmlns:a16="http://schemas.microsoft.com/office/drawing/2014/main" id="{CCC94F67-80DB-4652-8405-65326747EBA7}"/>
              </a:ext>
            </a:extLst>
          </p:cNvPr>
          <p:cNvSpPr txBox="1"/>
          <p:nvPr/>
        </p:nvSpPr>
        <p:spPr>
          <a:xfrm>
            <a:off x="5705225" y="3303707"/>
            <a:ext cx="586783" cy="124104"/>
          </a:xfrm>
          <a:prstGeom prst="rect">
            <a:avLst/>
          </a:prstGeom>
          <a:noFill/>
        </p:spPr>
        <p:txBody>
          <a:bodyPr wrap="square" lIns="0" tIns="0" rIns="0" bIns="0" rtlCol="0">
            <a:noAutofit/>
          </a:bodyPr>
          <a:lstStyle/>
          <a:p>
            <a:pPr algn="ctr">
              <a:lnSpc>
                <a:spcPct val="90000"/>
              </a:lnSpc>
            </a:pPr>
            <a:r>
              <a:rPr lang="en-US" sz="1600">
                <a:solidFill>
                  <a:schemeClr val="tx2"/>
                </a:solidFill>
                <a:latin typeface="Metropolis" panose="00000500000000000000" pitchFamily="50" charset="0"/>
                <a:ea typeface="Amazon Ember" panose="020B0603020204020204" pitchFamily="34" charset="0"/>
                <a:cs typeface="Amazon Ember" panose="020B0603020204020204" pitchFamily="34" charset="0"/>
              </a:rPr>
              <a:t>NSX</a:t>
            </a:r>
          </a:p>
        </p:txBody>
      </p:sp>
      <p:sp>
        <p:nvSpPr>
          <p:cNvPr id="132" name="Freeform 74">
            <a:extLst>
              <a:ext uri="{FF2B5EF4-FFF2-40B4-BE49-F238E27FC236}">
                <a16:creationId xmlns:a16="http://schemas.microsoft.com/office/drawing/2014/main" id="{05E47C47-F47B-46FE-A24C-A4FE7CFF8234}"/>
              </a:ext>
            </a:extLst>
          </p:cNvPr>
          <p:cNvSpPr>
            <a:spLocks noChangeAspect="1" noEditPoints="1"/>
          </p:cNvSpPr>
          <p:nvPr/>
        </p:nvSpPr>
        <p:spPr bwMode="auto">
          <a:xfrm>
            <a:off x="1797730" y="2548692"/>
            <a:ext cx="616226" cy="653644"/>
          </a:xfrm>
          <a:custGeom>
            <a:avLst/>
            <a:gdLst>
              <a:gd name="T0" fmla="*/ 0 w 384"/>
              <a:gd name="T1" fmla="*/ 109 h 384"/>
              <a:gd name="T2" fmla="*/ 384 w 384"/>
              <a:gd name="T3" fmla="*/ 0 h 384"/>
              <a:gd name="T4" fmla="*/ 368 w 384"/>
              <a:gd name="T5" fmla="*/ 93 h 384"/>
              <a:gd name="T6" fmla="*/ 16 w 384"/>
              <a:gd name="T7" fmla="*/ 16 h 384"/>
              <a:gd name="T8" fmla="*/ 368 w 384"/>
              <a:gd name="T9" fmla="*/ 93 h 384"/>
              <a:gd name="T10" fmla="*/ 384 w 384"/>
              <a:gd name="T11" fmla="*/ 247 h 384"/>
              <a:gd name="T12" fmla="*/ 0 w 384"/>
              <a:gd name="T13" fmla="*/ 138 h 384"/>
              <a:gd name="T14" fmla="*/ 16 w 384"/>
              <a:gd name="T15" fmla="*/ 154 h 384"/>
              <a:gd name="T16" fmla="*/ 368 w 384"/>
              <a:gd name="T17" fmla="*/ 231 h 384"/>
              <a:gd name="T18" fmla="*/ 16 w 384"/>
              <a:gd name="T19" fmla="*/ 154 h 384"/>
              <a:gd name="T20" fmla="*/ 384 w 384"/>
              <a:gd name="T21" fmla="*/ 384 h 384"/>
              <a:gd name="T22" fmla="*/ 0 w 384"/>
              <a:gd name="T23" fmla="*/ 275 h 384"/>
              <a:gd name="T24" fmla="*/ 16 w 384"/>
              <a:gd name="T25" fmla="*/ 291 h 384"/>
              <a:gd name="T26" fmla="*/ 368 w 384"/>
              <a:gd name="T27" fmla="*/ 368 h 384"/>
              <a:gd name="T28" fmla="*/ 16 w 384"/>
              <a:gd name="T29" fmla="*/ 291 h 384"/>
              <a:gd name="T30" fmla="*/ 330 w 384"/>
              <a:gd name="T31" fmla="*/ 82 h 384"/>
              <a:gd name="T32" fmla="*/ 346 w 384"/>
              <a:gd name="T33" fmla="*/ 27 h 384"/>
              <a:gd name="T34" fmla="*/ 315 w 384"/>
              <a:gd name="T35" fmla="*/ 82 h 384"/>
              <a:gd name="T36" fmla="*/ 299 w 384"/>
              <a:gd name="T37" fmla="*/ 27 h 384"/>
              <a:gd name="T38" fmla="*/ 315 w 384"/>
              <a:gd name="T39" fmla="*/ 82 h 384"/>
              <a:gd name="T40" fmla="*/ 268 w 384"/>
              <a:gd name="T41" fmla="*/ 82 h 384"/>
              <a:gd name="T42" fmla="*/ 284 w 384"/>
              <a:gd name="T43" fmla="*/ 27 h 384"/>
              <a:gd name="T44" fmla="*/ 268 w 384"/>
              <a:gd name="T45" fmla="*/ 165 h 384"/>
              <a:gd name="T46" fmla="*/ 284 w 384"/>
              <a:gd name="T47" fmla="*/ 219 h 384"/>
              <a:gd name="T48" fmla="*/ 268 w 384"/>
              <a:gd name="T49" fmla="*/ 165 h 384"/>
              <a:gd name="T50" fmla="*/ 237 w 384"/>
              <a:gd name="T51" fmla="*/ 82 h 384"/>
              <a:gd name="T52" fmla="*/ 253 w 384"/>
              <a:gd name="T53" fmla="*/ 27 h 384"/>
              <a:gd name="T54" fmla="*/ 237 w 384"/>
              <a:gd name="T55" fmla="*/ 165 h 384"/>
              <a:gd name="T56" fmla="*/ 253 w 384"/>
              <a:gd name="T57" fmla="*/ 219 h 384"/>
              <a:gd name="T58" fmla="*/ 237 w 384"/>
              <a:gd name="T59" fmla="*/ 165 h 384"/>
              <a:gd name="T60" fmla="*/ 64 w 384"/>
              <a:gd name="T61" fmla="*/ 35 h 384"/>
              <a:gd name="T62" fmla="*/ 64 w 384"/>
              <a:gd name="T63" fmla="*/ 71 h 384"/>
              <a:gd name="T64" fmla="*/ 330 w 384"/>
              <a:gd name="T65" fmla="*/ 165 h 384"/>
              <a:gd name="T66" fmla="*/ 346 w 384"/>
              <a:gd name="T67" fmla="*/ 219 h 384"/>
              <a:gd name="T68" fmla="*/ 330 w 384"/>
              <a:gd name="T69" fmla="*/ 165 h 384"/>
              <a:gd name="T70" fmla="*/ 315 w 384"/>
              <a:gd name="T71" fmla="*/ 165 h 384"/>
              <a:gd name="T72" fmla="*/ 299 w 384"/>
              <a:gd name="T73" fmla="*/ 219 h 384"/>
              <a:gd name="T74" fmla="*/ 82 w 384"/>
              <a:gd name="T75" fmla="*/ 191 h 384"/>
              <a:gd name="T76" fmla="*/ 45 w 384"/>
              <a:gd name="T77" fmla="*/ 191 h 384"/>
              <a:gd name="T78" fmla="*/ 82 w 384"/>
              <a:gd name="T79" fmla="*/ 191 h 384"/>
              <a:gd name="T80" fmla="*/ 346 w 384"/>
              <a:gd name="T81" fmla="*/ 302 h 384"/>
              <a:gd name="T82" fmla="*/ 330 w 384"/>
              <a:gd name="T83" fmla="*/ 357 h 384"/>
              <a:gd name="T84" fmla="*/ 299 w 384"/>
              <a:gd name="T85" fmla="*/ 302 h 384"/>
              <a:gd name="T86" fmla="*/ 315 w 384"/>
              <a:gd name="T87" fmla="*/ 357 h 384"/>
              <a:gd name="T88" fmla="*/ 299 w 384"/>
              <a:gd name="T89" fmla="*/ 302 h 384"/>
              <a:gd name="T90" fmla="*/ 284 w 384"/>
              <a:gd name="T91" fmla="*/ 302 h 384"/>
              <a:gd name="T92" fmla="*/ 268 w 384"/>
              <a:gd name="T93" fmla="*/ 357 h 384"/>
              <a:gd name="T94" fmla="*/ 237 w 384"/>
              <a:gd name="T95" fmla="*/ 302 h 384"/>
              <a:gd name="T96" fmla="*/ 253 w 384"/>
              <a:gd name="T97" fmla="*/ 357 h 384"/>
              <a:gd name="T98" fmla="*/ 237 w 384"/>
              <a:gd name="T99" fmla="*/ 302 h 384"/>
              <a:gd name="T100" fmla="*/ 64 w 384"/>
              <a:gd name="T101" fmla="*/ 346 h 384"/>
              <a:gd name="T102" fmla="*/ 64 w 384"/>
              <a:gd name="T103" fmla="*/ 31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 h="384">
                <a:moveTo>
                  <a:pt x="0" y="0"/>
                </a:moveTo>
                <a:cubicBezTo>
                  <a:pt x="0" y="109"/>
                  <a:pt x="0" y="109"/>
                  <a:pt x="0" y="109"/>
                </a:cubicBezTo>
                <a:cubicBezTo>
                  <a:pt x="384" y="109"/>
                  <a:pt x="384" y="109"/>
                  <a:pt x="384" y="109"/>
                </a:cubicBezTo>
                <a:cubicBezTo>
                  <a:pt x="384" y="0"/>
                  <a:pt x="384" y="0"/>
                  <a:pt x="384" y="0"/>
                </a:cubicBezTo>
                <a:lnTo>
                  <a:pt x="0" y="0"/>
                </a:lnTo>
                <a:close/>
                <a:moveTo>
                  <a:pt x="368" y="93"/>
                </a:moveTo>
                <a:cubicBezTo>
                  <a:pt x="16" y="93"/>
                  <a:pt x="16" y="93"/>
                  <a:pt x="16" y="93"/>
                </a:cubicBezTo>
                <a:cubicBezTo>
                  <a:pt x="16" y="16"/>
                  <a:pt x="16" y="16"/>
                  <a:pt x="16" y="16"/>
                </a:cubicBezTo>
                <a:cubicBezTo>
                  <a:pt x="368" y="16"/>
                  <a:pt x="368" y="16"/>
                  <a:pt x="368" y="16"/>
                </a:cubicBezTo>
                <a:lnTo>
                  <a:pt x="368" y="93"/>
                </a:lnTo>
                <a:close/>
                <a:moveTo>
                  <a:pt x="0" y="247"/>
                </a:moveTo>
                <a:cubicBezTo>
                  <a:pt x="384" y="247"/>
                  <a:pt x="384" y="247"/>
                  <a:pt x="384" y="247"/>
                </a:cubicBezTo>
                <a:cubicBezTo>
                  <a:pt x="384" y="138"/>
                  <a:pt x="384" y="138"/>
                  <a:pt x="384" y="138"/>
                </a:cubicBezTo>
                <a:cubicBezTo>
                  <a:pt x="0" y="138"/>
                  <a:pt x="0" y="138"/>
                  <a:pt x="0" y="138"/>
                </a:cubicBezTo>
                <a:lnTo>
                  <a:pt x="0" y="247"/>
                </a:lnTo>
                <a:close/>
                <a:moveTo>
                  <a:pt x="16" y="154"/>
                </a:moveTo>
                <a:cubicBezTo>
                  <a:pt x="368" y="154"/>
                  <a:pt x="368" y="154"/>
                  <a:pt x="368" y="154"/>
                </a:cubicBezTo>
                <a:cubicBezTo>
                  <a:pt x="368" y="231"/>
                  <a:pt x="368" y="231"/>
                  <a:pt x="368" y="231"/>
                </a:cubicBezTo>
                <a:cubicBezTo>
                  <a:pt x="16" y="231"/>
                  <a:pt x="16" y="231"/>
                  <a:pt x="16" y="231"/>
                </a:cubicBezTo>
                <a:lnTo>
                  <a:pt x="16" y="154"/>
                </a:lnTo>
                <a:close/>
                <a:moveTo>
                  <a:pt x="0" y="384"/>
                </a:moveTo>
                <a:cubicBezTo>
                  <a:pt x="384" y="384"/>
                  <a:pt x="384" y="384"/>
                  <a:pt x="384" y="384"/>
                </a:cubicBezTo>
                <a:cubicBezTo>
                  <a:pt x="384" y="275"/>
                  <a:pt x="384" y="275"/>
                  <a:pt x="384" y="275"/>
                </a:cubicBezTo>
                <a:cubicBezTo>
                  <a:pt x="0" y="275"/>
                  <a:pt x="0" y="275"/>
                  <a:pt x="0" y="275"/>
                </a:cubicBezTo>
                <a:lnTo>
                  <a:pt x="0" y="384"/>
                </a:lnTo>
                <a:close/>
                <a:moveTo>
                  <a:pt x="16" y="291"/>
                </a:moveTo>
                <a:cubicBezTo>
                  <a:pt x="368" y="291"/>
                  <a:pt x="368" y="291"/>
                  <a:pt x="368" y="291"/>
                </a:cubicBezTo>
                <a:cubicBezTo>
                  <a:pt x="368" y="368"/>
                  <a:pt x="368" y="368"/>
                  <a:pt x="368" y="368"/>
                </a:cubicBezTo>
                <a:cubicBezTo>
                  <a:pt x="16" y="368"/>
                  <a:pt x="16" y="368"/>
                  <a:pt x="16" y="368"/>
                </a:cubicBezTo>
                <a:lnTo>
                  <a:pt x="16" y="291"/>
                </a:lnTo>
                <a:close/>
                <a:moveTo>
                  <a:pt x="346" y="82"/>
                </a:moveTo>
                <a:cubicBezTo>
                  <a:pt x="330" y="82"/>
                  <a:pt x="330" y="82"/>
                  <a:pt x="330" y="82"/>
                </a:cubicBezTo>
                <a:cubicBezTo>
                  <a:pt x="330" y="27"/>
                  <a:pt x="330" y="27"/>
                  <a:pt x="330" y="27"/>
                </a:cubicBezTo>
                <a:cubicBezTo>
                  <a:pt x="346" y="27"/>
                  <a:pt x="346" y="27"/>
                  <a:pt x="346" y="27"/>
                </a:cubicBezTo>
                <a:lnTo>
                  <a:pt x="346" y="82"/>
                </a:lnTo>
                <a:close/>
                <a:moveTo>
                  <a:pt x="315" y="82"/>
                </a:moveTo>
                <a:cubicBezTo>
                  <a:pt x="299" y="82"/>
                  <a:pt x="299" y="82"/>
                  <a:pt x="299" y="82"/>
                </a:cubicBezTo>
                <a:cubicBezTo>
                  <a:pt x="299" y="27"/>
                  <a:pt x="299" y="27"/>
                  <a:pt x="299" y="27"/>
                </a:cubicBezTo>
                <a:cubicBezTo>
                  <a:pt x="315" y="27"/>
                  <a:pt x="315" y="27"/>
                  <a:pt x="315" y="27"/>
                </a:cubicBezTo>
                <a:lnTo>
                  <a:pt x="315" y="82"/>
                </a:lnTo>
                <a:close/>
                <a:moveTo>
                  <a:pt x="284" y="82"/>
                </a:moveTo>
                <a:cubicBezTo>
                  <a:pt x="268" y="82"/>
                  <a:pt x="268" y="82"/>
                  <a:pt x="268" y="82"/>
                </a:cubicBezTo>
                <a:cubicBezTo>
                  <a:pt x="268" y="27"/>
                  <a:pt x="268" y="27"/>
                  <a:pt x="268" y="27"/>
                </a:cubicBezTo>
                <a:cubicBezTo>
                  <a:pt x="284" y="27"/>
                  <a:pt x="284" y="27"/>
                  <a:pt x="284" y="27"/>
                </a:cubicBezTo>
                <a:lnTo>
                  <a:pt x="284" y="82"/>
                </a:lnTo>
                <a:close/>
                <a:moveTo>
                  <a:pt x="268" y="165"/>
                </a:moveTo>
                <a:cubicBezTo>
                  <a:pt x="284" y="165"/>
                  <a:pt x="284" y="165"/>
                  <a:pt x="284" y="165"/>
                </a:cubicBezTo>
                <a:cubicBezTo>
                  <a:pt x="284" y="219"/>
                  <a:pt x="284" y="219"/>
                  <a:pt x="284" y="219"/>
                </a:cubicBezTo>
                <a:cubicBezTo>
                  <a:pt x="268" y="219"/>
                  <a:pt x="268" y="219"/>
                  <a:pt x="268" y="219"/>
                </a:cubicBezTo>
                <a:lnTo>
                  <a:pt x="268" y="165"/>
                </a:lnTo>
                <a:close/>
                <a:moveTo>
                  <a:pt x="253" y="82"/>
                </a:moveTo>
                <a:cubicBezTo>
                  <a:pt x="237" y="82"/>
                  <a:pt x="237" y="82"/>
                  <a:pt x="237" y="82"/>
                </a:cubicBezTo>
                <a:cubicBezTo>
                  <a:pt x="237" y="27"/>
                  <a:pt x="237" y="27"/>
                  <a:pt x="237" y="27"/>
                </a:cubicBezTo>
                <a:cubicBezTo>
                  <a:pt x="253" y="27"/>
                  <a:pt x="253" y="27"/>
                  <a:pt x="253" y="27"/>
                </a:cubicBezTo>
                <a:lnTo>
                  <a:pt x="253" y="82"/>
                </a:lnTo>
                <a:close/>
                <a:moveTo>
                  <a:pt x="237" y="165"/>
                </a:moveTo>
                <a:cubicBezTo>
                  <a:pt x="253" y="165"/>
                  <a:pt x="253" y="165"/>
                  <a:pt x="253" y="165"/>
                </a:cubicBezTo>
                <a:cubicBezTo>
                  <a:pt x="253" y="219"/>
                  <a:pt x="253" y="219"/>
                  <a:pt x="253" y="219"/>
                </a:cubicBezTo>
                <a:cubicBezTo>
                  <a:pt x="237" y="219"/>
                  <a:pt x="237" y="219"/>
                  <a:pt x="237" y="219"/>
                </a:cubicBezTo>
                <a:lnTo>
                  <a:pt x="237" y="165"/>
                </a:lnTo>
                <a:close/>
                <a:moveTo>
                  <a:pt x="45" y="53"/>
                </a:moveTo>
                <a:cubicBezTo>
                  <a:pt x="45" y="43"/>
                  <a:pt x="54" y="35"/>
                  <a:pt x="64" y="35"/>
                </a:cubicBezTo>
                <a:cubicBezTo>
                  <a:pt x="74" y="35"/>
                  <a:pt x="82" y="43"/>
                  <a:pt x="82" y="53"/>
                </a:cubicBezTo>
                <a:cubicBezTo>
                  <a:pt x="82" y="63"/>
                  <a:pt x="74" y="71"/>
                  <a:pt x="64" y="71"/>
                </a:cubicBezTo>
                <a:cubicBezTo>
                  <a:pt x="54" y="71"/>
                  <a:pt x="45" y="63"/>
                  <a:pt x="45" y="53"/>
                </a:cubicBezTo>
                <a:close/>
                <a:moveTo>
                  <a:pt x="330" y="165"/>
                </a:moveTo>
                <a:cubicBezTo>
                  <a:pt x="346" y="165"/>
                  <a:pt x="346" y="165"/>
                  <a:pt x="346" y="165"/>
                </a:cubicBezTo>
                <a:cubicBezTo>
                  <a:pt x="346" y="219"/>
                  <a:pt x="346" y="219"/>
                  <a:pt x="346" y="219"/>
                </a:cubicBezTo>
                <a:cubicBezTo>
                  <a:pt x="330" y="219"/>
                  <a:pt x="330" y="219"/>
                  <a:pt x="330" y="219"/>
                </a:cubicBezTo>
                <a:lnTo>
                  <a:pt x="330" y="165"/>
                </a:lnTo>
                <a:close/>
                <a:moveTo>
                  <a:pt x="299" y="165"/>
                </a:moveTo>
                <a:cubicBezTo>
                  <a:pt x="315" y="165"/>
                  <a:pt x="315" y="165"/>
                  <a:pt x="315" y="165"/>
                </a:cubicBezTo>
                <a:cubicBezTo>
                  <a:pt x="315" y="219"/>
                  <a:pt x="315" y="219"/>
                  <a:pt x="315" y="219"/>
                </a:cubicBezTo>
                <a:cubicBezTo>
                  <a:pt x="299" y="219"/>
                  <a:pt x="299" y="219"/>
                  <a:pt x="299" y="219"/>
                </a:cubicBezTo>
                <a:lnTo>
                  <a:pt x="299" y="165"/>
                </a:lnTo>
                <a:close/>
                <a:moveTo>
                  <a:pt x="82" y="191"/>
                </a:moveTo>
                <a:cubicBezTo>
                  <a:pt x="82" y="201"/>
                  <a:pt x="74" y="209"/>
                  <a:pt x="64" y="209"/>
                </a:cubicBezTo>
                <a:cubicBezTo>
                  <a:pt x="54" y="209"/>
                  <a:pt x="45" y="201"/>
                  <a:pt x="45" y="191"/>
                </a:cubicBezTo>
                <a:cubicBezTo>
                  <a:pt x="45" y="180"/>
                  <a:pt x="54" y="172"/>
                  <a:pt x="64" y="172"/>
                </a:cubicBezTo>
                <a:cubicBezTo>
                  <a:pt x="74" y="172"/>
                  <a:pt x="82" y="180"/>
                  <a:pt x="82" y="191"/>
                </a:cubicBezTo>
                <a:close/>
                <a:moveTo>
                  <a:pt x="330" y="302"/>
                </a:moveTo>
                <a:cubicBezTo>
                  <a:pt x="346" y="302"/>
                  <a:pt x="346" y="302"/>
                  <a:pt x="346" y="302"/>
                </a:cubicBezTo>
                <a:cubicBezTo>
                  <a:pt x="346" y="357"/>
                  <a:pt x="346" y="357"/>
                  <a:pt x="346" y="357"/>
                </a:cubicBezTo>
                <a:cubicBezTo>
                  <a:pt x="330" y="357"/>
                  <a:pt x="330" y="357"/>
                  <a:pt x="330" y="357"/>
                </a:cubicBezTo>
                <a:lnTo>
                  <a:pt x="330" y="302"/>
                </a:lnTo>
                <a:close/>
                <a:moveTo>
                  <a:pt x="299" y="302"/>
                </a:moveTo>
                <a:cubicBezTo>
                  <a:pt x="315" y="302"/>
                  <a:pt x="315" y="302"/>
                  <a:pt x="315" y="302"/>
                </a:cubicBezTo>
                <a:cubicBezTo>
                  <a:pt x="315" y="357"/>
                  <a:pt x="315" y="357"/>
                  <a:pt x="315" y="357"/>
                </a:cubicBezTo>
                <a:cubicBezTo>
                  <a:pt x="299" y="357"/>
                  <a:pt x="299" y="357"/>
                  <a:pt x="299" y="357"/>
                </a:cubicBezTo>
                <a:lnTo>
                  <a:pt x="299" y="302"/>
                </a:lnTo>
                <a:close/>
                <a:moveTo>
                  <a:pt x="268" y="302"/>
                </a:moveTo>
                <a:cubicBezTo>
                  <a:pt x="284" y="302"/>
                  <a:pt x="284" y="302"/>
                  <a:pt x="284" y="302"/>
                </a:cubicBezTo>
                <a:cubicBezTo>
                  <a:pt x="284" y="357"/>
                  <a:pt x="284" y="357"/>
                  <a:pt x="284" y="357"/>
                </a:cubicBezTo>
                <a:cubicBezTo>
                  <a:pt x="268" y="357"/>
                  <a:pt x="268" y="357"/>
                  <a:pt x="268" y="357"/>
                </a:cubicBezTo>
                <a:lnTo>
                  <a:pt x="268" y="302"/>
                </a:lnTo>
                <a:close/>
                <a:moveTo>
                  <a:pt x="237" y="302"/>
                </a:moveTo>
                <a:cubicBezTo>
                  <a:pt x="253" y="302"/>
                  <a:pt x="253" y="302"/>
                  <a:pt x="253" y="302"/>
                </a:cubicBezTo>
                <a:cubicBezTo>
                  <a:pt x="253" y="357"/>
                  <a:pt x="253" y="357"/>
                  <a:pt x="253" y="357"/>
                </a:cubicBezTo>
                <a:cubicBezTo>
                  <a:pt x="237" y="357"/>
                  <a:pt x="237" y="357"/>
                  <a:pt x="237" y="357"/>
                </a:cubicBezTo>
                <a:lnTo>
                  <a:pt x="237" y="302"/>
                </a:lnTo>
                <a:close/>
                <a:moveTo>
                  <a:pt x="82" y="328"/>
                </a:moveTo>
                <a:cubicBezTo>
                  <a:pt x="82" y="338"/>
                  <a:pt x="74" y="346"/>
                  <a:pt x="64" y="346"/>
                </a:cubicBezTo>
                <a:cubicBezTo>
                  <a:pt x="54" y="346"/>
                  <a:pt x="45" y="338"/>
                  <a:pt x="45" y="328"/>
                </a:cubicBezTo>
                <a:cubicBezTo>
                  <a:pt x="45" y="318"/>
                  <a:pt x="54" y="310"/>
                  <a:pt x="64" y="310"/>
                </a:cubicBezTo>
                <a:cubicBezTo>
                  <a:pt x="74" y="310"/>
                  <a:pt x="82" y="318"/>
                  <a:pt x="82" y="32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latin typeface="Metropolis" panose="00000500000000000000" pitchFamily="50" charset="0"/>
              <a:ea typeface="Amazon Ember" panose="020B0603020204020204" pitchFamily="34" charset="0"/>
              <a:cs typeface="Amazon Ember" panose="020B0603020204020204" pitchFamily="34" charset="0"/>
            </a:endParaRPr>
          </a:p>
        </p:txBody>
      </p:sp>
      <p:sp>
        <p:nvSpPr>
          <p:cNvPr id="133" name="Freeform 78">
            <a:extLst>
              <a:ext uri="{FF2B5EF4-FFF2-40B4-BE49-F238E27FC236}">
                <a16:creationId xmlns:a16="http://schemas.microsoft.com/office/drawing/2014/main" id="{B1B6543F-1170-4359-AEB3-0A1ED98AF271}"/>
              </a:ext>
            </a:extLst>
          </p:cNvPr>
          <p:cNvSpPr>
            <a:spLocks noChangeAspect="1" noEditPoints="1"/>
          </p:cNvSpPr>
          <p:nvPr/>
        </p:nvSpPr>
        <p:spPr bwMode="auto">
          <a:xfrm>
            <a:off x="3786302" y="2487123"/>
            <a:ext cx="586783" cy="685092"/>
          </a:xfrm>
          <a:custGeom>
            <a:avLst/>
            <a:gdLst>
              <a:gd name="T0" fmla="*/ 143 w 286"/>
              <a:gd name="T1" fmla="*/ 0 h 384"/>
              <a:gd name="T2" fmla="*/ 0 w 286"/>
              <a:gd name="T3" fmla="*/ 43 h 384"/>
              <a:gd name="T4" fmla="*/ 0 w 286"/>
              <a:gd name="T5" fmla="*/ 341 h 384"/>
              <a:gd name="T6" fmla="*/ 143 w 286"/>
              <a:gd name="T7" fmla="*/ 384 h 384"/>
              <a:gd name="T8" fmla="*/ 286 w 286"/>
              <a:gd name="T9" fmla="*/ 341 h 384"/>
              <a:gd name="T10" fmla="*/ 286 w 286"/>
              <a:gd name="T11" fmla="*/ 43 h 384"/>
              <a:gd name="T12" fmla="*/ 143 w 286"/>
              <a:gd name="T13" fmla="*/ 0 h 384"/>
              <a:gd name="T14" fmla="*/ 143 w 286"/>
              <a:gd name="T15" fmla="*/ 16 h 384"/>
              <a:gd name="T16" fmla="*/ 270 w 286"/>
              <a:gd name="T17" fmla="*/ 43 h 384"/>
              <a:gd name="T18" fmla="*/ 143 w 286"/>
              <a:gd name="T19" fmla="*/ 69 h 384"/>
              <a:gd name="T20" fmla="*/ 16 w 286"/>
              <a:gd name="T21" fmla="*/ 43 h 384"/>
              <a:gd name="T22" fmla="*/ 143 w 286"/>
              <a:gd name="T23" fmla="*/ 16 h 384"/>
              <a:gd name="T24" fmla="*/ 270 w 286"/>
              <a:gd name="T25" fmla="*/ 341 h 384"/>
              <a:gd name="T26" fmla="*/ 143 w 286"/>
              <a:gd name="T27" fmla="*/ 368 h 384"/>
              <a:gd name="T28" fmla="*/ 16 w 286"/>
              <a:gd name="T29" fmla="*/ 341 h 384"/>
              <a:gd name="T30" fmla="*/ 16 w 286"/>
              <a:gd name="T31" fmla="*/ 263 h 384"/>
              <a:gd name="T32" fmla="*/ 144 w 286"/>
              <a:gd name="T33" fmla="*/ 285 h 384"/>
              <a:gd name="T34" fmla="*/ 270 w 286"/>
              <a:gd name="T35" fmla="*/ 262 h 384"/>
              <a:gd name="T36" fmla="*/ 270 w 286"/>
              <a:gd name="T37" fmla="*/ 341 h 384"/>
              <a:gd name="T38" fmla="*/ 270 w 286"/>
              <a:gd name="T39" fmla="*/ 243 h 384"/>
              <a:gd name="T40" fmla="*/ 144 w 286"/>
              <a:gd name="T41" fmla="*/ 269 h 384"/>
              <a:gd name="T42" fmla="*/ 16 w 286"/>
              <a:gd name="T43" fmla="*/ 242 h 384"/>
              <a:gd name="T44" fmla="*/ 16 w 286"/>
              <a:gd name="T45" fmla="*/ 163 h 384"/>
              <a:gd name="T46" fmla="*/ 143 w 286"/>
              <a:gd name="T47" fmla="*/ 185 h 384"/>
              <a:gd name="T48" fmla="*/ 270 w 286"/>
              <a:gd name="T49" fmla="*/ 163 h 384"/>
              <a:gd name="T50" fmla="*/ 270 w 286"/>
              <a:gd name="T51" fmla="*/ 243 h 384"/>
              <a:gd name="T52" fmla="*/ 143 w 286"/>
              <a:gd name="T53" fmla="*/ 169 h 384"/>
              <a:gd name="T54" fmla="*/ 16 w 286"/>
              <a:gd name="T55" fmla="*/ 142 h 384"/>
              <a:gd name="T56" fmla="*/ 16 w 286"/>
              <a:gd name="T57" fmla="*/ 64 h 384"/>
              <a:gd name="T58" fmla="*/ 143 w 286"/>
              <a:gd name="T59" fmla="*/ 85 h 384"/>
              <a:gd name="T60" fmla="*/ 270 w 286"/>
              <a:gd name="T61" fmla="*/ 64 h 384"/>
              <a:gd name="T62" fmla="*/ 270 w 286"/>
              <a:gd name="T63" fmla="*/ 142 h 384"/>
              <a:gd name="T64" fmla="*/ 143 w 286"/>
              <a:gd name="T65" fmla="*/ 1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384">
                <a:moveTo>
                  <a:pt x="143" y="0"/>
                </a:moveTo>
                <a:cubicBezTo>
                  <a:pt x="74" y="0"/>
                  <a:pt x="0" y="13"/>
                  <a:pt x="0" y="43"/>
                </a:cubicBezTo>
                <a:cubicBezTo>
                  <a:pt x="0" y="341"/>
                  <a:pt x="0" y="341"/>
                  <a:pt x="0" y="341"/>
                </a:cubicBezTo>
                <a:cubicBezTo>
                  <a:pt x="0" y="371"/>
                  <a:pt x="74" y="384"/>
                  <a:pt x="143" y="384"/>
                </a:cubicBezTo>
                <a:cubicBezTo>
                  <a:pt x="212" y="384"/>
                  <a:pt x="286" y="371"/>
                  <a:pt x="286" y="341"/>
                </a:cubicBezTo>
                <a:cubicBezTo>
                  <a:pt x="286" y="43"/>
                  <a:pt x="286" y="43"/>
                  <a:pt x="286" y="43"/>
                </a:cubicBezTo>
                <a:cubicBezTo>
                  <a:pt x="286" y="13"/>
                  <a:pt x="212" y="0"/>
                  <a:pt x="143" y="0"/>
                </a:cubicBezTo>
                <a:close/>
                <a:moveTo>
                  <a:pt x="143" y="16"/>
                </a:moveTo>
                <a:cubicBezTo>
                  <a:pt x="227" y="16"/>
                  <a:pt x="270" y="35"/>
                  <a:pt x="270" y="43"/>
                </a:cubicBezTo>
                <a:cubicBezTo>
                  <a:pt x="270" y="51"/>
                  <a:pt x="227" y="69"/>
                  <a:pt x="143" y="69"/>
                </a:cubicBezTo>
                <a:cubicBezTo>
                  <a:pt x="59" y="69"/>
                  <a:pt x="16" y="51"/>
                  <a:pt x="16" y="43"/>
                </a:cubicBezTo>
                <a:cubicBezTo>
                  <a:pt x="16" y="35"/>
                  <a:pt x="59" y="16"/>
                  <a:pt x="143" y="16"/>
                </a:cubicBezTo>
                <a:close/>
                <a:moveTo>
                  <a:pt x="270" y="341"/>
                </a:moveTo>
                <a:cubicBezTo>
                  <a:pt x="270" y="351"/>
                  <a:pt x="225" y="368"/>
                  <a:pt x="143" y="368"/>
                </a:cubicBezTo>
                <a:cubicBezTo>
                  <a:pt x="61" y="368"/>
                  <a:pt x="16" y="351"/>
                  <a:pt x="16" y="341"/>
                </a:cubicBezTo>
                <a:cubicBezTo>
                  <a:pt x="16" y="263"/>
                  <a:pt x="16" y="263"/>
                  <a:pt x="16" y="263"/>
                </a:cubicBezTo>
                <a:cubicBezTo>
                  <a:pt x="42" y="278"/>
                  <a:pt x="94" y="285"/>
                  <a:pt x="144" y="285"/>
                </a:cubicBezTo>
                <a:cubicBezTo>
                  <a:pt x="196" y="285"/>
                  <a:pt x="244" y="276"/>
                  <a:pt x="270" y="262"/>
                </a:cubicBezTo>
                <a:lnTo>
                  <a:pt x="270" y="341"/>
                </a:lnTo>
                <a:close/>
                <a:moveTo>
                  <a:pt x="270" y="243"/>
                </a:moveTo>
                <a:cubicBezTo>
                  <a:pt x="254" y="256"/>
                  <a:pt x="204" y="269"/>
                  <a:pt x="144" y="269"/>
                </a:cubicBezTo>
                <a:cubicBezTo>
                  <a:pt x="60" y="269"/>
                  <a:pt x="16" y="250"/>
                  <a:pt x="16" y="242"/>
                </a:cubicBezTo>
                <a:cubicBezTo>
                  <a:pt x="16" y="163"/>
                  <a:pt x="16" y="163"/>
                  <a:pt x="16" y="163"/>
                </a:cubicBezTo>
                <a:cubicBezTo>
                  <a:pt x="42" y="178"/>
                  <a:pt x="94" y="185"/>
                  <a:pt x="143" y="185"/>
                </a:cubicBezTo>
                <a:cubicBezTo>
                  <a:pt x="192" y="185"/>
                  <a:pt x="244" y="178"/>
                  <a:pt x="270" y="163"/>
                </a:cubicBezTo>
                <a:lnTo>
                  <a:pt x="270" y="243"/>
                </a:lnTo>
                <a:close/>
                <a:moveTo>
                  <a:pt x="143" y="169"/>
                </a:moveTo>
                <a:cubicBezTo>
                  <a:pt x="61" y="169"/>
                  <a:pt x="16" y="151"/>
                  <a:pt x="16" y="142"/>
                </a:cubicBezTo>
                <a:cubicBezTo>
                  <a:pt x="16" y="64"/>
                  <a:pt x="16" y="64"/>
                  <a:pt x="16" y="64"/>
                </a:cubicBezTo>
                <a:cubicBezTo>
                  <a:pt x="42" y="79"/>
                  <a:pt x="94" y="85"/>
                  <a:pt x="143" y="85"/>
                </a:cubicBezTo>
                <a:cubicBezTo>
                  <a:pt x="192" y="85"/>
                  <a:pt x="244" y="79"/>
                  <a:pt x="270" y="64"/>
                </a:cubicBezTo>
                <a:cubicBezTo>
                  <a:pt x="270" y="142"/>
                  <a:pt x="270" y="142"/>
                  <a:pt x="270" y="142"/>
                </a:cubicBezTo>
                <a:cubicBezTo>
                  <a:pt x="270" y="151"/>
                  <a:pt x="225" y="169"/>
                  <a:pt x="143" y="16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latin typeface="Metropolis" panose="00000500000000000000" pitchFamily="50" charset="0"/>
              <a:ea typeface="Amazon Ember" panose="020B0603020204020204" pitchFamily="34" charset="0"/>
              <a:cs typeface="Amazon Ember" panose="020B0603020204020204" pitchFamily="34" charset="0"/>
            </a:endParaRPr>
          </a:p>
        </p:txBody>
      </p:sp>
      <p:grpSp>
        <p:nvGrpSpPr>
          <p:cNvPr id="134" name="Group 133">
            <a:extLst>
              <a:ext uri="{FF2B5EF4-FFF2-40B4-BE49-F238E27FC236}">
                <a16:creationId xmlns:a16="http://schemas.microsoft.com/office/drawing/2014/main" id="{0F10BECE-D677-4857-AE96-D34EB3E3AD3C}"/>
              </a:ext>
            </a:extLst>
          </p:cNvPr>
          <p:cNvGrpSpPr>
            <a:grpSpLocks noChangeAspect="1"/>
          </p:cNvGrpSpPr>
          <p:nvPr/>
        </p:nvGrpSpPr>
        <p:grpSpPr>
          <a:xfrm>
            <a:off x="5688290" y="2468368"/>
            <a:ext cx="611400" cy="734605"/>
            <a:chOff x="2159140" y="7009631"/>
            <a:chExt cx="4501800" cy="4503600"/>
          </a:xfrm>
          <a:solidFill>
            <a:schemeClr val="tx1"/>
          </a:solidFill>
        </p:grpSpPr>
        <p:sp>
          <p:nvSpPr>
            <p:cNvPr id="135" name="Freeform: Shape 6">
              <a:extLst>
                <a:ext uri="{FF2B5EF4-FFF2-40B4-BE49-F238E27FC236}">
                  <a16:creationId xmlns:a16="http://schemas.microsoft.com/office/drawing/2014/main" id="{C4A52625-B43E-4D4A-A881-0DC8BA5E33A9}"/>
                </a:ext>
              </a:extLst>
            </p:cNvPr>
            <p:cNvSpPr/>
            <p:nvPr/>
          </p:nvSpPr>
          <p:spPr>
            <a:xfrm>
              <a:off x="2159140" y="7009631"/>
              <a:ext cx="4501800" cy="4503600"/>
            </a:xfrm>
            <a:custGeom>
              <a:avLst/>
              <a:gdLst/>
              <a:ahLst/>
              <a:cxnLst>
                <a:cxn ang="3cd4">
                  <a:pos x="hc" y="t"/>
                </a:cxn>
                <a:cxn ang="cd2">
                  <a:pos x="l" y="vc"/>
                </a:cxn>
                <a:cxn ang="cd4">
                  <a:pos x="hc" y="b"/>
                </a:cxn>
                <a:cxn ang="0">
                  <a:pos x="r" y="vc"/>
                </a:cxn>
              </a:cxnLst>
              <a:rect l="l" t="t" r="r" b="b"/>
              <a:pathLst>
                <a:path w="12506" h="12511">
                  <a:moveTo>
                    <a:pt x="11985" y="521"/>
                  </a:moveTo>
                  <a:lnTo>
                    <a:pt x="11985" y="11990"/>
                  </a:lnTo>
                  <a:lnTo>
                    <a:pt x="517" y="11990"/>
                  </a:lnTo>
                  <a:lnTo>
                    <a:pt x="517" y="521"/>
                  </a:lnTo>
                  <a:close/>
                  <a:moveTo>
                    <a:pt x="12506" y="0"/>
                  </a:moveTo>
                  <a:lnTo>
                    <a:pt x="0" y="0"/>
                  </a:lnTo>
                  <a:lnTo>
                    <a:pt x="0" y="12511"/>
                  </a:lnTo>
                  <a:lnTo>
                    <a:pt x="12506" y="12511"/>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b="0" i="0" u="none" strike="noStrike" kern="1200">
                <a:ln>
                  <a:noFill/>
                </a:ln>
                <a:latin typeface="Metropolis" panose="00000500000000000000" pitchFamily="50" charset="0"/>
                <a:ea typeface="Amazon Ember" panose="020B0603020204020204" pitchFamily="34" charset="0"/>
                <a:cs typeface="Amazon Ember" panose="020B0603020204020204" pitchFamily="34" charset="0"/>
              </a:endParaRPr>
            </a:p>
          </p:txBody>
        </p:sp>
        <p:sp>
          <p:nvSpPr>
            <p:cNvPr id="136" name="Freeform: Shape 7">
              <a:extLst>
                <a:ext uri="{FF2B5EF4-FFF2-40B4-BE49-F238E27FC236}">
                  <a16:creationId xmlns:a16="http://schemas.microsoft.com/office/drawing/2014/main" id="{D3484CBA-37CB-4DCD-9C79-9BE83BB239FD}"/>
                </a:ext>
              </a:extLst>
            </p:cNvPr>
            <p:cNvSpPr/>
            <p:nvPr/>
          </p:nvSpPr>
          <p:spPr>
            <a:xfrm>
              <a:off x="2739820" y="8364671"/>
              <a:ext cx="3336120" cy="914400"/>
            </a:xfrm>
            <a:custGeom>
              <a:avLst/>
              <a:gdLst/>
              <a:ahLst/>
              <a:cxnLst>
                <a:cxn ang="3cd4">
                  <a:pos x="hc" y="t"/>
                </a:cxn>
                <a:cxn ang="cd2">
                  <a:pos x="l" y="vc"/>
                </a:cxn>
                <a:cxn ang="cd4">
                  <a:pos x="hc" y="b"/>
                </a:cxn>
                <a:cxn ang="0">
                  <a:pos x="r" y="vc"/>
                </a:cxn>
              </a:cxnLst>
              <a:rect l="l" t="t" r="r" b="b"/>
              <a:pathLst>
                <a:path w="9268" h="2541">
                  <a:moveTo>
                    <a:pt x="0" y="1269"/>
                  </a:moveTo>
                  <a:lnTo>
                    <a:pt x="1272" y="2541"/>
                  </a:lnTo>
                  <a:lnTo>
                    <a:pt x="1272" y="1848"/>
                  </a:lnTo>
                  <a:lnTo>
                    <a:pt x="9268" y="1848"/>
                  </a:lnTo>
                  <a:lnTo>
                    <a:pt x="9268" y="694"/>
                  </a:lnTo>
                  <a:lnTo>
                    <a:pt x="1272" y="694"/>
                  </a:lnTo>
                  <a:lnTo>
                    <a:pt x="1272"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b="0" i="0" u="none" strike="noStrike" kern="1200">
                <a:ln>
                  <a:noFill/>
                </a:ln>
                <a:latin typeface="Metropolis" panose="00000500000000000000" pitchFamily="50" charset="0"/>
                <a:ea typeface="Amazon Ember" panose="020B0603020204020204" pitchFamily="34" charset="0"/>
                <a:cs typeface="Amazon Ember" panose="020B0603020204020204" pitchFamily="34" charset="0"/>
              </a:endParaRPr>
            </a:p>
          </p:txBody>
        </p:sp>
        <p:sp>
          <p:nvSpPr>
            <p:cNvPr id="137" name="Freeform: Shape 8">
              <a:extLst>
                <a:ext uri="{FF2B5EF4-FFF2-40B4-BE49-F238E27FC236}">
                  <a16:creationId xmlns:a16="http://schemas.microsoft.com/office/drawing/2014/main" id="{EA70D464-7C82-42CB-8622-D7440B8F7D94}"/>
                </a:ext>
              </a:extLst>
            </p:cNvPr>
            <p:cNvSpPr/>
            <p:nvPr/>
          </p:nvSpPr>
          <p:spPr>
            <a:xfrm>
              <a:off x="2739820" y="10077192"/>
              <a:ext cx="3336120" cy="914400"/>
            </a:xfrm>
            <a:custGeom>
              <a:avLst/>
              <a:gdLst/>
              <a:ahLst/>
              <a:cxnLst>
                <a:cxn ang="3cd4">
                  <a:pos x="hc" y="t"/>
                </a:cxn>
                <a:cxn ang="cd2">
                  <a:pos x="l" y="vc"/>
                </a:cxn>
                <a:cxn ang="cd4">
                  <a:pos x="hc" y="b"/>
                </a:cxn>
                <a:cxn ang="0">
                  <a:pos x="r" y="vc"/>
                </a:cxn>
              </a:cxnLst>
              <a:rect l="l" t="t" r="r" b="b"/>
              <a:pathLst>
                <a:path w="9268" h="2541">
                  <a:moveTo>
                    <a:pt x="0" y="1273"/>
                  </a:moveTo>
                  <a:lnTo>
                    <a:pt x="1272" y="2541"/>
                  </a:lnTo>
                  <a:lnTo>
                    <a:pt x="1272" y="1847"/>
                  </a:lnTo>
                  <a:lnTo>
                    <a:pt x="9268" y="1847"/>
                  </a:lnTo>
                  <a:lnTo>
                    <a:pt x="9268" y="694"/>
                  </a:lnTo>
                  <a:lnTo>
                    <a:pt x="1272" y="694"/>
                  </a:lnTo>
                  <a:lnTo>
                    <a:pt x="1272"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b="0" i="0" u="none" strike="noStrike" kern="1200">
                <a:ln>
                  <a:noFill/>
                </a:ln>
                <a:latin typeface="Metropolis" panose="00000500000000000000" pitchFamily="50" charset="0"/>
                <a:ea typeface="Amazon Ember" panose="020B0603020204020204" pitchFamily="34" charset="0"/>
                <a:cs typeface="Amazon Ember" panose="020B0603020204020204" pitchFamily="34" charset="0"/>
              </a:endParaRPr>
            </a:p>
          </p:txBody>
        </p:sp>
        <p:sp>
          <p:nvSpPr>
            <p:cNvPr id="138" name="Freeform: Shape 9">
              <a:extLst>
                <a:ext uri="{FF2B5EF4-FFF2-40B4-BE49-F238E27FC236}">
                  <a16:creationId xmlns:a16="http://schemas.microsoft.com/office/drawing/2014/main" id="{5BB543E7-0C46-4ECB-B875-87B8D077AC04}"/>
                </a:ext>
              </a:extLst>
            </p:cNvPr>
            <p:cNvSpPr/>
            <p:nvPr/>
          </p:nvSpPr>
          <p:spPr>
            <a:xfrm>
              <a:off x="2739820" y="9220392"/>
              <a:ext cx="3336120" cy="914400"/>
            </a:xfrm>
            <a:custGeom>
              <a:avLst/>
              <a:gdLst/>
              <a:ahLst/>
              <a:cxnLst>
                <a:cxn ang="3cd4">
                  <a:pos x="hc" y="t"/>
                </a:cxn>
                <a:cxn ang="cd2">
                  <a:pos x="l" y="vc"/>
                </a:cxn>
                <a:cxn ang="cd4">
                  <a:pos x="hc" y="b"/>
                </a:cxn>
                <a:cxn ang="0">
                  <a:pos x="r" y="vc"/>
                </a:cxn>
              </a:cxnLst>
              <a:rect l="l" t="t" r="r" b="b"/>
              <a:pathLst>
                <a:path w="9268" h="2541">
                  <a:moveTo>
                    <a:pt x="9268" y="1273"/>
                  </a:moveTo>
                  <a:lnTo>
                    <a:pt x="7995" y="0"/>
                  </a:lnTo>
                  <a:lnTo>
                    <a:pt x="7995" y="694"/>
                  </a:lnTo>
                  <a:lnTo>
                    <a:pt x="0" y="694"/>
                  </a:lnTo>
                  <a:lnTo>
                    <a:pt x="0" y="1852"/>
                  </a:lnTo>
                  <a:lnTo>
                    <a:pt x="7995" y="1852"/>
                  </a:lnTo>
                  <a:lnTo>
                    <a:pt x="7995" y="2541"/>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b="0" i="0" u="none" strike="noStrike" kern="1200">
                <a:ln>
                  <a:noFill/>
                </a:ln>
                <a:latin typeface="Metropolis" panose="00000500000000000000" pitchFamily="50" charset="0"/>
                <a:ea typeface="Amazon Ember" panose="020B0603020204020204" pitchFamily="34" charset="0"/>
                <a:cs typeface="Amazon Ember" panose="020B0603020204020204" pitchFamily="34" charset="0"/>
              </a:endParaRPr>
            </a:p>
          </p:txBody>
        </p:sp>
        <p:sp>
          <p:nvSpPr>
            <p:cNvPr id="139" name="Freeform: Shape 10">
              <a:extLst>
                <a:ext uri="{FF2B5EF4-FFF2-40B4-BE49-F238E27FC236}">
                  <a16:creationId xmlns:a16="http://schemas.microsoft.com/office/drawing/2014/main" id="{67900663-9AC0-4D3A-83B2-20115B97A12D}"/>
                </a:ext>
              </a:extLst>
            </p:cNvPr>
            <p:cNvSpPr/>
            <p:nvPr/>
          </p:nvSpPr>
          <p:spPr>
            <a:xfrm>
              <a:off x="2739820" y="7507512"/>
              <a:ext cx="3336120" cy="914400"/>
            </a:xfrm>
            <a:custGeom>
              <a:avLst/>
              <a:gdLst/>
              <a:ahLst/>
              <a:cxnLst>
                <a:cxn ang="3cd4">
                  <a:pos x="hc" y="t"/>
                </a:cxn>
                <a:cxn ang="cd2">
                  <a:pos x="l" y="vc"/>
                </a:cxn>
                <a:cxn ang="cd4">
                  <a:pos x="hc" y="b"/>
                </a:cxn>
                <a:cxn ang="0">
                  <a:pos x="r" y="vc"/>
                </a:cxn>
              </a:cxnLst>
              <a:rect l="l" t="t" r="r" b="b"/>
              <a:pathLst>
                <a:path w="9268" h="2541">
                  <a:moveTo>
                    <a:pt x="9268" y="1273"/>
                  </a:moveTo>
                  <a:lnTo>
                    <a:pt x="7995" y="0"/>
                  </a:lnTo>
                  <a:lnTo>
                    <a:pt x="7995" y="694"/>
                  </a:lnTo>
                  <a:lnTo>
                    <a:pt x="0" y="694"/>
                  </a:lnTo>
                  <a:lnTo>
                    <a:pt x="0" y="1848"/>
                  </a:lnTo>
                  <a:lnTo>
                    <a:pt x="7995" y="1848"/>
                  </a:lnTo>
                  <a:lnTo>
                    <a:pt x="7995" y="2541"/>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b="0" i="0" u="none" strike="noStrike" kern="1200">
                <a:ln>
                  <a:noFill/>
                </a:ln>
                <a:latin typeface="Metropolis" panose="00000500000000000000" pitchFamily="50" charset="0"/>
                <a:ea typeface="Amazon Ember" panose="020B0603020204020204" pitchFamily="34" charset="0"/>
                <a:cs typeface="Amazon Ember" panose="020B0603020204020204" pitchFamily="34" charset="0"/>
              </a:endParaRPr>
            </a:p>
          </p:txBody>
        </p:sp>
      </p:grpSp>
      <p:sp>
        <p:nvSpPr>
          <p:cNvPr id="140" name="Rectangle 139">
            <a:extLst>
              <a:ext uri="{FF2B5EF4-FFF2-40B4-BE49-F238E27FC236}">
                <a16:creationId xmlns:a16="http://schemas.microsoft.com/office/drawing/2014/main" id="{CCDB8369-4FAE-4A06-B9E6-EB1905FCB62B}"/>
              </a:ext>
            </a:extLst>
          </p:cNvPr>
          <p:cNvSpPr/>
          <p:nvPr/>
        </p:nvSpPr>
        <p:spPr>
          <a:xfrm>
            <a:off x="2423888" y="1811745"/>
            <a:ext cx="3144902" cy="523220"/>
          </a:xfrm>
          <a:prstGeom prst="rect">
            <a:avLst/>
          </a:prstGeom>
          <a:solidFill>
            <a:schemeClr val="bg2"/>
          </a:solidFill>
        </p:spPr>
        <p:txBody>
          <a:bodyPr wrap="square">
            <a:spAutoFit/>
          </a:bodyPr>
          <a:lstStyle/>
          <a:p>
            <a:pPr algn="ctr"/>
            <a:r>
              <a:rPr lang="en-US" b="1">
                <a:solidFill>
                  <a:schemeClr val="tx2"/>
                </a:solidFill>
                <a:latin typeface="Metropolis" panose="00000500000000000000" pitchFamily="50" charset="0"/>
                <a:ea typeface="Amazon Ember" panose="020B0603020204020204" pitchFamily="34" charset="0"/>
                <a:cs typeface="Amazon Ember" panose="020B0603020204020204" pitchFamily="34" charset="0"/>
              </a:rPr>
              <a:t>VMware Cloud on AWS</a:t>
            </a:r>
            <a:br>
              <a:rPr lang="en-US" sz="2400" b="1">
                <a:solidFill>
                  <a:schemeClr val="tx2"/>
                </a:solidFill>
                <a:latin typeface="Metropolis" panose="00000500000000000000" pitchFamily="50" charset="0"/>
                <a:ea typeface="Amazon Ember" panose="020B0603020204020204" pitchFamily="34" charset="0"/>
                <a:cs typeface="Amazon Ember" panose="020B0603020204020204" pitchFamily="34" charset="0"/>
              </a:rPr>
            </a:br>
            <a:r>
              <a:rPr lang="en-US" sz="1000">
                <a:solidFill>
                  <a:schemeClr val="tx2"/>
                </a:solidFill>
                <a:latin typeface="Metropolis" panose="00000500000000000000" pitchFamily="50" charset="0"/>
                <a:ea typeface="Amazon Ember" panose="020B0603020204020204" pitchFamily="34" charset="0"/>
                <a:cs typeface="Amazon Ember" panose="020B0603020204020204" pitchFamily="34" charset="0"/>
              </a:rPr>
              <a:t>Powered by VMware Cloud Foundation</a:t>
            </a:r>
            <a:endParaRPr lang="en-US" sz="3200">
              <a:solidFill>
                <a:schemeClr val="tx2"/>
              </a:solidFill>
              <a:latin typeface="Metropolis" panose="00000500000000000000" pitchFamily="50" charset="0"/>
              <a:ea typeface="Amazon Ember" panose="020B0603020204020204" pitchFamily="34" charset="0"/>
              <a:cs typeface="Amazon Ember" panose="020B0603020204020204" pitchFamily="34" charset="0"/>
            </a:endParaRPr>
          </a:p>
        </p:txBody>
      </p:sp>
      <p:cxnSp>
        <p:nvCxnSpPr>
          <p:cNvPr id="70" name="Straight Connector 69">
            <a:extLst>
              <a:ext uri="{FF2B5EF4-FFF2-40B4-BE49-F238E27FC236}">
                <a16:creationId xmlns:a16="http://schemas.microsoft.com/office/drawing/2014/main" id="{F73E3FA4-507C-4444-8584-A5DEC6D48A7E}"/>
              </a:ext>
            </a:extLst>
          </p:cNvPr>
          <p:cNvCxnSpPr>
            <a:cxnSpLocks/>
          </p:cNvCxnSpPr>
          <p:nvPr/>
        </p:nvCxnSpPr>
        <p:spPr bwMode="gray">
          <a:xfrm flipV="1">
            <a:off x="2026251" y="4008126"/>
            <a:ext cx="917621" cy="703021"/>
          </a:xfrm>
          <a:prstGeom prst="line">
            <a:avLst/>
          </a:prstGeom>
          <a:ln w="25400">
            <a:solidFill>
              <a:srgbClr val="F8981D"/>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B423F85-7504-47F9-A640-18DC36446207}"/>
              </a:ext>
            </a:extLst>
          </p:cNvPr>
          <p:cNvCxnSpPr>
            <a:cxnSpLocks/>
          </p:cNvCxnSpPr>
          <p:nvPr/>
        </p:nvCxnSpPr>
        <p:spPr bwMode="gray">
          <a:xfrm flipV="1">
            <a:off x="3200129" y="4012745"/>
            <a:ext cx="89809" cy="707988"/>
          </a:xfrm>
          <a:prstGeom prst="line">
            <a:avLst/>
          </a:prstGeom>
          <a:ln w="25400">
            <a:solidFill>
              <a:srgbClr val="F8981D"/>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2260AC1-28B4-4CD5-B4E3-3551E24EDC8F}"/>
              </a:ext>
            </a:extLst>
          </p:cNvPr>
          <p:cNvCxnSpPr>
            <a:cxnSpLocks/>
          </p:cNvCxnSpPr>
          <p:nvPr/>
        </p:nvCxnSpPr>
        <p:spPr bwMode="gray">
          <a:xfrm flipH="1" flipV="1">
            <a:off x="3687359" y="4042166"/>
            <a:ext cx="690892" cy="745394"/>
          </a:xfrm>
          <a:prstGeom prst="line">
            <a:avLst/>
          </a:prstGeom>
          <a:ln w="25400">
            <a:solidFill>
              <a:srgbClr val="F8981D"/>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B002C6E-275E-4E35-9131-398A7124891E}"/>
              </a:ext>
            </a:extLst>
          </p:cNvPr>
          <p:cNvCxnSpPr>
            <a:cxnSpLocks/>
          </p:cNvCxnSpPr>
          <p:nvPr/>
        </p:nvCxnSpPr>
        <p:spPr bwMode="gray">
          <a:xfrm flipH="1" flipV="1">
            <a:off x="4163714" y="4042166"/>
            <a:ext cx="1315229" cy="716754"/>
          </a:xfrm>
          <a:prstGeom prst="line">
            <a:avLst/>
          </a:prstGeom>
          <a:ln w="25400">
            <a:solidFill>
              <a:srgbClr val="F8981D"/>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078B686-88BA-45FC-BE6B-918FE70952BF}"/>
              </a:ext>
            </a:extLst>
          </p:cNvPr>
          <p:cNvCxnSpPr>
            <a:cxnSpLocks/>
          </p:cNvCxnSpPr>
          <p:nvPr/>
        </p:nvCxnSpPr>
        <p:spPr bwMode="gray">
          <a:xfrm flipH="1" flipV="1">
            <a:off x="4446886" y="4022619"/>
            <a:ext cx="2236799" cy="808090"/>
          </a:xfrm>
          <a:prstGeom prst="line">
            <a:avLst/>
          </a:prstGeom>
          <a:ln w="25400">
            <a:solidFill>
              <a:srgbClr val="F8981D"/>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C3BC0A39-9D41-4C70-873A-6245BBFB3FFB}"/>
              </a:ext>
            </a:extLst>
          </p:cNvPr>
          <p:cNvSpPr txBox="1"/>
          <p:nvPr/>
        </p:nvSpPr>
        <p:spPr>
          <a:xfrm>
            <a:off x="1540340" y="5465381"/>
            <a:ext cx="899042" cy="274320"/>
          </a:xfrm>
          <a:prstGeom prst="rect">
            <a:avLst/>
          </a:prstGeom>
          <a:noFill/>
        </p:spPr>
        <p:txBody>
          <a:bodyPr wrap="square" lIns="0" tIns="0" rIns="0" bIns="0" rtlCol="0" anchor="t">
            <a:noAutofit/>
          </a:bodyPr>
          <a:lstStyle/>
          <a:p>
            <a:pPr algn="ctr"/>
            <a:r>
              <a:rPr lang="en-US" sz="800" b="1"/>
              <a:t>Amazon EBS</a:t>
            </a:r>
            <a:endParaRPr lang="en-US" sz="1400" b="1"/>
          </a:p>
        </p:txBody>
      </p:sp>
      <p:pic>
        <p:nvPicPr>
          <p:cNvPr id="76" name="Picture 75">
            <a:extLst>
              <a:ext uri="{FF2B5EF4-FFF2-40B4-BE49-F238E27FC236}">
                <a16:creationId xmlns:a16="http://schemas.microsoft.com/office/drawing/2014/main" id="{AB9B2D41-6B7C-4E41-99EF-1F623FC570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5706" y="4800596"/>
            <a:ext cx="368310" cy="514100"/>
          </a:xfrm>
          <a:prstGeom prst="rect">
            <a:avLst/>
          </a:prstGeom>
        </p:spPr>
      </p:pic>
      <p:sp>
        <p:nvSpPr>
          <p:cNvPr id="77" name="TextBox 76">
            <a:extLst>
              <a:ext uri="{FF2B5EF4-FFF2-40B4-BE49-F238E27FC236}">
                <a16:creationId xmlns:a16="http://schemas.microsoft.com/office/drawing/2014/main" id="{528FFF0E-F356-41CB-A57F-8EE10737C3E5}"/>
              </a:ext>
            </a:extLst>
          </p:cNvPr>
          <p:cNvSpPr txBox="1"/>
          <p:nvPr/>
        </p:nvSpPr>
        <p:spPr>
          <a:xfrm>
            <a:off x="2734140" y="5465381"/>
            <a:ext cx="899042" cy="274320"/>
          </a:xfrm>
          <a:prstGeom prst="rect">
            <a:avLst/>
          </a:prstGeom>
          <a:noFill/>
        </p:spPr>
        <p:txBody>
          <a:bodyPr wrap="square" lIns="0" tIns="0" rIns="0" bIns="0" rtlCol="0" anchor="t">
            <a:noAutofit/>
          </a:bodyPr>
          <a:lstStyle/>
          <a:p>
            <a:pPr algn="ctr"/>
            <a:r>
              <a:rPr lang="en-US" sz="800" b="1"/>
              <a:t>Amazon EBS</a:t>
            </a:r>
            <a:endParaRPr lang="en-US" sz="1400" b="1"/>
          </a:p>
        </p:txBody>
      </p:sp>
      <p:pic>
        <p:nvPicPr>
          <p:cNvPr id="78" name="Picture 77">
            <a:extLst>
              <a:ext uri="{FF2B5EF4-FFF2-40B4-BE49-F238E27FC236}">
                <a16:creationId xmlns:a16="http://schemas.microsoft.com/office/drawing/2014/main" id="{530890C2-78C9-4CAD-8B99-07BE1CA630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9506" y="4800596"/>
            <a:ext cx="368310" cy="514100"/>
          </a:xfrm>
          <a:prstGeom prst="rect">
            <a:avLst/>
          </a:prstGeom>
        </p:spPr>
      </p:pic>
      <p:sp>
        <p:nvSpPr>
          <p:cNvPr id="79" name="TextBox 78">
            <a:extLst>
              <a:ext uri="{FF2B5EF4-FFF2-40B4-BE49-F238E27FC236}">
                <a16:creationId xmlns:a16="http://schemas.microsoft.com/office/drawing/2014/main" id="{6F16913C-18EA-4E32-B7FC-D07D1C7EDF02}"/>
              </a:ext>
            </a:extLst>
          </p:cNvPr>
          <p:cNvSpPr txBox="1"/>
          <p:nvPr/>
        </p:nvSpPr>
        <p:spPr>
          <a:xfrm>
            <a:off x="3940089" y="5469877"/>
            <a:ext cx="899042" cy="274320"/>
          </a:xfrm>
          <a:prstGeom prst="rect">
            <a:avLst/>
          </a:prstGeom>
          <a:noFill/>
        </p:spPr>
        <p:txBody>
          <a:bodyPr wrap="square" lIns="0" tIns="0" rIns="0" bIns="0" rtlCol="0" anchor="t">
            <a:noAutofit/>
          </a:bodyPr>
          <a:lstStyle/>
          <a:p>
            <a:pPr algn="ctr"/>
            <a:r>
              <a:rPr lang="en-US" sz="800" b="1"/>
              <a:t>Amazon EBS</a:t>
            </a:r>
            <a:endParaRPr lang="en-US" sz="1400" b="1"/>
          </a:p>
        </p:txBody>
      </p:sp>
      <p:pic>
        <p:nvPicPr>
          <p:cNvPr id="81" name="Picture 80">
            <a:extLst>
              <a:ext uri="{FF2B5EF4-FFF2-40B4-BE49-F238E27FC236}">
                <a16:creationId xmlns:a16="http://schemas.microsoft.com/office/drawing/2014/main" id="{3A3CCA8B-168D-4B0A-9075-87471C18D1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5455" y="4814617"/>
            <a:ext cx="368310" cy="514100"/>
          </a:xfrm>
          <a:prstGeom prst="rect">
            <a:avLst/>
          </a:prstGeom>
        </p:spPr>
      </p:pic>
      <p:sp>
        <p:nvSpPr>
          <p:cNvPr id="82" name="TextBox 81">
            <a:extLst>
              <a:ext uri="{FF2B5EF4-FFF2-40B4-BE49-F238E27FC236}">
                <a16:creationId xmlns:a16="http://schemas.microsoft.com/office/drawing/2014/main" id="{9C079262-13BE-41BB-B63E-40A36FF4C935}"/>
              </a:ext>
            </a:extLst>
          </p:cNvPr>
          <p:cNvSpPr txBox="1"/>
          <p:nvPr/>
        </p:nvSpPr>
        <p:spPr>
          <a:xfrm>
            <a:off x="5019159" y="5469877"/>
            <a:ext cx="899042" cy="274320"/>
          </a:xfrm>
          <a:prstGeom prst="rect">
            <a:avLst/>
          </a:prstGeom>
          <a:noFill/>
        </p:spPr>
        <p:txBody>
          <a:bodyPr wrap="square" lIns="0" tIns="0" rIns="0" bIns="0" rtlCol="0" anchor="t">
            <a:noAutofit/>
          </a:bodyPr>
          <a:lstStyle/>
          <a:p>
            <a:pPr algn="ctr"/>
            <a:r>
              <a:rPr lang="en-US" sz="800" b="1"/>
              <a:t>Amazon EBS</a:t>
            </a:r>
            <a:endParaRPr lang="en-US" sz="1400" b="1"/>
          </a:p>
        </p:txBody>
      </p:sp>
      <p:pic>
        <p:nvPicPr>
          <p:cNvPr id="84" name="Picture 83">
            <a:extLst>
              <a:ext uri="{FF2B5EF4-FFF2-40B4-BE49-F238E27FC236}">
                <a16:creationId xmlns:a16="http://schemas.microsoft.com/office/drawing/2014/main" id="{C03C189B-E905-4A5A-923C-023642671A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4525" y="4814617"/>
            <a:ext cx="368310" cy="514100"/>
          </a:xfrm>
          <a:prstGeom prst="rect">
            <a:avLst/>
          </a:prstGeom>
        </p:spPr>
      </p:pic>
      <p:sp>
        <p:nvSpPr>
          <p:cNvPr id="85" name="TextBox 84">
            <a:extLst>
              <a:ext uri="{FF2B5EF4-FFF2-40B4-BE49-F238E27FC236}">
                <a16:creationId xmlns:a16="http://schemas.microsoft.com/office/drawing/2014/main" id="{1381E87D-CCE2-47FB-A681-5D209D85EFB2}"/>
              </a:ext>
            </a:extLst>
          </p:cNvPr>
          <p:cNvSpPr txBox="1"/>
          <p:nvPr/>
        </p:nvSpPr>
        <p:spPr>
          <a:xfrm>
            <a:off x="6252592" y="5470110"/>
            <a:ext cx="899042" cy="274320"/>
          </a:xfrm>
          <a:prstGeom prst="rect">
            <a:avLst/>
          </a:prstGeom>
          <a:noFill/>
        </p:spPr>
        <p:txBody>
          <a:bodyPr wrap="square" lIns="0" tIns="0" rIns="0" bIns="0" rtlCol="0" anchor="t">
            <a:noAutofit/>
          </a:bodyPr>
          <a:lstStyle/>
          <a:p>
            <a:pPr algn="ctr"/>
            <a:r>
              <a:rPr lang="en-US" sz="800" b="1"/>
              <a:t>Amazon EBS</a:t>
            </a:r>
            <a:endParaRPr lang="en-US" sz="1400" b="1"/>
          </a:p>
        </p:txBody>
      </p:sp>
      <p:pic>
        <p:nvPicPr>
          <p:cNvPr id="87" name="Picture 86">
            <a:extLst>
              <a:ext uri="{FF2B5EF4-FFF2-40B4-BE49-F238E27FC236}">
                <a16:creationId xmlns:a16="http://schemas.microsoft.com/office/drawing/2014/main" id="{0BC64404-3F9A-4375-9C56-70521316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7958" y="4843425"/>
            <a:ext cx="368310" cy="514100"/>
          </a:xfrm>
          <a:prstGeom prst="rect">
            <a:avLst/>
          </a:prstGeom>
        </p:spPr>
      </p:pic>
      <p:sp>
        <p:nvSpPr>
          <p:cNvPr id="141" name="Rectangle 140">
            <a:extLst>
              <a:ext uri="{FF2B5EF4-FFF2-40B4-BE49-F238E27FC236}">
                <a16:creationId xmlns:a16="http://schemas.microsoft.com/office/drawing/2014/main" id="{6C6F2755-7803-4D41-8E88-079C9EAA5E52}"/>
              </a:ext>
            </a:extLst>
          </p:cNvPr>
          <p:cNvSpPr/>
          <p:nvPr/>
        </p:nvSpPr>
        <p:spPr>
          <a:xfrm>
            <a:off x="940802" y="3837786"/>
            <a:ext cx="6245402" cy="428680"/>
          </a:xfrm>
          <a:prstGeom prst="rect">
            <a:avLst/>
          </a:prstGeom>
          <a:solidFill>
            <a:srgbClr val="F8981E"/>
          </a:solidFill>
          <a:ln w="38100" cap="sq">
            <a:solidFill>
              <a:srgbClr val="F8981E"/>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600"/>
              <a:t>Amazon EC2 R5.metal</a:t>
            </a:r>
          </a:p>
        </p:txBody>
      </p:sp>
    </p:spTree>
    <p:extLst>
      <p:ext uri="{BB962C8B-B14F-4D97-AF65-F5344CB8AC3E}">
        <p14:creationId xmlns:p14="http://schemas.microsoft.com/office/powerpoint/2010/main" val="257890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4981903" y="1404594"/>
            <a:ext cx="3394001" cy="3972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8" name="Rectangle 67">
            <a:extLst>
              <a:ext uri="{FF2B5EF4-FFF2-40B4-BE49-F238E27FC236}">
                <a16:creationId xmlns:a16="http://schemas.microsoft.com/office/drawing/2014/main" id="{330CD733-93DE-4793-929B-26E6DBA7592D}"/>
              </a:ext>
            </a:extLst>
          </p:cNvPr>
          <p:cNvSpPr/>
          <p:nvPr/>
        </p:nvSpPr>
        <p:spPr bwMode="ltGray">
          <a:xfrm>
            <a:off x="1" y="1600202"/>
            <a:ext cx="7991855" cy="398956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2" name="Title 1">
            <a:extLst>
              <a:ext uri="{FF2B5EF4-FFF2-40B4-BE49-F238E27FC236}">
                <a16:creationId xmlns:a16="http://schemas.microsoft.com/office/drawing/2014/main" id="{95B746B6-D4B1-45D7-BED7-ADCCBC698A63}"/>
              </a:ext>
            </a:extLst>
          </p:cNvPr>
          <p:cNvSpPr>
            <a:spLocks noGrp="1"/>
          </p:cNvSpPr>
          <p:nvPr>
            <p:ph type="title"/>
          </p:nvPr>
        </p:nvSpPr>
        <p:spPr>
          <a:xfrm>
            <a:off x="370446" y="306204"/>
            <a:ext cx="10957884" cy="711678"/>
          </a:xfrm>
        </p:spPr>
        <p:txBody>
          <a:bodyPr/>
          <a:lstStyle/>
          <a:p>
            <a:r>
              <a:rPr lang="en-US" sz="2400"/>
              <a:t>New high-capacity storage option with Elastic vSAN and R5.metal</a:t>
            </a:r>
          </a:p>
        </p:txBody>
      </p:sp>
      <p:sp>
        <p:nvSpPr>
          <p:cNvPr id="83" name="Subtitle 82"/>
          <p:cNvSpPr>
            <a:spLocks noGrp="1"/>
          </p:cNvSpPr>
          <p:nvPr>
            <p:ph type="subTitle" idx="10"/>
          </p:nvPr>
        </p:nvSpPr>
        <p:spPr>
          <a:xfrm>
            <a:off x="368044" y="1026265"/>
            <a:ext cx="10962687" cy="247743"/>
          </a:xfrm>
        </p:spPr>
        <p:txBody>
          <a:bodyPr/>
          <a:lstStyle/>
          <a:p>
            <a:r>
              <a:rPr lang="en-US"/>
              <a:t>Augment existing SDDCs for storage-dense workloads to cost-effectively scale storage</a:t>
            </a:r>
          </a:p>
        </p:txBody>
      </p:sp>
      <p:sp>
        <p:nvSpPr>
          <p:cNvPr id="86" name="Text Placeholder 85"/>
          <p:cNvSpPr>
            <a:spLocks noGrp="1"/>
          </p:cNvSpPr>
          <p:nvPr>
            <p:ph type="body" sz="quarter" idx="4294967295"/>
          </p:nvPr>
        </p:nvSpPr>
        <p:spPr>
          <a:xfrm>
            <a:off x="8035111" y="1401763"/>
            <a:ext cx="4153714" cy="4770437"/>
          </a:xfrm>
        </p:spPr>
        <p:txBody>
          <a:bodyPr vert="horz" lIns="457200" tIns="457200" rIns="594360" bIns="457200" rtlCol="0" anchor="t">
            <a:noAutofit/>
          </a:bodyPr>
          <a:lstStyle/>
          <a:p>
            <a:pPr marL="173038" indent="-173038">
              <a:buClr>
                <a:schemeClr val="accent1"/>
              </a:buClr>
            </a:pPr>
            <a:r>
              <a:rPr lang="en-US" sz="1400"/>
              <a:t>R5.metal instances:</a:t>
            </a:r>
          </a:p>
          <a:p>
            <a:pPr marL="447272" lvl="1" indent="-173038">
              <a:buClr>
                <a:schemeClr val="accent1"/>
              </a:buClr>
            </a:pPr>
            <a:r>
              <a:rPr lang="en-US" sz="1200"/>
              <a:t>2.5 GHz Intel Platinum 8000 series (Skylake-SP) processors. </a:t>
            </a:r>
          </a:p>
          <a:p>
            <a:pPr marL="447272" lvl="1" indent="-173038">
              <a:buClr>
                <a:schemeClr val="accent1"/>
              </a:buClr>
            </a:pPr>
            <a:r>
              <a:rPr lang="en-US" sz="1200"/>
              <a:t>2 sockets, 48 cores, 96 hyper-threads</a:t>
            </a:r>
          </a:p>
          <a:p>
            <a:pPr marL="447272" lvl="1" indent="-173038">
              <a:buClr>
                <a:schemeClr val="accent1"/>
              </a:buClr>
            </a:pPr>
            <a:r>
              <a:rPr lang="en-US" sz="1200"/>
              <a:t>768 </a:t>
            </a:r>
            <a:r>
              <a:rPr lang="en-US" sz="1200" err="1"/>
              <a:t>GiB</a:t>
            </a:r>
            <a:r>
              <a:rPr lang="en-US" sz="1200"/>
              <a:t> RAM</a:t>
            </a:r>
          </a:p>
          <a:p>
            <a:pPr marL="447272" lvl="1" indent="-173038">
              <a:buClr>
                <a:schemeClr val="accent1"/>
              </a:buClr>
            </a:pPr>
            <a:r>
              <a:rPr lang="en-US" sz="1200"/>
              <a:t>25 Gbps network bandwidth</a:t>
            </a:r>
          </a:p>
          <a:p>
            <a:pPr marL="447272" lvl="1" indent="-173038">
              <a:buClr>
                <a:schemeClr val="accent1"/>
              </a:buClr>
            </a:pPr>
            <a:endParaRPr lang="en-US" sz="1200"/>
          </a:p>
          <a:p>
            <a:pPr marL="173038" indent="-173038">
              <a:buClr>
                <a:schemeClr val="accent1"/>
              </a:buClr>
            </a:pPr>
            <a:r>
              <a:rPr lang="en-US" sz="1300"/>
              <a:t>3-node resources:</a:t>
            </a:r>
          </a:p>
          <a:p>
            <a:pPr marL="447272" lvl="1" indent="-173038">
              <a:buClr>
                <a:schemeClr val="accent1"/>
              </a:buClr>
            </a:pPr>
            <a:r>
              <a:rPr lang="en-US" sz="1200"/>
              <a:t>6 sockets, 144 cores, 288 HT</a:t>
            </a:r>
          </a:p>
          <a:p>
            <a:pPr marL="447272" lvl="1" indent="-173038">
              <a:buClr>
                <a:schemeClr val="accent1"/>
              </a:buClr>
            </a:pPr>
            <a:r>
              <a:rPr lang="en-US" sz="1200"/>
              <a:t>2.3 </a:t>
            </a:r>
            <a:r>
              <a:rPr lang="en-US" sz="1200" err="1"/>
              <a:t>TiB</a:t>
            </a:r>
            <a:r>
              <a:rPr lang="en-US" sz="1200"/>
              <a:t> RAM</a:t>
            </a:r>
          </a:p>
          <a:p>
            <a:pPr marL="447272" lvl="1" indent="-173038">
              <a:buClr>
                <a:schemeClr val="accent1"/>
              </a:buClr>
            </a:pPr>
            <a:r>
              <a:rPr lang="en-US" sz="1200"/>
              <a:t>15TB – 105 TB Storage (Raw)</a:t>
            </a:r>
          </a:p>
          <a:p>
            <a:pPr marL="173038" indent="-173038">
              <a:buClr>
                <a:schemeClr val="accent1"/>
              </a:buClr>
            </a:pPr>
            <a:r>
              <a:rPr lang="en-US" sz="1300"/>
              <a:t>16-node resources:</a:t>
            </a:r>
          </a:p>
          <a:p>
            <a:pPr marL="447272" lvl="1" indent="-173038">
              <a:buClr>
                <a:schemeClr val="accent1"/>
              </a:buClr>
            </a:pPr>
            <a:r>
              <a:rPr lang="en-US" sz="1200"/>
              <a:t>32 sockets, 768 cores, 1536 HT</a:t>
            </a:r>
          </a:p>
          <a:p>
            <a:pPr marL="447272" lvl="1" indent="-173038">
              <a:buClr>
                <a:schemeClr val="accent1"/>
              </a:buClr>
            </a:pPr>
            <a:r>
              <a:rPr lang="en-US" sz="1200"/>
              <a:t>12.3 </a:t>
            </a:r>
            <a:r>
              <a:rPr lang="en-US" sz="1200" err="1"/>
              <a:t>TiB</a:t>
            </a:r>
            <a:r>
              <a:rPr lang="en-US" sz="1200"/>
              <a:t> RAM</a:t>
            </a:r>
          </a:p>
          <a:p>
            <a:pPr marL="447272" lvl="1" indent="-173038">
              <a:buClr>
                <a:schemeClr val="accent1"/>
              </a:buClr>
            </a:pPr>
            <a:r>
              <a:rPr lang="en-US" sz="1200"/>
              <a:t>80TB – 560TB Storage (Raw)</a:t>
            </a:r>
          </a:p>
          <a:p>
            <a:pPr marL="447272" lvl="1" indent="-173038">
              <a:buClr>
                <a:schemeClr val="accent1"/>
              </a:buClr>
            </a:pPr>
            <a:endParaRPr lang="en-US" sz="1200"/>
          </a:p>
          <a:p>
            <a:pPr marL="173038" indent="-173038">
              <a:spcBef>
                <a:spcPts val="1200"/>
              </a:spcBef>
              <a:buClr>
                <a:schemeClr val="accent1"/>
              </a:buClr>
              <a:buFont typeface="Arial" panose="020B0604020202020204" pitchFamily="34" charset="0"/>
              <a:buChar char="•"/>
            </a:pPr>
            <a:endParaRPr lang="en-US" sz="1400"/>
          </a:p>
        </p:txBody>
      </p:sp>
      <p:sp>
        <p:nvSpPr>
          <p:cNvPr id="80" name="TextBox 79">
            <a:extLst>
              <a:ext uri="{FF2B5EF4-FFF2-40B4-BE49-F238E27FC236}">
                <a16:creationId xmlns:a16="http://schemas.microsoft.com/office/drawing/2014/main" id="{01E846F8-D6C6-443E-B7D8-2A09E4E0DCEA}"/>
              </a:ext>
            </a:extLst>
          </p:cNvPr>
          <p:cNvSpPr txBox="1"/>
          <p:nvPr/>
        </p:nvSpPr>
        <p:spPr>
          <a:xfrm>
            <a:off x="131516" y="5641986"/>
            <a:ext cx="7003332" cy="377793"/>
          </a:xfrm>
          <a:prstGeom prst="rect">
            <a:avLst/>
          </a:prstGeom>
          <a:noFill/>
        </p:spPr>
        <p:txBody>
          <a:bodyPr wrap="square" lIns="0" tIns="0" rIns="0" bIns="0" rtlCol="0">
            <a:noAutofit/>
          </a:bodyPr>
          <a:lstStyle/>
          <a:p>
            <a:pPr marL="171450" indent="-171450">
              <a:lnSpc>
                <a:spcPct val="90000"/>
              </a:lnSpc>
              <a:buFont typeface="Arial" panose="020B0604020202020204" pitchFamily="34" charset="0"/>
              <a:buChar char="•"/>
            </a:pPr>
            <a:endParaRPr lang="en-US" sz="1000"/>
          </a:p>
        </p:txBody>
      </p:sp>
      <p:sp>
        <p:nvSpPr>
          <p:cNvPr id="128" name="Rectangle 127">
            <a:extLst>
              <a:ext uri="{FF2B5EF4-FFF2-40B4-BE49-F238E27FC236}">
                <a16:creationId xmlns:a16="http://schemas.microsoft.com/office/drawing/2014/main" id="{412AF5D9-AABA-46D8-ACD0-EE0BE7210C4E}"/>
              </a:ext>
            </a:extLst>
          </p:cNvPr>
          <p:cNvSpPr/>
          <p:nvPr/>
        </p:nvSpPr>
        <p:spPr>
          <a:xfrm>
            <a:off x="940802" y="1997479"/>
            <a:ext cx="6245402" cy="1766032"/>
          </a:xfrm>
          <a:prstGeom prst="rect">
            <a:avLst/>
          </a:prstGeom>
          <a:noFill/>
          <a:ln w="254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1400">
              <a:latin typeface="Metropolis" panose="00000500000000000000" pitchFamily="50" charset="0"/>
              <a:ea typeface="Amazon Ember" panose="020B0603020204020204" pitchFamily="34" charset="0"/>
              <a:cs typeface="Amazon Ember" panose="020B0603020204020204" pitchFamily="34" charset="0"/>
            </a:endParaRPr>
          </a:p>
        </p:txBody>
      </p:sp>
      <p:sp>
        <p:nvSpPr>
          <p:cNvPr id="129" name="TextBox 128">
            <a:extLst>
              <a:ext uri="{FF2B5EF4-FFF2-40B4-BE49-F238E27FC236}">
                <a16:creationId xmlns:a16="http://schemas.microsoft.com/office/drawing/2014/main" id="{AF522A4A-37B4-40D7-926D-EB56C51880BC}"/>
              </a:ext>
            </a:extLst>
          </p:cNvPr>
          <p:cNvSpPr txBox="1"/>
          <p:nvPr/>
        </p:nvSpPr>
        <p:spPr>
          <a:xfrm>
            <a:off x="1664251" y="3305997"/>
            <a:ext cx="810215" cy="210917"/>
          </a:xfrm>
          <a:prstGeom prst="rect">
            <a:avLst/>
          </a:prstGeom>
          <a:noFill/>
        </p:spPr>
        <p:txBody>
          <a:bodyPr wrap="square" lIns="0" tIns="0" rIns="0" bIns="0" rtlCol="0">
            <a:noAutofit/>
          </a:bodyPr>
          <a:lstStyle>
            <a:defPPr>
              <a:defRPr lang="en-US"/>
            </a:defPPr>
            <a:lvl1pPr algn="ctr">
              <a:lnSpc>
                <a:spcPct val="90000"/>
              </a:lnSpc>
              <a:defRPr sz="1200" b="1">
                <a:solidFill>
                  <a:schemeClr val="accent3"/>
                </a:solidFill>
              </a:defRPr>
            </a:lvl1pPr>
          </a:lstStyle>
          <a:p>
            <a:r>
              <a:rPr lang="en-US" sz="1600" b="0">
                <a:solidFill>
                  <a:schemeClr val="tx2"/>
                </a:solidFill>
                <a:latin typeface="Metropolis" panose="00000500000000000000" pitchFamily="50" charset="0"/>
                <a:ea typeface="Amazon Ember" panose="020B0603020204020204" pitchFamily="34" charset="0"/>
                <a:cs typeface="Amazon Ember" panose="020B0603020204020204" pitchFamily="34" charset="0"/>
              </a:rPr>
              <a:t>vSphere</a:t>
            </a:r>
          </a:p>
        </p:txBody>
      </p:sp>
      <p:sp>
        <p:nvSpPr>
          <p:cNvPr id="130" name="TextBox 129">
            <a:extLst>
              <a:ext uri="{FF2B5EF4-FFF2-40B4-BE49-F238E27FC236}">
                <a16:creationId xmlns:a16="http://schemas.microsoft.com/office/drawing/2014/main" id="{5A705680-CE04-4CCE-A42E-AD49089D8618}"/>
              </a:ext>
            </a:extLst>
          </p:cNvPr>
          <p:cNvSpPr txBox="1"/>
          <p:nvPr/>
        </p:nvSpPr>
        <p:spPr>
          <a:xfrm>
            <a:off x="3829770" y="3300953"/>
            <a:ext cx="586783" cy="124104"/>
          </a:xfrm>
          <a:prstGeom prst="rect">
            <a:avLst/>
          </a:prstGeom>
          <a:noFill/>
        </p:spPr>
        <p:txBody>
          <a:bodyPr wrap="square" lIns="0" tIns="0" rIns="0" bIns="0" rtlCol="0">
            <a:noAutofit/>
          </a:bodyPr>
          <a:lstStyle/>
          <a:p>
            <a:pPr algn="ctr">
              <a:lnSpc>
                <a:spcPct val="90000"/>
              </a:lnSpc>
            </a:pPr>
            <a:r>
              <a:rPr lang="en-US" sz="1600">
                <a:solidFill>
                  <a:schemeClr val="tx2"/>
                </a:solidFill>
                <a:latin typeface="Metropolis" panose="00000500000000000000" pitchFamily="50" charset="0"/>
                <a:ea typeface="Amazon Ember" panose="020B0603020204020204" pitchFamily="34" charset="0"/>
                <a:cs typeface="Amazon Ember" panose="020B0603020204020204" pitchFamily="34" charset="0"/>
              </a:rPr>
              <a:t>vSAN</a:t>
            </a:r>
          </a:p>
        </p:txBody>
      </p:sp>
      <p:sp>
        <p:nvSpPr>
          <p:cNvPr id="131" name="TextBox 130">
            <a:extLst>
              <a:ext uri="{FF2B5EF4-FFF2-40B4-BE49-F238E27FC236}">
                <a16:creationId xmlns:a16="http://schemas.microsoft.com/office/drawing/2014/main" id="{CCC94F67-80DB-4652-8405-65326747EBA7}"/>
              </a:ext>
            </a:extLst>
          </p:cNvPr>
          <p:cNvSpPr txBox="1"/>
          <p:nvPr/>
        </p:nvSpPr>
        <p:spPr>
          <a:xfrm>
            <a:off x="5705225" y="3303707"/>
            <a:ext cx="586783" cy="124104"/>
          </a:xfrm>
          <a:prstGeom prst="rect">
            <a:avLst/>
          </a:prstGeom>
          <a:noFill/>
        </p:spPr>
        <p:txBody>
          <a:bodyPr wrap="square" lIns="0" tIns="0" rIns="0" bIns="0" rtlCol="0">
            <a:noAutofit/>
          </a:bodyPr>
          <a:lstStyle/>
          <a:p>
            <a:pPr algn="ctr">
              <a:lnSpc>
                <a:spcPct val="90000"/>
              </a:lnSpc>
            </a:pPr>
            <a:r>
              <a:rPr lang="en-US" sz="1600">
                <a:solidFill>
                  <a:schemeClr val="tx2"/>
                </a:solidFill>
                <a:latin typeface="Metropolis" panose="00000500000000000000" pitchFamily="50" charset="0"/>
                <a:ea typeface="Amazon Ember" panose="020B0603020204020204" pitchFamily="34" charset="0"/>
                <a:cs typeface="Amazon Ember" panose="020B0603020204020204" pitchFamily="34" charset="0"/>
              </a:rPr>
              <a:t>NSX</a:t>
            </a:r>
          </a:p>
        </p:txBody>
      </p:sp>
      <p:sp>
        <p:nvSpPr>
          <p:cNvPr id="132" name="Freeform 74">
            <a:extLst>
              <a:ext uri="{FF2B5EF4-FFF2-40B4-BE49-F238E27FC236}">
                <a16:creationId xmlns:a16="http://schemas.microsoft.com/office/drawing/2014/main" id="{05E47C47-F47B-46FE-A24C-A4FE7CFF8234}"/>
              </a:ext>
            </a:extLst>
          </p:cNvPr>
          <p:cNvSpPr>
            <a:spLocks noChangeAspect="1" noEditPoints="1"/>
          </p:cNvSpPr>
          <p:nvPr/>
        </p:nvSpPr>
        <p:spPr bwMode="auto">
          <a:xfrm>
            <a:off x="1797730" y="2548692"/>
            <a:ext cx="616226" cy="653644"/>
          </a:xfrm>
          <a:custGeom>
            <a:avLst/>
            <a:gdLst>
              <a:gd name="T0" fmla="*/ 0 w 384"/>
              <a:gd name="T1" fmla="*/ 109 h 384"/>
              <a:gd name="T2" fmla="*/ 384 w 384"/>
              <a:gd name="T3" fmla="*/ 0 h 384"/>
              <a:gd name="T4" fmla="*/ 368 w 384"/>
              <a:gd name="T5" fmla="*/ 93 h 384"/>
              <a:gd name="T6" fmla="*/ 16 w 384"/>
              <a:gd name="T7" fmla="*/ 16 h 384"/>
              <a:gd name="T8" fmla="*/ 368 w 384"/>
              <a:gd name="T9" fmla="*/ 93 h 384"/>
              <a:gd name="T10" fmla="*/ 384 w 384"/>
              <a:gd name="T11" fmla="*/ 247 h 384"/>
              <a:gd name="T12" fmla="*/ 0 w 384"/>
              <a:gd name="T13" fmla="*/ 138 h 384"/>
              <a:gd name="T14" fmla="*/ 16 w 384"/>
              <a:gd name="T15" fmla="*/ 154 h 384"/>
              <a:gd name="T16" fmla="*/ 368 w 384"/>
              <a:gd name="T17" fmla="*/ 231 h 384"/>
              <a:gd name="T18" fmla="*/ 16 w 384"/>
              <a:gd name="T19" fmla="*/ 154 h 384"/>
              <a:gd name="T20" fmla="*/ 384 w 384"/>
              <a:gd name="T21" fmla="*/ 384 h 384"/>
              <a:gd name="T22" fmla="*/ 0 w 384"/>
              <a:gd name="T23" fmla="*/ 275 h 384"/>
              <a:gd name="T24" fmla="*/ 16 w 384"/>
              <a:gd name="T25" fmla="*/ 291 h 384"/>
              <a:gd name="T26" fmla="*/ 368 w 384"/>
              <a:gd name="T27" fmla="*/ 368 h 384"/>
              <a:gd name="T28" fmla="*/ 16 w 384"/>
              <a:gd name="T29" fmla="*/ 291 h 384"/>
              <a:gd name="T30" fmla="*/ 330 w 384"/>
              <a:gd name="T31" fmla="*/ 82 h 384"/>
              <a:gd name="T32" fmla="*/ 346 w 384"/>
              <a:gd name="T33" fmla="*/ 27 h 384"/>
              <a:gd name="T34" fmla="*/ 315 w 384"/>
              <a:gd name="T35" fmla="*/ 82 h 384"/>
              <a:gd name="T36" fmla="*/ 299 w 384"/>
              <a:gd name="T37" fmla="*/ 27 h 384"/>
              <a:gd name="T38" fmla="*/ 315 w 384"/>
              <a:gd name="T39" fmla="*/ 82 h 384"/>
              <a:gd name="T40" fmla="*/ 268 w 384"/>
              <a:gd name="T41" fmla="*/ 82 h 384"/>
              <a:gd name="T42" fmla="*/ 284 w 384"/>
              <a:gd name="T43" fmla="*/ 27 h 384"/>
              <a:gd name="T44" fmla="*/ 268 w 384"/>
              <a:gd name="T45" fmla="*/ 165 h 384"/>
              <a:gd name="T46" fmla="*/ 284 w 384"/>
              <a:gd name="T47" fmla="*/ 219 h 384"/>
              <a:gd name="T48" fmla="*/ 268 w 384"/>
              <a:gd name="T49" fmla="*/ 165 h 384"/>
              <a:gd name="T50" fmla="*/ 237 w 384"/>
              <a:gd name="T51" fmla="*/ 82 h 384"/>
              <a:gd name="T52" fmla="*/ 253 w 384"/>
              <a:gd name="T53" fmla="*/ 27 h 384"/>
              <a:gd name="T54" fmla="*/ 237 w 384"/>
              <a:gd name="T55" fmla="*/ 165 h 384"/>
              <a:gd name="T56" fmla="*/ 253 w 384"/>
              <a:gd name="T57" fmla="*/ 219 h 384"/>
              <a:gd name="T58" fmla="*/ 237 w 384"/>
              <a:gd name="T59" fmla="*/ 165 h 384"/>
              <a:gd name="T60" fmla="*/ 64 w 384"/>
              <a:gd name="T61" fmla="*/ 35 h 384"/>
              <a:gd name="T62" fmla="*/ 64 w 384"/>
              <a:gd name="T63" fmla="*/ 71 h 384"/>
              <a:gd name="T64" fmla="*/ 330 w 384"/>
              <a:gd name="T65" fmla="*/ 165 h 384"/>
              <a:gd name="T66" fmla="*/ 346 w 384"/>
              <a:gd name="T67" fmla="*/ 219 h 384"/>
              <a:gd name="T68" fmla="*/ 330 w 384"/>
              <a:gd name="T69" fmla="*/ 165 h 384"/>
              <a:gd name="T70" fmla="*/ 315 w 384"/>
              <a:gd name="T71" fmla="*/ 165 h 384"/>
              <a:gd name="T72" fmla="*/ 299 w 384"/>
              <a:gd name="T73" fmla="*/ 219 h 384"/>
              <a:gd name="T74" fmla="*/ 82 w 384"/>
              <a:gd name="T75" fmla="*/ 191 h 384"/>
              <a:gd name="T76" fmla="*/ 45 w 384"/>
              <a:gd name="T77" fmla="*/ 191 h 384"/>
              <a:gd name="T78" fmla="*/ 82 w 384"/>
              <a:gd name="T79" fmla="*/ 191 h 384"/>
              <a:gd name="T80" fmla="*/ 346 w 384"/>
              <a:gd name="T81" fmla="*/ 302 h 384"/>
              <a:gd name="T82" fmla="*/ 330 w 384"/>
              <a:gd name="T83" fmla="*/ 357 h 384"/>
              <a:gd name="T84" fmla="*/ 299 w 384"/>
              <a:gd name="T85" fmla="*/ 302 h 384"/>
              <a:gd name="T86" fmla="*/ 315 w 384"/>
              <a:gd name="T87" fmla="*/ 357 h 384"/>
              <a:gd name="T88" fmla="*/ 299 w 384"/>
              <a:gd name="T89" fmla="*/ 302 h 384"/>
              <a:gd name="T90" fmla="*/ 284 w 384"/>
              <a:gd name="T91" fmla="*/ 302 h 384"/>
              <a:gd name="T92" fmla="*/ 268 w 384"/>
              <a:gd name="T93" fmla="*/ 357 h 384"/>
              <a:gd name="T94" fmla="*/ 237 w 384"/>
              <a:gd name="T95" fmla="*/ 302 h 384"/>
              <a:gd name="T96" fmla="*/ 253 w 384"/>
              <a:gd name="T97" fmla="*/ 357 h 384"/>
              <a:gd name="T98" fmla="*/ 237 w 384"/>
              <a:gd name="T99" fmla="*/ 302 h 384"/>
              <a:gd name="T100" fmla="*/ 64 w 384"/>
              <a:gd name="T101" fmla="*/ 346 h 384"/>
              <a:gd name="T102" fmla="*/ 64 w 384"/>
              <a:gd name="T103" fmla="*/ 31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 h="384">
                <a:moveTo>
                  <a:pt x="0" y="0"/>
                </a:moveTo>
                <a:cubicBezTo>
                  <a:pt x="0" y="109"/>
                  <a:pt x="0" y="109"/>
                  <a:pt x="0" y="109"/>
                </a:cubicBezTo>
                <a:cubicBezTo>
                  <a:pt x="384" y="109"/>
                  <a:pt x="384" y="109"/>
                  <a:pt x="384" y="109"/>
                </a:cubicBezTo>
                <a:cubicBezTo>
                  <a:pt x="384" y="0"/>
                  <a:pt x="384" y="0"/>
                  <a:pt x="384" y="0"/>
                </a:cubicBezTo>
                <a:lnTo>
                  <a:pt x="0" y="0"/>
                </a:lnTo>
                <a:close/>
                <a:moveTo>
                  <a:pt x="368" y="93"/>
                </a:moveTo>
                <a:cubicBezTo>
                  <a:pt x="16" y="93"/>
                  <a:pt x="16" y="93"/>
                  <a:pt x="16" y="93"/>
                </a:cubicBezTo>
                <a:cubicBezTo>
                  <a:pt x="16" y="16"/>
                  <a:pt x="16" y="16"/>
                  <a:pt x="16" y="16"/>
                </a:cubicBezTo>
                <a:cubicBezTo>
                  <a:pt x="368" y="16"/>
                  <a:pt x="368" y="16"/>
                  <a:pt x="368" y="16"/>
                </a:cubicBezTo>
                <a:lnTo>
                  <a:pt x="368" y="93"/>
                </a:lnTo>
                <a:close/>
                <a:moveTo>
                  <a:pt x="0" y="247"/>
                </a:moveTo>
                <a:cubicBezTo>
                  <a:pt x="384" y="247"/>
                  <a:pt x="384" y="247"/>
                  <a:pt x="384" y="247"/>
                </a:cubicBezTo>
                <a:cubicBezTo>
                  <a:pt x="384" y="138"/>
                  <a:pt x="384" y="138"/>
                  <a:pt x="384" y="138"/>
                </a:cubicBezTo>
                <a:cubicBezTo>
                  <a:pt x="0" y="138"/>
                  <a:pt x="0" y="138"/>
                  <a:pt x="0" y="138"/>
                </a:cubicBezTo>
                <a:lnTo>
                  <a:pt x="0" y="247"/>
                </a:lnTo>
                <a:close/>
                <a:moveTo>
                  <a:pt x="16" y="154"/>
                </a:moveTo>
                <a:cubicBezTo>
                  <a:pt x="368" y="154"/>
                  <a:pt x="368" y="154"/>
                  <a:pt x="368" y="154"/>
                </a:cubicBezTo>
                <a:cubicBezTo>
                  <a:pt x="368" y="231"/>
                  <a:pt x="368" y="231"/>
                  <a:pt x="368" y="231"/>
                </a:cubicBezTo>
                <a:cubicBezTo>
                  <a:pt x="16" y="231"/>
                  <a:pt x="16" y="231"/>
                  <a:pt x="16" y="231"/>
                </a:cubicBezTo>
                <a:lnTo>
                  <a:pt x="16" y="154"/>
                </a:lnTo>
                <a:close/>
                <a:moveTo>
                  <a:pt x="0" y="384"/>
                </a:moveTo>
                <a:cubicBezTo>
                  <a:pt x="384" y="384"/>
                  <a:pt x="384" y="384"/>
                  <a:pt x="384" y="384"/>
                </a:cubicBezTo>
                <a:cubicBezTo>
                  <a:pt x="384" y="275"/>
                  <a:pt x="384" y="275"/>
                  <a:pt x="384" y="275"/>
                </a:cubicBezTo>
                <a:cubicBezTo>
                  <a:pt x="0" y="275"/>
                  <a:pt x="0" y="275"/>
                  <a:pt x="0" y="275"/>
                </a:cubicBezTo>
                <a:lnTo>
                  <a:pt x="0" y="384"/>
                </a:lnTo>
                <a:close/>
                <a:moveTo>
                  <a:pt x="16" y="291"/>
                </a:moveTo>
                <a:cubicBezTo>
                  <a:pt x="368" y="291"/>
                  <a:pt x="368" y="291"/>
                  <a:pt x="368" y="291"/>
                </a:cubicBezTo>
                <a:cubicBezTo>
                  <a:pt x="368" y="368"/>
                  <a:pt x="368" y="368"/>
                  <a:pt x="368" y="368"/>
                </a:cubicBezTo>
                <a:cubicBezTo>
                  <a:pt x="16" y="368"/>
                  <a:pt x="16" y="368"/>
                  <a:pt x="16" y="368"/>
                </a:cubicBezTo>
                <a:lnTo>
                  <a:pt x="16" y="291"/>
                </a:lnTo>
                <a:close/>
                <a:moveTo>
                  <a:pt x="346" y="82"/>
                </a:moveTo>
                <a:cubicBezTo>
                  <a:pt x="330" y="82"/>
                  <a:pt x="330" y="82"/>
                  <a:pt x="330" y="82"/>
                </a:cubicBezTo>
                <a:cubicBezTo>
                  <a:pt x="330" y="27"/>
                  <a:pt x="330" y="27"/>
                  <a:pt x="330" y="27"/>
                </a:cubicBezTo>
                <a:cubicBezTo>
                  <a:pt x="346" y="27"/>
                  <a:pt x="346" y="27"/>
                  <a:pt x="346" y="27"/>
                </a:cubicBezTo>
                <a:lnTo>
                  <a:pt x="346" y="82"/>
                </a:lnTo>
                <a:close/>
                <a:moveTo>
                  <a:pt x="315" y="82"/>
                </a:moveTo>
                <a:cubicBezTo>
                  <a:pt x="299" y="82"/>
                  <a:pt x="299" y="82"/>
                  <a:pt x="299" y="82"/>
                </a:cubicBezTo>
                <a:cubicBezTo>
                  <a:pt x="299" y="27"/>
                  <a:pt x="299" y="27"/>
                  <a:pt x="299" y="27"/>
                </a:cubicBezTo>
                <a:cubicBezTo>
                  <a:pt x="315" y="27"/>
                  <a:pt x="315" y="27"/>
                  <a:pt x="315" y="27"/>
                </a:cubicBezTo>
                <a:lnTo>
                  <a:pt x="315" y="82"/>
                </a:lnTo>
                <a:close/>
                <a:moveTo>
                  <a:pt x="284" y="82"/>
                </a:moveTo>
                <a:cubicBezTo>
                  <a:pt x="268" y="82"/>
                  <a:pt x="268" y="82"/>
                  <a:pt x="268" y="82"/>
                </a:cubicBezTo>
                <a:cubicBezTo>
                  <a:pt x="268" y="27"/>
                  <a:pt x="268" y="27"/>
                  <a:pt x="268" y="27"/>
                </a:cubicBezTo>
                <a:cubicBezTo>
                  <a:pt x="284" y="27"/>
                  <a:pt x="284" y="27"/>
                  <a:pt x="284" y="27"/>
                </a:cubicBezTo>
                <a:lnTo>
                  <a:pt x="284" y="82"/>
                </a:lnTo>
                <a:close/>
                <a:moveTo>
                  <a:pt x="268" y="165"/>
                </a:moveTo>
                <a:cubicBezTo>
                  <a:pt x="284" y="165"/>
                  <a:pt x="284" y="165"/>
                  <a:pt x="284" y="165"/>
                </a:cubicBezTo>
                <a:cubicBezTo>
                  <a:pt x="284" y="219"/>
                  <a:pt x="284" y="219"/>
                  <a:pt x="284" y="219"/>
                </a:cubicBezTo>
                <a:cubicBezTo>
                  <a:pt x="268" y="219"/>
                  <a:pt x="268" y="219"/>
                  <a:pt x="268" y="219"/>
                </a:cubicBezTo>
                <a:lnTo>
                  <a:pt x="268" y="165"/>
                </a:lnTo>
                <a:close/>
                <a:moveTo>
                  <a:pt x="253" y="82"/>
                </a:moveTo>
                <a:cubicBezTo>
                  <a:pt x="237" y="82"/>
                  <a:pt x="237" y="82"/>
                  <a:pt x="237" y="82"/>
                </a:cubicBezTo>
                <a:cubicBezTo>
                  <a:pt x="237" y="27"/>
                  <a:pt x="237" y="27"/>
                  <a:pt x="237" y="27"/>
                </a:cubicBezTo>
                <a:cubicBezTo>
                  <a:pt x="253" y="27"/>
                  <a:pt x="253" y="27"/>
                  <a:pt x="253" y="27"/>
                </a:cubicBezTo>
                <a:lnTo>
                  <a:pt x="253" y="82"/>
                </a:lnTo>
                <a:close/>
                <a:moveTo>
                  <a:pt x="237" y="165"/>
                </a:moveTo>
                <a:cubicBezTo>
                  <a:pt x="253" y="165"/>
                  <a:pt x="253" y="165"/>
                  <a:pt x="253" y="165"/>
                </a:cubicBezTo>
                <a:cubicBezTo>
                  <a:pt x="253" y="219"/>
                  <a:pt x="253" y="219"/>
                  <a:pt x="253" y="219"/>
                </a:cubicBezTo>
                <a:cubicBezTo>
                  <a:pt x="237" y="219"/>
                  <a:pt x="237" y="219"/>
                  <a:pt x="237" y="219"/>
                </a:cubicBezTo>
                <a:lnTo>
                  <a:pt x="237" y="165"/>
                </a:lnTo>
                <a:close/>
                <a:moveTo>
                  <a:pt x="45" y="53"/>
                </a:moveTo>
                <a:cubicBezTo>
                  <a:pt x="45" y="43"/>
                  <a:pt x="54" y="35"/>
                  <a:pt x="64" y="35"/>
                </a:cubicBezTo>
                <a:cubicBezTo>
                  <a:pt x="74" y="35"/>
                  <a:pt x="82" y="43"/>
                  <a:pt x="82" y="53"/>
                </a:cubicBezTo>
                <a:cubicBezTo>
                  <a:pt x="82" y="63"/>
                  <a:pt x="74" y="71"/>
                  <a:pt x="64" y="71"/>
                </a:cubicBezTo>
                <a:cubicBezTo>
                  <a:pt x="54" y="71"/>
                  <a:pt x="45" y="63"/>
                  <a:pt x="45" y="53"/>
                </a:cubicBezTo>
                <a:close/>
                <a:moveTo>
                  <a:pt x="330" y="165"/>
                </a:moveTo>
                <a:cubicBezTo>
                  <a:pt x="346" y="165"/>
                  <a:pt x="346" y="165"/>
                  <a:pt x="346" y="165"/>
                </a:cubicBezTo>
                <a:cubicBezTo>
                  <a:pt x="346" y="219"/>
                  <a:pt x="346" y="219"/>
                  <a:pt x="346" y="219"/>
                </a:cubicBezTo>
                <a:cubicBezTo>
                  <a:pt x="330" y="219"/>
                  <a:pt x="330" y="219"/>
                  <a:pt x="330" y="219"/>
                </a:cubicBezTo>
                <a:lnTo>
                  <a:pt x="330" y="165"/>
                </a:lnTo>
                <a:close/>
                <a:moveTo>
                  <a:pt x="299" y="165"/>
                </a:moveTo>
                <a:cubicBezTo>
                  <a:pt x="315" y="165"/>
                  <a:pt x="315" y="165"/>
                  <a:pt x="315" y="165"/>
                </a:cubicBezTo>
                <a:cubicBezTo>
                  <a:pt x="315" y="219"/>
                  <a:pt x="315" y="219"/>
                  <a:pt x="315" y="219"/>
                </a:cubicBezTo>
                <a:cubicBezTo>
                  <a:pt x="299" y="219"/>
                  <a:pt x="299" y="219"/>
                  <a:pt x="299" y="219"/>
                </a:cubicBezTo>
                <a:lnTo>
                  <a:pt x="299" y="165"/>
                </a:lnTo>
                <a:close/>
                <a:moveTo>
                  <a:pt x="82" y="191"/>
                </a:moveTo>
                <a:cubicBezTo>
                  <a:pt x="82" y="201"/>
                  <a:pt x="74" y="209"/>
                  <a:pt x="64" y="209"/>
                </a:cubicBezTo>
                <a:cubicBezTo>
                  <a:pt x="54" y="209"/>
                  <a:pt x="45" y="201"/>
                  <a:pt x="45" y="191"/>
                </a:cubicBezTo>
                <a:cubicBezTo>
                  <a:pt x="45" y="180"/>
                  <a:pt x="54" y="172"/>
                  <a:pt x="64" y="172"/>
                </a:cubicBezTo>
                <a:cubicBezTo>
                  <a:pt x="74" y="172"/>
                  <a:pt x="82" y="180"/>
                  <a:pt x="82" y="191"/>
                </a:cubicBezTo>
                <a:close/>
                <a:moveTo>
                  <a:pt x="330" y="302"/>
                </a:moveTo>
                <a:cubicBezTo>
                  <a:pt x="346" y="302"/>
                  <a:pt x="346" y="302"/>
                  <a:pt x="346" y="302"/>
                </a:cubicBezTo>
                <a:cubicBezTo>
                  <a:pt x="346" y="357"/>
                  <a:pt x="346" y="357"/>
                  <a:pt x="346" y="357"/>
                </a:cubicBezTo>
                <a:cubicBezTo>
                  <a:pt x="330" y="357"/>
                  <a:pt x="330" y="357"/>
                  <a:pt x="330" y="357"/>
                </a:cubicBezTo>
                <a:lnTo>
                  <a:pt x="330" y="302"/>
                </a:lnTo>
                <a:close/>
                <a:moveTo>
                  <a:pt x="299" y="302"/>
                </a:moveTo>
                <a:cubicBezTo>
                  <a:pt x="315" y="302"/>
                  <a:pt x="315" y="302"/>
                  <a:pt x="315" y="302"/>
                </a:cubicBezTo>
                <a:cubicBezTo>
                  <a:pt x="315" y="357"/>
                  <a:pt x="315" y="357"/>
                  <a:pt x="315" y="357"/>
                </a:cubicBezTo>
                <a:cubicBezTo>
                  <a:pt x="299" y="357"/>
                  <a:pt x="299" y="357"/>
                  <a:pt x="299" y="357"/>
                </a:cubicBezTo>
                <a:lnTo>
                  <a:pt x="299" y="302"/>
                </a:lnTo>
                <a:close/>
                <a:moveTo>
                  <a:pt x="268" y="302"/>
                </a:moveTo>
                <a:cubicBezTo>
                  <a:pt x="284" y="302"/>
                  <a:pt x="284" y="302"/>
                  <a:pt x="284" y="302"/>
                </a:cubicBezTo>
                <a:cubicBezTo>
                  <a:pt x="284" y="357"/>
                  <a:pt x="284" y="357"/>
                  <a:pt x="284" y="357"/>
                </a:cubicBezTo>
                <a:cubicBezTo>
                  <a:pt x="268" y="357"/>
                  <a:pt x="268" y="357"/>
                  <a:pt x="268" y="357"/>
                </a:cubicBezTo>
                <a:lnTo>
                  <a:pt x="268" y="302"/>
                </a:lnTo>
                <a:close/>
                <a:moveTo>
                  <a:pt x="237" y="302"/>
                </a:moveTo>
                <a:cubicBezTo>
                  <a:pt x="253" y="302"/>
                  <a:pt x="253" y="302"/>
                  <a:pt x="253" y="302"/>
                </a:cubicBezTo>
                <a:cubicBezTo>
                  <a:pt x="253" y="357"/>
                  <a:pt x="253" y="357"/>
                  <a:pt x="253" y="357"/>
                </a:cubicBezTo>
                <a:cubicBezTo>
                  <a:pt x="237" y="357"/>
                  <a:pt x="237" y="357"/>
                  <a:pt x="237" y="357"/>
                </a:cubicBezTo>
                <a:lnTo>
                  <a:pt x="237" y="302"/>
                </a:lnTo>
                <a:close/>
                <a:moveTo>
                  <a:pt x="82" y="328"/>
                </a:moveTo>
                <a:cubicBezTo>
                  <a:pt x="82" y="338"/>
                  <a:pt x="74" y="346"/>
                  <a:pt x="64" y="346"/>
                </a:cubicBezTo>
                <a:cubicBezTo>
                  <a:pt x="54" y="346"/>
                  <a:pt x="45" y="338"/>
                  <a:pt x="45" y="328"/>
                </a:cubicBezTo>
                <a:cubicBezTo>
                  <a:pt x="45" y="318"/>
                  <a:pt x="54" y="310"/>
                  <a:pt x="64" y="310"/>
                </a:cubicBezTo>
                <a:cubicBezTo>
                  <a:pt x="74" y="310"/>
                  <a:pt x="82" y="318"/>
                  <a:pt x="82" y="32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latin typeface="Metropolis" panose="00000500000000000000" pitchFamily="50" charset="0"/>
              <a:ea typeface="Amazon Ember" panose="020B0603020204020204" pitchFamily="34" charset="0"/>
              <a:cs typeface="Amazon Ember" panose="020B0603020204020204" pitchFamily="34" charset="0"/>
            </a:endParaRPr>
          </a:p>
        </p:txBody>
      </p:sp>
      <p:sp>
        <p:nvSpPr>
          <p:cNvPr id="133" name="Freeform 78">
            <a:extLst>
              <a:ext uri="{FF2B5EF4-FFF2-40B4-BE49-F238E27FC236}">
                <a16:creationId xmlns:a16="http://schemas.microsoft.com/office/drawing/2014/main" id="{B1B6543F-1170-4359-AEB3-0A1ED98AF271}"/>
              </a:ext>
            </a:extLst>
          </p:cNvPr>
          <p:cNvSpPr>
            <a:spLocks noChangeAspect="1" noEditPoints="1"/>
          </p:cNvSpPr>
          <p:nvPr/>
        </p:nvSpPr>
        <p:spPr bwMode="auto">
          <a:xfrm>
            <a:off x="3786302" y="2487123"/>
            <a:ext cx="586783" cy="685092"/>
          </a:xfrm>
          <a:custGeom>
            <a:avLst/>
            <a:gdLst>
              <a:gd name="T0" fmla="*/ 143 w 286"/>
              <a:gd name="T1" fmla="*/ 0 h 384"/>
              <a:gd name="T2" fmla="*/ 0 w 286"/>
              <a:gd name="T3" fmla="*/ 43 h 384"/>
              <a:gd name="T4" fmla="*/ 0 w 286"/>
              <a:gd name="T5" fmla="*/ 341 h 384"/>
              <a:gd name="T6" fmla="*/ 143 w 286"/>
              <a:gd name="T7" fmla="*/ 384 h 384"/>
              <a:gd name="T8" fmla="*/ 286 w 286"/>
              <a:gd name="T9" fmla="*/ 341 h 384"/>
              <a:gd name="T10" fmla="*/ 286 w 286"/>
              <a:gd name="T11" fmla="*/ 43 h 384"/>
              <a:gd name="T12" fmla="*/ 143 w 286"/>
              <a:gd name="T13" fmla="*/ 0 h 384"/>
              <a:gd name="T14" fmla="*/ 143 w 286"/>
              <a:gd name="T15" fmla="*/ 16 h 384"/>
              <a:gd name="T16" fmla="*/ 270 w 286"/>
              <a:gd name="T17" fmla="*/ 43 h 384"/>
              <a:gd name="T18" fmla="*/ 143 w 286"/>
              <a:gd name="T19" fmla="*/ 69 h 384"/>
              <a:gd name="T20" fmla="*/ 16 w 286"/>
              <a:gd name="T21" fmla="*/ 43 h 384"/>
              <a:gd name="T22" fmla="*/ 143 w 286"/>
              <a:gd name="T23" fmla="*/ 16 h 384"/>
              <a:gd name="T24" fmla="*/ 270 w 286"/>
              <a:gd name="T25" fmla="*/ 341 h 384"/>
              <a:gd name="T26" fmla="*/ 143 w 286"/>
              <a:gd name="T27" fmla="*/ 368 h 384"/>
              <a:gd name="T28" fmla="*/ 16 w 286"/>
              <a:gd name="T29" fmla="*/ 341 h 384"/>
              <a:gd name="T30" fmla="*/ 16 w 286"/>
              <a:gd name="T31" fmla="*/ 263 h 384"/>
              <a:gd name="T32" fmla="*/ 144 w 286"/>
              <a:gd name="T33" fmla="*/ 285 h 384"/>
              <a:gd name="T34" fmla="*/ 270 w 286"/>
              <a:gd name="T35" fmla="*/ 262 h 384"/>
              <a:gd name="T36" fmla="*/ 270 w 286"/>
              <a:gd name="T37" fmla="*/ 341 h 384"/>
              <a:gd name="T38" fmla="*/ 270 w 286"/>
              <a:gd name="T39" fmla="*/ 243 h 384"/>
              <a:gd name="T40" fmla="*/ 144 w 286"/>
              <a:gd name="T41" fmla="*/ 269 h 384"/>
              <a:gd name="T42" fmla="*/ 16 w 286"/>
              <a:gd name="T43" fmla="*/ 242 h 384"/>
              <a:gd name="T44" fmla="*/ 16 w 286"/>
              <a:gd name="T45" fmla="*/ 163 h 384"/>
              <a:gd name="T46" fmla="*/ 143 w 286"/>
              <a:gd name="T47" fmla="*/ 185 h 384"/>
              <a:gd name="T48" fmla="*/ 270 w 286"/>
              <a:gd name="T49" fmla="*/ 163 h 384"/>
              <a:gd name="T50" fmla="*/ 270 w 286"/>
              <a:gd name="T51" fmla="*/ 243 h 384"/>
              <a:gd name="T52" fmla="*/ 143 w 286"/>
              <a:gd name="T53" fmla="*/ 169 h 384"/>
              <a:gd name="T54" fmla="*/ 16 w 286"/>
              <a:gd name="T55" fmla="*/ 142 h 384"/>
              <a:gd name="T56" fmla="*/ 16 w 286"/>
              <a:gd name="T57" fmla="*/ 64 h 384"/>
              <a:gd name="T58" fmla="*/ 143 w 286"/>
              <a:gd name="T59" fmla="*/ 85 h 384"/>
              <a:gd name="T60" fmla="*/ 270 w 286"/>
              <a:gd name="T61" fmla="*/ 64 h 384"/>
              <a:gd name="T62" fmla="*/ 270 w 286"/>
              <a:gd name="T63" fmla="*/ 142 h 384"/>
              <a:gd name="T64" fmla="*/ 143 w 286"/>
              <a:gd name="T65" fmla="*/ 1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384">
                <a:moveTo>
                  <a:pt x="143" y="0"/>
                </a:moveTo>
                <a:cubicBezTo>
                  <a:pt x="74" y="0"/>
                  <a:pt x="0" y="13"/>
                  <a:pt x="0" y="43"/>
                </a:cubicBezTo>
                <a:cubicBezTo>
                  <a:pt x="0" y="341"/>
                  <a:pt x="0" y="341"/>
                  <a:pt x="0" y="341"/>
                </a:cubicBezTo>
                <a:cubicBezTo>
                  <a:pt x="0" y="371"/>
                  <a:pt x="74" y="384"/>
                  <a:pt x="143" y="384"/>
                </a:cubicBezTo>
                <a:cubicBezTo>
                  <a:pt x="212" y="384"/>
                  <a:pt x="286" y="371"/>
                  <a:pt x="286" y="341"/>
                </a:cubicBezTo>
                <a:cubicBezTo>
                  <a:pt x="286" y="43"/>
                  <a:pt x="286" y="43"/>
                  <a:pt x="286" y="43"/>
                </a:cubicBezTo>
                <a:cubicBezTo>
                  <a:pt x="286" y="13"/>
                  <a:pt x="212" y="0"/>
                  <a:pt x="143" y="0"/>
                </a:cubicBezTo>
                <a:close/>
                <a:moveTo>
                  <a:pt x="143" y="16"/>
                </a:moveTo>
                <a:cubicBezTo>
                  <a:pt x="227" y="16"/>
                  <a:pt x="270" y="35"/>
                  <a:pt x="270" y="43"/>
                </a:cubicBezTo>
                <a:cubicBezTo>
                  <a:pt x="270" y="51"/>
                  <a:pt x="227" y="69"/>
                  <a:pt x="143" y="69"/>
                </a:cubicBezTo>
                <a:cubicBezTo>
                  <a:pt x="59" y="69"/>
                  <a:pt x="16" y="51"/>
                  <a:pt x="16" y="43"/>
                </a:cubicBezTo>
                <a:cubicBezTo>
                  <a:pt x="16" y="35"/>
                  <a:pt x="59" y="16"/>
                  <a:pt x="143" y="16"/>
                </a:cubicBezTo>
                <a:close/>
                <a:moveTo>
                  <a:pt x="270" y="341"/>
                </a:moveTo>
                <a:cubicBezTo>
                  <a:pt x="270" y="351"/>
                  <a:pt x="225" y="368"/>
                  <a:pt x="143" y="368"/>
                </a:cubicBezTo>
                <a:cubicBezTo>
                  <a:pt x="61" y="368"/>
                  <a:pt x="16" y="351"/>
                  <a:pt x="16" y="341"/>
                </a:cubicBezTo>
                <a:cubicBezTo>
                  <a:pt x="16" y="263"/>
                  <a:pt x="16" y="263"/>
                  <a:pt x="16" y="263"/>
                </a:cubicBezTo>
                <a:cubicBezTo>
                  <a:pt x="42" y="278"/>
                  <a:pt x="94" y="285"/>
                  <a:pt x="144" y="285"/>
                </a:cubicBezTo>
                <a:cubicBezTo>
                  <a:pt x="196" y="285"/>
                  <a:pt x="244" y="276"/>
                  <a:pt x="270" y="262"/>
                </a:cubicBezTo>
                <a:lnTo>
                  <a:pt x="270" y="341"/>
                </a:lnTo>
                <a:close/>
                <a:moveTo>
                  <a:pt x="270" y="243"/>
                </a:moveTo>
                <a:cubicBezTo>
                  <a:pt x="254" y="256"/>
                  <a:pt x="204" y="269"/>
                  <a:pt x="144" y="269"/>
                </a:cubicBezTo>
                <a:cubicBezTo>
                  <a:pt x="60" y="269"/>
                  <a:pt x="16" y="250"/>
                  <a:pt x="16" y="242"/>
                </a:cubicBezTo>
                <a:cubicBezTo>
                  <a:pt x="16" y="163"/>
                  <a:pt x="16" y="163"/>
                  <a:pt x="16" y="163"/>
                </a:cubicBezTo>
                <a:cubicBezTo>
                  <a:pt x="42" y="178"/>
                  <a:pt x="94" y="185"/>
                  <a:pt x="143" y="185"/>
                </a:cubicBezTo>
                <a:cubicBezTo>
                  <a:pt x="192" y="185"/>
                  <a:pt x="244" y="178"/>
                  <a:pt x="270" y="163"/>
                </a:cubicBezTo>
                <a:lnTo>
                  <a:pt x="270" y="243"/>
                </a:lnTo>
                <a:close/>
                <a:moveTo>
                  <a:pt x="143" y="169"/>
                </a:moveTo>
                <a:cubicBezTo>
                  <a:pt x="61" y="169"/>
                  <a:pt x="16" y="151"/>
                  <a:pt x="16" y="142"/>
                </a:cubicBezTo>
                <a:cubicBezTo>
                  <a:pt x="16" y="64"/>
                  <a:pt x="16" y="64"/>
                  <a:pt x="16" y="64"/>
                </a:cubicBezTo>
                <a:cubicBezTo>
                  <a:pt x="42" y="79"/>
                  <a:pt x="94" y="85"/>
                  <a:pt x="143" y="85"/>
                </a:cubicBezTo>
                <a:cubicBezTo>
                  <a:pt x="192" y="85"/>
                  <a:pt x="244" y="79"/>
                  <a:pt x="270" y="64"/>
                </a:cubicBezTo>
                <a:cubicBezTo>
                  <a:pt x="270" y="142"/>
                  <a:pt x="270" y="142"/>
                  <a:pt x="270" y="142"/>
                </a:cubicBezTo>
                <a:cubicBezTo>
                  <a:pt x="270" y="151"/>
                  <a:pt x="225" y="169"/>
                  <a:pt x="143" y="16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latin typeface="Metropolis" panose="00000500000000000000" pitchFamily="50" charset="0"/>
              <a:ea typeface="Amazon Ember" panose="020B0603020204020204" pitchFamily="34" charset="0"/>
              <a:cs typeface="Amazon Ember" panose="020B0603020204020204" pitchFamily="34" charset="0"/>
            </a:endParaRPr>
          </a:p>
        </p:txBody>
      </p:sp>
      <p:grpSp>
        <p:nvGrpSpPr>
          <p:cNvPr id="134" name="Group 133">
            <a:extLst>
              <a:ext uri="{FF2B5EF4-FFF2-40B4-BE49-F238E27FC236}">
                <a16:creationId xmlns:a16="http://schemas.microsoft.com/office/drawing/2014/main" id="{0F10BECE-D677-4857-AE96-D34EB3E3AD3C}"/>
              </a:ext>
            </a:extLst>
          </p:cNvPr>
          <p:cNvGrpSpPr>
            <a:grpSpLocks noChangeAspect="1"/>
          </p:cNvGrpSpPr>
          <p:nvPr/>
        </p:nvGrpSpPr>
        <p:grpSpPr>
          <a:xfrm>
            <a:off x="5688290" y="2468368"/>
            <a:ext cx="611400" cy="734605"/>
            <a:chOff x="2159140" y="7009631"/>
            <a:chExt cx="4501800" cy="4503600"/>
          </a:xfrm>
          <a:solidFill>
            <a:schemeClr val="tx1"/>
          </a:solidFill>
        </p:grpSpPr>
        <p:sp>
          <p:nvSpPr>
            <p:cNvPr id="135" name="Freeform: Shape 6">
              <a:extLst>
                <a:ext uri="{FF2B5EF4-FFF2-40B4-BE49-F238E27FC236}">
                  <a16:creationId xmlns:a16="http://schemas.microsoft.com/office/drawing/2014/main" id="{C4A52625-B43E-4D4A-A881-0DC8BA5E33A9}"/>
                </a:ext>
              </a:extLst>
            </p:cNvPr>
            <p:cNvSpPr/>
            <p:nvPr/>
          </p:nvSpPr>
          <p:spPr>
            <a:xfrm>
              <a:off x="2159140" y="7009631"/>
              <a:ext cx="4501800" cy="4503600"/>
            </a:xfrm>
            <a:custGeom>
              <a:avLst/>
              <a:gdLst/>
              <a:ahLst/>
              <a:cxnLst>
                <a:cxn ang="3cd4">
                  <a:pos x="hc" y="t"/>
                </a:cxn>
                <a:cxn ang="cd2">
                  <a:pos x="l" y="vc"/>
                </a:cxn>
                <a:cxn ang="cd4">
                  <a:pos x="hc" y="b"/>
                </a:cxn>
                <a:cxn ang="0">
                  <a:pos x="r" y="vc"/>
                </a:cxn>
              </a:cxnLst>
              <a:rect l="l" t="t" r="r" b="b"/>
              <a:pathLst>
                <a:path w="12506" h="12511">
                  <a:moveTo>
                    <a:pt x="11985" y="521"/>
                  </a:moveTo>
                  <a:lnTo>
                    <a:pt x="11985" y="11990"/>
                  </a:lnTo>
                  <a:lnTo>
                    <a:pt x="517" y="11990"/>
                  </a:lnTo>
                  <a:lnTo>
                    <a:pt x="517" y="521"/>
                  </a:lnTo>
                  <a:close/>
                  <a:moveTo>
                    <a:pt x="12506" y="0"/>
                  </a:moveTo>
                  <a:lnTo>
                    <a:pt x="0" y="0"/>
                  </a:lnTo>
                  <a:lnTo>
                    <a:pt x="0" y="12511"/>
                  </a:lnTo>
                  <a:lnTo>
                    <a:pt x="12506" y="12511"/>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b="0" i="0" u="none" strike="noStrike" kern="1200">
                <a:ln>
                  <a:noFill/>
                </a:ln>
                <a:latin typeface="Metropolis" panose="00000500000000000000" pitchFamily="50" charset="0"/>
                <a:ea typeface="Amazon Ember" panose="020B0603020204020204" pitchFamily="34" charset="0"/>
                <a:cs typeface="Amazon Ember" panose="020B0603020204020204" pitchFamily="34" charset="0"/>
              </a:endParaRPr>
            </a:p>
          </p:txBody>
        </p:sp>
        <p:sp>
          <p:nvSpPr>
            <p:cNvPr id="136" name="Freeform: Shape 7">
              <a:extLst>
                <a:ext uri="{FF2B5EF4-FFF2-40B4-BE49-F238E27FC236}">
                  <a16:creationId xmlns:a16="http://schemas.microsoft.com/office/drawing/2014/main" id="{D3484CBA-37CB-4DCD-9C79-9BE83BB239FD}"/>
                </a:ext>
              </a:extLst>
            </p:cNvPr>
            <p:cNvSpPr/>
            <p:nvPr/>
          </p:nvSpPr>
          <p:spPr>
            <a:xfrm>
              <a:off x="2739820" y="8364671"/>
              <a:ext cx="3336120" cy="914400"/>
            </a:xfrm>
            <a:custGeom>
              <a:avLst/>
              <a:gdLst/>
              <a:ahLst/>
              <a:cxnLst>
                <a:cxn ang="3cd4">
                  <a:pos x="hc" y="t"/>
                </a:cxn>
                <a:cxn ang="cd2">
                  <a:pos x="l" y="vc"/>
                </a:cxn>
                <a:cxn ang="cd4">
                  <a:pos x="hc" y="b"/>
                </a:cxn>
                <a:cxn ang="0">
                  <a:pos x="r" y="vc"/>
                </a:cxn>
              </a:cxnLst>
              <a:rect l="l" t="t" r="r" b="b"/>
              <a:pathLst>
                <a:path w="9268" h="2541">
                  <a:moveTo>
                    <a:pt x="0" y="1269"/>
                  </a:moveTo>
                  <a:lnTo>
                    <a:pt x="1272" y="2541"/>
                  </a:lnTo>
                  <a:lnTo>
                    <a:pt x="1272" y="1848"/>
                  </a:lnTo>
                  <a:lnTo>
                    <a:pt x="9268" y="1848"/>
                  </a:lnTo>
                  <a:lnTo>
                    <a:pt x="9268" y="694"/>
                  </a:lnTo>
                  <a:lnTo>
                    <a:pt x="1272" y="694"/>
                  </a:lnTo>
                  <a:lnTo>
                    <a:pt x="1272"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b="0" i="0" u="none" strike="noStrike" kern="1200">
                <a:ln>
                  <a:noFill/>
                </a:ln>
                <a:latin typeface="Metropolis" panose="00000500000000000000" pitchFamily="50" charset="0"/>
                <a:ea typeface="Amazon Ember" panose="020B0603020204020204" pitchFamily="34" charset="0"/>
                <a:cs typeface="Amazon Ember" panose="020B0603020204020204" pitchFamily="34" charset="0"/>
              </a:endParaRPr>
            </a:p>
          </p:txBody>
        </p:sp>
        <p:sp>
          <p:nvSpPr>
            <p:cNvPr id="137" name="Freeform: Shape 8">
              <a:extLst>
                <a:ext uri="{FF2B5EF4-FFF2-40B4-BE49-F238E27FC236}">
                  <a16:creationId xmlns:a16="http://schemas.microsoft.com/office/drawing/2014/main" id="{EA70D464-7C82-42CB-8622-D7440B8F7D94}"/>
                </a:ext>
              </a:extLst>
            </p:cNvPr>
            <p:cNvSpPr/>
            <p:nvPr/>
          </p:nvSpPr>
          <p:spPr>
            <a:xfrm>
              <a:off x="2739820" y="10077192"/>
              <a:ext cx="3336120" cy="914400"/>
            </a:xfrm>
            <a:custGeom>
              <a:avLst/>
              <a:gdLst/>
              <a:ahLst/>
              <a:cxnLst>
                <a:cxn ang="3cd4">
                  <a:pos x="hc" y="t"/>
                </a:cxn>
                <a:cxn ang="cd2">
                  <a:pos x="l" y="vc"/>
                </a:cxn>
                <a:cxn ang="cd4">
                  <a:pos x="hc" y="b"/>
                </a:cxn>
                <a:cxn ang="0">
                  <a:pos x="r" y="vc"/>
                </a:cxn>
              </a:cxnLst>
              <a:rect l="l" t="t" r="r" b="b"/>
              <a:pathLst>
                <a:path w="9268" h="2541">
                  <a:moveTo>
                    <a:pt x="0" y="1273"/>
                  </a:moveTo>
                  <a:lnTo>
                    <a:pt x="1272" y="2541"/>
                  </a:lnTo>
                  <a:lnTo>
                    <a:pt x="1272" y="1847"/>
                  </a:lnTo>
                  <a:lnTo>
                    <a:pt x="9268" y="1847"/>
                  </a:lnTo>
                  <a:lnTo>
                    <a:pt x="9268" y="694"/>
                  </a:lnTo>
                  <a:lnTo>
                    <a:pt x="1272" y="694"/>
                  </a:lnTo>
                  <a:lnTo>
                    <a:pt x="1272"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b="0" i="0" u="none" strike="noStrike" kern="1200">
                <a:ln>
                  <a:noFill/>
                </a:ln>
                <a:latin typeface="Metropolis" panose="00000500000000000000" pitchFamily="50" charset="0"/>
                <a:ea typeface="Amazon Ember" panose="020B0603020204020204" pitchFamily="34" charset="0"/>
                <a:cs typeface="Amazon Ember" panose="020B0603020204020204" pitchFamily="34" charset="0"/>
              </a:endParaRPr>
            </a:p>
          </p:txBody>
        </p:sp>
        <p:sp>
          <p:nvSpPr>
            <p:cNvPr id="138" name="Freeform: Shape 9">
              <a:extLst>
                <a:ext uri="{FF2B5EF4-FFF2-40B4-BE49-F238E27FC236}">
                  <a16:creationId xmlns:a16="http://schemas.microsoft.com/office/drawing/2014/main" id="{5BB543E7-0C46-4ECB-B875-87B8D077AC04}"/>
                </a:ext>
              </a:extLst>
            </p:cNvPr>
            <p:cNvSpPr/>
            <p:nvPr/>
          </p:nvSpPr>
          <p:spPr>
            <a:xfrm>
              <a:off x="2739820" y="9220392"/>
              <a:ext cx="3336120" cy="914400"/>
            </a:xfrm>
            <a:custGeom>
              <a:avLst/>
              <a:gdLst/>
              <a:ahLst/>
              <a:cxnLst>
                <a:cxn ang="3cd4">
                  <a:pos x="hc" y="t"/>
                </a:cxn>
                <a:cxn ang="cd2">
                  <a:pos x="l" y="vc"/>
                </a:cxn>
                <a:cxn ang="cd4">
                  <a:pos x="hc" y="b"/>
                </a:cxn>
                <a:cxn ang="0">
                  <a:pos x="r" y="vc"/>
                </a:cxn>
              </a:cxnLst>
              <a:rect l="l" t="t" r="r" b="b"/>
              <a:pathLst>
                <a:path w="9268" h="2541">
                  <a:moveTo>
                    <a:pt x="9268" y="1273"/>
                  </a:moveTo>
                  <a:lnTo>
                    <a:pt x="7995" y="0"/>
                  </a:lnTo>
                  <a:lnTo>
                    <a:pt x="7995" y="694"/>
                  </a:lnTo>
                  <a:lnTo>
                    <a:pt x="0" y="694"/>
                  </a:lnTo>
                  <a:lnTo>
                    <a:pt x="0" y="1852"/>
                  </a:lnTo>
                  <a:lnTo>
                    <a:pt x="7995" y="1852"/>
                  </a:lnTo>
                  <a:lnTo>
                    <a:pt x="7995" y="2541"/>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b="0" i="0" u="none" strike="noStrike" kern="1200">
                <a:ln>
                  <a:noFill/>
                </a:ln>
                <a:latin typeface="Metropolis" panose="00000500000000000000" pitchFamily="50" charset="0"/>
                <a:ea typeface="Amazon Ember" panose="020B0603020204020204" pitchFamily="34" charset="0"/>
                <a:cs typeface="Amazon Ember" panose="020B0603020204020204" pitchFamily="34" charset="0"/>
              </a:endParaRPr>
            </a:p>
          </p:txBody>
        </p:sp>
        <p:sp>
          <p:nvSpPr>
            <p:cNvPr id="139" name="Freeform: Shape 10">
              <a:extLst>
                <a:ext uri="{FF2B5EF4-FFF2-40B4-BE49-F238E27FC236}">
                  <a16:creationId xmlns:a16="http://schemas.microsoft.com/office/drawing/2014/main" id="{67900663-9AC0-4D3A-83B2-20115B97A12D}"/>
                </a:ext>
              </a:extLst>
            </p:cNvPr>
            <p:cNvSpPr/>
            <p:nvPr/>
          </p:nvSpPr>
          <p:spPr>
            <a:xfrm>
              <a:off x="2739820" y="7507512"/>
              <a:ext cx="3336120" cy="914400"/>
            </a:xfrm>
            <a:custGeom>
              <a:avLst/>
              <a:gdLst/>
              <a:ahLst/>
              <a:cxnLst>
                <a:cxn ang="3cd4">
                  <a:pos x="hc" y="t"/>
                </a:cxn>
                <a:cxn ang="cd2">
                  <a:pos x="l" y="vc"/>
                </a:cxn>
                <a:cxn ang="cd4">
                  <a:pos x="hc" y="b"/>
                </a:cxn>
                <a:cxn ang="0">
                  <a:pos x="r" y="vc"/>
                </a:cxn>
              </a:cxnLst>
              <a:rect l="l" t="t" r="r" b="b"/>
              <a:pathLst>
                <a:path w="9268" h="2541">
                  <a:moveTo>
                    <a:pt x="9268" y="1273"/>
                  </a:moveTo>
                  <a:lnTo>
                    <a:pt x="7995" y="0"/>
                  </a:lnTo>
                  <a:lnTo>
                    <a:pt x="7995" y="694"/>
                  </a:lnTo>
                  <a:lnTo>
                    <a:pt x="0" y="694"/>
                  </a:lnTo>
                  <a:lnTo>
                    <a:pt x="0" y="1848"/>
                  </a:lnTo>
                  <a:lnTo>
                    <a:pt x="7995" y="1848"/>
                  </a:lnTo>
                  <a:lnTo>
                    <a:pt x="7995" y="2541"/>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b="0" i="0" u="none" strike="noStrike" kern="1200">
                <a:ln>
                  <a:noFill/>
                </a:ln>
                <a:latin typeface="Metropolis" panose="00000500000000000000" pitchFamily="50" charset="0"/>
                <a:ea typeface="Amazon Ember" panose="020B0603020204020204" pitchFamily="34" charset="0"/>
                <a:cs typeface="Amazon Ember" panose="020B0603020204020204" pitchFamily="34" charset="0"/>
              </a:endParaRPr>
            </a:p>
          </p:txBody>
        </p:sp>
      </p:grpSp>
      <p:sp>
        <p:nvSpPr>
          <p:cNvPr id="140" name="Rectangle 139">
            <a:extLst>
              <a:ext uri="{FF2B5EF4-FFF2-40B4-BE49-F238E27FC236}">
                <a16:creationId xmlns:a16="http://schemas.microsoft.com/office/drawing/2014/main" id="{CCDB8369-4FAE-4A06-B9E6-EB1905FCB62B}"/>
              </a:ext>
            </a:extLst>
          </p:cNvPr>
          <p:cNvSpPr/>
          <p:nvPr/>
        </p:nvSpPr>
        <p:spPr>
          <a:xfrm>
            <a:off x="2423888" y="1811745"/>
            <a:ext cx="3144902" cy="523220"/>
          </a:xfrm>
          <a:prstGeom prst="rect">
            <a:avLst/>
          </a:prstGeom>
          <a:solidFill>
            <a:schemeClr val="bg2"/>
          </a:solidFill>
        </p:spPr>
        <p:txBody>
          <a:bodyPr wrap="square">
            <a:spAutoFit/>
          </a:bodyPr>
          <a:lstStyle/>
          <a:p>
            <a:pPr algn="ctr"/>
            <a:r>
              <a:rPr lang="en-US" b="1">
                <a:solidFill>
                  <a:schemeClr val="tx2"/>
                </a:solidFill>
                <a:latin typeface="Metropolis" panose="00000500000000000000" pitchFamily="50" charset="0"/>
                <a:ea typeface="Amazon Ember" panose="020B0603020204020204" pitchFamily="34" charset="0"/>
                <a:cs typeface="Amazon Ember" panose="020B0603020204020204" pitchFamily="34" charset="0"/>
              </a:rPr>
              <a:t>VMware Cloud on AWS</a:t>
            </a:r>
            <a:br>
              <a:rPr lang="en-US" sz="2400" b="1">
                <a:solidFill>
                  <a:schemeClr val="tx2"/>
                </a:solidFill>
                <a:latin typeface="Metropolis" panose="00000500000000000000" pitchFamily="50" charset="0"/>
                <a:ea typeface="Amazon Ember" panose="020B0603020204020204" pitchFamily="34" charset="0"/>
                <a:cs typeface="Amazon Ember" panose="020B0603020204020204" pitchFamily="34" charset="0"/>
              </a:rPr>
            </a:br>
            <a:r>
              <a:rPr lang="en-US" sz="1000">
                <a:solidFill>
                  <a:schemeClr val="tx2"/>
                </a:solidFill>
                <a:latin typeface="Metropolis" panose="00000500000000000000" pitchFamily="50" charset="0"/>
                <a:ea typeface="Amazon Ember" panose="020B0603020204020204" pitchFamily="34" charset="0"/>
                <a:cs typeface="Amazon Ember" panose="020B0603020204020204" pitchFamily="34" charset="0"/>
              </a:rPr>
              <a:t>Powered by VMware Cloud Foundation</a:t>
            </a:r>
            <a:endParaRPr lang="en-US" sz="3200">
              <a:solidFill>
                <a:schemeClr val="tx2"/>
              </a:solidFill>
              <a:latin typeface="Metropolis" panose="00000500000000000000" pitchFamily="50" charset="0"/>
              <a:ea typeface="Amazon Ember" panose="020B0603020204020204" pitchFamily="34" charset="0"/>
              <a:cs typeface="Amazon Ember" panose="020B0603020204020204" pitchFamily="34" charset="0"/>
            </a:endParaRPr>
          </a:p>
        </p:txBody>
      </p:sp>
      <p:cxnSp>
        <p:nvCxnSpPr>
          <p:cNvPr id="70" name="Straight Connector 69">
            <a:extLst>
              <a:ext uri="{FF2B5EF4-FFF2-40B4-BE49-F238E27FC236}">
                <a16:creationId xmlns:a16="http://schemas.microsoft.com/office/drawing/2014/main" id="{F73E3FA4-507C-4444-8584-A5DEC6D48A7E}"/>
              </a:ext>
            </a:extLst>
          </p:cNvPr>
          <p:cNvCxnSpPr>
            <a:cxnSpLocks/>
          </p:cNvCxnSpPr>
          <p:nvPr/>
        </p:nvCxnSpPr>
        <p:spPr bwMode="gray">
          <a:xfrm flipV="1">
            <a:off x="2026251" y="4008126"/>
            <a:ext cx="917621" cy="703021"/>
          </a:xfrm>
          <a:prstGeom prst="line">
            <a:avLst/>
          </a:prstGeom>
          <a:ln w="25400">
            <a:solidFill>
              <a:srgbClr val="F8981D"/>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B423F85-7504-47F9-A640-18DC36446207}"/>
              </a:ext>
            </a:extLst>
          </p:cNvPr>
          <p:cNvCxnSpPr>
            <a:cxnSpLocks/>
          </p:cNvCxnSpPr>
          <p:nvPr/>
        </p:nvCxnSpPr>
        <p:spPr bwMode="gray">
          <a:xfrm flipV="1">
            <a:off x="3200129" y="4012745"/>
            <a:ext cx="89809" cy="707988"/>
          </a:xfrm>
          <a:prstGeom prst="line">
            <a:avLst/>
          </a:prstGeom>
          <a:ln w="25400">
            <a:solidFill>
              <a:srgbClr val="F8981D"/>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2260AC1-28B4-4CD5-B4E3-3551E24EDC8F}"/>
              </a:ext>
            </a:extLst>
          </p:cNvPr>
          <p:cNvCxnSpPr>
            <a:cxnSpLocks/>
          </p:cNvCxnSpPr>
          <p:nvPr/>
        </p:nvCxnSpPr>
        <p:spPr bwMode="gray">
          <a:xfrm flipH="1" flipV="1">
            <a:off x="3687359" y="4042166"/>
            <a:ext cx="690892" cy="745394"/>
          </a:xfrm>
          <a:prstGeom prst="line">
            <a:avLst/>
          </a:prstGeom>
          <a:ln w="25400">
            <a:solidFill>
              <a:srgbClr val="F8981D"/>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B002C6E-275E-4E35-9131-398A7124891E}"/>
              </a:ext>
            </a:extLst>
          </p:cNvPr>
          <p:cNvCxnSpPr>
            <a:cxnSpLocks/>
          </p:cNvCxnSpPr>
          <p:nvPr/>
        </p:nvCxnSpPr>
        <p:spPr bwMode="gray">
          <a:xfrm flipH="1" flipV="1">
            <a:off x="4163714" y="4042166"/>
            <a:ext cx="1315229" cy="716754"/>
          </a:xfrm>
          <a:prstGeom prst="line">
            <a:avLst/>
          </a:prstGeom>
          <a:ln w="25400">
            <a:solidFill>
              <a:srgbClr val="F8981D"/>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078B686-88BA-45FC-BE6B-918FE70952BF}"/>
              </a:ext>
            </a:extLst>
          </p:cNvPr>
          <p:cNvCxnSpPr>
            <a:cxnSpLocks/>
          </p:cNvCxnSpPr>
          <p:nvPr/>
        </p:nvCxnSpPr>
        <p:spPr bwMode="gray">
          <a:xfrm flipH="1" flipV="1">
            <a:off x="4446886" y="4022619"/>
            <a:ext cx="2236799" cy="808090"/>
          </a:xfrm>
          <a:prstGeom prst="line">
            <a:avLst/>
          </a:prstGeom>
          <a:ln w="25400">
            <a:solidFill>
              <a:srgbClr val="F8981D"/>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C3BC0A39-9D41-4C70-873A-6245BBFB3FFB}"/>
              </a:ext>
            </a:extLst>
          </p:cNvPr>
          <p:cNvSpPr txBox="1"/>
          <p:nvPr/>
        </p:nvSpPr>
        <p:spPr>
          <a:xfrm>
            <a:off x="1540340" y="5465381"/>
            <a:ext cx="899042" cy="274320"/>
          </a:xfrm>
          <a:prstGeom prst="rect">
            <a:avLst/>
          </a:prstGeom>
          <a:noFill/>
        </p:spPr>
        <p:txBody>
          <a:bodyPr wrap="square" lIns="0" tIns="0" rIns="0" bIns="0" rtlCol="0" anchor="t">
            <a:noAutofit/>
          </a:bodyPr>
          <a:lstStyle/>
          <a:p>
            <a:pPr algn="ctr"/>
            <a:r>
              <a:rPr lang="en-US" sz="800" b="1"/>
              <a:t>Amazon EBS</a:t>
            </a:r>
            <a:endParaRPr lang="en-US" sz="1400" b="1"/>
          </a:p>
        </p:txBody>
      </p:sp>
      <p:pic>
        <p:nvPicPr>
          <p:cNvPr id="76" name="Picture 75">
            <a:extLst>
              <a:ext uri="{FF2B5EF4-FFF2-40B4-BE49-F238E27FC236}">
                <a16:creationId xmlns:a16="http://schemas.microsoft.com/office/drawing/2014/main" id="{AB9B2D41-6B7C-4E41-99EF-1F623FC570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5706" y="4800596"/>
            <a:ext cx="368310" cy="514100"/>
          </a:xfrm>
          <a:prstGeom prst="rect">
            <a:avLst/>
          </a:prstGeom>
        </p:spPr>
      </p:pic>
      <p:sp>
        <p:nvSpPr>
          <p:cNvPr id="77" name="TextBox 76">
            <a:extLst>
              <a:ext uri="{FF2B5EF4-FFF2-40B4-BE49-F238E27FC236}">
                <a16:creationId xmlns:a16="http://schemas.microsoft.com/office/drawing/2014/main" id="{528FFF0E-F356-41CB-A57F-8EE10737C3E5}"/>
              </a:ext>
            </a:extLst>
          </p:cNvPr>
          <p:cNvSpPr txBox="1"/>
          <p:nvPr/>
        </p:nvSpPr>
        <p:spPr>
          <a:xfrm>
            <a:off x="2734140" y="5465381"/>
            <a:ext cx="899042" cy="274320"/>
          </a:xfrm>
          <a:prstGeom prst="rect">
            <a:avLst/>
          </a:prstGeom>
          <a:noFill/>
        </p:spPr>
        <p:txBody>
          <a:bodyPr wrap="square" lIns="0" tIns="0" rIns="0" bIns="0" rtlCol="0" anchor="t">
            <a:noAutofit/>
          </a:bodyPr>
          <a:lstStyle/>
          <a:p>
            <a:pPr algn="ctr"/>
            <a:r>
              <a:rPr lang="en-US" sz="800" b="1"/>
              <a:t>Amazon EBS</a:t>
            </a:r>
            <a:endParaRPr lang="en-US" sz="1400" b="1"/>
          </a:p>
        </p:txBody>
      </p:sp>
      <p:pic>
        <p:nvPicPr>
          <p:cNvPr id="78" name="Picture 77">
            <a:extLst>
              <a:ext uri="{FF2B5EF4-FFF2-40B4-BE49-F238E27FC236}">
                <a16:creationId xmlns:a16="http://schemas.microsoft.com/office/drawing/2014/main" id="{530890C2-78C9-4CAD-8B99-07BE1CA630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9506" y="4800596"/>
            <a:ext cx="368310" cy="514100"/>
          </a:xfrm>
          <a:prstGeom prst="rect">
            <a:avLst/>
          </a:prstGeom>
        </p:spPr>
      </p:pic>
      <p:sp>
        <p:nvSpPr>
          <p:cNvPr id="79" name="TextBox 78">
            <a:extLst>
              <a:ext uri="{FF2B5EF4-FFF2-40B4-BE49-F238E27FC236}">
                <a16:creationId xmlns:a16="http://schemas.microsoft.com/office/drawing/2014/main" id="{6F16913C-18EA-4E32-B7FC-D07D1C7EDF02}"/>
              </a:ext>
            </a:extLst>
          </p:cNvPr>
          <p:cNvSpPr txBox="1"/>
          <p:nvPr/>
        </p:nvSpPr>
        <p:spPr>
          <a:xfrm>
            <a:off x="3940089" y="5469877"/>
            <a:ext cx="899042" cy="274320"/>
          </a:xfrm>
          <a:prstGeom prst="rect">
            <a:avLst/>
          </a:prstGeom>
          <a:noFill/>
        </p:spPr>
        <p:txBody>
          <a:bodyPr wrap="square" lIns="0" tIns="0" rIns="0" bIns="0" rtlCol="0" anchor="t">
            <a:noAutofit/>
          </a:bodyPr>
          <a:lstStyle/>
          <a:p>
            <a:pPr algn="ctr"/>
            <a:r>
              <a:rPr lang="en-US" sz="800" b="1"/>
              <a:t>Amazon EBS</a:t>
            </a:r>
            <a:endParaRPr lang="en-US" sz="1400" b="1"/>
          </a:p>
        </p:txBody>
      </p:sp>
      <p:pic>
        <p:nvPicPr>
          <p:cNvPr id="81" name="Picture 80">
            <a:extLst>
              <a:ext uri="{FF2B5EF4-FFF2-40B4-BE49-F238E27FC236}">
                <a16:creationId xmlns:a16="http://schemas.microsoft.com/office/drawing/2014/main" id="{3A3CCA8B-168D-4B0A-9075-87471C18D1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5455" y="4814617"/>
            <a:ext cx="368310" cy="514100"/>
          </a:xfrm>
          <a:prstGeom prst="rect">
            <a:avLst/>
          </a:prstGeom>
        </p:spPr>
      </p:pic>
      <p:sp>
        <p:nvSpPr>
          <p:cNvPr id="82" name="TextBox 81">
            <a:extLst>
              <a:ext uri="{FF2B5EF4-FFF2-40B4-BE49-F238E27FC236}">
                <a16:creationId xmlns:a16="http://schemas.microsoft.com/office/drawing/2014/main" id="{9C079262-13BE-41BB-B63E-40A36FF4C935}"/>
              </a:ext>
            </a:extLst>
          </p:cNvPr>
          <p:cNvSpPr txBox="1"/>
          <p:nvPr/>
        </p:nvSpPr>
        <p:spPr>
          <a:xfrm>
            <a:off x="5019159" y="5469877"/>
            <a:ext cx="899042" cy="274320"/>
          </a:xfrm>
          <a:prstGeom prst="rect">
            <a:avLst/>
          </a:prstGeom>
          <a:noFill/>
        </p:spPr>
        <p:txBody>
          <a:bodyPr wrap="square" lIns="0" tIns="0" rIns="0" bIns="0" rtlCol="0" anchor="t">
            <a:noAutofit/>
          </a:bodyPr>
          <a:lstStyle/>
          <a:p>
            <a:pPr algn="ctr"/>
            <a:r>
              <a:rPr lang="en-US" sz="800" b="1"/>
              <a:t>Amazon EBS</a:t>
            </a:r>
            <a:endParaRPr lang="en-US" sz="1400" b="1"/>
          </a:p>
        </p:txBody>
      </p:sp>
      <p:pic>
        <p:nvPicPr>
          <p:cNvPr id="84" name="Picture 83">
            <a:extLst>
              <a:ext uri="{FF2B5EF4-FFF2-40B4-BE49-F238E27FC236}">
                <a16:creationId xmlns:a16="http://schemas.microsoft.com/office/drawing/2014/main" id="{C03C189B-E905-4A5A-923C-023642671A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4525" y="4814617"/>
            <a:ext cx="368310" cy="514100"/>
          </a:xfrm>
          <a:prstGeom prst="rect">
            <a:avLst/>
          </a:prstGeom>
        </p:spPr>
      </p:pic>
      <p:sp>
        <p:nvSpPr>
          <p:cNvPr id="85" name="TextBox 84">
            <a:extLst>
              <a:ext uri="{FF2B5EF4-FFF2-40B4-BE49-F238E27FC236}">
                <a16:creationId xmlns:a16="http://schemas.microsoft.com/office/drawing/2014/main" id="{1381E87D-CCE2-47FB-A681-5D209D85EFB2}"/>
              </a:ext>
            </a:extLst>
          </p:cNvPr>
          <p:cNvSpPr txBox="1"/>
          <p:nvPr/>
        </p:nvSpPr>
        <p:spPr>
          <a:xfrm>
            <a:off x="6252592" y="5470110"/>
            <a:ext cx="899042" cy="274320"/>
          </a:xfrm>
          <a:prstGeom prst="rect">
            <a:avLst/>
          </a:prstGeom>
          <a:noFill/>
        </p:spPr>
        <p:txBody>
          <a:bodyPr wrap="square" lIns="0" tIns="0" rIns="0" bIns="0" rtlCol="0" anchor="t">
            <a:noAutofit/>
          </a:bodyPr>
          <a:lstStyle/>
          <a:p>
            <a:pPr algn="ctr"/>
            <a:r>
              <a:rPr lang="en-US" sz="800" b="1"/>
              <a:t>Amazon EBS</a:t>
            </a:r>
            <a:endParaRPr lang="en-US" sz="1400" b="1"/>
          </a:p>
        </p:txBody>
      </p:sp>
      <p:pic>
        <p:nvPicPr>
          <p:cNvPr id="87" name="Picture 86">
            <a:extLst>
              <a:ext uri="{FF2B5EF4-FFF2-40B4-BE49-F238E27FC236}">
                <a16:creationId xmlns:a16="http://schemas.microsoft.com/office/drawing/2014/main" id="{0BC64404-3F9A-4375-9C56-70521316B5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7958" y="4843425"/>
            <a:ext cx="368310" cy="514100"/>
          </a:xfrm>
          <a:prstGeom prst="rect">
            <a:avLst/>
          </a:prstGeom>
        </p:spPr>
      </p:pic>
      <p:sp>
        <p:nvSpPr>
          <p:cNvPr id="141" name="Rectangle 140">
            <a:extLst>
              <a:ext uri="{FF2B5EF4-FFF2-40B4-BE49-F238E27FC236}">
                <a16:creationId xmlns:a16="http://schemas.microsoft.com/office/drawing/2014/main" id="{6C6F2755-7803-4D41-8E88-079C9EAA5E52}"/>
              </a:ext>
            </a:extLst>
          </p:cNvPr>
          <p:cNvSpPr/>
          <p:nvPr/>
        </p:nvSpPr>
        <p:spPr>
          <a:xfrm>
            <a:off x="940802" y="3837786"/>
            <a:ext cx="6245402" cy="428680"/>
          </a:xfrm>
          <a:prstGeom prst="rect">
            <a:avLst/>
          </a:prstGeom>
          <a:solidFill>
            <a:srgbClr val="F8981E"/>
          </a:solidFill>
          <a:ln w="38100" cap="sq">
            <a:solidFill>
              <a:srgbClr val="F8981E"/>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600"/>
              <a:t>Amazon EC2 R5.metal</a:t>
            </a:r>
          </a:p>
        </p:txBody>
      </p:sp>
    </p:spTree>
    <p:extLst>
      <p:ext uri="{BB962C8B-B14F-4D97-AF65-F5344CB8AC3E}">
        <p14:creationId xmlns:p14="http://schemas.microsoft.com/office/powerpoint/2010/main" val="417223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 name="Rectangle 66"/>
          <p:cNvSpPr/>
          <p:nvPr/>
        </p:nvSpPr>
        <p:spPr>
          <a:xfrm>
            <a:off x="4981903" y="1404594"/>
            <a:ext cx="3394001" cy="3972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a:extLst>
              <a:ext uri="{FF2B5EF4-FFF2-40B4-BE49-F238E27FC236}">
                <a16:creationId xmlns:a16="http://schemas.microsoft.com/office/drawing/2014/main" id="{95B746B6-D4B1-45D7-BED7-ADCCBC698A63}"/>
              </a:ext>
            </a:extLst>
          </p:cNvPr>
          <p:cNvSpPr>
            <a:spLocks noGrp="1"/>
          </p:cNvSpPr>
          <p:nvPr>
            <p:ph type="title"/>
          </p:nvPr>
        </p:nvSpPr>
        <p:spPr>
          <a:xfrm>
            <a:off x="370446" y="306204"/>
            <a:ext cx="10957884" cy="711678"/>
          </a:xfrm>
        </p:spPr>
        <p:txBody>
          <a:bodyPr/>
          <a:lstStyle/>
          <a:p>
            <a:r>
              <a:rPr lang="en-US" sz="2400"/>
              <a:t>New high-capacity storage option with Elastic vSAN and R5.metal</a:t>
            </a:r>
          </a:p>
        </p:txBody>
      </p:sp>
      <p:sp>
        <p:nvSpPr>
          <p:cNvPr id="83" name="Subtitle 82"/>
          <p:cNvSpPr>
            <a:spLocks noGrp="1"/>
          </p:cNvSpPr>
          <p:nvPr>
            <p:ph type="subTitle" idx="10"/>
          </p:nvPr>
        </p:nvSpPr>
        <p:spPr>
          <a:xfrm>
            <a:off x="368044" y="1026265"/>
            <a:ext cx="10962687" cy="247743"/>
          </a:xfrm>
        </p:spPr>
        <p:txBody>
          <a:bodyPr/>
          <a:lstStyle/>
          <a:p>
            <a:r>
              <a:rPr lang="en-US"/>
              <a:t>Augment existing SDDCs for storage-dense workloads to cost-effectively scale storage</a:t>
            </a:r>
          </a:p>
        </p:txBody>
      </p:sp>
      <p:sp>
        <p:nvSpPr>
          <p:cNvPr id="3" name="Rectangle 2">
            <a:extLst>
              <a:ext uri="{FF2B5EF4-FFF2-40B4-BE49-F238E27FC236}">
                <a16:creationId xmlns:a16="http://schemas.microsoft.com/office/drawing/2014/main" id="{2E019AD7-1B4D-4B38-864F-85001C42CFE8}"/>
              </a:ext>
            </a:extLst>
          </p:cNvPr>
          <p:cNvSpPr/>
          <p:nvPr/>
        </p:nvSpPr>
        <p:spPr>
          <a:xfrm>
            <a:off x="0" y="1562100"/>
            <a:ext cx="5334000" cy="41433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 Placeholder 85"/>
          <p:cNvSpPr>
            <a:spLocks noGrp="1"/>
          </p:cNvSpPr>
          <p:nvPr>
            <p:ph type="body" sz="quarter" idx="4294967295"/>
          </p:nvPr>
        </p:nvSpPr>
        <p:spPr>
          <a:xfrm>
            <a:off x="368044" y="1562100"/>
            <a:ext cx="6094413" cy="4448175"/>
          </a:xfrm>
        </p:spPr>
        <p:txBody>
          <a:bodyPr vert="horz" lIns="457200" tIns="457200" rIns="594360" bIns="457200" rtlCol="0" anchor="t">
            <a:noAutofit/>
          </a:bodyPr>
          <a:lstStyle/>
          <a:p>
            <a:pPr marL="173038" indent="-173038">
              <a:spcBef>
                <a:spcPts val="1200"/>
              </a:spcBef>
              <a:buClr>
                <a:schemeClr val="accent1"/>
              </a:buClr>
              <a:buFont typeface="Arial" panose="020B0604020202020204" pitchFamily="34" charset="0"/>
              <a:buChar char="•"/>
            </a:pPr>
            <a:r>
              <a:rPr lang="en-US" sz="1400"/>
              <a:t>Uses EBS - General Purpose SSD (GP2)</a:t>
            </a:r>
          </a:p>
          <a:p>
            <a:pPr marL="173038" indent="-173038">
              <a:spcBef>
                <a:spcPts val="1200"/>
              </a:spcBef>
              <a:buClr>
                <a:schemeClr val="accent1"/>
              </a:buClr>
              <a:buFont typeface="Arial" panose="020B0604020202020204" pitchFamily="34" charset="0"/>
              <a:buChar char="•"/>
            </a:pPr>
            <a:r>
              <a:rPr lang="en-US" sz="1400"/>
              <a:t>Deliver up to:</a:t>
            </a:r>
          </a:p>
          <a:p>
            <a:pPr marL="447272" lvl="1" indent="-173038">
              <a:spcBef>
                <a:spcPts val="1200"/>
              </a:spcBef>
              <a:buClr>
                <a:schemeClr val="accent1"/>
              </a:buClr>
              <a:buFont typeface="Arial" panose="020B0604020202020204" pitchFamily="34" charset="0"/>
              <a:buChar char="•"/>
            </a:pPr>
            <a:r>
              <a:rPr lang="en-US" sz="1300"/>
              <a:t>140TB – 4-node cluster </a:t>
            </a:r>
          </a:p>
          <a:p>
            <a:pPr marL="447272" lvl="1" indent="-173038">
              <a:spcBef>
                <a:spcPts val="1200"/>
              </a:spcBef>
              <a:buClr>
                <a:schemeClr val="accent1"/>
              </a:buClr>
              <a:buFont typeface="Arial" panose="020B0604020202020204" pitchFamily="34" charset="0"/>
              <a:buChar char="•"/>
            </a:pPr>
            <a:r>
              <a:rPr lang="en-US" sz="1300"/>
              <a:t>560TB – 16-node cluster</a:t>
            </a:r>
          </a:p>
          <a:p>
            <a:pPr marL="173038" indent="-173038">
              <a:buClr>
                <a:schemeClr val="accent1"/>
              </a:buClr>
            </a:pPr>
            <a:r>
              <a:rPr lang="en-US" sz="1400"/>
              <a:t>No re-syncing data in event of a host failure</a:t>
            </a:r>
          </a:p>
          <a:p>
            <a:pPr marL="447272" lvl="1" indent="-173038">
              <a:buClr>
                <a:schemeClr val="accent1"/>
              </a:buClr>
            </a:pPr>
            <a:r>
              <a:rPr lang="en-US" sz="1300"/>
              <a:t>If a host-failure occurs, volumes will be mounted to new host</a:t>
            </a:r>
          </a:p>
          <a:p>
            <a:pPr marL="173038" indent="-173038">
              <a:buClr>
                <a:schemeClr val="accent1"/>
              </a:buClr>
            </a:pPr>
            <a:r>
              <a:rPr lang="en-US" sz="1400"/>
              <a:t>Compression </a:t>
            </a:r>
            <a:r>
              <a:rPr lang="en-US" sz="1400" b="1" u="sng"/>
              <a:t>enabled </a:t>
            </a:r>
            <a:r>
              <a:rPr lang="en-US" sz="1400"/>
              <a:t>by default</a:t>
            </a:r>
          </a:p>
          <a:p>
            <a:pPr marL="173038" indent="-173038">
              <a:buClr>
                <a:schemeClr val="accent1"/>
              </a:buClr>
            </a:pPr>
            <a:r>
              <a:rPr lang="en-US" sz="1400"/>
              <a:t>Deduplication </a:t>
            </a:r>
            <a:r>
              <a:rPr lang="en-US" sz="1400" b="1" u="sng"/>
              <a:t>disabled</a:t>
            </a:r>
            <a:r>
              <a:rPr lang="en-US" sz="1400"/>
              <a:t> by default</a:t>
            </a:r>
          </a:p>
          <a:p>
            <a:pPr marL="173038" indent="-173038">
              <a:buClr>
                <a:schemeClr val="accent1"/>
              </a:buClr>
            </a:pPr>
            <a:endParaRPr lang="en-US" sz="1400"/>
          </a:p>
        </p:txBody>
      </p:sp>
    </p:spTree>
    <p:extLst>
      <p:ext uri="{BB962C8B-B14F-4D97-AF65-F5344CB8AC3E}">
        <p14:creationId xmlns:p14="http://schemas.microsoft.com/office/powerpoint/2010/main" val="348583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 name="Rectangle 66"/>
          <p:cNvSpPr/>
          <p:nvPr/>
        </p:nvSpPr>
        <p:spPr>
          <a:xfrm>
            <a:off x="4981903" y="1404594"/>
            <a:ext cx="3394001" cy="3972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a:extLst>
              <a:ext uri="{FF2B5EF4-FFF2-40B4-BE49-F238E27FC236}">
                <a16:creationId xmlns:a16="http://schemas.microsoft.com/office/drawing/2014/main" id="{95B746B6-D4B1-45D7-BED7-ADCCBC698A63}"/>
              </a:ext>
            </a:extLst>
          </p:cNvPr>
          <p:cNvSpPr>
            <a:spLocks noGrp="1"/>
          </p:cNvSpPr>
          <p:nvPr>
            <p:ph type="title"/>
          </p:nvPr>
        </p:nvSpPr>
        <p:spPr>
          <a:xfrm>
            <a:off x="370446" y="306204"/>
            <a:ext cx="10957884" cy="711678"/>
          </a:xfrm>
        </p:spPr>
        <p:txBody>
          <a:bodyPr/>
          <a:lstStyle/>
          <a:p>
            <a:r>
              <a:rPr lang="en-US" sz="2400"/>
              <a:t>New high-capacity storage option with Elastic vSAN and R5.metal</a:t>
            </a:r>
          </a:p>
        </p:txBody>
      </p:sp>
      <p:sp>
        <p:nvSpPr>
          <p:cNvPr id="83" name="Subtitle 82"/>
          <p:cNvSpPr>
            <a:spLocks noGrp="1"/>
          </p:cNvSpPr>
          <p:nvPr>
            <p:ph type="subTitle" idx="10"/>
          </p:nvPr>
        </p:nvSpPr>
        <p:spPr>
          <a:xfrm>
            <a:off x="368044" y="1026265"/>
            <a:ext cx="10962687" cy="247743"/>
          </a:xfrm>
        </p:spPr>
        <p:txBody>
          <a:bodyPr/>
          <a:lstStyle/>
          <a:p>
            <a:r>
              <a:rPr lang="en-US"/>
              <a:t>Augment existing SDDCs for storage-dense workloads to cost-effectively scale storage</a:t>
            </a:r>
          </a:p>
        </p:txBody>
      </p:sp>
      <p:sp>
        <p:nvSpPr>
          <p:cNvPr id="3" name="Rectangle 2">
            <a:extLst>
              <a:ext uri="{FF2B5EF4-FFF2-40B4-BE49-F238E27FC236}">
                <a16:creationId xmlns:a16="http://schemas.microsoft.com/office/drawing/2014/main" id="{2E019AD7-1B4D-4B38-864F-85001C42CFE8}"/>
              </a:ext>
            </a:extLst>
          </p:cNvPr>
          <p:cNvSpPr/>
          <p:nvPr/>
        </p:nvSpPr>
        <p:spPr>
          <a:xfrm>
            <a:off x="0" y="1562100"/>
            <a:ext cx="5334000" cy="41433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 Placeholder 85"/>
          <p:cNvSpPr>
            <a:spLocks noGrp="1"/>
          </p:cNvSpPr>
          <p:nvPr>
            <p:ph type="body" sz="quarter" idx="4294967295"/>
          </p:nvPr>
        </p:nvSpPr>
        <p:spPr>
          <a:xfrm>
            <a:off x="368044" y="1562100"/>
            <a:ext cx="6094413" cy="4448175"/>
          </a:xfrm>
        </p:spPr>
        <p:txBody>
          <a:bodyPr vert="horz" lIns="457200" tIns="457200" rIns="594360" bIns="457200" rtlCol="0" anchor="t">
            <a:noAutofit/>
          </a:bodyPr>
          <a:lstStyle/>
          <a:p>
            <a:pPr marL="173038" indent="-173038">
              <a:spcBef>
                <a:spcPts val="1200"/>
              </a:spcBef>
              <a:buClr>
                <a:schemeClr val="accent1"/>
              </a:buClr>
              <a:buFont typeface="Arial" panose="020B0604020202020204" pitchFamily="34" charset="0"/>
              <a:buChar char="•"/>
            </a:pPr>
            <a:r>
              <a:rPr lang="en-US" sz="1400"/>
              <a:t>Uses EBS - General Purpose SSD (GP2)</a:t>
            </a:r>
          </a:p>
          <a:p>
            <a:pPr marL="173038" indent="-173038">
              <a:spcBef>
                <a:spcPts val="1200"/>
              </a:spcBef>
              <a:buClr>
                <a:schemeClr val="accent1"/>
              </a:buClr>
              <a:buFont typeface="Arial" panose="020B0604020202020204" pitchFamily="34" charset="0"/>
              <a:buChar char="•"/>
            </a:pPr>
            <a:r>
              <a:rPr lang="en-US" sz="1400"/>
              <a:t>Deliver up to:</a:t>
            </a:r>
          </a:p>
          <a:p>
            <a:pPr marL="447272" lvl="1" indent="-173038">
              <a:spcBef>
                <a:spcPts val="1200"/>
              </a:spcBef>
              <a:buClr>
                <a:schemeClr val="accent1"/>
              </a:buClr>
              <a:buFont typeface="Arial" panose="020B0604020202020204" pitchFamily="34" charset="0"/>
              <a:buChar char="•"/>
            </a:pPr>
            <a:r>
              <a:rPr lang="en-US" sz="1300"/>
              <a:t>140TB – 4-node cluster </a:t>
            </a:r>
          </a:p>
          <a:p>
            <a:pPr marL="447272" lvl="1" indent="-173038">
              <a:spcBef>
                <a:spcPts val="1200"/>
              </a:spcBef>
              <a:buClr>
                <a:schemeClr val="accent1"/>
              </a:buClr>
              <a:buFont typeface="Arial" panose="020B0604020202020204" pitchFamily="34" charset="0"/>
              <a:buChar char="•"/>
            </a:pPr>
            <a:r>
              <a:rPr lang="en-US" sz="1300"/>
              <a:t>560TB – 16-node cluster</a:t>
            </a:r>
          </a:p>
          <a:p>
            <a:pPr marL="173038" indent="-173038">
              <a:buClr>
                <a:schemeClr val="accent1"/>
              </a:buClr>
            </a:pPr>
            <a:r>
              <a:rPr lang="en-US" sz="1400"/>
              <a:t>No re-syncing data in event of a host failure</a:t>
            </a:r>
          </a:p>
          <a:p>
            <a:pPr marL="447272" lvl="1" indent="-173038">
              <a:buClr>
                <a:schemeClr val="accent1"/>
              </a:buClr>
            </a:pPr>
            <a:r>
              <a:rPr lang="en-US" sz="1300"/>
              <a:t>If a host-failure occurs, volumes will be mounted to new host</a:t>
            </a:r>
          </a:p>
          <a:p>
            <a:pPr marL="173038" indent="-173038">
              <a:buClr>
                <a:schemeClr val="accent1"/>
              </a:buClr>
            </a:pPr>
            <a:r>
              <a:rPr lang="en-US" sz="1400"/>
              <a:t>Each host has 3 disk groups</a:t>
            </a:r>
          </a:p>
          <a:p>
            <a:pPr marL="447272" lvl="1" indent="-173038">
              <a:buClr>
                <a:schemeClr val="accent1"/>
              </a:buClr>
            </a:pPr>
            <a:r>
              <a:rPr lang="en-US" sz="1300"/>
              <a:t>Each Disk Group has 3-7 capacity disks</a:t>
            </a:r>
          </a:p>
          <a:p>
            <a:pPr marL="447272" lvl="1" indent="-173038">
              <a:buClr>
                <a:schemeClr val="accent1"/>
              </a:buClr>
            </a:pPr>
            <a:r>
              <a:rPr lang="en-US" sz="1300"/>
              <a:t>Each disk has max 10,000 IOPS, regardless of size</a:t>
            </a:r>
          </a:p>
          <a:p>
            <a:pPr marL="447272" lvl="1" indent="-173038">
              <a:buClr>
                <a:schemeClr val="accent1"/>
              </a:buClr>
            </a:pPr>
            <a:r>
              <a:rPr lang="en-US" sz="1300"/>
              <a:t>Sub-millisecond latency</a:t>
            </a:r>
            <a:endParaRPr lang="en-US" sz="1400"/>
          </a:p>
          <a:p>
            <a:pPr marL="173038" indent="-173038">
              <a:buClr>
                <a:schemeClr val="accent1"/>
              </a:buClr>
            </a:pPr>
            <a:r>
              <a:rPr lang="en-US" sz="1400"/>
              <a:t>Compression </a:t>
            </a:r>
            <a:r>
              <a:rPr lang="en-US" sz="1400" b="1" u="sng"/>
              <a:t>enabled </a:t>
            </a:r>
            <a:r>
              <a:rPr lang="en-US" sz="1400"/>
              <a:t>by default</a:t>
            </a:r>
          </a:p>
          <a:p>
            <a:pPr marL="173038" indent="-173038">
              <a:buClr>
                <a:schemeClr val="accent1"/>
              </a:buClr>
            </a:pPr>
            <a:r>
              <a:rPr lang="en-US" sz="1400"/>
              <a:t>Deduplication </a:t>
            </a:r>
            <a:r>
              <a:rPr lang="en-US" sz="1400" b="1" u="sng"/>
              <a:t>disabled</a:t>
            </a:r>
            <a:r>
              <a:rPr lang="en-US" sz="1400"/>
              <a:t> by default</a:t>
            </a:r>
          </a:p>
          <a:p>
            <a:pPr marL="173038" indent="-173038">
              <a:buClr>
                <a:schemeClr val="accent1"/>
              </a:buClr>
            </a:pPr>
            <a:endParaRPr lang="en-US" sz="1400"/>
          </a:p>
        </p:txBody>
      </p:sp>
    </p:spTree>
    <p:extLst>
      <p:ext uri="{BB962C8B-B14F-4D97-AF65-F5344CB8AC3E}">
        <p14:creationId xmlns:p14="http://schemas.microsoft.com/office/powerpoint/2010/main" val="58254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550" y="1371600"/>
            <a:ext cx="7883798" cy="1524000"/>
          </a:xfrm>
        </p:spPr>
        <p:txBody>
          <a:bodyPr/>
          <a:lstStyle/>
          <a:p>
            <a:r>
              <a:rPr lang="en-US"/>
              <a:t>Storage Configuration</a:t>
            </a:r>
          </a:p>
        </p:txBody>
      </p:sp>
    </p:spTree>
    <p:extLst>
      <p:ext uri="{BB962C8B-B14F-4D97-AF65-F5344CB8AC3E}">
        <p14:creationId xmlns:p14="http://schemas.microsoft.com/office/powerpoint/2010/main" val="225958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vSAN</a:t>
            </a:r>
            <a:r>
              <a:rPr lang="en-US"/>
              <a:t> Host &amp; Cluster Configuration</a:t>
            </a:r>
          </a:p>
        </p:txBody>
      </p:sp>
      <p:grpSp>
        <p:nvGrpSpPr>
          <p:cNvPr id="55" name="Group 54"/>
          <p:cNvGrpSpPr/>
          <p:nvPr/>
        </p:nvGrpSpPr>
        <p:grpSpPr>
          <a:xfrm>
            <a:off x="6978938" y="1766476"/>
            <a:ext cx="4419850" cy="4275096"/>
            <a:chOff x="7717378" y="1675939"/>
            <a:chExt cx="3862006" cy="1630703"/>
          </a:xfrm>
        </p:grpSpPr>
        <p:sp>
          <p:nvSpPr>
            <p:cNvPr id="56" name="TextBox 55"/>
            <p:cNvSpPr txBox="1"/>
            <p:nvPr/>
          </p:nvSpPr>
          <p:spPr>
            <a:xfrm>
              <a:off x="7800054" y="1675939"/>
              <a:ext cx="3779330" cy="1630703"/>
            </a:xfrm>
            <a:prstGeom prst="rect">
              <a:avLst/>
            </a:prstGeom>
            <a:solidFill>
              <a:schemeClr val="bg1"/>
            </a:solidFill>
          </p:spPr>
          <p:txBody>
            <a:bodyPr wrap="square" rtlCol="0" anchor="t">
              <a:noAutofit/>
            </a:bodyPr>
            <a:lstStyle/>
            <a:p>
              <a:pPr marL="285666" indent="-285666">
                <a:buFont typeface="Wingdings" charset="2"/>
                <a:buChar char="§"/>
              </a:pPr>
              <a:r>
                <a:rPr lang="en-US">
                  <a:solidFill>
                    <a:schemeClr val="accent1"/>
                  </a:solidFill>
                </a:rPr>
                <a:t>vSAN All-Flash Array</a:t>
              </a:r>
            </a:p>
            <a:p>
              <a:pPr marL="285666" indent="-285666">
                <a:buFont typeface="Wingdings" charset="2"/>
                <a:buChar char="§"/>
              </a:pPr>
              <a:endParaRPr lang="en-US">
                <a:solidFill>
                  <a:schemeClr val="accent1"/>
                </a:solidFill>
              </a:endParaRPr>
            </a:p>
            <a:p>
              <a:pPr marL="285666" indent="-285666">
                <a:buFont typeface="Wingdings" charset="2"/>
                <a:buChar char="§"/>
              </a:pPr>
              <a:r>
                <a:rPr lang="en-US">
                  <a:solidFill>
                    <a:schemeClr val="accent1"/>
                  </a:solidFill>
                </a:rPr>
                <a:t>Usable VM storage capacity depends on Per-VM Storage Policy</a:t>
              </a:r>
            </a:p>
            <a:p>
              <a:pPr marL="296862" lvl="2" indent="-285750">
                <a:spcBef>
                  <a:spcPts val="600"/>
                </a:spcBef>
                <a:buFont typeface="Wingdings" charset="2"/>
                <a:buChar char="§"/>
              </a:pPr>
              <a:endParaRPr lang="en-US">
                <a:solidFill>
                  <a:schemeClr val="accent1"/>
                </a:solidFill>
              </a:endParaRPr>
            </a:p>
            <a:p>
              <a:pPr marL="296862" lvl="2" indent="-285750">
                <a:spcBef>
                  <a:spcPts val="600"/>
                </a:spcBef>
                <a:buFont typeface="Wingdings" charset="2"/>
                <a:buChar char="§"/>
              </a:pPr>
              <a:r>
                <a:rPr lang="en-US">
                  <a:solidFill>
                    <a:schemeClr val="accent1"/>
                  </a:solidFill>
                </a:rPr>
                <a:t>MGMT consumed storage equals 0.9% of total vSAN datastore capacity (3 hosts)</a:t>
              </a:r>
            </a:p>
            <a:p>
              <a:pPr marL="296862" lvl="2" indent="-285750">
                <a:spcBef>
                  <a:spcPts val="600"/>
                </a:spcBef>
                <a:buFont typeface="Wingdings" charset="2"/>
                <a:buChar char="§"/>
              </a:pPr>
              <a:endParaRPr lang="en-US">
                <a:solidFill>
                  <a:schemeClr val="accent1"/>
                </a:solidFill>
              </a:endParaRPr>
            </a:p>
            <a:p>
              <a:pPr marL="296862" lvl="2" indent="-285750">
                <a:spcBef>
                  <a:spcPts val="600"/>
                </a:spcBef>
                <a:buFont typeface="Wingdings" charset="2"/>
                <a:buChar char="§"/>
              </a:pPr>
              <a:r>
                <a:rPr lang="en-US">
                  <a:solidFill>
                    <a:schemeClr val="accent1"/>
                  </a:solidFill>
                </a:rPr>
                <a:t>NVMe Devices are encrypted</a:t>
              </a:r>
              <a:endParaRPr lang="en-US" sz="1800">
                <a:solidFill>
                  <a:schemeClr val="accent1"/>
                </a:solidFill>
              </a:endParaRPr>
            </a:p>
            <a:p>
              <a:pPr marL="285666" indent="-285666">
                <a:buFont typeface="Wingdings" charset="2"/>
                <a:buChar char="§"/>
              </a:pPr>
              <a:endParaRPr lang="en-US" sz="1800">
                <a:solidFill>
                  <a:schemeClr val="bg1">
                    <a:lumMod val="50000"/>
                  </a:schemeClr>
                </a:solidFill>
              </a:endParaRPr>
            </a:p>
            <a:p>
              <a:pPr marL="285666" indent="-285666">
                <a:buFont typeface="Wingdings" charset="2"/>
                <a:buChar char="§"/>
              </a:pPr>
              <a:r>
                <a:rPr lang="en-US" sz="1800">
                  <a:solidFill>
                    <a:schemeClr val="accent1"/>
                  </a:solidFill>
                </a:rPr>
                <a:t>EBS volume acts as boot device</a:t>
              </a:r>
            </a:p>
          </p:txBody>
        </p:sp>
        <p:sp>
          <p:nvSpPr>
            <p:cNvPr id="96" name="Rectangle 95"/>
            <p:cNvSpPr/>
            <p:nvPr/>
          </p:nvSpPr>
          <p:spPr>
            <a:xfrm>
              <a:off x="7717378" y="1677750"/>
              <a:ext cx="82676" cy="1628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666" indent="-285666">
                <a:buFont typeface="Arial" charset="0"/>
                <a:buChar char="•"/>
              </a:pPr>
              <a:endParaRPr lang="en-US"/>
            </a:p>
          </p:txBody>
        </p:sp>
      </p:grpSp>
      <p:sp>
        <p:nvSpPr>
          <p:cNvPr id="111" name="Rectangle 110"/>
          <p:cNvSpPr/>
          <p:nvPr/>
        </p:nvSpPr>
        <p:spPr>
          <a:xfrm>
            <a:off x="4011636" y="1831562"/>
            <a:ext cx="2031269" cy="1200302"/>
          </a:xfrm>
          <a:prstGeom prst="rect">
            <a:avLst/>
          </a:prstGeom>
        </p:spPr>
        <p:txBody>
          <a:bodyPr wrap="none" lIns="91412" tIns="45707" rIns="91412" bIns="45707">
            <a:spAutoFit/>
          </a:bodyPr>
          <a:lstStyle/>
          <a:p>
            <a:pPr algn="ctr"/>
            <a:r>
              <a:rPr lang="en-US" sz="7200" b="1">
                <a:solidFill>
                  <a:srgbClr val="004F6C"/>
                </a:solidFill>
                <a:latin typeface="Arial Black" panose="020B0A04020102020204" pitchFamily="34" charset="0"/>
              </a:rPr>
              <a:t>128</a:t>
            </a:r>
            <a:endParaRPr lang="en-US" sz="7200" b="1">
              <a:solidFill>
                <a:srgbClr val="004F6C"/>
              </a:solidFill>
            </a:endParaRPr>
          </a:p>
        </p:txBody>
      </p:sp>
      <p:sp>
        <p:nvSpPr>
          <p:cNvPr id="114" name="Rectangle 113"/>
          <p:cNvSpPr/>
          <p:nvPr/>
        </p:nvSpPr>
        <p:spPr>
          <a:xfrm>
            <a:off x="851372" y="1831542"/>
            <a:ext cx="1415716" cy="1200302"/>
          </a:xfrm>
          <a:prstGeom prst="rect">
            <a:avLst/>
          </a:prstGeom>
        </p:spPr>
        <p:txBody>
          <a:bodyPr wrap="none" lIns="91412" tIns="45707" rIns="91412" bIns="45707">
            <a:spAutoFit/>
          </a:bodyPr>
          <a:lstStyle/>
          <a:p>
            <a:pPr algn="ctr"/>
            <a:r>
              <a:rPr lang="en-US" sz="7200" b="1">
                <a:solidFill>
                  <a:schemeClr val="accent1"/>
                </a:solidFill>
                <a:latin typeface="Arial Black" panose="020B0A04020102020204" pitchFamily="34" charset="0"/>
              </a:rPr>
              <a:t>24</a:t>
            </a:r>
            <a:endParaRPr lang="en-US" sz="7200" b="1">
              <a:solidFill>
                <a:schemeClr val="accent1"/>
              </a:solidFill>
            </a:endParaRPr>
          </a:p>
        </p:txBody>
      </p:sp>
      <p:sp>
        <p:nvSpPr>
          <p:cNvPr id="14" name="Rectangle 13"/>
          <p:cNvSpPr/>
          <p:nvPr/>
        </p:nvSpPr>
        <p:spPr>
          <a:xfrm>
            <a:off x="4011638" y="3891655"/>
            <a:ext cx="2031269" cy="1200302"/>
          </a:xfrm>
          <a:prstGeom prst="rect">
            <a:avLst/>
          </a:prstGeom>
        </p:spPr>
        <p:txBody>
          <a:bodyPr wrap="none" lIns="91412" tIns="45707" rIns="91412" bIns="45707">
            <a:spAutoFit/>
          </a:bodyPr>
          <a:lstStyle/>
          <a:p>
            <a:pPr algn="ctr"/>
            <a:r>
              <a:rPr lang="en-US" sz="7200" b="1">
                <a:solidFill>
                  <a:srgbClr val="004F6C"/>
                </a:solidFill>
                <a:latin typeface="Arial Black" panose="020B0A04020102020204" pitchFamily="34" charset="0"/>
              </a:rPr>
              <a:t>160</a:t>
            </a:r>
            <a:endParaRPr lang="en-US" sz="7200" b="1">
              <a:solidFill>
                <a:srgbClr val="004F6C"/>
              </a:solidFill>
            </a:endParaRPr>
          </a:p>
        </p:txBody>
      </p:sp>
      <p:sp>
        <p:nvSpPr>
          <p:cNvPr id="16" name="Rectangle 15"/>
          <p:cNvSpPr/>
          <p:nvPr/>
        </p:nvSpPr>
        <p:spPr>
          <a:xfrm>
            <a:off x="851070" y="3891655"/>
            <a:ext cx="1416317" cy="1200302"/>
          </a:xfrm>
          <a:prstGeom prst="rect">
            <a:avLst/>
          </a:prstGeom>
        </p:spPr>
        <p:txBody>
          <a:bodyPr wrap="none" lIns="91412" tIns="45707" rIns="91412" bIns="45707">
            <a:spAutoFit/>
          </a:bodyPr>
          <a:lstStyle/>
          <a:p>
            <a:pPr algn="ctr"/>
            <a:r>
              <a:rPr lang="en-US" sz="7200" b="1">
                <a:solidFill>
                  <a:schemeClr val="accent1"/>
                </a:solidFill>
                <a:latin typeface="Arial Black" panose="020B0A04020102020204" pitchFamily="34" charset="0"/>
              </a:rPr>
              <a:t>30</a:t>
            </a:r>
            <a:endParaRPr lang="en-US" sz="7200" b="1">
              <a:solidFill>
                <a:schemeClr val="accent1"/>
              </a:solidFill>
            </a:endParaRPr>
          </a:p>
        </p:txBody>
      </p:sp>
      <p:sp>
        <p:nvSpPr>
          <p:cNvPr id="30" name="Rectangle 29"/>
          <p:cNvSpPr/>
          <p:nvPr/>
        </p:nvSpPr>
        <p:spPr>
          <a:xfrm>
            <a:off x="3036668" y="2231672"/>
            <a:ext cx="582154" cy="400083"/>
          </a:xfrm>
          <a:prstGeom prst="rect">
            <a:avLst/>
          </a:prstGeom>
        </p:spPr>
        <p:txBody>
          <a:bodyPr wrap="none" lIns="91412" tIns="45707" rIns="91412" bIns="45707">
            <a:spAutoFit/>
          </a:bodyPr>
          <a:lstStyle/>
          <a:p>
            <a:pPr algn="ctr"/>
            <a:r>
              <a:rPr lang="en-US" sz="2000" b="1">
                <a:solidFill>
                  <a:schemeClr val="accent4"/>
                </a:solidFill>
                <a:latin typeface="Arial Black" panose="020B0A04020102020204" pitchFamily="34" charset="0"/>
              </a:rPr>
              <a:t>TO</a:t>
            </a:r>
            <a:endParaRPr lang="en-US" sz="2000" b="1">
              <a:solidFill>
                <a:schemeClr val="accent4"/>
              </a:solidFill>
            </a:endParaRPr>
          </a:p>
        </p:txBody>
      </p:sp>
      <p:sp>
        <p:nvSpPr>
          <p:cNvPr id="32" name="Rectangle 31"/>
          <p:cNvSpPr/>
          <p:nvPr/>
        </p:nvSpPr>
        <p:spPr>
          <a:xfrm>
            <a:off x="3037600" y="4291765"/>
            <a:ext cx="582154" cy="400083"/>
          </a:xfrm>
          <a:prstGeom prst="rect">
            <a:avLst/>
          </a:prstGeom>
        </p:spPr>
        <p:txBody>
          <a:bodyPr wrap="none" lIns="91412" tIns="45707" rIns="91412" bIns="45707">
            <a:spAutoFit/>
          </a:bodyPr>
          <a:lstStyle/>
          <a:p>
            <a:pPr algn="ctr"/>
            <a:r>
              <a:rPr lang="en-US" sz="2000" b="1">
                <a:solidFill>
                  <a:schemeClr val="accent4"/>
                </a:solidFill>
                <a:latin typeface="Arial Black" panose="020B0A04020102020204" pitchFamily="34" charset="0"/>
              </a:rPr>
              <a:t>TO</a:t>
            </a:r>
            <a:endParaRPr lang="en-US" sz="2000" b="1">
              <a:solidFill>
                <a:schemeClr val="accent4"/>
              </a:solidFill>
            </a:endParaRPr>
          </a:p>
        </p:txBody>
      </p:sp>
      <p:sp>
        <p:nvSpPr>
          <p:cNvPr id="11" name="Rectangle 10"/>
          <p:cNvSpPr/>
          <p:nvPr/>
        </p:nvSpPr>
        <p:spPr>
          <a:xfrm>
            <a:off x="3843343" y="1542979"/>
            <a:ext cx="2350473" cy="400110"/>
          </a:xfrm>
          <a:prstGeom prst="rect">
            <a:avLst/>
          </a:prstGeom>
          <a:solidFill>
            <a:schemeClr val="bg1"/>
          </a:solidFill>
        </p:spPr>
        <p:txBody>
          <a:bodyPr wrap="none">
            <a:spAutoFit/>
          </a:bodyPr>
          <a:lstStyle/>
          <a:p>
            <a:r>
              <a:rPr lang="en-US" sz="2000" b="1">
                <a:solidFill>
                  <a:schemeClr val="accent1"/>
                </a:solidFill>
                <a:latin typeface="Arial Black" panose="020B0A04020102020204" pitchFamily="34" charset="0"/>
              </a:rPr>
              <a:t>NVMe DEVICES</a:t>
            </a:r>
            <a:endParaRPr lang="en-US" sz="2000"/>
          </a:p>
        </p:txBody>
      </p:sp>
      <p:sp>
        <p:nvSpPr>
          <p:cNvPr id="39" name="Rectangle 38"/>
          <p:cNvSpPr/>
          <p:nvPr/>
        </p:nvSpPr>
        <p:spPr>
          <a:xfrm>
            <a:off x="150723" y="5094031"/>
            <a:ext cx="2852063" cy="400110"/>
          </a:xfrm>
          <a:prstGeom prst="rect">
            <a:avLst/>
          </a:prstGeom>
          <a:solidFill>
            <a:schemeClr val="bg1"/>
          </a:solidFill>
        </p:spPr>
        <p:txBody>
          <a:bodyPr wrap="none">
            <a:spAutoFit/>
          </a:bodyPr>
          <a:lstStyle/>
          <a:p>
            <a:r>
              <a:rPr lang="en-US" sz="2000" b="1">
                <a:solidFill>
                  <a:schemeClr val="accent1"/>
                </a:solidFill>
                <a:latin typeface="Arial Black" panose="020B0A04020102020204" pitchFamily="34" charset="0"/>
              </a:rPr>
              <a:t>TB RAW CAPACITY</a:t>
            </a:r>
            <a:endParaRPr lang="en-US" sz="2000"/>
          </a:p>
        </p:txBody>
      </p:sp>
      <p:sp>
        <p:nvSpPr>
          <p:cNvPr id="40" name="Rectangle 39"/>
          <p:cNvSpPr/>
          <p:nvPr/>
        </p:nvSpPr>
        <p:spPr>
          <a:xfrm>
            <a:off x="398606" y="1542979"/>
            <a:ext cx="2350473" cy="400110"/>
          </a:xfrm>
          <a:prstGeom prst="rect">
            <a:avLst/>
          </a:prstGeom>
          <a:solidFill>
            <a:schemeClr val="bg1"/>
          </a:solidFill>
        </p:spPr>
        <p:txBody>
          <a:bodyPr wrap="none">
            <a:spAutoFit/>
          </a:bodyPr>
          <a:lstStyle/>
          <a:p>
            <a:r>
              <a:rPr lang="en-US" sz="2000" b="1">
                <a:solidFill>
                  <a:schemeClr val="accent1"/>
                </a:solidFill>
                <a:latin typeface="Arial Black" panose="020B0A04020102020204" pitchFamily="34" charset="0"/>
              </a:rPr>
              <a:t>NVMe DEVICES</a:t>
            </a:r>
            <a:endParaRPr lang="en-US" sz="2000"/>
          </a:p>
        </p:txBody>
      </p:sp>
      <p:sp>
        <p:nvSpPr>
          <p:cNvPr id="41" name="Rectangle 40"/>
          <p:cNvSpPr/>
          <p:nvPr/>
        </p:nvSpPr>
        <p:spPr>
          <a:xfrm>
            <a:off x="3607113" y="5094960"/>
            <a:ext cx="2852063" cy="400110"/>
          </a:xfrm>
          <a:prstGeom prst="rect">
            <a:avLst/>
          </a:prstGeom>
          <a:solidFill>
            <a:schemeClr val="bg1"/>
          </a:solidFill>
        </p:spPr>
        <p:txBody>
          <a:bodyPr wrap="none">
            <a:spAutoFit/>
          </a:bodyPr>
          <a:lstStyle/>
          <a:p>
            <a:r>
              <a:rPr lang="en-US" sz="2000" b="1">
                <a:solidFill>
                  <a:schemeClr val="accent1"/>
                </a:solidFill>
                <a:latin typeface="Arial Black" panose="020B0A04020102020204" pitchFamily="34" charset="0"/>
              </a:rPr>
              <a:t>TB RAW CAPACITY</a:t>
            </a:r>
            <a:endParaRPr lang="en-US" sz="2000"/>
          </a:p>
        </p:txBody>
      </p:sp>
      <p:cxnSp>
        <p:nvCxnSpPr>
          <p:cNvPr id="23" name="Straight Connector 22"/>
          <p:cNvCxnSpPr/>
          <p:nvPr/>
        </p:nvCxnSpPr>
        <p:spPr>
          <a:xfrm>
            <a:off x="5033094" y="2965149"/>
            <a:ext cx="0" cy="996150"/>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848496" y="3344852"/>
            <a:ext cx="2357547" cy="276973"/>
          </a:xfrm>
          <a:prstGeom prst="rect">
            <a:avLst/>
          </a:prstGeom>
          <a:solidFill>
            <a:srgbClr val="FFFFFF"/>
          </a:solidFill>
        </p:spPr>
        <p:txBody>
          <a:bodyPr wrap="square" lIns="91412" tIns="45707" rIns="91412" bIns="45707">
            <a:spAutoFit/>
          </a:bodyPr>
          <a:lstStyle/>
          <a:p>
            <a:pPr algn="ctr"/>
            <a:r>
              <a:rPr lang="en-US" sz="1200">
                <a:solidFill>
                  <a:srgbClr val="717074"/>
                </a:solidFill>
              </a:rPr>
              <a:t>16 NODE CLUSTER</a:t>
            </a:r>
            <a:endParaRPr lang="en-US" altLang="en-US" sz="1200" baseline="30000">
              <a:solidFill>
                <a:srgbClr val="717074"/>
              </a:solidFill>
            </a:endParaRPr>
          </a:p>
        </p:txBody>
      </p:sp>
      <p:cxnSp>
        <p:nvCxnSpPr>
          <p:cNvPr id="44" name="Straight Connector 43"/>
          <p:cNvCxnSpPr/>
          <p:nvPr/>
        </p:nvCxnSpPr>
        <p:spPr>
          <a:xfrm>
            <a:off x="1559229" y="3006866"/>
            <a:ext cx="0" cy="996150"/>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80456" y="3355563"/>
            <a:ext cx="2357547" cy="276973"/>
          </a:xfrm>
          <a:prstGeom prst="rect">
            <a:avLst/>
          </a:prstGeom>
          <a:solidFill>
            <a:srgbClr val="FFFFFF"/>
          </a:solidFill>
        </p:spPr>
        <p:txBody>
          <a:bodyPr wrap="square" lIns="91412" tIns="45707" rIns="91412" bIns="45707">
            <a:spAutoFit/>
          </a:bodyPr>
          <a:lstStyle/>
          <a:p>
            <a:pPr algn="ctr"/>
            <a:r>
              <a:rPr lang="en-US" sz="1200">
                <a:solidFill>
                  <a:srgbClr val="717074"/>
                </a:solidFill>
              </a:rPr>
              <a:t>3 NODE CLUSTER</a:t>
            </a:r>
            <a:endParaRPr lang="en-US" altLang="en-US" sz="1200" baseline="30000">
              <a:solidFill>
                <a:srgbClr val="717074"/>
              </a:solidFill>
            </a:endParaRPr>
          </a:p>
        </p:txBody>
      </p:sp>
    </p:spTree>
    <p:extLst>
      <p:ext uri="{BB962C8B-B14F-4D97-AF65-F5344CB8AC3E}">
        <p14:creationId xmlns:p14="http://schemas.microsoft.com/office/powerpoint/2010/main" val="304911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066641" y="1897693"/>
            <a:ext cx="4764226" cy="4459267"/>
          </a:xfrm>
          <a:prstGeom prst="rect">
            <a:avLst/>
          </a:prstGeom>
          <a:solidFill>
            <a:schemeClr val="bg1">
              <a:lumMod val="95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2" tIns="45717" rIns="91432" bIns="45717" rtlCol="0" anchor="t"/>
          <a:lstStyle/>
          <a:p>
            <a:pPr algn="ctr"/>
            <a:r>
              <a:rPr lang="en-US">
                <a:solidFill>
                  <a:schemeClr val="tx1"/>
                </a:solidFill>
              </a:rPr>
              <a:t>ESXi Host</a:t>
            </a:r>
          </a:p>
        </p:txBody>
      </p:sp>
      <p:sp>
        <p:nvSpPr>
          <p:cNvPr id="16" name="Rectangle 15"/>
          <p:cNvSpPr/>
          <p:nvPr/>
        </p:nvSpPr>
        <p:spPr>
          <a:xfrm>
            <a:off x="914240" y="1745293"/>
            <a:ext cx="4764226" cy="4459267"/>
          </a:xfrm>
          <a:prstGeom prst="rect">
            <a:avLst/>
          </a:prstGeom>
          <a:solidFill>
            <a:schemeClr val="bg1">
              <a:lumMod val="95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2" tIns="45717" rIns="91432" bIns="45717" rtlCol="0" anchor="t"/>
          <a:lstStyle/>
          <a:p>
            <a:pPr algn="ctr"/>
            <a:r>
              <a:rPr lang="en-US">
                <a:solidFill>
                  <a:schemeClr val="tx1"/>
                </a:solidFill>
              </a:rPr>
              <a:t>ESXi Host</a:t>
            </a:r>
          </a:p>
        </p:txBody>
      </p:sp>
      <p:sp>
        <p:nvSpPr>
          <p:cNvPr id="15" name="Rectangle 14"/>
          <p:cNvSpPr/>
          <p:nvPr/>
        </p:nvSpPr>
        <p:spPr>
          <a:xfrm>
            <a:off x="761841" y="1592893"/>
            <a:ext cx="4764226" cy="4459267"/>
          </a:xfrm>
          <a:prstGeom prst="rect">
            <a:avLst/>
          </a:prstGeom>
          <a:solidFill>
            <a:schemeClr val="bg1">
              <a:lumMod val="95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2" tIns="45717" rIns="91432" bIns="45717" rtlCol="0" anchor="t"/>
          <a:lstStyle/>
          <a:p>
            <a:pPr algn="ctr"/>
            <a:r>
              <a:rPr lang="en-US">
                <a:solidFill>
                  <a:schemeClr val="tx1"/>
                </a:solidFill>
              </a:rPr>
              <a:t>ESXi Host</a:t>
            </a:r>
          </a:p>
        </p:txBody>
      </p:sp>
      <p:sp>
        <p:nvSpPr>
          <p:cNvPr id="2" name="Title 1"/>
          <p:cNvSpPr>
            <a:spLocks noGrp="1"/>
          </p:cNvSpPr>
          <p:nvPr>
            <p:ph type="title"/>
          </p:nvPr>
        </p:nvSpPr>
        <p:spPr/>
        <p:txBody>
          <a:bodyPr/>
          <a:lstStyle/>
          <a:p>
            <a:r>
              <a:rPr lang="en-US"/>
              <a:t>vSAN Architecture</a:t>
            </a:r>
          </a:p>
        </p:txBody>
      </p:sp>
      <p:sp>
        <p:nvSpPr>
          <p:cNvPr id="3" name="Rectangle 2"/>
          <p:cNvSpPr/>
          <p:nvPr/>
        </p:nvSpPr>
        <p:spPr>
          <a:xfrm>
            <a:off x="609441" y="1440493"/>
            <a:ext cx="4764226" cy="4459267"/>
          </a:xfrm>
          <a:prstGeom prst="rect">
            <a:avLst/>
          </a:prstGeom>
          <a:solidFill>
            <a:schemeClr val="bg1">
              <a:lumMod val="95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2" tIns="45717" rIns="91432" bIns="45717" rtlCol="0" anchor="t"/>
          <a:lstStyle/>
          <a:p>
            <a:pPr algn="ctr"/>
            <a:r>
              <a:rPr lang="en-US">
                <a:solidFill>
                  <a:schemeClr val="tx1"/>
                </a:solidFill>
              </a:rPr>
              <a:t>ESXi Host (x3)</a:t>
            </a:r>
          </a:p>
        </p:txBody>
      </p:sp>
      <p:sp>
        <p:nvSpPr>
          <p:cNvPr id="4" name="Rectangle 3"/>
          <p:cNvSpPr/>
          <p:nvPr/>
        </p:nvSpPr>
        <p:spPr>
          <a:xfrm>
            <a:off x="761844" y="1954061"/>
            <a:ext cx="2119145" cy="3757811"/>
          </a:xfrm>
          <a:prstGeom prst="rect">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32" tIns="45717" rIns="91432" bIns="45717" rtlCol="0" anchor="t"/>
          <a:lstStyle/>
          <a:p>
            <a:pPr algn="ctr"/>
            <a:r>
              <a:rPr lang="en-US">
                <a:solidFill>
                  <a:schemeClr val="tx1"/>
                </a:solidFill>
              </a:rPr>
              <a:t>vSAN Disk Group</a:t>
            </a:r>
          </a:p>
        </p:txBody>
      </p:sp>
      <p:sp>
        <p:nvSpPr>
          <p:cNvPr id="5" name="Rectangle 4"/>
          <p:cNvSpPr/>
          <p:nvPr/>
        </p:nvSpPr>
        <p:spPr>
          <a:xfrm>
            <a:off x="3015493" y="1941903"/>
            <a:ext cx="2119145" cy="3757811"/>
          </a:xfrm>
          <a:prstGeom prst="rect">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32" tIns="45717" rIns="91432" bIns="45717" rtlCol="0" anchor="t"/>
          <a:lstStyle/>
          <a:p>
            <a:pPr algn="ctr"/>
            <a:r>
              <a:rPr lang="en-US">
                <a:solidFill>
                  <a:schemeClr val="tx1"/>
                </a:solidFill>
              </a:rPr>
              <a:t>vSAN Disk Group</a:t>
            </a:r>
          </a:p>
        </p:txBody>
      </p:sp>
      <p:sp>
        <p:nvSpPr>
          <p:cNvPr id="6" name="Freeform 16"/>
          <p:cNvSpPr>
            <a:spLocks noEditPoints="1"/>
          </p:cNvSpPr>
          <p:nvPr/>
        </p:nvSpPr>
        <p:spPr bwMode="auto">
          <a:xfrm>
            <a:off x="1340288" y="2511615"/>
            <a:ext cx="951977" cy="619895"/>
          </a:xfrm>
          <a:custGeom>
            <a:avLst/>
            <a:gdLst>
              <a:gd name="T0" fmla="*/ 4 w 104"/>
              <a:gd name="T1" fmla="*/ 31 h 70"/>
              <a:gd name="T2" fmla="*/ 0 w 104"/>
              <a:gd name="T3" fmla="*/ 19 h 70"/>
              <a:gd name="T4" fmla="*/ 0 w 104"/>
              <a:gd name="T5" fmla="*/ 53 h 70"/>
              <a:gd name="T6" fmla="*/ 4 w 104"/>
              <a:gd name="T7" fmla="*/ 45 h 70"/>
              <a:gd name="T8" fmla="*/ 0 w 104"/>
              <a:gd name="T9" fmla="*/ 53 h 70"/>
              <a:gd name="T10" fmla="*/ 6 w 104"/>
              <a:gd name="T11" fmla="*/ 4 h 70"/>
              <a:gd name="T12" fmla="*/ 10 w 104"/>
              <a:gd name="T13" fmla="*/ 70 h 70"/>
              <a:gd name="T14" fmla="*/ 0 w 104"/>
              <a:gd name="T15" fmla="*/ 0 h 70"/>
              <a:gd name="T16" fmla="*/ 80 w 104"/>
              <a:gd name="T17" fmla="*/ 33 h 70"/>
              <a:gd name="T18" fmla="*/ 80 w 104"/>
              <a:gd name="T19" fmla="*/ 38 h 70"/>
              <a:gd name="T20" fmla="*/ 80 w 104"/>
              <a:gd name="T21" fmla="*/ 33 h 70"/>
              <a:gd name="T22" fmla="*/ 83 w 104"/>
              <a:gd name="T23" fmla="*/ 28 h 70"/>
              <a:gd name="T24" fmla="*/ 80 w 104"/>
              <a:gd name="T25" fmla="*/ 27 h 70"/>
              <a:gd name="T26" fmla="*/ 80 w 104"/>
              <a:gd name="T27" fmla="*/ 22 h 70"/>
              <a:gd name="T28" fmla="*/ 75 w 104"/>
              <a:gd name="T29" fmla="*/ 29 h 70"/>
              <a:gd name="T30" fmla="*/ 70 w 104"/>
              <a:gd name="T31" fmla="*/ 27 h 70"/>
              <a:gd name="T32" fmla="*/ 66 w 104"/>
              <a:gd name="T33" fmla="*/ 35 h 70"/>
              <a:gd name="T34" fmla="*/ 74 w 104"/>
              <a:gd name="T35" fmla="*/ 39 h 70"/>
              <a:gd name="T36" fmla="*/ 69 w 104"/>
              <a:gd name="T37" fmla="*/ 42 h 70"/>
              <a:gd name="T38" fmla="*/ 78 w 104"/>
              <a:gd name="T39" fmla="*/ 43 h 70"/>
              <a:gd name="T40" fmla="*/ 80 w 104"/>
              <a:gd name="T41" fmla="*/ 43 h 70"/>
              <a:gd name="T42" fmla="*/ 81 w 104"/>
              <a:gd name="T43" fmla="*/ 49 h 70"/>
              <a:gd name="T44" fmla="*/ 86 w 104"/>
              <a:gd name="T45" fmla="*/ 41 h 70"/>
              <a:gd name="T46" fmla="*/ 91 w 104"/>
              <a:gd name="T47" fmla="*/ 44 h 70"/>
              <a:gd name="T48" fmla="*/ 94 w 104"/>
              <a:gd name="T49" fmla="*/ 36 h 70"/>
              <a:gd name="T50" fmla="*/ 87 w 104"/>
              <a:gd name="T51" fmla="*/ 31 h 70"/>
              <a:gd name="T52" fmla="*/ 92 w 104"/>
              <a:gd name="T53" fmla="*/ 28 h 70"/>
              <a:gd name="T54" fmla="*/ 80 w 104"/>
              <a:gd name="T55" fmla="*/ 41 h 70"/>
              <a:gd name="T56" fmla="*/ 80 w 104"/>
              <a:gd name="T57" fmla="*/ 29 h 70"/>
              <a:gd name="T58" fmla="*/ 80 w 104"/>
              <a:gd name="T59" fmla="*/ 41 h 70"/>
              <a:gd name="T60" fmla="*/ 16 w 104"/>
              <a:gd name="T61" fmla="*/ 11 h 70"/>
              <a:gd name="T62" fmla="*/ 24 w 104"/>
              <a:gd name="T63" fmla="*/ 59 h 70"/>
              <a:gd name="T64" fmla="*/ 48 w 104"/>
              <a:gd name="T65" fmla="*/ 63 h 70"/>
              <a:gd name="T66" fmla="*/ 56 w 104"/>
              <a:gd name="T67" fmla="*/ 59 h 70"/>
              <a:gd name="T68" fmla="*/ 92 w 104"/>
              <a:gd name="T69" fmla="*/ 63 h 70"/>
              <a:gd name="T70" fmla="*/ 104 w 104"/>
              <a:gd name="T71" fmla="*/ 59 h 70"/>
              <a:gd name="T72" fmla="*/ 80 w 104"/>
              <a:gd name="T73" fmla="*/ 11 h 70"/>
              <a:gd name="T74" fmla="*/ 28 w 104"/>
              <a:gd name="T75" fmla="*/ 47 h 70"/>
              <a:gd name="T76" fmla="*/ 52 w 104"/>
              <a:gd name="T77" fmla="*/ 43 h 70"/>
              <a:gd name="T78" fmla="*/ 52 w 104"/>
              <a:gd name="T79" fmla="*/ 37 h 70"/>
              <a:gd name="T80" fmla="*/ 28 w 104"/>
              <a:gd name="T81" fmla="*/ 33 h 70"/>
              <a:gd name="T82" fmla="*/ 52 w 104"/>
              <a:gd name="T83" fmla="*/ 37 h 70"/>
              <a:gd name="T84" fmla="*/ 28 w 104"/>
              <a:gd name="T85" fmla="*/ 27 h 70"/>
              <a:gd name="T86" fmla="*/ 52 w 104"/>
              <a:gd name="T87" fmla="*/ 23 h 70"/>
              <a:gd name="T88" fmla="*/ 80 w 104"/>
              <a:gd name="T89" fmla="*/ 51 h 70"/>
              <a:gd name="T90" fmla="*/ 80 w 104"/>
              <a:gd name="T91" fmla="*/ 19 h 70"/>
              <a:gd name="T92" fmla="*/ 80 w 104"/>
              <a:gd name="T93" fmla="*/ 5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0">
                <a:moveTo>
                  <a:pt x="0" y="31"/>
                </a:moveTo>
                <a:cubicBezTo>
                  <a:pt x="4" y="31"/>
                  <a:pt x="4" y="31"/>
                  <a:pt x="4" y="31"/>
                </a:cubicBezTo>
                <a:cubicBezTo>
                  <a:pt x="4" y="19"/>
                  <a:pt x="4" y="19"/>
                  <a:pt x="4" y="19"/>
                </a:cubicBezTo>
                <a:cubicBezTo>
                  <a:pt x="0" y="19"/>
                  <a:pt x="0" y="19"/>
                  <a:pt x="0" y="19"/>
                </a:cubicBezTo>
                <a:lnTo>
                  <a:pt x="0" y="31"/>
                </a:lnTo>
                <a:close/>
                <a:moveTo>
                  <a:pt x="0" y="53"/>
                </a:moveTo>
                <a:cubicBezTo>
                  <a:pt x="4" y="53"/>
                  <a:pt x="4" y="53"/>
                  <a:pt x="4" y="53"/>
                </a:cubicBezTo>
                <a:cubicBezTo>
                  <a:pt x="4" y="45"/>
                  <a:pt x="4" y="45"/>
                  <a:pt x="4" y="45"/>
                </a:cubicBezTo>
                <a:cubicBezTo>
                  <a:pt x="0" y="45"/>
                  <a:pt x="0" y="45"/>
                  <a:pt x="0" y="45"/>
                </a:cubicBezTo>
                <a:lnTo>
                  <a:pt x="0" y="53"/>
                </a:lnTo>
                <a:close/>
                <a:moveTo>
                  <a:pt x="0" y="4"/>
                </a:moveTo>
                <a:cubicBezTo>
                  <a:pt x="6" y="4"/>
                  <a:pt x="6" y="4"/>
                  <a:pt x="6" y="4"/>
                </a:cubicBezTo>
                <a:cubicBezTo>
                  <a:pt x="6" y="70"/>
                  <a:pt x="6" y="70"/>
                  <a:pt x="6" y="70"/>
                </a:cubicBezTo>
                <a:cubicBezTo>
                  <a:pt x="10" y="70"/>
                  <a:pt x="10" y="70"/>
                  <a:pt x="10" y="70"/>
                </a:cubicBezTo>
                <a:cubicBezTo>
                  <a:pt x="10" y="0"/>
                  <a:pt x="10" y="0"/>
                  <a:pt x="10" y="0"/>
                </a:cubicBezTo>
                <a:cubicBezTo>
                  <a:pt x="0" y="0"/>
                  <a:pt x="0" y="0"/>
                  <a:pt x="0" y="0"/>
                </a:cubicBezTo>
                <a:lnTo>
                  <a:pt x="0" y="4"/>
                </a:lnTo>
                <a:close/>
                <a:moveTo>
                  <a:pt x="80" y="33"/>
                </a:moveTo>
                <a:cubicBezTo>
                  <a:pt x="79" y="33"/>
                  <a:pt x="78" y="34"/>
                  <a:pt x="78" y="35"/>
                </a:cubicBezTo>
                <a:cubicBezTo>
                  <a:pt x="78" y="37"/>
                  <a:pt x="79" y="38"/>
                  <a:pt x="80" y="38"/>
                </a:cubicBezTo>
                <a:cubicBezTo>
                  <a:pt x="82" y="38"/>
                  <a:pt x="83" y="37"/>
                  <a:pt x="83" y="35"/>
                </a:cubicBezTo>
                <a:cubicBezTo>
                  <a:pt x="83" y="34"/>
                  <a:pt x="82" y="33"/>
                  <a:pt x="80" y="33"/>
                </a:cubicBezTo>
                <a:close/>
                <a:moveTo>
                  <a:pt x="87" y="23"/>
                </a:moveTo>
                <a:cubicBezTo>
                  <a:pt x="86" y="24"/>
                  <a:pt x="84" y="26"/>
                  <a:pt x="83" y="28"/>
                </a:cubicBezTo>
                <a:cubicBezTo>
                  <a:pt x="82" y="27"/>
                  <a:pt x="81" y="27"/>
                  <a:pt x="80" y="27"/>
                </a:cubicBezTo>
                <a:cubicBezTo>
                  <a:pt x="80" y="27"/>
                  <a:pt x="80" y="27"/>
                  <a:pt x="80" y="27"/>
                </a:cubicBezTo>
                <a:cubicBezTo>
                  <a:pt x="81" y="25"/>
                  <a:pt x="81" y="23"/>
                  <a:pt x="82" y="22"/>
                </a:cubicBezTo>
                <a:cubicBezTo>
                  <a:pt x="82" y="22"/>
                  <a:pt x="81" y="22"/>
                  <a:pt x="80" y="22"/>
                </a:cubicBezTo>
                <a:cubicBezTo>
                  <a:pt x="78" y="22"/>
                  <a:pt x="75" y="22"/>
                  <a:pt x="74" y="23"/>
                </a:cubicBezTo>
                <a:cubicBezTo>
                  <a:pt x="74" y="25"/>
                  <a:pt x="74" y="28"/>
                  <a:pt x="75" y="29"/>
                </a:cubicBezTo>
                <a:cubicBezTo>
                  <a:pt x="74" y="30"/>
                  <a:pt x="74" y="31"/>
                  <a:pt x="73" y="31"/>
                </a:cubicBezTo>
                <a:cubicBezTo>
                  <a:pt x="72" y="30"/>
                  <a:pt x="71" y="29"/>
                  <a:pt x="70" y="27"/>
                </a:cubicBezTo>
                <a:cubicBezTo>
                  <a:pt x="69" y="27"/>
                  <a:pt x="69" y="28"/>
                  <a:pt x="68" y="29"/>
                </a:cubicBezTo>
                <a:cubicBezTo>
                  <a:pt x="67" y="31"/>
                  <a:pt x="66" y="33"/>
                  <a:pt x="66" y="35"/>
                </a:cubicBezTo>
                <a:cubicBezTo>
                  <a:pt x="68" y="36"/>
                  <a:pt x="70" y="37"/>
                  <a:pt x="73" y="37"/>
                </a:cubicBezTo>
                <a:cubicBezTo>
                  <a:pt x="73" y="38"/>
                  <a:pt x="73" y="39"/>
                  <a:pt x="74" y="39"/>
                </a:cubicBezTo>
                <a:cubicBezTo>
                  <a:pt x="72" y="40"/>
                  <a:pt x="70" y="40"/>
                  <a:pt x="68" y="40"/>
                </a:cubicBezTo>
                <a:cubicBezTo>
                  <a:pt x="68" y="41"/>
                  <a:pt x="68" y="42"/>
                  <a:pt x="69" y="42"/>
                </a:cubicBezTo>
                <a:cubicBezTo>
                  <a:pt x="70" y="45"/>
                  <a:pt x="71" y="46"/>
                  <a:pt x="73" y="47"/>
                </a:cubicBezTo>
                <a:cubicBezTo>
                  <a:pt x="75" y="46"/>
                  <a:pt x="77" y="45"/>
                  <a:pt x="78" y="43"/>
                </a:cubicBezTo>
                <a:cubicBezTo>
                  <a:pt x="79" y="43"/>
                  <a:pt x="79" y="43"/>
                  <a:pt x="80" y="43"/>
                </a:cubicBezTo>
                <a:cubicBezTo>
                  <a:pt x="80" y="43"/>
                  <a:pt x="80" y="43"/>
                  <a:pt x="80" y="43"/>
                </a:cubicBezTo>
                <a:cubicBezTo>
                  <a:pt x="80" y="45"/>
                  <a:pt x="79" y="47"/>
                  <a:pt x="78" y="49"/>
                </a:cubicBezTo>
                <a:cubicBezTo>
                  <a:pt x="79" y="49"/>
                  <a:pt x="80" y="49"/>
                  <a:pt x="81" y="49"/>
                </a:cubicBezTo>
                <a:cubicBezTo>
                  <a:pt x="83" y="49"/>
                  <a:pt x="85" y="49"/>
                  <a:pt x="87" y="47"/>
                </a:cubicBezTo>
                <a:cubicBezTo>
                  <a:pt x="87" y="45"/>
                  <a:pt x="87" y="43"/>
                  <a:pt x="86" y="41"/>
                </a:cubicBezTo>
                <a:cubicBezTo>
                  <a:pt x="86" y="41"/>
                  <a:pt x="87" y="40"/>
                  <a:pt x="87" y="39"/>
                </a:cubicBezTo>
                <a:cubicBezTo>
                  <a:pt x="89" y="41"/>
                  <a:pt x="90" y="42"/>
                  <a:pt x="91" y="44"/>
                </a:cubicBezTo>
                <a:cubicBezTo>
                  <a:pt x="92" y="43"/>
                  <a:pt x="92" y="43"/>
                  <a:pt x="92" y="42"/>
                </a:cubicBezTo>
                <a:cubicBezTo>
                  <a:pt x="94" y="40"/>
                  <a:pt x="94" y="38"/>
                  <a:pt x="94" y="36"/>
                </a:cubicBezTo>
                <a:cubicBezTo>
                  <a:pt x="92" y="34"/>
                  <a:pt x="90" y="34"/>
                  <a:pt x="88" y="34"/>
                </a:cubicBezTo>
                <a:cubicBezTo>
                  <a:pt x="88" y="33"/>
                  <a:pt x="88" y="32"/>
                  <a:pt x="87" y="31"/>
                </a:cubicBezTo>
                <a:cubicBezTo>
                  <a:pt x="89" y="31"/>
                  <a:pt x="91" y="30"/>
                  <a:pt x="93" y="30"/>
                </a:cubicBezTo>
                <a:cubicBezTo>
                  <a:pt x="93" y="30"/>
                  <a:pt x="93" y="29"/>
                  <a:pt x="92" y="28"/>
                </a:cubicBezTo>
                <a:cubicBezTo>
                  <a:pt x="91" y="26"/>
                  <a:pt x="89" y="25"/>
                  <a:pt x="87" y="23"/>
                </a:cubicBezTo>
                <a:close/>
                <a:moveTo>
                  <a:pt x="80" y="41"/>
                </a:moveTo>
                <a:cubicBezTo>
                  <a:pt x="77" y="41"/>
                  <a:pt x="74" y="39"/>
                  <a:pt x="74" y="35"/>
                </a:cubicBezTo>
                <a:cubicBezTo>
                  <a:pt x="74" y="32"/>
                  <a:pt x="77" y="29"/>
                  <a:pt x="80" y="29"/>
                </a:cubicBezTo>
                <a:cubicBezTo>
                  <a:pt x="84" y="29"/>
                  <a:pt x="86" y="32"/>
                  <a:pt x="86" y="35"/>
                </a:cubicBezTo>
                <a:cubicBezTo>
                  <a:pt x="86" y="39"/>
                  <a:pt x="84" y="41"/>
                  <a:pt x="80" y="41"/>
                </a:cubicBezTo>
                <a:close/>
                <a:moveTo>
                  <a:pt x="80" y="11"/>
                </a:moveTo>
                <a:cubicBezTo>
                  <a:pt x="16" y="11"/>
                  <a:pt x="16" y="11"/>
                  <a:pt x="16" y="11"/>
                </a:cubicBezTo>
                <a:cubicBezTo>
                  <a:pt x="16" y="59"/>
                  <a:pt x="16" y="59"/>
                  <a:pt x="16" y="59"/>
                </a:cubicBezTo>
                <a:cubicBezTo>
                  <a:pt x="24" y="59"/>
                  <a:pt x="24" y="59"/>
                  <a:pt x="24" y="59"/>
                </a:cubicBezTo>
                <a:cubicBezTo>
                  <a:pt x="24" y="63"/>
                  <a:pt x="24" y="63"/>
                  <a:pt x="24" y="63"/>
                </a:cubicBezTo>
                <a:cubicBezTo>
                  <a:pt x="48" y="63"/>
                  <a:pt x="48" y="63"/>
                  <a:pt x="48" y="63"/>
                </a:cubicBezTo>
                <a:cubicBezTo>
                  <a:pt x="48" y="59"/>
                  <a:pt x="48" y="59"/>
                  <a:pt x="48" y="59"/>
                </a:cubicBezTo>
                <a:cubicBezTo>
                  <a:pt x="56" y="59"/>
                  <a:pt x="56" y="59"/>
                  <a:pt x="56" y="59"/>
                </a:cubicBezTo>
                <a:cubicBezTo>
                  <a:pt x="56" y="63"/>
                  <a:pt x="56" y="63"/>
                  <a:pt x="56" y="63"/>
                </a:cubicBezTo>
                <a:cubicBezTo>
                  <a:pt x="92" y="63"/>
                  <a:pt x="92" y="63"/>
                  <a:pt x="92" y="63"/>
                </a:cubicBezTo>
                <a:cubicBezTo>
                  <a:pt x="92" y="59"/>
                  <a:pt x="92" y="59"/>
                  <a:pt x="92" y="59"/>
                </a:cubicBezTo>
                <a:cubicBezTo>
                  <a:pt x="104" y="59"/>
                  <a:pt x="104" y="59"/>
                  <a:pt x="104" y="59"/>
                </a:cubicBezTo>
                <a:cubicBezTo>
                  <a:pt x="104" y="35"/>
                  <a:pt x="104" y="35"/>
                  <a:pt x="104" y="35"/>
                </a:cubicBezTo>
                <a:cubicBezTo>
                  <a:pt x="104" y="22"/>
                  <a:pt x="94" y="11"/>
                  <a:pt x="80" y="11"/>
                </a:cubicBezTo>
                <a:close/>
                <a:moveTo>
                  <a:pt x="52" y="47"/>
                </a:moveTo>
                <a:cubicBezTo>
                  <a:pt x="28" y="47"/>
                  <a:pt x="28" y="47"/>
                  <a:pt x="28" y="47"/>
                </a:cubicBezTo>
                <a:cubicBezTo>
                  <a:pt x="28" y="43"/>
                  <a:pt x="28" y="43"/>
                  <a:pt x="28" y="43"/>
                </a:cubicBezTo>
                <a:cubicBezTo>
                  <a:pt x="52" y="43"/>
                  <a:pt x="52" y="43"/>
                  <a:pt x="52" y="43"/>
                </a:cubicBezTo>
                <a:lnTo>
                  <a:pt x="52" y="47"/>
                </a:lnTo>
                <a:close/>
                <a:moveTo>
                  <a:pt x="52" y="37"/>
                </a:moveTo>
                <a:cubicBezTo>
                  <a:pt x="28" y="37"/>
                  <a:pt x="28" y="37"/>
                  <a:pt x="28" y="37"/>
                </a:cubicBezTo>
                <a:cubicBezTo>
                  <a:pt x="28" y="33"/>
                  <a:pt x="28" y="33"/>
                  <a:pt x="28" y="33"/>
                </a:cubicBezTo>
                <a:cubicBezTo>
                  <a:pt x="52" y="33"/>
                  <a:pt x="52" y="33"/>
                  <a:pt x="52" y="33"/>
                </a:cubicBezTo>
                <a:lnTo>
                  <a:pt x="52" y="37"/>
                </a:lnTo>
                <a:close/>
                <a:moveTo>
                  <a:pt x="52" y="27"/>
                </a:moveTo>
                <a:cubicBezTo>
                  <a:pt x="28" y="27"/>
                  <a:pt x="28" y="27"/>
                  <a:pt x="28" y="27"/>
                </a:cubicBezTo>
                <a:cubicBezTo>
                  <a:pt x="28" y="23"/>
                  <a:pt x="28" y="23"/>
                  <a:pt x="28" y="23"/>
                </a:cubicBezTo>
                <a:cubicBezTo>
                  <a:pt x="52" y="23"/>
                  <a:pt x="52" y="23"/>
                  <a:pt x="52" y="23"/>
                </a:cubicBezTo>
                <a:lnTo>
                  <a:pt x="52" y="27"/>
                </a:lnTo>
                <a:close/>
                <a:moveTo>
                  <a:pt x="80" y="51"/>
                </a:moveTo>
                <a:cubicBezTo>
                  <a:pt x="71" y="51"/>
                  <a:pt x="64" y="44"/>
                  <a:pt x="64" y="35"/>
                </a:cubicBezTo>
                <a:cubicBezTo>
                  <a:pt x="64" y="26"/>
                  <a:pt x="71" y="19"/>
                  <a:pt x="80" y="19"/>
                </a:cubicBezTo>
                <a:cubicBezTo>
                  <a:pt x="89" y="19"/>
                  <a:pt x="96" y="26"/>
                  <a:pt x="96" y="35"/>
                </a:cubicBezTo>
                <a:cubicBezTo>
                  <a:pt x="96" y="44"/>
                  <a:pt x="89" y="51"/>
                  <a:pt x="80" y="51"/>
                </a:cubicBezTo>
                <a:close/>
              </a:path>
            </a:pathLst>
          </a:custGeom>
          <a:solidFill>
            <a:schemeClr val="accent6"/>
          </a:solidFill>
          <a:ln>
            <a:solidFill>
              <a:schemeClr val="bg1"/>
            </a:solidFill>
          </a:ln>
        </p:spPr>
        <p:txBody>
          <a:bodyPr vert="horz" wrap="square" lIns="91432" tIns="45717" rIns="91432" bIns="45717" numCol="1" anchor="t" anchorCtr="0" compatLnSpc="1">
            <a:prstTxWarp prst="textNoShape">
              <a:avLst/>
            </a:prstTxWarp>
          </a:bodyPr>
          <a:lstStyle/>
          <a:p>
            <a:endParaRPr lang="en-US"/>
          </a:p>
        </p:txBody>
      </p:sp>
      <p:sp>
        <p:nvSpPr>
          <p:cNvPr id="8" name="Freeform 16"/>
          <p:cNvSpPr>
            <a:spLocks noEditPoints="1"/>
          </p:cNvSpPr>
          <p:nvPr/>
        </p:nvSpPr>
        <p:spPr bwMode="auto">
          <a:xfrm>
            <a:off x="1340288" y="3297551"/>
            <a:ext cx="951977" cy="619895"/>
          </a:xfrm>
          <a:custGeom>
            <a:avLst/>
            <a:gdLst>
              <a:gd name="T0" fmla="*/ 4 w 104"/>
              <a:gd name="T1" fmla="*/ 31 h 70"/>
              <a:gd name="T2" fmla="*/ 0 w 104"/>
              <a:gd name="T3" fmla="*/ 19 h 70"/>
              <a:gd name="T4" fmla="*/ 0 w 104"/>
              <a:gd name="T5" fmla="*/ 53 h 70"/>
              <a:gd name="T6" fmla="*/ 4 w 104"/>
              <a:gd name="T7" fmla="*/ 45 h 70"/>
              <a:gd name="T8" fmla="*/ 0 w 104"/>
              <a:gd name="T9" fmla="*/ 53 h 70"/>
              <a:gd name="T10" fmla="*/ 6 w 104"/>
              <a:gd name="T11" fmla="*/ 4 h 70"/>
              <a:gd name="T12" fmla="*/ 10 w 104"/>
              <a:gd name="T13" fmla="*/ 70 h 70"/>
              <a:gd name="T14" fmla="*/ 0 w 104"/>
              <a:gd name="T15" fmla="*/ 0 h 70"/>
              <a:gd name="T16" fmla="*/ 80 w 104"/>
              <a:gd name="T17" fmla="*/ 33 h 70"/>
              <a:gd name="T18" fmla="*/ 80 w 104"/>
              <a:gd name="T19" fmla="*/ 38 h 70"/>
              <a:gd name="T20" fmla="*/ 80 w 104"/>
              <a:gd name="T21" fmla="*/ 33 h 70"/>
              <a:gd name="T22" fmla="*/ 83 w 104"/>
              <a:gd name="T23" fmla="*/ 28 h 70"/>
              <a:gd name="T24" fmla="*/ 80 w 104"/>
              <a:gd name="T25" fmla="*/ 27 h 70"/>
              <a:gd name="T26" fmla="*/ 80 w 104"/>
              <a:gd name="T27" fmla="*/ 22 h 70"/>
              <a:gd name="T28" fmla="*/ 75 w 104"/>
              <a:gd name="T29" fmla="*/ 29 h 70"/>
              <a:gd name="T30" fmla="*/ 70 w 104"/>
              <a:gd name="T31" fmla="*/ 27 h 70"/>
              <a:gd name="T32" fmla="*/ 66 w 104"/>
              <a:gd name="T33" fmla="*/ 35 h 70"/>
              <a:gd name="T34" fmla="*/ 74 w 104"/>
              <a:gd name="T35" fmla="*/ 39 h 70"/>
              <a:gd name="T36" fmla="*/ 69 w 104"/>
              <a:gd name="T37" fmla="*/ 42 h 70"/>
              <a:gd name="T38" fmla="*/ 78 w 104"/>
              <a:gd name="T39" fmla="*/ 43 h 70"/>
              <a:gd name="T40" fmla="*/ 80 w 104"/>
              <a:gd name="T41" fmla="*/ 43 h 70"/>
              <a:gd name="T42" fmla="*/ 81 w 104"/>
              <a:gd name="T43" fmla="*/ 49 h 70"/>
              <a:gd name="T44" fmla="*/ 86 w 104"/>
              <a:gd name="T45" fmla="*/ 41 h 70"/>
              <a:gd name="T46" fmla="*/ 91 w 104"/>
              <a:gd name="T47" fmla="*/ 44 h 70"/>
              <a:gd name="T48" fmla="*/ 94 w 104"/>
              <a:gd name="T49" fmla="*/ 36 h 70"/>
              <a:gd name="T50" fmla="*/ 87 w 104"/>
              <a:gd name="T51" fmla="*/ 31 h 70"/>
              <a:gd name="T52" fmla="*/ 92 w 104"/>
              <a:gd name="T53" fmla="*/ 28 h 70"/>
              <a:gd name="T54" fmla="*/ 80 w 104"/>
              <a:gd name="T55" fmla="*/ 41 h 70"/>
              <a:gd name="T56" fmla="*/ 80 w 104"/>
              <a:gd name="T57" fmla="*/ 29 h 70"/>
              <a:gd name="T58" fmla="*/ 80 w 104"/>
              <a:gd name="T59" fmla="*/ 41 h 70"/>
              <a:gd name="T60" fmla="*/ 16 w 104"/>
              <a:gd name="T61" fmla="*/ 11 h 70"/>
              <a:gd name="T62" fmla="*/ 24 w 104"/>
              <a:gd name="T63" fmla="*/ 59 h 70"/>
              <a:gd name="T64" fmla="*/ 48 w 104"/>
              <a:gd name="T65" fmla="*/ 63 h 70"/>
              <a:gd name="T66" fmla="*/ 56 w 104"/>
              <a:gd name="T67" fmla="*/ 59 h 70"/>
              <a:gd name="T68" fmla="*/ 92 w 104"/>
              <a:gd name="T69" fmla="*/ 63 h 70"/>
              <a:gd name="T70" fmla="*/ 104 w 104"/>
              <a:gd name="T71" fmla="*/ 59 h 70"/>
              <a:gd name="T72" fmla="*/ 80 w 104"/>
              <a:gd name="T73" fmla="*/ 11 h 70"/>
              <a:gd name="T74" fmla="*/ 28 w 104"/>
              <a:gd name="T75" fmla="*/ 47 h 70"/>
              <a:gd name="T76" fmla="*/ 52 w 104"/>
              <a:gd name="T77" fmla="*/ 43 h 70"/>
              <a:gd name="T78" fmla="*/ 52 w 104"/>
              <a:gd name="T79" fmla="*/ 37 h 70"/>
              <a:gd name="T80" fmla="*/ 28 w 104"/>
              <a:gd name="T81" fmla="*/ 33 h 70"/>
              <a:gd name="T82" fmla="*/ 52 w 104"/>
              <a:gd name="T83" fmla="*/ 37 h 70"/>
              <a:gd name="T84" fmla="*/ 28 w 104"/>
              <a:gd name="T85" fmla="*/ 27 h 70"/>
              <a:gd name="T86" fmla="*/ 52 w 104"/>
              <a:gd name="T87" fmla="*/ 23 h 70"/>
              <a:gd name="T88" fmla="*/ 80 w 104"/>
              <a:gd name="T89" fmla="*/ 51 h 70"/>
              <a:gd name="T90" fmla="*/ 80 w 104"/>
              <a:gd name="T91" fmla="*/ 19 h 70"/>
              <a:gd name="T92" fmla="*/ 80 w 104"/>
              <a:gd name="T93" fmla="*/ 5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0">
                <a:moveTo>
                  <a:pt x="0" y="31"/>
                </a:moveTo>
                <a:cubicBezTo>
                  <a:pt x="4" y="31"/>
                  <a:pt x="4" y="31"/>
                  <a:pt x="4" y="31"/>
                </a:cubicBezTo>
                <a:cubicBezTo>
                  <a:pt x="4" y="19"/>
                  <a:pt x="4" y="19"/>
                  <a:pt x="4" y="19"/>
                </a:cubicBezTo>
                <a:cubicBezTo>
                  <a:pt x="0" y="19"/>
                  <a:pt x="0" y="19"/>
                  <a:pt x="0" y="19"/>
                </a:cubicBezTo>
                <a:lnTo>
                  <a:pt x="0" y="31"/>
                </a:lnTo>
                <a:close/>
                <a:moveTo>
                  <a:pt x="0" y="53"/>
                </a:moveTo>
                <a:cubicBezTo>
                  <a:pt x="4" y="53"/>
                  <a:pt x="4" y="53"/>
                  <a:pt x="4" y="53"/>
                </a:cubicBezTo>
                <a:cubicBezTo>
                  <a:pt x="4" y="45"/>
                  <a:pt x="4" y="45"/>
                  <a:pt x="4" y="45"/>
                </a:cubicBezTo>
                <a:cubicBezTo>
                  <a:pt x="0" y="45"/>
                  <a:pt x="0" y="45"/>
                  <a:pt x="0" y="45"/>
                </a:cubicBezTo>
                <a:lnTo>
                  <a:pt x="0" y="53"/>
                </a:lnTo>
                <a:close/>
                <a:moveTo>
                  <a:pt x="0" y="4"/>
                </a:moveTo>
                <a:cubicBezTo>
                  <a:pt x="6" y="4"/>
                  <a:pt x="6" y="4"/>
                  <a:pt x="6" y="4"/>
                </a:cubicBezTo>
                <a:cubicBezTo>
                  <a:pt x="6" y="70"/>
                  <a:pt x="6" y="70"/>
                  <a:pt x="6" y="70"/>
                </a:cubicBezTo>
                <a:cubicBezTo>
                  <a:pt x="10" y="70"/>
                  <a:pt x="10" y="70"/>
                  <a:pt x="10" y="70"/>
                </a:cubicBezTo>
                <a:cubicBezTo>
                  <a:pt x="10" y="0"/>
                  <a:pt x="10" y="0"/>
                  <a:pt x="10" y="0"/>
                </a:cubicBezTo>
                <a:cubicBezTo>
                  <a:pt x="0" y="0"/>
                  <a:pt x="0" y="0"/>
                  <a:pt x="0" y="0"/>
                </a:cubicBezTo>
                <a:lnTo>
                  <a:pt x="0" y="4"/>
                </a:lnTo>
                <a:close/>
                <a:moveTo>
                  <a:pt x="80" y="33"/>
                </a:moveTo>
                <a:cubicBezTo>
                  <a:pt x="79" y="33"/>
                  <a:pt x="78" y="34"/>
                  <a:pt x="78" y="35"/>
                </a:cubicBezTo>
                <a:cubicBezTo>
                  <a:pt x="78" y="37"/>
                  <a:pt x="79" y="38"/>
                  <a:pt x="80" y="38"/>
                </a:cubicBezTo>
                <a:cubicBezTo>
                  <a:pt x="82" y="38"/>
                  <a:pt x="83" y="37"/>
                  <a:pt x="83" y="35"/>
                </a:cubicBezTo>
                <a:cubicBezTo>
                  <a:pt x="83" y="34"/>
                  <a:pt x="82" y="33"/>
                  <a:pt x="80" y="33"/>
                </a:cubicBezTo>
                <a:close/>
                <a:moveTo>
                  <a:pt x="87" y="23"/>
                </a:moveTo>
                <a:cubicBezTo>
                  <a:pt x="86" y="24"/>
                  <a:pt x="84" y="26"/>
                  <a:pt x="83" y="28"/>
                </a:cubicBezTo>
                <a:cubicBezTo>
                  <a:pt x="82" y="27"/>
                  <a:pt x="81" y="27"/>
                  <a:pt x="80" y="27"/>
                </a:cubicBezTo>
                <a:cubicBezTo>
                  <a:pt x="80" y="27"/>
                  <a:pt x="80" y="27"/>
                  <a:pt x="80" y="27"/>
                </a:cubicBezTo>
                <a:cubicBezTo>
                  <a:pt x="81" y="25"/>
                  <a:pt x="81" y="23"/>
                  <a:pt x="82" y="22"/>
                </a:cubicBezTo>
                <a:cubicBezTo>
                  <a:pt x="82" y="22"/>
                  <a:pt x="81" y="22"/>
                  <a:pt x="80" y="22"/>
                </a:cubicBezTo>
                <a:cubicBezTo>
                  <a:pt x="78" y="22"/>
                  <a:pt x="75" y="22"/>
                  <a:pt x="74" y="23"/>
                </a:cubicBezTo>
                <a:cubicBezTo>
                  <a:pt x="74" y="25"/>
                  <a:pt x="74" y="28"/>
                  <a:pt x="75" y="29"/>
                </a:cubicBezTo>
                <a:cubicBezTo>
                  <a:pt x="74" y="30"/>
                  <a:pt x="74" y="31"/>
                  <a:pt x="73" y="31"/>
                </a:cubicBezTo>
                <a:cubicBezTo>
                  <a:pt x="72" y="30"/>
                  <a:pt x="71" y="29"/>
                  <a:pt x="70" y="27"/>
                </a:cubicBezTo>
                <a:cubicBezTo>
                  <a:pt x="69" y="27"/>
                  <a:pt x="69" y="28"/>
                  <a:pt x="68" y="29"/>
                </a:cubicBezTo>
                <a:cubicBezTo>
                  <a:pt x="67" y="31"/>
                  <a:pt x="66" y="33"/>
                  <a:pt x="66" y="35"/>
                </a:cubicBezTo>
                <a:cubicBezTo>
                  <a:pt x="68" y="36"/>
                  <a:pt x="70" y="37"/>
                  <a:pt x="73" y="37"/>
                </a:cubicBezTo>
                <a:cubicBezTo>
                  <a:pt x="73" y="38"/>
                  <a:pt x="73" y="39"/>
                  <a:pt x="74" y="39"/>
                </a:cubicBezTo>
                <a:cubicBezTo>
                  <a:pt x="72" y="40"/>
                  <a:pt x="70" y="40"/>
                  <a:pt x="68" y="40"/>
                </a:cubicBezTo>
                <a:cubicBezTo>
                  <a:pt x="68" y="41"/>
                  <a:pt x="68" y="42"/>
                  <a:pt x="69" y="42"/>
                </a:cubicBezTo>
                <a:cubicBezTo>
                  <a:pt x="70" y="45"/>
                  <a:pt x="71" y="46"/>
                  <a:pt x="73" y="47"/>
                </a:cubicBezTo>
                <a:cubicBezTo>
                  <a:pt x="75" y="46"/>
                  <a:pt x="77" y="45"/>
                  <a:pt x="78" y="43"/>
                </a:cubicBezTo>
                <a:cubicBezTo>
                  <a:pt x="79" y="43"/>
                  <a:pt x="79" y="43"/>
                  <a:pt x="80" y="43"/>
                </a:cubicBezTo>
                <a:cubicBezTo>
                  <a:pt x="80" y="43"/>
                  <a:pt x="80" y="43"/>
                  <a:pt x="80" y="43"/>
                </a:cubicBezTo>
                <a:cubicBezTo>
                  <a:pt x="80" y="45"/>
                  <a:pt x="79" y="47"/>
                  <a:pt x="78" y="49"/>
                </a:cubicBezTo>
                <a:cubicBezTo>
                  <a:pt x="79" y="49"/>
                  <a:pt x="80" y="49"/>
                  <a:pt x="81" y="49"/>
                </a:cubicBezTo>
                <a:cubicBezTo>
                  <a:pt x="83" y="49"/>
                  <a:pt x="85" y="49"/>
                  <a:pt x="87" y="47"/>
                </a:cubicBezTo>
                <a:cubicBezTo>
                  <a:pt x="87" y="45"/>
                  <a:pt x="87" y="43"/>
                  <a:pt x="86" y="41"/>
                </a:cubicBezTo>
                <a:cubicBezTo>
                  <a:pt x="86" y="41"/>
                  <a:pt x="87" y="40"/>
                  <a:pt x="87" y="39"/>
                </a:cubicBezTo>
                <a:cubicBezTo>
                  <a:pt x="89" y="41"/>
                  <a:pt x="90" y="42"/>
                  <a:pt x="91" y="44"/>
                </a:cubicBezTo>
                <a:cubicBezTo>
                  <a:pt x="92" y="43"/>
                  <a:pt x="92" y="43"/>
                  <a:pt x="92" y="42"/>
                </a:cubicBezTo>
                <a:cubicBezTo>
                  <a:pt x="94" y="40"/>
                  <a:pt x="94" y="38"/>
                  <a:pt x="94" y="36"/>
                </a:cubicBezTo>
                <a:cubicBezTo>
                  <a:pt x="92" y="34"/>
                  <a:pt x="90" y="34"/>
                  <a:pt x="88" y="34"/>
                </a:cubicBezTo>
                <a:cubicBezTo>
                  <a:pt x="88" y="33"/>
                  <a:pt x="88" y="32"/>
                  <a:pt x="87" y="31"/>
                </a:cubicBezTo>
                <a:cubicBezTo>
                  <a:pt x="89" y="31"/>
                  <a:pt x="91" y="30"/>
                  <a:pt x="93" y="30"/>
                </a:cubicBezTo>
                <a:cubicBezTo>
                  <a:pt x="93" y="30"/>
                  <a:pt x="93" y="29"/>
                  <a:pt x="92" y="28"/>
                </a:cubicBezTo>
                <a:cubicBezTo>
                  <a:pt x="91" y="26"/>
                  <a:pt x="89" y="25"/>
                  <a:pt x="87" y="23"/>
                </a:cubicBezTo>
                <a:close/>
                <a:moveTo>
                  <a:pt x="80" y="41"/>
                </a:moveTo>
                <a:cubicBezTo>
                  <a:pt x="77" y="41"/>
                  <a:pt x="74" y="39"/>
                  <a:pt x="74" y="35"/>
                </a:cubicBezTo>
                <a:cubicBezTo>
                  <a:pt x="74" y="32"/>
                  <a:pt x="77" y="29"/>
                  <a:pt x="80" y="29"/>
                </a:cubicBezTo>
                <a:cubicBezTo>
                  <a:pt x="84" y="29"/>
                  <a:pt x="86" y="32"/>
                  <a:pt x="86" y="35"/>
                </a:cubicBezTo>
                <a:cubicBezTo>
                  <a:pt x="86" y="39"/>
                  <a:pt x="84" y="41"/>
                  <a:pt x="80" y="41"/>
                </a:cubicBezTo>
                <a:close/>
                <a:moveTo>
                  <a:pt x="80" y="11"/>
                </a:moveTo>
                <a:cubicBezTo>
                  <a:pt x="16" y="11"/>
                  <a:pt x="16" y="11"/>
                  <a:pt x="16" y="11"/>
                </a:cubicBezTo>
                <a:cubicBezTo>
                  <a:pt x="16" y="59"/>
                  <a:pt x="16" y="59"/>
                  <a:pt x="16" y="59"/>
                </a:cubicBezTo>
                <a:cubicBezTo>
                  <a:pt x="24" y="59"/>
                  <a:pt x="24" y="59"/>
                  <a:pt x="24" y="59"/>
                </a:cubicBezTo>
                <a:cubicBezTo>
                  <a:pt x="24" y="63"/>
                  <a:pt x="24" y="63"/>
                  <a:pt x="24" y="63"/>
                </a:cubicBezTo>
                <a:cubicBezTo>
                  <a:pt x="48" y="63"/>
                  <a:pt x="48" y="63"/>
                  <a:pt x="48" y="63"/>
                </a:cubicBezTo>
                <a:cubicBezTo>
                  <a:pt x="48" y="59"/>
                  <a:pt x="48" y="59"/>
                  <a:pt x="48" y="59"/>
                </a:cubicBezTo>
                <a:cubicBezTo>
                  <a:pt x="56" y="59"/>
                  <a:pt x="56" y="59"/>
                  <a:pt x="56" y="59"/>
                </a:cubicBezTo>
                <a:cubicBezTo>
                  <a:pt x="56" y="63"/>
                  <a:pt x="56" y="63"/>
                  <a:pt x="56" y="63"/>
                </a:cubicBezTo>
                <a:cubicBezTo>
                  <a:pt x="92" y="63"/>
                  <a:pt x="92" y="63"/>
                  <a:pt x="92" y="63"/>
                </a:cubicBezTo>
                <a:cubicBezTo>
                  <a:pt x="92" y="59"/>
                  <a:pt x="92" y="59"/>
                  <a:pt x="92" y="59"/>
                </a:cubicBezTo>
                <a:cubicBezTo>
                  <a:pt x="104" y="59"/>
                  <a:pt x="104" y="59"/>
                  <a:pt x="104" y="59"/>
                </a:cubicBezTo>
                <a:cubicBezTo>
                  <a:pt x="104" y="35"/>
                  <a:pt x="104" y="35"/>
                  <a:pt x="104" y="35"/>
                </a:cubicBezTo>
                <a:cubicBezTo>
                  <a:pt x="104" y="22"/>
                  <a:pt x="94" y="11"/>
                  <a:pt x="80" y="11"/>
                </a:cubicBezTo>
                <a:close/>
                <a:moveTo>
                  <a:pt x="52" y="47"/>
                </a:moveTo>
                <a:cubicBezTo>
                  <a:pt x="28" y="47"/>
                  <a:pt x="28" y="47"/>
                  <a:pt x="28" y="47"/>
                </a:cubicBezTo>
                <a:cubicBezTo>
                  <a:pt x="28" y="43"/>
                  <a:pt x="28" y="43"/>
                  <a:pt x="28" y="43"/>
                </a:cubicBezTo>
                <a:cubicBezTo>
                  <a:pt x="52" y="43"/>
                  <a:pt x="52" y="43"/>
                  <a:pt x="52" y="43"/>
                </a:cubicBezTo>
                <a:lnTo>
                  <a:pt x="52" y="47"/>
                </a:lnTo>
                <a:close/>
                <a:moveTo>
                  <a:pt x="52" y="37"/>
                </a:moveTo>
                <a:cubicBezTo>
                  <a:pt x="28" y="37"/>
                  <a:pt x="28" y="37"/>
                  <a:pt x="28" y="37"/>
                </a:cubicBezTo>
                <a:cubicBezTo>
                  <a:pt x="28" y="33"/>
                  <a:pt x="28" y="33"/>
                  <a:pt x="28" y="33"/>
                </a:cubicBezTo>
                <a:cubicBezTo>
                  <a:pt x="52" y="33"/>
                  <a:pt x="52" y="33"/>
                  <a:pt x="52" y="33"/>
                </a:cubicBezTo>
                <a:lnTo>
                  <a:pt x="52" y="37"/>
                </a:lnTo>
                <a:close/>
                <a:moveTo>
                  <a:pt x="52" y="27"/>
                </a:moveTo>
                <a:cubicBezTo>
                  <a:pt x="28" y="27"/>
                  <a:pt x="28" y="27"/>
                  <a:pt x="28" y="27"/>
                </a:cubicBezTo>
                <a:cubicBezTo>
                  <a:pt x="28" y="23"/>
                  <a:pt x="28" y="23"/>
                  <a:pt x="28" y="23"/>
                </a:cubicBezTo>
                <a:cubicBezTo>
                  <a:pt x="52" y="23"/>
                  <a:pt x="52" y="23"/>
                  <a:pt x="52" y="23"/>
                </a:cubicBezTo>
                <a:lnTo>
                  <a:pt x="52" y="27"/>
                </a:lnTo>
                <a:close/>
                <a:moveTo>
                  <a:pt x="80" y="51"/>
                </a:moveTo>
                <a:cubicBezTo>
                  <a:pt x="71" y="51"/>
                  <a:pt x="64" y="44"/>
                  <a:pt x="64" y="35"/>
                </a:cubicBezTo>
                <a:cubicBezTo>
                  <a:pt x="64" y="26"/>
                  <a:pt x="71" y="19"/>
                  <a:pt x="80" y="19"/>
                </a:cubicBezTo>
                <a:cubicBezTo>
                  <a:pt x="89" y="19"/>
                  <a:pt x="96" y="26"/>
                  <a:pt x="96" y="35"/>
                </a:cubicBezTo>
                <a:cubicBezTo>
                  <a:pt x="96" y="44"/>
                  <a:pt x="89" y="51"/>
                  <a:pt x="80" y="51"/>
                </a:cubicBezTo>
                <a:close/>
              </a:path>
            </a:pathLst>
          </a:custGeom>
          <a:solidFill>
            <a:schemeClr val="accent1"/>
          </a:solidFill>
          <a:ln>
            <a:solidFill>
              <a:schemeClr val="bg1"/>
            </a:solidFill>
          </a:ln>
        </p:spPr>
        <p:txBody>
          <a:bodyPr vert="horz" wrap="square" lIns="91432" tIns="45717" rIns="91432" bIns="45717" numCol="1" anchor="t" anchorCtr="0" compatLnSpc="1">
            <a:prstTxWarp prst="textNoShape">
              <a:avLst/>
            </a:prstTxWarp>
          </a:bodyPr>
          <a:lstStyle/>
          <a:p>
            <a:endParaRPr lang="en-US"/>
          </a:p>
        </p:txBody>
      </p:sp>
      <p:sp>
        <p:nvSpPr>
          <p:cNvPr id="9" name="Freeform 16"/>
          <p:cNvSpPr>
            <a:spLocks noEditPoints="1"/>
          </p:cNvSpPr>
          <p:nvPr/>
        </p:nvSpPr>
        <p:spPr bwMode="auto">
          <a:xfrm>
            <a:off x="1340288" y="4083486"/>
            <a:ext cx="951977" cy="619895"/>
          </a:xfrm>
          <a:custGeom>
            <a:avLst/>
            <a:gdLst>
              <a:gd name="T0" fmla="*/ 4 w 104"/>
              <a:gd name="T1" fmla="*/ 31 h 70"/>
              <a:gd name="T2" fmla="*/ 0 w 104"/>
              <a:gd name="T3" fmla="*/ 19 h 70"/>
              <a:gd name="T4" fmla="*/ 0 w 104"/>
              <a:gd name="T5" fmla="*/ 53 h 70"/>
              <a:gd name="T6" fmla="*/ 4 w 104"/>
              <a:gd name="T7" fmla="*/ 45 h 70"/>
              <a:gd name="T8" fmla="*/ 0 w 104"/>
              <a:gd name="T9" fmla="*/ 53 h 70"/>
              <a:gd name="T10" fmla="*/ 6 w 104"/>
              <a:gd name="T11" fmla="*/ 4 h 70"/>
              <a:gd name="T12" fmla="*/ 10 w 104"/>
              <a:gd name="T13" fmla="*/ 70 h 70"/>
              <a:gd name="T14" fmla="*/ 0 w 104"/>
              <a:gd name="T15" fmla="*/ 0 h 70"/>
              <a:gd name="T16" fmla="*/ 80 w 104"/>
              <a:gd name="T17" fmla="*/ 33 h 70"/>
              <a:gd name="T18" fmla="*/ 80 w 104"/>
              <a:gd name="T19" fmla="*/ 38 h 70"/>
              <a:gd name="T20" fmla="*/ 80 w 104"/>
              <a:gd name="T21" fmla="*/ 33 h 70"/>
              <a:gd name="T22" fmla="*/ 83 w 104"/>
              <a:gd name="T23" fmla="*/ 28 h 70"/>
              <a:gd name="T24" fmla="*/ 80 w 104"/>
              <a:gd name="T25" fmla="*/ 27 h 70"/>
              <a:gd name="T26" fmla="*/ 80 w 104"/>
              <a:gd name="T27" fmla="*/ 22 h 70"/>
              <a:gd name="T28" fmla="*/ 75 w 104"/>
              <a:gd name="T29" fmla="*/ 29 h 70"/>
              <a:gd name="T30" fmla="*/ 70 w 104"/>
              <a:gd name="T31" fmla="*/ 27 h 70"/>
              <a:gd name="T32" fmla="*/ 66 w 104"/>
              <a:gd name="T33" fmla="*/ 35 h 70"/>
              <a:gd name="T34" fmla="*/ 74 w 104"/>
              <a:gd name="T35" fmla="*/ 39 h 70"/>
              <a:gd name="T36" fmla="*/ 69 w 104"/>
              <a:gd name="T37" fmla="*/ 42 h 70"/>
              <a:gd name="T38" fmla="*/ 78 w 104"/>
              <a:gd name="T39" fmla="*/ 43 h 70"/>
              <a:gd name="T40" fmla="*/ 80 w 104"/>
              <a:gd name="T41" fmla="*/ 43 h 70"/>
              <a:gd name="T42" fmla="*/ 81 w 104"/>
              <a:gd name="T43" fmla="*/ 49 h 70"/>
              <a:gd name="T44" fmla="*/ 86 w 104"/>
              <a:gd name="T45" fmla="*/ 41 h 70"/>
              <a:gd name="T46" fmla="*/ 91 w 104"/>
              <a:gd name="T47" fmla="*/ 44 h 70"/>
              <a:gd name="T48" fmla="*/ 94 w 104"/>
              <a:gd name="T49" fmla="*/ 36 h 70"/>
              <a:gd name="T50" fmla="*/ 87 w 104"/>
              <a:gd name="T51" fmla="*/ 31 h 70"/>
              <a:gd name="T52" fmla="*/ 92 w 104"/>
              <a:gd name="T53" fmla="*/ 28 h 70"/>
              <a:gd name="T54" fmla="*/ 80 w 104"/>
              <a:gd name="T55" fmla="*/ 41 h 70"/>
              <a:gd name="T56" fmla="*/ 80 w 104"/>
              <a:gd name="T57" fmla="*/ 29 h 70"/>
              <a:gd name="T58" fmla="*/ 80 w 104"/>
              <a:gd name="T59" fmla="*/ 41 h 70"/>
              <a:gd name="T60" fmla="*/ 16 w 104"/>
              <a:gd name="T61" fmla="*/ 11 h 70"/>
              <a:gd name="T62" fmla="*/ 24 w 104"/>
              <a:gd name="T63" fmla="*/ 59 h 70"/>
              <a:gd name="T64" fmla="*/ 48 w 104"/>
              <a:gd name="T65" fmla="*/ 63 h 70"/>
              <a:gd name="T66" fmla="*/ 56 w 104"/>
              <a:gd name="T67" fmla="*/ 59 h 70"/>
              <a:gd name="T68" fmla="*/ 92 w 104"/>
              <a:gd name="T69" fmla="*/ 63 h 70"/>
              <a:gd name="T70" fmla="*/ 104 w 104"/>
              <a:gd name="T71" fmla="*/ 59 h 70"/>
              <a:gd name="T72" fmla="*/ 80 w 104"/>
              <a:gd name="T73" fmla="*/ 11 h 70"/>
              <a:gd name="T74" fmla="*/ 28 w 104"/>
              <a:gd name="T75" fmla="*/ 47 h 70"/>
              <a:gd name="T76" fmla="*/ 52 w 104"/>
              <a:gd name="T77" fmla="*/ 43 h 70"/>
              <a:gd name="T78" fmla="*/ 52 w 104"/>
              <a:gd name="T79" fmla="*/ 37 h 70"/>
              <a:gd name="T80" fmla="*/ 28 w 104"/>
              <a:gd name="T81" fmla="*/ 33 h 70"/>
              <a:gd name="T82" fmla="*/ 52 w 104"/>
              <a:gd name="T83" fmla="*/ 37 h 70"/>
              <a:gd name="T84" fmla="*/ 28 w 104"/>
              <a:gd name="T85" fmla="*/ 27 h 70"/>
              <a:gd name="T86" fmla="*/ 52 w 104"/>
              <a:gd name="T87" fmla="*/ 23 h 70"/>
              <a:gd name="T88" fmla="*/ 80 w 104"/>
              <a:gd name="T89" fmla="*/ 51 h 70"/>
              <a:gd name="T90" fmla="*/ 80 w 104"/>
              <a:gd name="T91" fmla="*/ 19 h 70"/>
              <a:gd name="T92" fmla="*/ 80 w 104"/>
              <a:gd name="T93" fmla="*/ 5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0">
                <a:moveTo>
                  <a:pt x="0" y="31"/>
                </a:moveTo>
                <a:cubicBezTo>
                  <a:pt x="4" y="31"/>
                  <a:pt x="4" y="31"/>
                  <a:pt x="4" y="31"/>
                </a:cubicBezTo>
                <a:cubicBezTo>
                  <a:pt x="4" y="19"/>
                  <a:pt x="4" y="19"/>
                  <a:pt x="4" y="19"/>
                </a:cubicBezTo>
                <a:cubicBezTo>
                  <a:pt x="0" y="19"/>
                  <a:pt x="0" y="19"/>
                  <a:pt x="0" y="19"/>
                </a:cubicBezTo>
                <a:lnTo>
                  <a:pt x="0" y="31"/>
                </a:lnTo>
                <a:close/>
                <a:moveTo>
                  <a:pt x="0" y="53"/>
                </a:moveTo>
                <a:cubicBezTo>
                  <a:pt x="4" y="53"/>
                  <a:pt x="4" y="53"/>
                  <a:pt x="4" y="53"/>
                </a:cubicBezTo>
                <a:cubicBezTo>
                  <a:pt x="4" y="45"/>
                  <a:pt x="4" y="45"/>
                  <a:pt x="4" y="45"/>
                </a:cubicBezTo>
                <a:cubicBezTo>
                  <a:pt x="0" y="45"/>
                  <a:pt x="0" y="45"/>
                  <a:pt x="0" y="45"/>
                </a:cubicBezTo>
                <a:lnTo>
                  <a:pt x="0" y="53"/>
                </a:lnTo>
                <a:close/>
                <a:moveTo>
                  <a:pt x="0" y="4"/>
                </a:moveTo>
                <a:cubicBezTo>
                  <a:pt x="6" y="4"/>
                  <a:pt x="6" y="4"/>
                  <a:pt x="6" y="4"/>
                </a:cubicBezTo>
                <a:cubicBezTo>
                  <a:pt x="6" y="70"/>
                  <a:pt x="6" y="70"/>
                  <a:pt x="6" y="70"/>
                </a:cubicBezTo>
                <a:cubicBezTo>
                  <a:pt x="10" y="70"/>
                  <a:pt x="10" y="70"/>
                  <a:pt x="10" y="70"/>
                </a:cubicBezTo>
                <a:cubicBezTo>
                  <a:pt x="10" y="0"/>
                  <a:pt x="10" y="0"/>
                  <a:pt x="10" y="0"/>
                </a:cubicBezTo>
                <a:cubicBezTo>
                  <a:pt x="0" y="0"/>
                  <a:pt x="0" y="0"/>
                  <a:pt x="0" y="0"/>
                </a:cubicBezTo>
                <a:lnTo>
                  <a:pt x="0" y="4"/>
                </a:lnTo>
                <a:close/>
                <a:moveTo>
                  <a:pt x="80" y="33"/>
                </a:moveTo>
                <a:cubicBezTo>
                  <a:pt x="79" y="33"/>
                  <a:pt x="78" y="34"/>
                  <a:pt x="78" y="35"/>
                </a:cubicBezTo>
                <a:cubicBezTo>
                  <a:pt x="78" y="37"/>
                  <a:pt x="79" y="38"/>
                  <a:pt x="80" y="38"/>
                </a:cubicBezTo>
                <a:cubicBezTo>
                  <a:pt x="82" y="38"/>
                  <a:pt x="83" y="37"/>
                  <a:pt x="83" y="35"/>
                </a:cubicBezTo>
                <a:cubicBezTo>
                  <a:pt x="83" y="34"/>
                  <a:pt x="82" y="33"/>
                  <a:pt x="80" y="33"/>
                </a:cubicBezTo>
                <a:close/>
                <a:moveTo>
                  <a:pt x="87" y="23"/>
                </a:moveTo>
                <a:cubicBezTo>
                  <a:pt x="86" y="24"/>
                  <a:pt x="84" y="26"/>
                  <a:pt x="83" y="28"/>
                </a:cubicBezTo>
                <a:cubicBezTo>
                  <a:pt x="82" y="27"/>
                  <a:pt x="81" y="27"/>
                  <a:pt x="80" y="27"/>
                </a:cubicBezTo>
                <a:cubicBezTo>
                  <a:pt x="80" y="27"/>
                  <a:pt x="80" y="27"/>
                  <a:pt x="80" y="27"/>
                </a:cubicBezTo>
                <a:cubicBezTo>
                  <a:pt x="81" y="25"/>
                  <a:pt x="81" y="23"/>
                  <a:pt x="82" y="22"/>
                </a:cubicBezTo>
                <a:cubicBezTo>
                  <a:pt x="82" y="22"/>
                  <a:pt x="81" y="22"/>
                  <a:pt x="80" y="22"/>
                </a:cubicBezTo>
                <a:cubicBezTo>
                  <a:pt x="78" y="22"/>
                  <a:pt x="75" y="22"/>
                  <a:pt x="74" y="23"/>
                </a:cubicBezTo>
                <a:cubicBezTo>
                  <a:pt x="74" y="25"/>
                  <a:pt x="74" y="28"/>
                  <a:pt x="75" y="29"/>
                </a:cubicBezTo>
                <a:cubicBezTo>
                  <a:pt x="74" y="30"/>
                  <a:pt x="74" y="31"/>
                  <a:pt x="73" y="31"/>
                </a:cubicBezTo>
                <a:cubicBezTo>
                  <a:pt x="72" y="30"/>
                  <a:pt x="71" y="29"/>
                  <a:pt x="70" y="27"/>
                </a:cubicBezTo>
                <a:cubicBezTo>
                  <a:pt x="69" y="27"/>
                  <a:pt x="69" y="28"/>
                  <a:pt x="68" y="29"/>
                </a:cubicBezTo>
                <a:cubicBezTo>
                  <a:pt x="67" y="31"/>
                  <a:pt x="66" y="33"/>
                  <a:pt x="66" y="35"/>
                </a:cubicBezTo>
                <a:cubicBezTo>
                  <a:pt x="68" y="36"/>
                  <a:pt x="70" y="37"/>
                  <a:pt x="73" y="37"/>
                </a:cubicBezTo>
                <a:cubicBezTo>
                  <a:pt x="73" y="38"/>
                  <a:pt x="73" y="39"/>
                  <a:pt x="74" y="39"/>
                </a:cubicBezTo>
                <a:cubicBezTo>
                  <a:pt x="72" y="40"/>
                  <a:pt x="70" y="40"/>
                  <a:pt x="68" y="40"/>
                </a:cubicBezTo>
                <a:cubicBezTo>
                  <a:pt x="68" y="41"/>
                  <a:pt x="68" y="42"/>
                  <a:pt x="69" y="42"/>
                </a:cubicBezTo>
                <a:cubicBezTo>
                  <a:pt x="70" y="45"/>
                  <a:pt x="71" y="46"/>
                  <a:pt x="73" y="47"/>
                </a:cubicBezTo>
                <a:cubicBezTo>
                  <a:pt x="75" y="46"/>
                  <a:pt x="77" y="45"/>
                  <a:pt x="78" y="43"/>
                </a:cubicBezTo>
                <a:cubicBezTo>
                  <a:pt x="79" y="43"/>
                  <a:pt x="79" y="43"/>
                  <a:pt x="80" y="43"/>
                </a:cubicBezTo>
                <a:cubicBezTo>
                  <a:pt x="80" y="43"/>
                  <a:pt x="80" y="43"/>
                  <a:pt x="80" y="43"/>
                </a:cubicBezTo>
                <a:cubicBezTo>
                  <a:pt x="80" y="45"/>
                  <a:pt x="79" y="47"/>
                  <a:pt x="78" y="49"/>
                </a:cubicBezTo>
                <a:cubicBezTo>
                  <a:pt x="79" y="49"/>
                  <a:pt x="80" y="49"/>
                  <a:pt x="81" y="49"/>
                </a:cubicBezTo>
                <a:cubicBezTo>
                  <a:pt x="83" y="49"/>
                  <a:pt x="85" y="49"/>
                  <a:pt x="87" y="47"/>
                </a:cubicBezTo>
                <a:cubicBezTo>
                  <a:pt x="87" y="45"/>
                  <a:pt x="87" y="43"/>
                  <a:pt x="86" y="41"/>
                </a:cubicBezTo>
                <a:cubicBezTo>
                  <a:pt x="86" y="41"/>
                  <a:pt x="87" y="40"/>
                  <a:pt x="87" y="39"/>
                </a:cubicBezTo>
                <a:cubicBezTo>
                  <a:pt x="89" y="41"/>
                  <a:pt x="90" y="42"/>
                  <a:pt x="91" y="44"/>
                </a:cubicBezTo>
                <a:cubicBezTo>
                  <a:pt x="92" y="43"/>
                  <a:pt x="92" y="43"/>
                  <a:pt x="92" y="42"/>
                </a:cubicBezTo>
                <a:cubicBezTo>
                  <a:pt x="94" y="40"/>
                  <a:pt x="94" y="38"/>
                  <a:pt x="94" y="36"/>
                </a:cubicBezTo>
                <a:cubicBezTo>
                  <a:pt x="92" y="34"/>
                  <a:pt x="90" y="34"/>
                  <a:pt x="88" y="34"/>
                </a:cubicBezTo>
                <a:cubicBezTo>
                  <a:pt x="88" y="33"/>
                  <a:pt x="88" y="32"/>
                  <a:pt x="87" y="31"/>
                </a:cubicBezTo>
                <a:cubicBezTo>
                  <a:pt x="89" y="31"/>
                  <a:pt x="91" y="30"/>
                  <a:pt x="93" y="30"/>
                </a:cubicBezTo>
                <a:cubicBezTo>
                  <a:pt x="93" y="30"/>
                  <a:pt x="93" y="29"/>
                  <a:pt x="92" y="28"/>
                </a:cubicBezTo>
                <a:cubicBezTo>
                  <a:pt x="91" y="26"/>
                  <a:pt x="89" y="25"/>
                  <a:pt x="87" y="23"/>
                </a:cubicBezTo>
                <a:close/>
                <a:moveTo>
                  <a:pt x="80" y="41"/>
                </a:moveTo>
                <a:cubicBezTo>
                  <a:pt x="77" y="41"/>
                  <a:pt x="74" y="39"/>
                  <a:pt x="74" y="35"/>
                </a:cubicBezTo>
                <a:cubicBezTo>
                  <a:pt x="74" y="32"/>
                  <a:pt x="77" y="29"/>
                  <a:pt x="80" y="29"/>
                </a:cubicBezTo>
                <a:cubicBezTo>
                  <a:pt x="84" y="29"/>
                  <a:pt x="86" y="32"/>
                  <a:pt x="86" y="35"/>
                </a:cubicBezTo>
                <a:cubicBezTo>
                  <a:pt x="86" y="39"/>
                  <a:pt x="84" y="41"/>
                  <a:pt x="80" y="41"/>
                </a:cubicBezTo>
                <a:close/>
                <a:moveTo>
                  <a:pt x="80" y="11"/>
                </a:moveTo>
                <a:cubicBezTo>
                  <a:pt x="16" y="11"/>
                  <a:pt x="16" y="11"/>
                  <a:pt x="16" y="11"/>
                </a:cubicBezTo>
                <a:cubicBezTo>
                  <a:pt x="16" y="59"/>
                  <a:pt x="16" y="59"/>
                  <a:pt x="16" y="59"/>
                </a:cubicBezTo>
                <a:cubicBezTo>
                  <a:pt x="24" y="59"/>
                  <a:pt x="24" y="59"/>
                  <a:pt x="24" y="59"/>
                </a:cubicBezTo>
                <a:cubicBezTo>
                  <a:pt x="24" y="63"/>
                  <a:pt x="24" y="63"/>
                  <a:pt x="24" y="63"/>
                </a:cubicBezTo>
                <a:cubicBezTo>
                  <a:pt x="48" y="63"/>
                  <a:pt x="48" y="63"/>
                  <a:pt x="48" y="63"/>
                </a:cubicBezTo>
                <a:cubicBezTo>
                  <a:pt x="48" y="59"/>
                  <a:pt x="48" y="59"/>
                  <a:pt x="48" y="59"/>
                </a:cubicBezTo>
                <a:cubicBezTo>
                  <a:pt x="56" y="59"/>
                  <a:pt x="56" y="59"/>
                  <a:pt x="56" y="59"/>
                </a:cubicBezTo>
                <a:cubicBezTo>
                  <a:pt x="56" y="63"/>
                  <a:pt x="56" y="63"/>
                  <a:pt x="56" y="63"/>
                </a:cubicBezTo>
                <a:cubicBezTo>
                  <a:pt x="92" y="63"/>
                  <a:pt x="92" y="63"/>
                  <a:pt x="92" y="63"/>
                </a:cubicBezTo>
                <a:cubicBezTo>
                  <a:pt x="92" y="59"/>
                  <a:pt x="92" y="59"/>
                  <a:pt x="92" y="59"/>
                </a:cubicBezTo>
                <a:cubicBezTo>
                  <a:pt x="104" y="59"/>
                  <a:pt x="104" y="59"/>
                  <a:pt x="104" y="59"/>
                </a:cubicBezTo>
                <a:cubicBezTo>
                  <a:pt x="104" y="35"/>
                  <a:pt x="104" y="35"/>
                  <a:pt x="104" y="35"/>
                </a:cubicBezTo>
                <a:cubicBezTo>
                  <a:pt x="104" y="22"/>
                  <a:pt x="94" y="11"/>
                  <a:pt x="80" y="11"/>
                </a:cubicBezTo>
                <a:close/>
                <a:moveTo>
                  <a:pt x="52" y="47"/>
                </a:moveTo>
                <a:cubicBezTo>
                  <a:pt x="28" y="47"/>
                  <a:pt x="28" y="47"/>
                  <a:pt x="28" y="47"/>
                </a:cubicBezTo>
                <a:cubicBezTo>
                  <a:pt x="28" y="43"/>
                  <a:pt x="28" y="43"/>
                  <a:pt x="28" y="43"/>
                </a:cubicBezTo>
                <a:cubicBezTo>
                  <a:pt x="52" y="43"/>
                  <a:pt x="52" y="43"/>
                  <a:pt x="52" y="43"/>
                </a:cubicBezTo>
                <a:lnTo>
                  <a:pt x="52" y="47"/>
                </a:lnTo>
                <a:close/>
                <a:moveTo>
                  <a:pt x="52" y="37"/>
                </a:moveTo>
                <a:cubicBezTo>
                  <a:pt x="28" y="37"/>
                  <a:pt x="28" y="37"/>
                  <a:pt x="28" y="37"/>
                </a:cubicBezTo>
                <a:cubicBezTo>
                  <a:pt x="28" y="33"/>
                  <a:pt x="28" y="33"/>
                  <a:pt x="28" y="33"/>
                </a:cubicBezTo>
                <a:cubicBezTo>
                  <a:pt x="52" y="33"/>
                  <a:pt x="52" y="33"/>
                  <a:pt x="52" y="33"/>
                </a:cubicBezTo>
                <a:lnTo>
                  <a:pt x="52" y="37"/>
                </a:lnTo>
                <a:close/>
                <a:moveTo>
                  <a:pt x="52" y="27"/>
                </a:moveTo>
                <a:cubicBezTo>
                  <a:pt x="28" y="27"/>
                  <a:pt x="28" y="27"/>
                  <a:pt x="28" y="27"/>
                </a:cubicBezTo>
                <a:cubicBezTo>
                  <a:pt x="28" y="23"/>
                  <a:pt x="28" y="23"/>
                  <a:pt x="28" y="23"/>
                </a:cubicBezTo>
                <a:cubicBezTo>
                  <a:pt x="52" y="23"/>
                  <a:pt x="52" y="23"/>
                  <a:pt x="52" y="23"/>
                </a:cubicBezTo>
                <a:lnTo>
                  <a:pt x="52" y="27"/>
                </a:lnTo>
                <a:close/>
                <a:moveTo>
                  <a:pt x="80" y="51"/>
                </a:moveTo>
                <a:cubicBezTo>
                  <a:pt x="71" y="51"/>
                  <a:pt x="64" y="44"/>
                  <a:pt x="64" y="35"/>
                </a:cubicBezTo>
                <a:cubicBezTo>
                  <a:pt x="64" y="26"/>
                  <a:pt x="71" y="19"/>
                  <a:pt x="80" y="19"/>
                </a:cubicBezTo>
                <a:cubicBezTo>
                  <a:pt x="89" y="19"/>
                  <a:pt x="96" y="26"/>
                  <a:pt x="96" y="35"/>
                </a:cubicBezTo>
                <a:cubicBezTo>
                  <a:pt x="96" y="44"/>
                  <a:pt x="89" y="51"/>
                  <a:pt x="80" y="51"/>
                </a:cubicBezTo>
                <a:close/>
              </a:path>
            </a:pathLst>
          </a:custGeom>
          <a:solidFill>
            <a:schemeClr val="accent1"/>
          </a:solidFill>
          <a:ln>
            <a:solidFill>
              <a:schemeClr val="bg1"/>
            </a:solidFill>
          </a:ln>
        </p:spPr>
        <p:txBody>
          <a:bodyPr vert="horz" wrap="square" lIns="91432" tIns="45717" rIns="91432" bIns="45717" numCol="1" anchor="t" anchorCtr="0" compatLnSpc="1">
            <a:prstTxWarp prst="textNoShape">
              <a:avLst/>
            </a:prstTxWarp>
          </a:bodyPr>
          <a:lstStyle/>
          <a:p>
            <a:endParaRPr lang="en-US"/>
          </a:p>
        </p:txBody>
      </p:sp>
      <p:sp>
        <p:nvSpPr>
          <p:cNvPr id="10" name="Freeform 16"/>
          <p:cNvSpPr>
            <a:spLocks noEditPoints="1"/>
          </p:cNvSpPr>
          <p:nvPr/>
        </p:nvSpPr>
        <p:spPr bwMode="auto">
          <a:xfrm>
            <a:off x="1340288" y="4866363"/>
            <a:ext cx="951977" cy="619895"/>
          </a:xfrm>
          <a:custGeom>
            <a:avLst/>
            <a:gdLst>
              <a:gd name="T0" fmla="*/ 4 w 104"/>
              <a:gd name="T1" fmla="*/ 31 h 70"/>
              <a:gd name="T2" fmla="*/ 0 w 104"/>
              <a:gd name="T3" fmla="*/ 19 h 70"/>
              <a:gd name="T4" fmla="*/ 0 w 104"/>
              <a:gd name="T5" fmla="*/ 53 h 70"/>
              <a:gd name="T6" fmla="*/ 4 w 104"/>
              <a:gd name="T7" fmla="*/ 45 h 70"/>
              <a:gd name="T8" fmla="*/ 0 w 104"/>
              <a:gd name="T9" fmla="*/ 53 h 70"/>
              <a:gd name="T10" fmla="*/ 6 w 104"/>
              <a:gd name="T11" fmla="*/ 4 h 70"/>
              <a:gd name="T12" fmla="*/ 10 w 104"/>
              <a:gd name="T13" fmla="*/ 70 h 70"/>
              <a:gd name="T14" fmla="*/ 0 w 104"/>
              <a:gd name="T15" fmla="*/ 0 h 70"/>
              <a:gd name="T16" fmla="*/ 80 w 104"/>
              <a:gd name="T17" fmla="*/ 33 h 70"/>
              <a:gd name="T18" fmla="*/ 80 w 104"/>
              <a:gd name="T19" fmla="*/ 38 h 70"/>
              <a:gd name="T20" fmla="*/ 80 w 104"/>
              <a:gd name="T21" fmla="*/ 33 h 70"/>
              <a:gd name="T22" fmla="*/ 83 w 104"/>
              <a:gd name="T23" fmla="*/ 28 h 70"/>
              <a:gd name="T24" fmla="*/ 80 w 104"/>
              <a:gd name="T25" fmla="*/ 27 h 70"/>
              <a:gd name="T26" fmla="*/ 80 w 104"/>
              <a:gd name="T27" fmla="*/ 22 h 70"/>
              <a:gd name="T28" fmla="*/ 75 w 104"/>
              <a:gd name="T29" fmla="*/ 29 h 70"/>
              <a:gd name="T30" fmla="*/ 70 w 104"/>
              <a:gd name="T31" fmla="*/ 27 h 70"/>
              <a:gd name="T32" fmla="*/ 66 w 104"/>
              <a:gd name="T33" fmla="*/ 35 h 70"/>
              <a:gd name="T34" fmla="*/ 74 w 104"/>
              <a:gd name="T35" fmla="*/ 39 h 70"/>
              <a:gd name="T36" fmla="*/ 69 w 104"/>
              <a:gd name="T37" fmla="*/ 42 h 70"/>
              <a:gd name="T38" fmla="*/ 78 w 104"/>
              <a:gd name="T39" fmla="*/ 43 h 70"/>
              <a:gd name="T40" fmla="*/ 80 w 104"/>
              <a:gd name="T41" fmla="*/ 43 h 70"/>
              <a:gd name="T42" fmla="*/ 81 w 104"/>
              <a:gd name="T43" fmla="*/ 49 h 70"/>
              <a:gd name="T44" fmla="*/ 86 w 104"/>
              <a:gd name="T45" fmla="*/ 41 h 70"/>
              <a:gd name="T46" fmla="*/ 91 w 104"/>
              <a:gd name="T47" fmla="*/ 44 h 70"/>
              <a:gd name="T48" fmla="*/ 94 w 104"/>
              <a:gd name="T49" fmla="*/ 36 h 70"/>
              <a:gd name="T50" fmla="*/ 87 w 104"/>
              <a:gd name="T51" fmla="*/ 31 h 70"/>
              <a:gd name="T52" fmla="*/ 92 w 104"/>
              <a:gd name="T53" fmla="*/ 28 h 70"/>
              <a:gd name="T54" fmla="*/ 80 w 104"/>
              <a:gd name="T55" fmla="*/ 41 h 70"/>
              <a:gd name="T56" fmla="*/ 80 w 104"/>
              <a:gd name="T57" fmla="*/ 29 h 70"/>
              <a:gd name="T58" fmla="*/ 80 w 104"/>
              <a:gd name="T59" fmla="*/ 41 h 70"/>
              <a:gd name="T60" fmla="*/ 16 w 104"/>
              <a:gd name="T61" fmla="*/ 11 h 70"/>
              <a:gd name="T62" fmla="*/ 24 w 104"/>
              <a:gd name="T63" fmla="*/ 59 h 70"/>
              <a:gd name="T64" fmla="*/ 48 w 104"/>
              <a:gd name="T65" fmla="*/ 63 h 70"/>
              <a:gd name="T66" fmla="*/ 56 w 104"/>
              <a:gd name="T67" fmla="*/ 59 h 70"/>
              <a:gd name="T68" fmla="*/ 92 w 104"/>
              <a:gd name="T69" fmla="*/ 63 h 70"/>
              <a:gd name="T70" fmla="*/ 104 w 104"/>
              <a:gd name="T71" fmla="*/ 59 h 70"/>
              <a:gd name="T72" fmla="*/ 80 w 104"/>
              <a:gd name="T73" fmla="*/ 11 h 70"/>
              <a:gd name="T74" fmla="*/ 28 w 104"/>
              <a:gd name="T75" fmla="*/ 47 h 70"/>
              <a:gd name="T76" fmla="*/ 52 w 104"/>
              <a:gd name="T77" fmla="*/ 43 h 70"/>
              <a:gd name="T78" fmla="*/ 52 w 104"/>
              <a:gd name="T79" fmla="*/ 37 h 70"/>
              <a:gd name="T80" fmla="*/ 28 w 104"/>
              <a:gd name="T81" fmla="*/ 33 h 70"/>
              <a:gd name="T82" fmla="*/ 52 w 104"/>
              <a:gd name="T83" fmla="*/ 37 h 70"/>
              <a:gd name="T84" fmla="*/ 28 w 104"/>
              <a:gd name="T85" fmla="*/ 27 h 70"/>
              <a:gd name="T86" fmla="*/ 52 w 104"/>
              <a:gd name="T87" fmla="*/ 23 h 70"/>
              <a:gd name="T88" fmla="*/ 80 w 104"/>
              <a:gd name="T89" fmla="*/ 51 h 70"/>
              <a:gd name="T90" fmla="*/ 80 w 104"/>
              <a:gd name="T91" fmla="*/ 19 h 70"/>
              <a:gd name="T92" fmla="*/ 80 w 104"/>
              <a:gd name="T93" fmla="*/ 5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0">
                <a:moveTo>
                  <a:pt x="0" y="31"/>
                </a:moveTo>
                <a:cubicBezTo>
                  <a:pt x="4" y="31"/>
                  <a:pt x="4" y="31"/>
                  <a:pt x="4" y="31"/>
                </a:cubicBezTo>
                <a:cubicBezTo>
                  <a:pt x="4" y="19"/>
                  <a:pt x="4" y="19"/>
                  <a:pt x="4" y="19"/>
                </a:cubicBezTo>
                <a:cubicBezTo>
                  <a:pt x="0" y="19"/>
                  <a:pt x="0" y="19"/>
                  <a:pt x="0" y="19"/>
                </a:cubicBezTo>
                <a:lnTo>
                  <a:pt x="0" y="31"/>
                </a:lnTo>
                <a:close/>
                <a:moveTo>
                  <a:pt x="0" y="53"/>
                </a:moveTo>
                <a:cubicBezTo>
                  <a:pt x="4" y="53"/>
                  <a:pt x="4" y="53"/>
                  <a:pt x="4" y="53"/>
                </a:cubicBezTo>
                <a:cubicBezTo>
                  <a:pt x="4" y="45"/>
                  <a:pt x="4" y="45"/>
                  <a:pt x="4" y="45"/>
                </a:cubicBezTo>
                <a:cubicBezTo>
                  <a:pt x="0" y="45"/>
                  <a:pt x="0" y="45"/>
                  <a:pt x="0" y="45"/>
                </a:cubicBezTo>
                <a:lnTo>
                  <a:pt x="0" y="53"/>
                </a:lnTo>
                <a:close/>
                <a:moveTo>
                  <a:pt x="0" y="4"/>
                </a:moveTo>
                <a:cubicBezTo>
                  <a:pt x="6" y="4"/>
                  <a:pt x="6" y="4"/>
                  <a:pt x="6" y="4"/>
                </a:cubicBezTo>
                <a:cubicBezTo>
                  <a:pt x="6" y="70"/>
                  <a:pt x="6" y="70"/>
                  <a:pt x="6" y="70"/>
                </a:cubicBezTo>
                <a:cubicBezTo>
                  <a:pt x="10" y="70"/>
                  <a:pt x="10" y="70"/>
                  <a:pt x="10" y="70"/>
                </a:cubicBezTo>
                <a:cubicBezTo>
                  <a:pt x="10" y="0"/>
                  <a:pt x="10" y="0"/>
                  <a:pt x="10" y="0"/>
                </a:cubicBezTo>
                <a:cubicBezTo>
                  <a:pt x="0" y="0"/>
                  <a:pt x="0" y="0"/>
                  <a:pt x="0" y="0"/>
                </a:cubicBezTo>
                <a:lnTo>
                  <a:pt x="0" y="4"/>
                </a:lnTo>
                <a:close/>
                <a:moveTo>
                  <a:pt x="80" y="33"/>
                </a:moveTo>
                <a:cubicBezTo>
                  <a:pt x="79" y="33"/>
                  <a:pt x="78" y="34"/>
                  <a:pt x="78" y="35"/>
                </a:cubicBezTo>
                <a:cubicBezTo>
                  <a:pt x="78" y="37"/>
                  <a:pt x="79" y="38"/>
                  <a:pt x="80" y="38"/>
                </a:cubicBezTo>
                <a:cubicBezTo>
                  <a:pt x="82" y="38"/>
                  <a:pt x="83" y="37"/>
                  <a:pt x="83" y="35"/>
                </a:cubicBezTo>
                <a:cubicBezTo>
                  <a:pt x="83" y="34"/>
                  <a:pt x="82" y="33"/>
                  <a:pt x="80" y="33"/>
                </a:cubicBezTo>
                <a:close/>
                <a:moveTo>
                  <a:pt x="87" y="23"/>
                </a:moveTo>
                <a:cubicBezTo>
                  <a:pt x="86" y="24"/>
                  <a:pt x="84" y="26"/>
                  <a:pt x="83" y="28"/>
                </a:cubicBezTo>
                <a:cubicBezTo>
                  <a:pt x="82" y="27"/>
                  <a:pt x="81" y="27"/>
                  <a:pt x="80" y="27"/>
                </a:cubicBezTo>
                <a:cubicBezTo>
                  <a:pt x="80" y="27"/>
                  <a:pt x="80" y="27"/>
                  <a:pt x="80" y="27"/>
                </a:cubicBezTo>
                <a:cubicBezTo>
                  <a:pt x="81" y="25"/>
                  <a:pt x="81" y="23"/>
                  <a:pt x="82" y="22"/>
                </a:cubicBezTo>
                <a:cubicBezTo>
                  <a:pt x="82" y="22"/>
                  <a:pt x="81" y="22"/>
                  <a:pt x="80" y="22"/>
                </a:cubicBezTo>
                <a:cubicBezTo>
                  <a:pt x="78" y="22"/>
                  <a:pt x="75" y="22"/>
                  <a:pt x="74" y="23"/>
                </a:cubicBezTo>
                <a:cubicBezTo>
                  <a:pt x="74" y="25"/>
                  <a:pt x="74" y="28"/>
                  <a:pt x="75" y="29"/>
                </a:cubicBezTo>
                <a:cubicBezTo>
                  <a:pt x="74" y="30"/>
                  <a:pt x="74" y="31"/>
                  <a:pt x="73" y="31"/>
                </a:cubicBezTo>
                <a:cubicBezTo>
                  <a:pt x="72" y="30"/>
                  <a:pt x="71" y="29"/>
                  <a:pt x="70" y="27"/>
                </a:cubicBezTo>
                <a:cubicBezTo>
                  <a:pt x="69" y="27"/>
                  <a:pt x="69" y="28"/>
                  <a:pt x="68" y="29"/>
                </a:cubicBezTo>
                <a:cubicBezTo>
                  <a:pt x="67" y="31"/>
                  <a:pt x="66" y="33"/>
                  <a:pt x="66" y="35"/>
                </a:cubicBezTo>
                <a:cubicBezTo>
                  <a:pt x="68" y="36"/>
                  <a:pt x="70" y="37"/>
                  <a:pt x="73" y="37"/>
                </a:cubicBezTo>
                <a:cubicBezTo>
                  <a:pt x="73" y="38"/>
                  <a:pt x="73" y="39"/>
                  <a:pt x="74" y="39"/>
                </a:cubicBezTo>
                <a:cubicBezTo>
                  <a:pt x="72" y="40"/>
                  <a:pt x="70" y="40"/>
                  <a:pt x="68" y="40"/>
                </a:cubicBezTo>
                <a:cubicBezTo>
                  <a:pt x="68" y="41"/>
                  <a:pt x="68" y="42"/>
                  <a:pt x="69" y="42"/>
                </a:cubicBezTo>
                <a:cubicBezTo>
                  <a:pt x="70" y="45"/>
                  <a:pt x="71" y="46"/>
                  <a:pt x="73" y="47"/>
                </a:cubicBezTo>
                <a:cubicBezTo>
                  <a:pt x="75" y="46"/>
                  <a:pt x="77" y="45"/>
                  <a:pt x="78" y="43"/>
                </a:cubicBezTo>
                <a:cubicBezTo>
                  <a:pt x="79" y="43"/>
                  <a:pt x="79" y="43"/>
                  <a:pt x="80" y="43"/>
                </a:cubicBezTo>
                <a:cubicBezTo>
                  <a:pt x="80" y="43"/>
                  <a:pt x="80" y="43"/>
                  <a:pt x="80" y="43"/>
                </a:cubicBezTo>
                <a:cubicBezTo>
                  <a:pt x="80" y="45"/>
                  <a:pt x="79" y="47"/>
                  <a:pt x="78" y="49"/>
                </a:cubicBezTo>
                <a:cubicBezTo>
                  <a:pt x="79" y="49"/>
                  <a:pt x="80" y="49"/>
                  <a:pt x="81" y="49"/>
                </a:cubicBezTo>
                <a:cubicBezTo>
                  <a:pt x="83" y="49"/>
                  <a:pt x="85" y="49"/>
                  <a:pt x="87" y="47"/>
                </a:cubicBezTo>
                <a:cubicBezTo>
                  <a:pt x="87" y="45"/>
                  <a:pt x="87" y="43"/>
                  <a:pt x="86" y="41"/>
                </a:cubicBezTo>
                <a:cubicBezTo>
                  <a:pt x="86" y="41"/>
                  <a:pt x="87" y="40"/>
                  <a:pt x="87" y="39"/>
                </a:cubicBezTo>
                <a:cubicBezTo>
                  <a:pt x="89" y="41"/>
                  <a:pt x="90" y="42"/>
                  <a:pt x="91" y="44"/>
                </a:cubicBezTo>
                <a:cubicBezTo>
                  <a:pt x="92" y="43"/>
                  <a:pt x="92" y="43"/>
                  <a:pt x="92" y="42"/>
                </a:cubicBezTo>
                <a:cubicBezTo>
                  <a:pt x="94" y="40"/>
                  <a:pt x="94" y="38"/>
                  <a:pt x="94" y="36"/>
                </a:cubicBezTo>
                <a:cubicBezTo>
                  <a:pt x="92" y="34"/>
                  <a:pt x="90" y="34"/>
                  <a:pt x="88" y="34"/>
                </a:cubicBezTo>
                <a:cubicBezTo>
                  <a:pt x="88" y="33"/>
                  <a:pt x="88" y="32"/>
                  <a:pt x="87" y="31"/>
                </a:cubicBezTo>
                <a:cubicBezTo>
                  <a:pt x="89" y="31"/>
                  <a:pt x="91" y="30"/>
                  <a:pt x="93" y="30"/>
                </a:cubicBezTo>
                <a:cubicBezTo>
                  <a:pt x="93" y="30"/>
                  <a:pt x="93" y="29"/>
                  <a:pt x="92" y="28"/>
                </a:cubicBezTo>
                <a:cubicBezTo>
                  <a:pt x="91" y="26"/>
                  <a:pt x="89" y="25"/>
                  <a:pt x="87" y="23"/>
                </a:cubicBezTo>
                <a:close/>
                <a:moveTo>
                  <a:pt x="80" y="41"/>
                </a:moveTo>
                <a:cubicBezTo>
                  <a:pt x="77" y="41"/>
                  <a:pt x="74" y="39"/>
                  <a:pt x="74" y="35"/>
                </a:cubicBezTo>
                <a:cubicBezTo>
                  <a:pt x="74" y="32"/>
                  <a:pt x="77" y="29"/>
                  <a:pt x="80" y="29"/>
                </a:cubicBezTo>
                <a:cubicBezTo>
                  <a:pt x="84" y="29"/>
                  <a:pt x="86" y="32"/>
                  <a:pt x="86" y="35"/>
                </a:cubicBezTo>
                <a:cubicBezTo>
                  <a:pt x="86" y="39"/>
                  <a:pt x="84" y="41"/>
                  <a:pt x="80" y="41"/>
                </a:cubicBezTo>
                <a:close/>
                <a:moveTo>
                  <a:pt x="80" y="11"/>
                </a:moveTo>
                <a:cubicBezTo>
                  <a:pt x="16" y="11"/>
                  <a:pt x="16" y="11"/>
                  <a:pt x="16" y="11"/>
                </a:cubicBezTo>
                <a:cubicBezTo>
                  <a:pt x="16" y="59"/>
                  <a:pt x="16" y="59"/>
                  <a:pt x="16" y="59"/>
                </a:cubicBezTo>
                <a:cubicBezTo>
                  <a:pt x="24" y="59"/>
                  <a:pt x="24" y="59"/>
                  <a:pt x="24" y="59"/>
                </a:cubicBezTo>
                <a:cubicBezTo>
                  <a:pt x="24" y="63"/>
                  <a:pt x="24" y="63"/>
                  <a:pt x="24" y="63"/>
                </a:cubicBezTo>
                <a:cubicBezTo>
                  <a:pt x="48" y="63"/>
                  <a:pt x="48" y="63"/>
                  <a:pt x="48" y="63"/>
                </a:cubicBezTo>
                <a:cubicBezTo>
                  <a:pt x="48" y="59"/>
                  <a:pt x="48" y="59"/>
                  <a:pt x="48" y="59"/>
                </a:cubicBezTo>
                <a:cubicBezTo>
                  <a:pt x="56" y="59"/>
                  <a:pt x="56" y="59"/>
                  <a:pt x="56" y="59"/>
                </a:cubicBezTo>
                <a:cubicBezTo>
                  <a:pt x="56" y="63"/>
                  <a:pt x="56" y="63"/>
                  <a:pt x="56" y="63"/>
                </a:cubicBezTo>
                <a:cubicBezTo>
                  <a:pt x="92" y="63"/>
                  <a:pt x="92" y="63"/>
                  <a:pt x="92" y="63"/>
                </a:cubicBezTo>
                <a:cubicBezTo>
                  <a:pt x="92" y="59"/>
                  <a:pt x="92" y="59"/>
                  <a:pt x="92" y="59"/>
                </a:cubicBezTo>
                <a:cubicBezTo>
                  <a:pt x="104" y="59"/>
                  <a:pt x="104" y="59"/>
                  <a:pt x="104" y="59"/>
                </a:cubicBezTo>
                <a:cubicBezTo>
                  <a:pt x="104" y="35"/>
                  <a:pt x="104" y="35"/>
                  <a:pt x="104" y="35"/>
                </a:cubicBezTo>
                <a:cubicBezTo>
                  <a:pt x="104" y="22"/>
                  <a:pt x="94" y="11"/>
                  <a:pt x="80" y="11"/>
                </a:cubicBezTo>
                <a:close/>
                <a:moveTo>
                  <a:pt x="52" y="47"/>
                </a:moveTo>
                <a:cubicBezTo>
                  <a:pt x="28" y="47"/>
                  <a:pt x="28" y="47"/>
                  <a:pt x="28" y="47"/>
                </a:cubicBezTo>
                <a:cubicBezTo>
                  <a:pt x="28" y="43"/>
                  <a:pt x="28" y="43"/>
                  <a:pt x="28" y="43"/>
                </a:cubicBezTo>
                <a:cubicBezTo>
                  <a:pt x="52" y="43"/>
                  <a:pt x="52" y="43"/>
                  <a:pt x="52" y="43"/>
                </a:cubicBezTo>
                <a:lnTo>
                  <a:pt x="52" y="47"/>
                </a:lnTo>
                <a:close/>
                <a:moveTo>
                  <a:pt x="52" y="37"/>
                </a:moveTo>
                <a:cubicBezTo>
                  <a:pt x="28" y="37"/>
                  <a:pt x="28" y="37"/>
                  <a:pt x="28" y="37"/>
                </a:cubicBezTo>
                <a:cubicBezTo>
                  <a:pt x="28" y="33"/>
                  <a:pt x="28" y="33"/>
                  <a:pt x="28" y="33"/>
                </a:cubicBezTo>
                <a:cubicBezTo>
                  <a:pt x="52" y="33"/>
                  <a:pt x="52" y="33"/>
                  <a:pt x="52" y="33"/>
                </a:cubicBezTo>
                <a:lnTo>
                  <a:pt x="52" y="37"/>
                </a:lnTo>
                <a:close/>
                <a:moveTo>
                  <a:pt x="52" y="27"/>
                </a:moveTo>
                <a:cubicBezTo>
                  <a:pt x="28" y="27"/>
                  <a:pt x="28" y="27"/>
                  <a:pt x="28" y="27"/>
                </a:cubicBezTo>
                <a:cubicBezTo>
                  <a:pt x="28" y="23"/>
                  <a:pt x="28" y="23"/>
                  <a:pt x="28" y="23"/>
                </a:cubicBezTo>
                <a:cubicBezTo>
                  <a:pt x="52" y="23"/>
                  <a:pt x="52" y="23"/>
                  <a:pt x="52" y="23"/>
                </a:cubicBezTo>
                <a:lnTo>
                  <a:pt x="52" y="27"/>
                </a:lnTo>
                <a:close/>
                <a:moveTo>
                  <a:pt x="80" y="51"/>
                </a:moveTo>
                <a:cubicBezTo>
                  <a:pt x="71" y="51"/>
                  <a:pt x="64" y="44"/>
                  <a:pt x="64" y="35"/>
                </a:cubicBezTo>
                <a:cubicBezTo>
                  <a:pt x="64" y="26"/>
                  <a:pt x="71" y="19"/>
                  <a:pt x="80" y="19"/>
                </a:cubicBezTo>
                <a:cubicBezTo>
                  <a:pt x="89" y="19"/>
                  <a:pt x="96" y="26"/>
                  <a:pt x="96" y="35"/>
                </a:cubicBezTo>
                <a:cubicBezTo>
                  <a:pt x="96" y="44"/>
                  <a:pt x="89" y="51"/>
                  <a:pt x="80" y="51"/>
                </a:cubicBezTo>
                <a:close/>
              </a:path>
            </a:pathLst>
          </a:custGeom>
          <a:solidFill>
            <a:schemeClr val="accent1"/>
          </a:solidFill>
          <a:ln>
            <a:solidFill>
              <a:schemeClr val="bg1"/>
            </a:solidFill>
          </a:ln>
        </p:spPr>
        <p:txBody>
          <a:bodyPr vert="horz" wrap="square" lIns="91432" tIns="45717" rIns="91432" bIns="45717" numCol="1" anchor="t" anchorCtr="0" compatLnSpc="1">
            <a:prstTxWarp prst="textNoShape">
              <a:avLst/>
            </a:prstTxWarp>
          </a:bodyPr>
          <a:lstStyle/>
          <a:p>
            <a:endParaRPr lang="en-US"/>
          </a:p>
        </p:txBody>
      </p:sp>
      <p:sp>
        <p:nvSpPr>
          <p:cNvPr id="11" name="Freeform 16"/>
          <p:cNvSpPr>
            <a:spLocks noEditPoints="1"/>
          </p:cNvSpPr>
          <p:nvPr/>
        </p:nvSpPr>
        <p:spPr bwMode="auto">
          <a:xfrm>
            <a:off x="3659690" y="2511615"/>
            <a:ext cx="951977" cy="619895"/>
          </a:xfrm>
          <a:custGeom>
            <a:avLst/>
            <a:gdLst>
              <a:gd name="T0" fmla="*/ 4 w 104"/>
              <a:gd name="T1" fmla="*/ 31 h 70"/>
              <a:gd name="T2" fmla="*/ 0 w 104"/>
              <a:gd name="T3" fmla="*/ 19 h 70"/>
              <a:gd name="T4" fmla="*/ 0 w 104"/>
              <a:gd name="T5" fmla="*/ 53 h 70"/>
              <a:gd name="T6" fmla="*/ 4 w 104"/>
              <a:gd name="T7" fmla="*/ 45 h 70"/>
              <a:gd name="T8" fmla="*/ 0 w 104"/>
              <a:gd name="T9" fmla="*/ 53 h 70"/>
              <a:gd name="T10" fmla="*/ 6 w 104"/>
              <a:gd name="T11" fmla="*/ 4 h 70"/>
              <a:gd name="T12" fmla="*/ 10 w 104"/>
              <a:gd name="T13" fmla="*/ 70 h 70"/>
              <a:gd name="T14" fmla="*/ 0 w 104"/>
              <a:gd name="T15" fmla="*/ 0 h 70"/>
              <a:gd name="T16" fmla="*/ 80 w 104"/>
              <a:gd name="T17" fmla="*/ 33 h 70"/>
              <a:gd name="T18" fmla="*/ 80 w 104"/>
              <a:gd name="T19" fmla="*/ 38 h 70"/>
              <a:gd name="T20" fmla="*/ 80 w 104"/>
              <a:gd name="T21" fmla="*/ 33 h 70"/>
              <a:gd name="T22" fmla="*/ 83 w 104"/>
              <a:gd name="T23" fmla="*/ 28 h 70"/>
              <a:gd name="T24" fmla="*/ 80 w 104"/>
              <a:gd name="T25" fmla="*/ 27 h 70"/>
              <a:gd name="T26" fmla="*/ 80 w 104"/>
              <a:gd name="T27" fmla="*/ 22 h 70"/>
              <a:gd name="T28" fmla="*/ 75 w 104"/>
              <a:gd name="T29" fmla="*/ 29 h 70"/>
              <a:gd name="T30" fmla="*/ 70 w 104"/>
              <a:gd name="T31" fmla="*/ 27 h 70"/>
              <a:gd name="T32" fmla="*/ 66 w 104"/>
              <a:gd name="T33" fmla="*/ 35 h 70"/>
              <a:gd name="T34" fmla="*/ 74 w 104"/>
              <a:gd name="T35" fmla="*/ 39 h 70"/>
              <a:gd name="T36" fmla="*/ 69 w 104"/>
              <a:gd name="T37" fmla="*/ 42 h 70"/>
              <a:gd name="T38" fmla="*/ 78 w 104"/>
              <a:gd name="T39" fmla="*/ 43 h 70"/>
              <a:gd name="T40" fmla="*/ 80 w 104"/>
              <a:gd name="T41" fmla="*/ 43 h 70"/>
              <a:gd name="T42" fmla="*/ 81 w 104"/>
              <a:gd name="T43" fmla="*/ 49 h 70"/>
              <a:gd name="T44" fmla="*/ 86 w 104"/>
              <a:gd name="T45" fmla="*/ 41 h 70"/>
              <a:gd name="T46" fmla="*/ 91 w 104"/>
              <a:gd name="T47" fmla="*/ 44 h 70"/>
              <a:gd name="T48" fmla="*/ 94 w 104"/>
              <a:gd name="T49" fmla="*/ 36 h 70"/>
              <a:gd name="T50" fmla="*/ 87 w 104"/>
              <a:gd name="T51" fmla="*/ 31 h 70"/>
              <a:gd name="T52" fmla="*/ 92 w 104"/>
              <a:gd name="T53" fmla="*/ 28 h 70"/>
              <a:gd name="T54" fmla="*/ 80 w 104"/>
              <a:gd name="T55" fmla="*/ 41 h 70"/>
              <a:gd name="T56" fmla="*/ 80 w 104"/>
              <a:gd name="T57" fmla="*/ 29 h 70"/>
              <a:gd name="T58" fmla="*/ 80 w 104"/>
              <a:gd name="T59" fmla="*/ 41 h 70"/>
              <a:gd name="T60" fmla="*/ 16 w 104"/>
              <a:gd name="T61" fmla="*/ 11 h 70"/>
              <a:gd name="T62" fmla="*/ 24 w 104"/>
              <a:gd name="T63" fmla="*/ 59 h 70"/>
              <a:gd name="T64" fmla="*/ 48 w 104"/>
              <a:gd name="T65" fmla="*/ 63 h 70"/>
              <a:gd name="T66" fmla="*/ 56 w 104"/>
              <a:gd name="T67" fmla="*/ 59 h 70"/>
              <a:gd name="T68" fmla="*/ 92 w 104"/>
              <a:gd name="T69" fmla="*/ 63 h 70"/>
              <a:gd name="T70" fmla="*/ 104 w 104"/>
              <a:gd name="T71" fmla="*/ 59 h 70"/>
              <a:gd name="T72" fmla="*/ 80 w 104"/>
              <a:gd name="T73" fmla="*/ 11 h 70"/>
              <a:gd name="T74" fmla="*/ 28 w 104"/>
              <a:gd name="T75" fmla="*/ 47 h 70"/>
              <a:gd name="T76" fmla="*/ 52 w 104"/>
              <a:gd name="T77" fmla="*/ 43 h 70"/>
              <a:gd name="T78" fmla="*/ 52 w 104"/>
              <a:gd name="T79" fmla="*/ 37 h 70"/>
              <a:gd name="T80" fmla="*/ 28 w 104"/>
              <a:gd name="T81" fmla="*/ 33 h 70"/>
              <a:gd name="T82" fmla="*/ 52 w 104"/>
              <a:gd name="T83" fmla="*/ 37 h 70"/>
              <a:gd name="T84" fmla="*/ 28 w 104"/>
              <a:gd name="T85" fmla="*/ 27 h 70"/>
              <a:gd name="T86" fmla="*/ 52 w 104"/>
              <a:gd name="T87" fmla="*/ 23 h 70"/>
              <a:gd name="T88" fmla="*/ 80 w 104"/>
              <a:gd name="T89" fmla="*/ 51 h 70"/>
              <a:gd name="T90" fmla="*/ 80 w 104"/>
              <a:gd name="T91" fmla="*/ 19 h 70"/>
              <a:gd name="T92" fmla="*/ 80 w 104"/>
              <a:gd name="T93" fmla="*/ 5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0">
                <a:moveTo>
                  <a:pt x="0" y="31"/>
                </a:moveTo>
                <a:cubicBezTo>
                  <a:pt x="4" y="31"/>
                  <a:pt x="4" y="31"/>
                  <a:pt x="4" y="31"/>
                </a:cubicBezTo>
                <a:cubicBezTo>
                  <a:pt x="4" y="19"/>
                  <a:pt x="4" y="19"/>
                  <a:pt x="4" y="19"/>
                </a:cubicBezTo>
                <a:cubicBezTo>
                  <a:pt x="0" y="19"/>
                  <a:pt x="0" y="19"/>
                  <a:pt x="0" y="19"/>
                </a:cubicBezTo>
                <a:lnTo>
                  <a:pt x="0" y="31"/>
                </a:lnTo>
                <a:close/>
                <a:moveTo>
                  <a:pt x="0" y="53"/>
                </a:moveTo>
                <a:cubicBezTo>
                  <a:pt x="4" y="53"/>
                  <a:pt x="4" y="53"/>
                  <a:pt x="4" y="53"/>
                </a:cubicBezTo>
                <a:cubicBezTo>
                  <a:pt x="4" y="45"/>
                  <a:pt x="4" y="45"/>
                  <a:pt x="4" y="45"/>
                </a:cubicBezTo>
                <a:cubicBezTo>
                  <a:pt x="0" y="45"/>
                  <a:pt x="0" y="45"/>
                  <a:pt x="0" y="45"/>
                </a:cubicBezTo>
                <a:lnTo>
                  <a:pt x="0" y="53"/>
                </a:lnTo>
                <a:close/>
                <a:moveTo>
                  <a:pt x="0" y="4"/>
                </a:moveTo>
                <a:cubicBezTo>
                  <a:pt x="6" y="4"/>
                  <a:pt x="6" y="4"/>
                  <a:pt x="6" y="4"/>
                </a:cubicBezTo>
                <a:cubicBezTo>
                  <a:pt x="6" y="70"/>
                  <a:pt x="6" y="70"/>
                  <a:pt x="6" y="70"/>
                </a:cubicBezTo>
                <a:cubicBezTo>
                  <a:pt x="10" y="70"/>
                  <a:pt x="10" y="70"/>
                  <a:pt x="10" y="70"/>
                </a:cubicBezTo>
                <a:cubicBezTo>
                  <a:pt x="10" y="0"/>
                  <a:pt x="10" y="0"/>
                  <a:pt x="10" y="0"/>
                </a:cubicBezTo>
                <a:cubicBezTo>
                  <a:pt x="0" y="0"/>
                  <a:pt x="0" y="0"/>
                  <a:pt x="0" y="0"/>
                </a:cubicBezTo>
                <a:lnTo>
                  <a:pt x="0" y="4"/>
                </a:lnTo>
                <a:close/>
                <a:moveTo>
                  <a:pt x="80" y="33"/>
                </a:moveTo>
                <a:cubicBezTo>
                  <a:pt x="79" y="33"/>
                  <a:pt x="78" y="34"/>
                  <a:pt x="78" y="35"/>
                </a:cubicBezTo>
                <a:cubicBezTo>
                  <a:pt x="78" y="37"/>
                  <a:pt x="79" y="38"/>
                  <a:pt x="80" y="38"/>
                </a:cubicBezTo>
                <a:cubicBezTo>
                  <a:pt x="82" y="38"/>
                  <a:pt x="83" y="37"/>
                  <a:pt x="83" y="35"/>
                </a:cubicBezTo>
                <a:cubicBezTo>
                  <a:pt x="83" y="34"/>
                  <a:pt x="82" y="33"/>
                  <a:pt x="80" y="33"/>
                </a:cubicBezTo>
                <a:close/>
                <a:moveTo>
                  <a:pt x="87" y="23"/>
                </a:moveTo>
                <a:cubicBezTo>
                  <a:pt x="86" y="24"/>
                  <a:pt x="84" y="26"/>
                  <a:pt x="83" y="28"/>
                </a:cubicBezTo>
                <a:cubicBezTo>
                  <a:pt x="82" y="27"/>
                  <a:pt x="81" y="27"/>
                  <a:pt x="80" y="27"/>
                </a:cubicBezTo>
                <a:cubicBezTo>
                  <a:pt x="80" y="27"/>
                  <a:pt x="80" y="27"/>
                  <a:pt x="80" y="27"/>
                </a:cubicBezTo>
                <a:cubicBezTo>
                  <a:pt x="81" y="25"/>
                  <a:pt x="81" y="23"/>
                  <a:pt x="82" y="22"/>
                </a:cubicBezTo>
                <a:cubicBezTo>
                  <a:pt x="82" y="22"/>
                  <a:pt x="81" y="22"/>
                  <a:pt x="80" y="22"/>
                </a:cubicBezTo>
                <a:cubicBezTo>
                  <a:pt x="78" y="22"/>
                  <a:pt x="75" y="22"/>
                  <a:pt x="74" y="23"/>
                </a:cubicBezTo>
                <a:cubicBezTo>
                  <a:pt x="74" y="25"/>
                  <a:pt x="74" y="28"/>
                  <a:pt x="75" y="29"/>
                </a:cubicBezTo>
                <a:cubicBezTo>
                  <a:pt x="74" y="30"/>
                  <a:pt x="74" y="31"/>
                  <a:pt x="73" y="31"/>
                </a:cubicBezTo>
                <a:cubicBezTo>
                  <a:pt x="72" y="30"/>
                  <a:pt x="71" y="29"/>
                  <a:pt x="70" y="27"/>
                </a:cubicBezTo>
                <a:cubicBezTo>
                  <a:pt x="69" y="27"/>
                  <a:pt x="69" y="28"/>
                  <a:pt x="68" y="29"/>
                </a:cubicBezTo>
                <a:cubicBezTo>
                  <a:pt x="67" y="31"/>
                  <a:pt x="66" y="33"/>
                  <a:pt x="66" y="35"/>
                </a:cubicBezTo>
                <a:cubicBezTo>
                  <a:pt x="68" y="36"/>
                  <a:pt x="70" y="37"/>
                  <a:pt x="73" y="37"/>
                </a:cubicBezTo>
                <a:cubicBezTo>
                  <a:pt x="73" y="38"/>
                  <a:pt x="73" y="39"/>
                  <a:pt x="74" y="39"/>
                </a:cubicBezTo>
                <a:cubicBezTo>
                  <a:pt x="72" y="40"/>
                  <a:pt x="70" y="40"/>
                  <a:pt x="68" y="40"/>
                </a:cubicBezTo>
                <a:cubicBezTo>
                  <a:pt x="68" y="41"/>
                  <a:pt x="68" y="42"/>
                  <a:pt x="69" y="42"/>
                </a:cubicBezTo>
                <a:cubicBezTo>
                  <a:pt x="70" y="45"/>
                  <a:pt x="71" y="46"/>
                  <a:pt x="73" y="47"/>
                </a:cubicBezTo>
                <a:cubicBezTo>
                  <a:pt x="75" y="46"/>
                  <a:pt x="77" y="45"/>
                  <a:pt x="78" y="43"/>
                </a:cubicBezTo>
                <a:cubicBezTo>
                  <a:pt x="79" y="43"/>
                  <a:pt x="79" y="43"/>
                  <a:pt x="80" y="43"/>
                </a:cubicBezTo>
                <a:cubicBezTo>
                  <a:pt x="80" y="43"/>
                  <a:pt x="80" y="43"/>
                  <a:pt x="80" y="43"/>
                </a:cubicBezTo>
                <a:cubicBezTo>
                  <a:pt x="80" y="45"/>
                  <a:pt x="79" y="47"/>
                  <a:pt x="78" y="49"/>
                </a:cubicBezTo>
                <a:cubicBezTo>
                  <a:pt x="79" y="49"/>
                  <a:pt x="80" y="49"/>
                  <a:pt x="81" y="49"/>
                </a:cubicBezTo>
                <a:cubicBezTo>
                  <a:pt x="83" y="49"/>
                  <a:pt x="85" y="49"/>
                  <a:pt x="87" y="47"/>
                </a:cubicBezTo>
                <a:cubicBezTo>
                  <a:pt x="87" y="45"/>
                  <a:pt x="87" y="43"/>
                  <a:pt x="86" y="41"/>
                </a:cubicBezTo>
                <a:cubicBezTo>
                  <a:pt x="86" y="41"/>
                  <a:pt x="87" y="40"/>
                  <a:pt x="87" y="39"/>
                </a:cubicBezTo>
                <a:cubicBezTo>
                  <a:pt x="89" y="41"/>
                  <a:pt x="90" y="42"/>
                  <a:pt x="91" y="44"/>
                </a:cubicBezTo>
                <a:cubicBezTo>
                  <a:pt x="92" y="43"/>
                  <a:pt x="92" y="43"/>
                  <a:pt x="92" y="42"/>
                </a:cubicBezTo>
                <a:cubicBezTo>
                  <a:pt x="94" y="40"/>
                  <a:pt x="94" y="38"/>
                  <a:pt x="94" y="36"/>
                </a:cubicBezTo>
                <a:cubicBezTo>
                  <a:pt x="92" y="34"/>
                  <a:pt x="90" y="34"/>
                  <a:pt x="88" y="34"/>
                </a:cubicBezTo>
                <a:cubicBezTo>
                  <a:pt x="88" y="33"/>
                  <a:pt x="88" y="32"/>
                  <a:pt x="87" y="31"/>
                </a:cubicBezTo>
                <a:cubicBezTo>
                  <a:pt x="89" y="31"/>
                  <a:pt x="91" y="30"/>
                  <a:pt x="93" y="30"/>
                </a:cubicBezTo>
                <a:cubicBezTo>
                  <a:pt x="93" y="30"/>
                  <a:pt x="93" y="29"/>
                  <a:pt x="92" y="28"/>
                </a:cubicBezTo>
                <a:cubicBezTo>
                  <a:pt x="91" y="26"/>
                  <a:pt x="89" y="25"/>
                  <a:pt x="87" y="23"/>
                </a:cubicBezTo>
                <a:close/>
                <a:moveTo>
                  <a:pt x="80" y="41"/>
                </a:moveTo>
                <a:cubicBezTo>
                  <a:pt x="77" y="41"/>
                  <a:pt x="74" y="39"/>
                  <a:pt x="74" y="35"/>
                </a:cubicBezTo>
                <a:cubicBezTo>
                  <a:pt x="74" y="32"/>
                  <a:pt x="77" y="29"/>
                  <a:pt x="80" y="29"/>
                </a:cubicBezTo>
                <a:cubicBezTo>
                  <a:pt x="84" y="29"/>
                  <a:pt x="86" y="32"/>
                  <a:pt x="86" y="35"/>
                </a:cubicBezTo>
                <a:cubicBezTo>
                  <a:pt x="86" y="39"/>
                  <a:pt x="84" y="41"/>
                  <a:pt x="80" y="41"/>
                </a:cubicBezTo>
                <a:close/>
                <a:moveTo>
                  <a:pt x="80" y="11"/>
                </a:moveTo>
                <a:cubicBezTo>
                  <a:pt x="16" y="11"/>
                  <a:pt x="16" y="11"/>
                  <a:pt x="16" y="11"/>
                </a:cubicBezTo>
                <a:cubicBezTo>
                  <a:pt x="16" y="59"/>
                  <a:pt x="16" y="59"/>
                  <a:pt x="16" y="59"/>
                </a:cubicBezTo>
                <a:cubicBezTo>
                  <a:pt x="24" y="59"/>
                  <a:pt x="24" y="59"/>
                  <a:pt x="24" y="59"/>
                </a:cubicBezTo>
                <a:cubicBezTo>
                  <a:pt x="24" y="63"/>
                  <a:pt x="24" y="63"/>
                  <a:pt x="24" y="63"/>
                </a:cubicBezTo>
                <a:cubicBezTo>
                  <a:pt x="48" y="63"/>
                  <a:pt x="48" y="63"/>
                  <a:pt x="48" y="63"/>
                </a:cubicBezTo>
                <a:cubicBezTo>
                  <a:pt x="48" y="59"/>
                  <a:pt x="48" y="59"/>
                  <a:pt x="48" y="59"/>
                </a:cubicBezTo>
                <a:cubicBezTo>
                  <a:pt x="56" y="59"/>
                  <a:pt x="56" y="59"/>
                  <a:pt x="56" y="59"/>
                </a:cubicBezTo>
                <a:cubicBezTo>
                  <a:pt x="56" y="63"/>
                  <a:pt x="56" y="63"/>
                  <a:pt x="56" y="63"/>
                </a:cubicBezTo>
                <a:cubicBezTo>
                  <a:pt x="92" y="63"/>
                  <a:pt x="92" y="63"/>
                  <a:pt x="92" y="63"/>
                </a:cubicBezTo>
                <a:cubicBezTo>
                  <a:pt x="92" y="59"/>
                  <a:pt x="92" y="59"/>
                  <a:pt x="92" y="59"/>
                </a:cubicBezTo>
                <a:cubicBezTo>
                  <a:pt x="104" y="59"/>
                  <a:pt x="104" y="59"/>
                  <a:pt x="104" y="59"/>
                </a:cubicBezTo>
                <a:cubicBezTo>
                  <a:pt x="104" y="35"/>
                  <a:pt x="104" y="35"/>
                  <a:pt x="104" y="35"/>
                </a:cubicBezTo>
                <a:cubicBezTo>
                  <a:pt x="104" y="22"/>
                  <a:pt x="94" y="11"/>
                  <a:pt x="80" y="11"/>
                </a:cubicBezTo>
                <a:close/>
                <a:moveTo>
                  <a:pt x="52" y="47"/>
                </a:moveTo>
                <a:cubicBezTo>
                  <a:pt x="28" y="47"/>
                  <a:pt x="28" y="47"/>
                  <a:pt x="28" y="47"/>
                </a:cubicBezTo>
                <a:cubicBezTo>
                  <a:pt x="28" y="43"/>
                  <a:pt x="28" y="43"/>
                  <a:pt x="28" y="43"/>
                </a:cubicBezTo>
                <a:cubicBezTo>
                  <a:pt x="52" y="43"/>
                  <a:pt x="52" y="43"/>
                  <a:pt x="52" y="43"/>
                </a:cubicBezTo>
                <a:lnTo>
                  <a:pt x="52" y="47"/>
                </a:lnTo>
                <a:close/>
                <a:moveTo>
                  <a:pt x="52" y="37"/>
                </a:moveTo>
                <a:cubicBezTo>
                  <a:pt x="28" y="37"/>
                  <a:pt x="28" y="37"/>
                  <a:pt x="28" y="37"/>
                </a:cubicBezTo>
                <a:cubicBezTo>
                  <a:pt x="28" y="33"/>
                  <a:pt x="28" y="33"/>
                  <a:pt x="28" y="33"/>
                </a:cubicBezTo>
                <a:cubicBezTo>
                  <a:pt x="52" y="33"/>
                  <a:pt x="52" y="33"/>
                  <a:pt x="52" y="33"/>
                </a:cubicBezTo>
                <a:lnTo>
                  <a:pt x="52" y="37"/>
                </a:lnTo>
                <a:close/>
                <a:moveTo>
                  <a:pt x="52" y="27"/>
                </a:moveTo>
                <a:cubicBezTo>
                  <a:pt x="28" y="27"/>
                  <a:pt x="28" y="27"/>
                  <a:pt x="28" y="27"/>
                </a:cubicBezTo>
                <a:cubicBezTo>
                  <a:pt x="28" y="23"/>
                  <a:pt x="28" y="23"/>
                  <a:pt x="28" y="23"/>
                </a:cubicBezTo>
                <a:cubicBezTo>
                  <a:pt x="52" y="23"/>
                  <a:pt x="52" y="23"/>
                  <a:pt x="52" y="23"/>
                </a:cubicBezTo>
                <a:lnTo>
                  <a:pt x="52" y="27"/>
                </a:lnTo>
                <a:close/>
                <a:moveTo>
                  <a:pt x="80" y="51"/>
                </a:moveTo>
                <a:cubicBezTo>
                  <a:pt x="71" y="51"/>
                  <a:pt x="64" y="44"/>
                  <a:pt x="64" y="35"/>
                </a:cubicBezTo>
                <a:cubicBezTo>
                  <a:pt x="64" y="26"/>
                  <a:pt x="71" y="19"/>
                  <a:pt x="80" y="19"/>
                </a:cubicBezTo>
                <a:cubicBezTo>
                  <a:pt x="89" y="19"/>
                  <a:pt x="96" y="26"/>
                  <a:pt x="96" y="35"/>
                </a:cubicBezTo>
                <a:cubicBezTo>
                  <a:pt x="96" y="44"/>
                  <a:pt x="89" y="51"/>
                  <a:pt x="80" y="51"/>
                </a:cubicBezTo>
                <a:close/>
              </a:path>
            </a:pathLst>
          </a:custGeom>
          <a:solidFill>
            <a:schemeClr val="accent6"/>
          </a:solidFill>
          <a:ln>
            <a:solidFill>
              <a:schemeClr val="bg1"/>
            </a:solidFill>
          </a:ln>
        </p:spPr>
        <p:txBody>
          <a:bodyPr vert="horz" wrap="square" lIns="91432" tIns="45717" rIns="91432" bIns="45717" numCol="1" anchor="t" anchorCtr="0" compatLnSpc="1">
            <a:prstTxWarp prst="textNoShape">
              <a:avLst/>
            </a:prstTxWarp>
          </a:bodyPr>
          <a:lstStyle/>
          <a:p>
            <a:endParaRPr lang="en-US"/>
          </a:p>
        </p:txBody>
      </p:sp>
      <p:sp>
        <p:nvSpPr>
          <p:cNvPr id="12" name="Freeform 16"/>
          <p:cNvSpPr>
            <a:spLocks noEditPoints="1"/>
          </p:cNvSpPr>
          <p:nvPr/>
        </p:nvSpPr>
        <p:spPr bwMode="auto">
          <a:xfrm>
            <a:off x="3659690" y="3297551"/>
            <a:ext cx="951977" cy="619895"/>
          </a:xfrm>
          <a:custGeom>
            <a:avLst/>
            <a:gdLst>
              <a:gd name="T0" fmla="*/ 4 w 104"/>
              <a:gd name="T1" fmla="*/ 31 h 70"/>
              <a:gd name="T2" fmla="*/ 0 w 104"/>
              <a:gd name="T3" fmla="*/ 19 h 70"/>
              <a:gd name="T4" fmla="*/ 0 w 104"/>
              <a:gd name="T5" fmla="*/ 53 h 70"/>
              <a:gd name="T6" fmla="*/ 4 w 104"/>
              <a:gd name="T7" fmla="*/ 45 h 70"/>
              <a:gd name="T8" fmla="*/ 0 w 104"/>
              <a:gd name="T9" fmla="*/ 53 h 70"/>
              <a:gd name="T10" fmla="*/ 6 w 104"/>
              <a:gd name="T11" fmla="*/ 4 h 70"/>
              <a:gd name="T12" fmla="*/ 10 w 104"/>
              <a:gd name="T13" fmla="*/ 70 h 70"/>
              <a:gd name="T14" fmla="*/ 0 w 104"/>
              <a:gd name="T15" fmla="*/ 0 h 70"/>
              <a:gd name="T16" fmla="*/ 80 w 104"/>
              <a:gd name="T17" fmla="*/ 33 h 70"/>
              <a:gd name="T18" fmla="*/ 80 w 104"/>
              <a:gd name="T19" fmla="*/ 38 h 70"/>
              <a:gd name="T20" fmla="*/ 80 w 104"/>
              <a:gd name="T21" fmla="*/ 33 h 70"/>
              <a:gd name="T22" fmla="*/ 83 w 104"/>
              <a:gd name="T23" fmla="*/ 28 h 70"/>
              <a:gd name="T24" fmla="*/ 80 w 104"/>
              <a:gd name="T25" fmla="*/ 27 h 70"/>
              <a:gd name="T26" fmla="*/ 80 w 104"/>
              <a:gd name="T27" fmla="*/ 22 h 70"/>
              <a:gd name="T28" fmla="*/ 75 w 104"/>
              <a:gd name="T29" fmla="*/ 29 h 70"/>
              <a:gd name="T30" fmla="*/ 70 w 104"/>
              <a:gd name="T31" fmla="*/ 27 h 70"/>
              <a:gd name="T32" fmla="*/ 66 w 104"/>
              <a:gd name="T33" fmla="*/ 35 h 70"/>
              <a:gd name="T34" fmla="*/ 74 w 104"/>
              <a:gd name="T35" fmla="*/ 39 h 70"/>
              <a:gd name="T36" fmla="*/ 69 w 104"/>
              <a:gd name="T37" fmla="*/ 42 h 70"/>
              <a:gd name="T38" fmla="*/ 78 w 104"/>
              <a:gd name="T39" fmla="*/ 43 h 70"/>
              <a:gd name="T40" fmla="*/ 80 w 104"/>
              <a:gd name="T41" fmla="*/ 43 h 70"/>
              <a:gd name="T42" fmla="*/ 81 w 104"/>
              <a:gd name="T43" fmla="*/ 49 h 70"/>
              <a:gd name="T44" fmla="*/ 86 w 104"/>
              <a:gd name="T45" fmla="*/ 41 h 70"/>
              <a:gd name="T46" fmla="*/ 91 w 104"/>
              <a:gd name="T47" fmla="*/ 44 h 70"/>
              <a:gd name="T48" fmla="*/ 94 w 104"/>
              <a:gd name="T49" fmla="*/ 36 h 70"/>
              <a:gd name="T50" fmla="*/ 87 w 104"/>
              <a:gd name="T51" fmla="*/ 31 h 70"/>
              <a:gd name="T52" fmla="*/ 92 w 104"/>
              <a:gd name="T53" fmla="*/ 28 h 70"/>
              <a:gd name="T54" fmla="*/ 80 w 104"/>
              <a:gd name="T55" fmla="*/ 41 h 70"/>
              <a:gd name="T56" fmla="*/ 80 w 104"/>
              <a:gd name="T57" fmla="*/ 29 h 70"/>
              <a:gd name="T58" fmla="*/ 80 w 104"/>
              <a:gd name="T59" fmla="*/ 41 h 70"/>
              <a:gd name="T60" fmla="*/ 16 w 104"/>
              <a:gd name="T61" fmla="*/ 11 h 70"/>
              <a:gd name="T62" fmla="*/ 24 w 104"/>
              <a:gd name="T63" fmla="*/ 59 h 70"/>
              <a:gd name="T64" fmla="*/ 48 w 104"/>
              <a:gd name="T65" fmla="*/ 63 h 70"/>
              <a:gd name="T66" fmla="*/ 56 w 104"/>
              <a:gd name="T67" fmla="*/ 59 h 70"/>
              <a:gd name="T68" fmla="*/ 92 w 104"/>
              <a:gd name="T69" fmla="*/ 63 h 70"/>
              <a:gd name="T70" fmla="*/ 104 w 104"/>
              <a:gd name="T71" fmla="*/ 59 h 70"/>
              <a:gd name="T72" fmla="*/ 80 w 104"/>
              <a:gd name="T73" fmla="*/ 11 h 70"/>
              <a:gd name="T74" fmla="*/ 28 w 104"/>
              <a:gd name="T75" fmla="*/ 47 h 70"/>
              <a:gd name="T76" fmla="*/ 52 w 104"/>
              <a:gd name="T77" fmla="*/ 43 h 70"/>
              <a:gd name="T78" fmla="*/ 52 w 104"/>
              <a:gd name="T79" fmla="*/ 37 h 70"/>
              <a:gd name="T80" fmla="*/ 28 w 104"/>
              <a:gd name="T81" fmla="*/ 33 h 70"/>
              <a:gd name="T82" fmla="*/ 52 w 104"/>
              <a:gd name="T83" fmla="*/ 37 h 70"/>
              <a:gd name="T84" fmla="*/ 28 w 104"/>
              <a:gd name="T85" fmla="*/ 27 h 70"/>
              <a:gd name="T86" fmla="*/ 52 w 104"/>
              <a:gd name="T87" fmla="*/ 23 h 70"/>
              <a:gd name="T88" fmla="*/ 80 w 104"/>
              <a:gd name="T89" fmla="*/ 51 h 70"/>
              <a:gd name="T90" fmla="*/ 80 w 104"/>
              <a:gd name="T91" fmla="*/ 19 h 70"/>
              <a:gd name="T92" fmla="*/ 80 w 104"/>
              <a:gd name="T93" fmla="*/ 5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0">
                <a:moveTo>
                  <a:pt x="0" y="31"/>
                </a:moveTo>
                <a:cubicBezTo>
                  <a:pt x="4" y="31"/>
                  <a:pt x="4" y="31"/>
                  <a:pt x="4" y="31"/>
                </a:cubicBezTo>
                <a:cubicBezTo>
                  <a:pt x="4" y="19"/>
                  <a:pt x="4" y="19"/>
                  <a:pt x="4" y="19"/>
                </a:cubicBezTo>
                <a:cubicBezTo>
                  <a:pt x="0" y="19"/>
                  <a:pt x="0" y="19"/>
                  <a:pt x="0" y="19"/>
                </a:cubicBezTo>
                <a:lnTo>
                  <a:pt x="0" y="31"/>
                </a:lnTo>
                <a:close/>
                <a:moveTo>
                  <a:pt x="0" y="53"/>
                </a:moveTo>
                <a:cubicBezTo>
                  <a:pt x="4" y="53"/>
                  <a:pt x="4" y="53"/>
                  <a:pt x="4" y="53"/>
                </a:cubicBezTo>
                <a:cubicBezTo>
                  <a:pt x="4" y="45"/>
                  <a:pt x="4" y="45"/>
                  <a:pt x="4" y="45"/>
                </a:cubicBezTo>
                <a:cubicBezTo>
                  <a:pt x="0" y="45"/>
                  <a:pt x="0" y="45"/>
                  <a:pt x="0" y="45"/>
                </a:cubicBezTo>
                <a:lnTo>
                  <a:pt x="0" y="53"/>
                </a:lnTo>
                <a:close/>
                <a:moveTo>
                  <a:pt x="0" y="4"/>
                </a:moveTo>
                <a:cubicBezTo>
                  <a:pt x="6" y="4"/>
                  <a:pt x="6" y="4"/>
                  <a:pt x="6" y="4"/>
                </a:cubicBezTo>
                <a:cubicBezTo>
                  <a:pt x="6" y="70"/>
                  <a:pt x="6" y="70"/>
                  <a:pt x="6" y="70"/>
                </a:cubicBezTo>
                <a:cubicBezTo>
                  <a:pt x="10" y="70"/>
                  <a:pt x="10" y="70"/>
                  <a:pt x="10" y="70"/>
                </a:cubicBezTo>
                <a:cubicBezTo>
                  <a:pt x="10" y="0"/>
                  <a:pt x="10" y="0"/>
                  <a:pt x="10" y="0"/>
                </a:cubicBezTo>
                <a:cubicBezTo>
                  <a:pt x="0" y="0"/>
                  <a:pt x="0" y="0"/>
                  <a:pt x="0" y="0"/>
                </a:cubicBezTo>
                <a:lnTo>
                  <a:pt x="0" y="4"/>
                </a:lnTo>
                <a:close/>
                <a:moveTo>
                  <a:pt x="80" y="33"/>
                </a:moveTo>
                <a:cubicBezTo>
                  <a:pt x="79" y="33"/>
                  <a:pt x="78" y="34"/>
                  <a:pt x="78" y="35"/>
                </a:cubicBezTo>
                <a:cubicBezTo>
                  <a:pt x="78" y="37"/>
                  <a:pt x="79" y="38"/>
                  <a:pt x="80" y="38"/>
                </a:cubicBezTo>
                <a:cubicBezTo>
                  <a:pt x="82" y="38"/>
                  <a:pt x="83" y="37"/>
                  <a:pt x="83" y="35"/>
                </a:cubicBezTo>
                <a:cubicBezTo>
                  <a:pt x="83" y="34"/>
                  <a:pt x="82" y="33"/>
                  <a:pt x="80" y="33"/>
                </a:cubicBezTo>
                <a:close/>
                <a:moveTo>
                  <a:pt x="87" y="23"/>
                </a:moveTo>
                <a:cubicBezTo>
                  <a:pt x="86" y="24"/>
                  <a:pt x="84" y="26"/>
                  <a:pt x="83" y="28"/>
                </a:cubicBezTo>
                <a:cubicBezTo>
                  <a:pt x="82" y="27"/>
                  <a:pt x="81" y="27"/>
                  <a:pt x="80" y="27"/>
                </a:cubicBezTo>
                <a:cubicBezTo>
                  <a:pt x="80" y="27"/>
                  <a:pt x="80" y="27"/>
                  <a:pt x="80" y="27"/>
                </a:cubicBezTo>
                <a:cubicBezTo>
                  <a:pt x="81" y="25"/>
                  <a:pt x="81" y="23"/>
                  <a:pt x="82" y="22"/>
                </a:cubicBezTo>
                <a:cubicBezTo>
                  <a:pt x="82" y="22"/>
                  <a:pt x="81" y="22"/>
                  <a:pt x="80" y="22"/>
                </a:cubicBezTo>
                <a:cubicBezTo>
                  <a:pt x="78" y="22"/>
                  <a:pt x="75" y="22"/>
                  <a:pt x="74" y="23"/>
                </a:cubicBezTo>
                <a:cubicBezTo>
                  <a:pt x="74" y="25"/>
                  <a:pt x="74" y="28"/>
                  <a:pt x="75" y="29"/>
                </a:cubicBezTo>
                <a:cubicBezTo>
                  <a:pt x="74" y="30"/>
                  <a:pt x="74" y="31"/>
                  <a:pt x="73" y="31"/>
                </a:cubicBezTo>
                <a:cubicBezTo>
                  <a:pt x="72" y="30"/>
                  <a:pt x="71" y="29"/>
                  <a:pt x="70" y="27"/>
                </a:cubicBezTo>
                <a:cubicBezTo>
                  <a:pt x="69" y="27"/>
                  <a:pt x="69" y="28"/>
                  <a:pt x="68" y="29"/>
                </a:cubicBezTo>
                <a:cubicBezTo>
                  <a:pt x="67" y="31"/>
                  <a:pt x="66" y="33"/>
                  <a:pt x="66" y="35"/>
                </a:cubicBezTo>
                <a:cubicBezTo>
                  <a:pt x="68" y="36"/>
                  <a:pt x="70" y="37"/>
                  <a:pt x="73" y="37"/>
                </a:cubicBezTo>
                <a:cubicBezTo>
                  <a:pt x="73" y="38"/>
                  <a:pt x="73" y="39"/>
                  <a:pt x="74" y="39"/>
                </a:cubicBezTo>
                <a:cubicBezTo>
                  <a:pt x="72" y="40"/>
                  <a:pt x="70" y="40"/>
                  <a:pt x="68" y="40"/>
                </a:cubicBezTo>
                <a:cubicBezTo>
                  <a:pt x="68" y="41"/>
                  <a:pt x="68" y="42"/>
                  <a:pt x="69" y="42"/>
                </a:cubicBezTo>
                <a:cubicBezTo>
                  <a:pt x="70" y="45"/>
                  <a:pt x="71" y="46"/>
                  <a:pt x="73" y="47"/>
                </a:cubicBezTo>
                <a:cubicBezTo>
                  <a:pt x="75" y="46"/>
                  <a:pt x="77" y="45"/>
                  <a:pt x="78" y="43"/>
                </a:cubicBezTo>
                <a:cubicBezTo>
                  <a:pt x="79" y="43"/>
                  <a:pt x="79" y="43"/>
                  <a:pt x="80" y="43"/>
                </a:cubicBezTo>
                <a:cubicBezTo>
                  <a:pt x="80" y="43"/>
                  <a:pt x="80" y="43"/>
                  <a:pt x="80" y="43"/>
                </a:cubicBezTo>
                <a:cubicBezTo>
                  <a:pt x="80" y="45"/>
                  <a:pt x="79" y="47"/>
                  <a:pt x="78" y="49"/>
                </a:cubicBezTo>
                <a:cubicBezTo>
                  <a:pt x="79" y="49"/>
                  <a:pt x="80" y="49"/>
                  <a:pt x="81" y="49"/>
                </a:cubicBezTo>
                <a:cubicBezTo>
                  <a:pt x="83" y="49"/>
                  <a:pt x="85" y="49"/>
                  <a:pt x="87" y="47"/>
                </a:cubicBezTo>
                <a:cubicBezTo>
                  <a:pt x="87" y="45"/>
                  <a:pt x="87" y="43"/>
                  <a:pt x="86" y="41"/>
                </a:cubicBezTo>
                <a:cubicBezTo>
                  <a:pt x="86" y="41"/>
                  <a:pt x="87" y="40"/>
                  <a:pt x="87" y="39"/>
                </a:cubicBezTo>
                <a:cubicBezTo>
                  <a:pt x="89" y="41"/>
                  <a:pt x="90" y="42"/>
                  <a:pt x="91" y="44"/>
                </a:cubicBezTo>
                <a:cubicBezTo>
                  <a:pt x="92" y="43"/>
                  <a:pt x="92" y="43"/>
                  <a:pt x="92" y="42"/>
                </a:cubicBezTo>
                <a:cubicBezTo>
                  <a:pt x="94" y="40"/>
                  <a:pt x="94" y="38"/>
                  <a:pt x="94" y="36"/>
                </a:cubicBezTo>
                <a:cubicBezTo>
                  <a:pt x="92" y="34"/>
                  <a:pt x="90" y="34"/>
                  <a:pt x="88" y="34"/>
                </a:cubicBezTo>
                <a:cubicBezTo>
                  <a:pt x="88" y="33"/>
                  <a:pt x="88" y="32"/>
                  <a:pt x="87" y="31"/>
                </a:cubicBezTo>
                <a:cubicBezTo>
                  <a:pt x="89" y="31"/>
                  <a:pt x="91" y="30"/>
                  <a:pt x="93" y="30"/>
                </a:cubicBezTo>
                <a:cubicBezTo>
                  <a:pt x="93" y="30"/>
                  <a:pt x="93" y="29"/>
                  <a:pt x="92" y="28"/>
                </a:cubicBezTo>
                <a:cubicBezTo>
                  <a:pt x="91" y="26"/>
                  <a:pt x="89" y="25"/>
                  <a:pt x="87" y="23"/>
                </a:cubicBezTo>
                <a:close/>
                <a:moveTo>
                  <a:pt x="80" y="41"/>
                </a:moveTo>
                <a:cubicBezTo>
                  <a:pt x="77" y="41"/>
                  <a:pt x="74" y="39"/>
                  <a:pt x="74" y="35"/>
                </a:cubicBezTo>
                <a:cubicBezTo>
                  <a:pt x="74" y="32"/>
                  <a:pt x="77" y="29"/>
                  <a:pt x="80" y="29"/>
                </a:cubicBezTo>
                <a:cubicBezTo>
                  <a:pt x="84" y="29"/>
                  <a:pt x="86" y="32"/>
                  <a:pt x="86" y="35"/>
                </a:cubicBezTo>
                <a:cubicBezTo>
                  <a:pt x="86" y="39"/>
                  <a:pt x="84" y="41"/>
                  <a:pt x="80" y="41"/>
                </a:cubicBezTo>
                <a:close/>
                <a:moveTo>
                  <a:pt x="80" y="11"/>
                </a:moveTo>
                <a:cubicBezTo>
                  <a:pt x="16" y="11"/>
                  <a:pt x="16" y="11"/>
                  <a:pt x="16" y="11"/>
                </a:cubicBezTo>
                <a:cubicBezTo>
                  <a:pt x="16" y="59"/>
                  <a:pt x="16" y="59"/>
                  <a:pt x="16" y="59"/>
                </a:cubicBezTo>
                <a:cubicBezTo>
                  <a:pt x="24" y="59"/>
                  <a:pt x="24" y="59"/>
                  <a:pt x="24" y="59"/>
                </a:cubicBezTo>
                <a:cubicBezTo>
                  <a:pt x="24" y="63"/>
                  <a:pt x="24" y="63"/>
                  <a:pt x="24" y="63"/>
                </a:cubicBezTo>
                <a:cubicBezTo>
                  <a:pt x="48" y="63"/>
                  <a:pt x="48" y="63"/>
                  <a:pt x="48" y="63"/>
                </a:cubicBezTo>
                <a:cubicBezTo>
                  <a:pt x="48" y="59"/>
                  <a:pt x="48" y="59"/>
                  <a:pt x="48" y="59"/>
                </a:cubicBezTo>
                <a:cubicBezTo>
                  <a:pt x="56" y="59"/>
                  <a:pt x="56" y="59"/>
                  <a:pt x="56" y="59"/>
                </a:cubicBezTo>
                <a:cubicBezTo>
                  <a:pt x="56" y="63"/>
                  <a:pt x="56" y="63"/>
                  <a:pt x="56" y="63"/>
                </a:cubicBezTo>
                <a:cubicBezTo>
                  <a:pt x="92" y="63"/>
                  <a:pt x="92" y="63"/>
                  <a:pt x="92" y="63"/>
                </a:cubicBezTo>
                <a:cubicBezTo>
                  <a:pt x="92" y="59"/>
                  <a:pt x="92" y="59"/>
                  <a:pt x="92" y="59"/>
                </a:cubicBezTo>
                <a:cubicBezTo>
                  <a:pt x="104" y="59"/>
                  <a:pt x="104" y="59"/>
                  <a:pt x="104" y="59"/>
                </a:cubicBezTo>
                <a:cubicBezTo>
                  <a:pt x="104" y="35"/>
                  <a:pt x="104" y="35"/>
                  <a:pt x="104" y="35"/>
                </a:cubicBezTo>
                <a:cubicBezTo>
                  <a:pt x="104" y="22"/>
                  <a:pt x="94" y="11"/>
                  <a:pt x="80" y="11"/>
                </a:cubicBezTo>
                <a:close/>
                <a:moveTo>
                  <a:pt x="52" y="47"/>
                </a:moveTo>
                <a:cubicBezTo>
                  <a:pt x="28" y="47"/>
                  <a:pt x="28" y="47"/>
                  <a:pt x="28" y="47"/>
                </a:cubicBezTo>
                <a:cubicBezTo>
                  <a:pt x="28" y="43"/>
                  <a:pt x="28" y="43"/>
                  <a:pt x="28" y="43"/>
                </a:cubicBezTo>
                <a:cubicBezTo>
                  <a:pt x="52" y="43"/>
                  <a:pt x="52" y="43"/>
                  <a:pt x="52" y="43"/>
                </a:cubicBezTo>
                <a:lnTo>
                  <a:pt x="52" y="47"/>
                </a:lnTo>
                <a:close/>
                <a:moveTo>
                  <a:pt x="52" y="37"/>
                </a:moveTo>
                <a:cubicBezTo>
                  <a:pt x="28" y="37"/>
                  <a:pt x="28" y="37"/>
                  <a:pt x="28" y="37"/>
                </a:cubicBezTo>
                <a:cubicBezTo>
                  <a:pt x="28" y="33"/>
                  <a:pt x="28" y="33"/>
                  <a:pt x="28" y="33"/>
                </a:cubicBezTo>
                <a:cubicBezTo>
                  <a:pt x="52" y="33"/>
                  <a:pt x="52" y="33"/>
                  <a:pt x="52" y="33"/>
                </a:cubicBezTo>
                <a:lnTo>
                  <a:pt x="52" y="37"/>
                </a:lnTo>
                <a:close/>
                <a:moveTo>
                  <a:pt x="52" y="27"/>
                </a:moveTo>
                <a:cubicBezTo>
                  <a:pt x="28" y="27"/>
                  <a:pt x="28" y="27"/>
                  <a:pt x="28" y="27"/>
                </a:cubicBezTo>
                <a:cubicBezTo>
                  <a:pt x="28" y="23"/>
                  <a:pt x="28" y="23"/>
                  <a:pt x="28" y="23"/>
                </a:cubicBezTo>
                <a:cubicBezTo>
                  <a:pt x="52" y="23"/>
                  <a:pt x="52" y="23"/>
                  <a:pt x="52" y="23"/>
                </a:cubicBezTo>
                <a:lnTo>
                  <a:pt x="52" y="27"/>
                </a:lnTo>
                <a:close/>
                <a:moveTo>
                  <a:pt x="80" y="51"/>
                </a:moveTo>
                <a:cubicBezTo>
                  <a:pt x="71" y="51"/>
                  <a:pt x="64" y="44"/>
                  <a:pt x="64" y="35"/>
                </a:cubicBezTo>
                <a:cubicBezTo>
                  <a:pt x="64" y="26"/>
                  <a:pt x="71" y="19"/>
                  <a:pt x="80" y="19"/>
                </a:cubicBezTo>
                <a:cubicBezTo>
                  <a:pt x="89" y="19"/>
                  <a:pt x="96" y="26"/>
                  <a:pt x="96" y="35"/>
                </a:cubicBezTo>
                <a:cubicBezTo>
                  <a:pt x="96" y="44"/>
                  <a:pt x="89" y="51"/>
                  <a:pt x="80" y="51"/>
                </a:cubicBezTo>
                <a:close/>
              </a:path>
            </a:pathLst>
          </a:custGeom>
          <a:solidFill>
            <a:schemeClr val="accent1"/>
          </a:solidFill>
          <a:ln>
            <a:solidFill>
              <a:schemeClr val="bg1"/>
            </a:solidFill>
          </a:ln>
        </p:spPr>
        <p:txBody>
          <a:bodyPr vert="horz" wrap="square" lIns="91432" tIns="45717" rIns="91432" bIns="45717" numCol="1" anchor="t" anchorCtr="0" compatLnSpc="1">
            <a:prstTxWarp prst="textNoShape">
              <a:avLst/>
            </a:prstTxWarp>
          </a:bodyPr>
          <a:lstStyle/>
          <a:p>
            <a:endParaRPr lang="en-US"/>
          </a:p>
        </p:txBody>
      </p:sp>
      <p:sp>
        <p:nvSpPr>
          <p:cNvPr id="13" name="Freeform 16"/>
          <p:cNvSpPr>
            <a:spLocks noEditPoints="1"/>
          </p:cNvSpPr>
          <p:nvPr/>
        </p:nvSpPr>
        <p:spPr bwMode="auto">
          <a:xfrm>
            <a:off x="3659690" y="4083486"/>
            <a:ext cx="951977" cy="619895"/>
          </a:xfrm>
          <a:custGeom>
            <a:avLst/>
            <a:gdLst>
              <a:gd name="T0" fmla="*/ 4 w 104"/>
              <a:gd name="T1" fmla="*/ 31 h 70"/>
              <a:gd name="T2" fmla="*/ 0 w 104"/>
              <a:gd name="T3" fmla="*/ 19 h 70"/>
              <a:gd name="T4" fmla="*/ 0 w 104"/>
              <a:gd name="T5" fmla="*/ 53 h 70"/>
              <a:gd name="T6" fmla="*/ 4 w 104"/>
              <a:gd name="T7" fmla="*/ 45 h 70"/>
              <a:gd name="T8" fmla="*/ 0 w 104"/>
              <a:gd name="T9" fmla="*/ 53 h 70"/>
              <a:gd name="T10" fmla="*/ 6 w 104"/>
              <a:gd name="T11" fmla="*/ 4 h 70"/>
              <a:gd name="T12" fmla="*/ 10 w 104"/>
              <a:gd name="T13" fmla="*/ 70 h 70"/>
              <a:gd name="T14" fmla="*/ 0 w 104"/>
              <a:gd name="T15" fmla="*/ 0 h 70"/>
              <a:gd name="T16" fmla="*/ 80 w 104"/>
              <a:gd name="T17" fmla="*/ 33 h 70"/>
              <a:gd name="T18" fmla="*/ 80 w 104"/>
              <a:gd name="T19" fmla="*/ 38 h 70"/>
              <a:gd name="T20" fmla="*/ 80 w 104"/>
              <a:gd name="T21" fmla="*/ 33 h 70"/>
              <a:gd name="T22" fmla="*/ 83 w 104"/>
              <a:gd name="T23" fmla="*/ 28 h 70"/>
              <a:gd name="T24" fmla="*/ 80 w 104"/>
              <a:gd name="T25" fmla="*/ 27 h 70"/>
              <a:gd name="T26" fmla="*/ 80 w 104"/>
              <a:gd name="T27" fmla="*/ 22 h 70"/>
              <a:gd name="T28" fmla="*/ 75 w 104"/>
              <a:gd name="T29" fmla="*/ 29 h 70"/>
              <a:gd name="T30" fmla="*/ 70 w 104"/>
              <a:gd name="T31" fmla="*/ 27 h 70"/>
              <a:gd name="T32" fmla="*/ 66 w 104"/>
              <a:gd name="T33" fmla="*/ 35 h 70"/>
              <a:gd name="T34" fmla="*/ 74 w 104"/>
              <a:gd name="T35" fmla="*/ 39 h 70"/>
              <a:gd name="T36" fmla="*/ 69 w 104"/>
              <a:gd name="T37" fmla="*/ 42 h 70"/>
              <a:gd name="T38" fmla="*/ 78 w 104"/>
              <a:gd name="T39" fmla="*/ 43 h 70"/>
              <a:gd name="T40" fmla="*/ 80 w 104"/>
              <a:gd name="T41" fmla="*/ 43 h 70"/>
              <a:gd name="T42" fmla="*/ 81 w 104"/>
              <a:gd name="T43" fmla="*/ 49 h 70"/>
              <a:gd name="T44" fmla="*/ 86 w 104"/>
              <a:gd name="T45" fmla="*/ 41 h 70"/>
              <a:gd name="T46" fmla="*/ 91 w 104"/>
              <a:gd name="T47" fmla="*/ 44 h 70"/>
              <a:gd name="T48" fmla="*/ 94 w 104"/>
              <a:gd name="T49" fmla="*/ 36 h 70"/>
              <a:gd name="T50" fmla="*/ 87 w 104"/>
              <a:gd name="T51" fmla="*/ 31 h 70"/>
              <a:gd name="T52" fmla="*/ 92 w 104"/>
              <a:gd name="T53" fmla="*/ 28 h 70"/>
              <a:gd name="T54" fmla="*/ 80 w 104"/>
              <a:gd name="T55" fmla="*/ 41 h 70"/>
              <a:gd name="T56" fmla="*/ 80 w 104"/>
              <a:gd name="T57" fmla="*/ 29 h 70"/>
              <a:gd name="T58" fmla="*/ 80 w 104"/>
              <a:gd name="T59" fmla="*/ 41 h 70"/>
              <a:gd name="T60" fmla="*/ 16 w 104"/>
              <a:gd name="T61" fmla="*/ 11 h 70"/>
              <a:gd name="T62" fmla="*/ 24 w 104"/>
              <a:gd name="T63" fmla="*/ 59 h 70"/>
              <a:gd name="T64" fmla="*/ 48 w 104"/>
              <a:gd name="T65" fmla="*/ 63 h 70"/>
              <a:gd name="T66" fmla="*/ 56 w 104"/>
              <a:gd name="T67" fmla="*/ 59 h 70"/>
              <a:gd name="T68" fmla="*/ 92 w 104"/>
              <a:gd name="T69" fmla="*/ 63 h 70"/>
              <a:gd name="T70" fmla="*/ 104 w 104"/>
              <a:gd name="T71" fmla="*/ 59 h 70"/>
              <a:gd name="T72" fmla="*/ 80 w 104"/>
              <a:gd name="T73" fmla="*/ 11 h 70"/>
              <a:gd name="T74" fmla="*/ 28 w 104"/>
              <a:gd name="T75" fmla="*/ 47 h 70"/>
              <a:gd name="T76" fmla="*/ 52 w 104"/>
              <a:gd name="T77" fmla="*/ 43 h 70"/>
              <a:gd name="T78" fmla="*/ 52 w 104"/>
              <a:gd name="T79" fmla="*/ 37 h 70"/>
              <a:gd name="T80" fmla="*/ 28 w 104"/>
              <a:gd name="T81" fmla="*/ 33 h 70"/>
              <a:gd name="T82" fmla="*/ 52 w 104"/>
              <a:gd name="T83" fmla="*/ 37 h 70"/>
              <a:gd name="T84" fmla="*/ 28 w 104"/>
              <a:gd name="T85" fmla="*/ 27 h 70"/>
              <a:gd name="T86" fmla="*/ 52 w 104"/>
              <a:gd name="T87" fmla="*/ 23 h 70"/>
              <a:gd name="T88" fmla="*/ 80 w 104"/>
              <a:gd name="T89" fmla="*/ 51 h 70"/>
              <a:gd name="T90" fmla="*/ 80 w 104"/>
              <a:gd name="T91" fmla="*/ 19 h 70"/>
              <a:gd name="T92" fmla="*/ 80 w 104"/>
              <a:gd name="T93" fmla="*/ 5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0">
                <a:moveTo>
                  <a:pt x="0" y="31"/>
                </a:moveTo>
                <a:cubicBezTo>
                  <a:pt x="4" y="31"/>
                  <a:pt x="4" y="31"/>
                  <a:pt x="4" y="31"/>
                </a:cubicBezTo>
                <a:cubicBezTo>
                  <a:pt x="4" y="19"/>
                  <a:pt x="4" y="19"/>
                  <a:pt x="4" y="19"/>
                </a:cubicBezTo>
                <a:cubicBezTo>
                  <a:pt x="0" y="19"/>
                  <a:pt x="0" y="19"/>
                  <a:pt x="0" y="19"/>
                </a:cubicBezTo>
                <a:lnTo>
                  <a:pt x="0" y="31"/>
                </a:lnTo>
                <a:close/>
                <a:moveTo>
                  <a:pt x="0" y="53"/>
                </a:moveTo>
                <a:cubicBezTo>
                  <a:pt x="4" y="53"/>
                  <a:pt x="4" y="53"/>
                  <a:pt x="4" y="53"/>
                </a:cubicBezTo>
                <a:cubicBezTo>
                  <a:pt x="4" y="45"/>
                  <a:pt x="4" y="45"/>
                  <a:pt x="4" y="45"/>
                </a:cubicBezTo>
                <a:cubicBezTo>
                  <a:pt x="0" y="45"/>
                  <a:pt x="0" y="45"/>
                  <a:pt x="0" y="45"/>
                </a:cubicBezTo>
                <a:lnTo>
                  <a:pt x="0" y="53"/>
                </a:lnTo>
                <a:close/>
                <a:moveTo>
                  <a:pt x="0" y="4"/>
                </a:moveTo>
                <a:cubicBezTo>
                  <a:pt x="6" y="4"/>
                  <a:pt x="6" y="4"/>
                  <a:pt x="6" y="4"/>
                </a:cubicBezTo>
                <a:cubicBezTo>
                  <a:pt x="6" y="70"/>
                  <a:pt x="6" y="70"/>
                  <a:pt x="6" y="70"/>
                </a:cubicBezTo>
                <a:cubicBezTo>
                  <a:pt x="10" y="70"/>
                  <a:pt x="10" y="70"/>
                  <a:pt x="10" y="70"/>
                </a:cubicBezTo>
                <a:cubicBezTo>
                  <a:pt x="10" y="0"/>
                  <a:pt x="10" y="0"/>
                  <a:pt x="10" y="0"/>
                </a:cubicBezTo>
                <a:cubicBezTo>
                  <a:pt x="0" y="0"/>
                  <a:pt x="0" y="0"/>
                  <a:pt x="0" y="0"/>
                </a:cubicBezTo>
                <a:lnTo>
                  <a:pt x="0" y="4"/>
                </a:lnTo>
                <a:close/>
                <a:moveTo>
                  <a:pt x="80" y="33"/>
                </a:moveTo>
                <a:cubicBezTo>
                  <a:pt x="79" y="33"/>
                  <a:pt x="78" y="34"/>
                  <a:pt x="78" y="35"/>
                </a:cubicBezTo>
                <a:cubicBezTo>
                  <a:pt x="78" y="37"/>
                  <a:pt x="79" y="38"/>
                  <a:pt x="80" y="38"/>
                </a:cubicBezTo>
                <a:cubicBezTo>
                  <a:pt x="82" y="38"/>
                  <a:pt x="83" y="37"/>
                  <a:pt x="83" y="35"/>
                </a:cubicBezTo>
                <a:cubicBezTo>
                  <a:pt x="83" y="34"/>
                  <a:pt x="82" y="33"/>
                  <a:pt x="80" y="33"/>
                </a:cubicBezTo>
                <a:close/>
                <a:moveTo>
                  <a:pt x="87" y="23"/>
                </a:moveTo>
                <a:cubicBezTo>
                  <a:pt x="86" y="24"/>
                  <a:pt x="84" y="26"/>
                  <a:pt x="83" y="28"/>
                </a:cubicBezTo>
                <a:cubicBezTo>
                  <a:pt x="82" y="27"/>
                  <a:pt x="81" y="27"/>
                  <a:pt x="80" y="27"/>
                </a:cubicBezTo>
                <a:cubicBezTo>
                  <a:pt x="80" y="27"/>
                  <a:pt x="80" y="27"/>
                  <a:pt x="80" y="27"/>
                </a:cubicBezTo>
                <a:cubicBezTo>
                  <a:pt x="81" y="25"/>
                  <a:pt x="81" y="23"/>
                  <a:pt x="82" y="22"/>
                </a:cubicBezTo>
                <a:cubicBezTo>
                  <a:pt x="82" y="22"/>
                  <a:pt x="81" y="22"/>
                  <a:pt x="80" y="22"/>
                </a:cubicBezTo>
                <a:cubicBezTo>
                  <a:pt x="78" y="22"/>
                  <a:pt x="75" y="22"/>
                  <a:pt x="74" y="23"/>
                </a:cubicBezTo>
                <a:cubicBezTo>
                  <a:pt x="74" y="25"/>
                  <a:pt x="74" y="28"/>
                  <a:pt x="75" y="29"/>
                </a:cubicBezTo>
                <a:cubicBezTo>
                  <a:pt x="74" y="30"/>
                  <a:pt x="74" y="31"/>
                  <a:pt x="73" y="31"/>
                </a:cubicBezTo>
                <a:cubicBezTo>
                  <a:pt x="72" y="30"/>
                  <a:pt x="71" y="29"/>
                  <a:pt x="70" y="27"/>
                </a:cubicBezTo>
                <a:cubicBezTo>
                  <a:pt x="69" y="27"/>
                  <a:pt x="69" y="28"/>
                  <a:pt x="68" y="29"/>
                </a:cubicBezTo>
                <a:cubicBezTo>
                  <a:pt x="67" y="31"/>
                  <a:pt x="66" y="33"/>
                  <a:pt x="66" y="35"/>
                </a:cubicBezTo>
                <a:cubicBezTo>
                  <a:pt x="68" y="36"/>
                  <a:pt x="70" y="37"/>
                  <a:pt x="73" y="37"/>
                </a:cubicBezTo>
                <a:cubicBezTo>
                  <a:pt x="73" y="38"/>
                  <a:pt x="73" y="39"/>
                  <a:pt x="74" y="39"/>
                </a:cubicBezTo>
                <a:cubicBezTo>
                  <a:pt x="72" y="40"/>
                  <a:pt x="70" y="40"/>
                  <a:pt x="68" y="40"/>
                </a:cubicBezTo>
                <a:cubicBezTo>
                  <a:pt x="68" y="41"/>
                  <a:pt x="68" y="42"/>
                  <a:pt x="69" y="42"/>
                </a:cubicBezTo>
                <a:cubicBezTo>
                  <a:pt x="70" y="45"/>
                  <a:pt x="71" y="46"/>
                  <a:pt x="73" y="47"/>
                </a:cubicBezTo>
                <a:cubicBezTo>
                  <a:pt x="75" y="46"/>
                  <a:pt x="77" y="45"/>
                  <a:pt x="78" y="43"/>
                </a:cubicBezTo>
                <a:cubicBezTo>
                  <a:pt x="79" y="43"/>
                  <a:pt x="79" y="43"/>
                  <a:pt x="80" y="43"/>
                </a:cubicBezTo>
                <a:cubicBezTo>
                  <a:pt x="80" y="43"/>
                  <a:pt x="80" y="43"/>
                  <a:pt x="80" y="43"/>
                </a:cubicBezTo>
                <a:cubicBezTo>
                  <a:pt x="80" y="45"/>
                  <a:pt x="79" y="47"/>
                  <a:pt x="78" y="49"/>
                </a:cubicBezTo>
                <a:cubicBezTo>
                  <a:pt x="79" y="49"/>
                  <a:pt x="80" y="49"/>
                  <a:pt x="81" y="49"/>
                </a:cubicBezTo>
                <a:cubicBezTo>
                  <a:pt x="83" y="49"/>
                  <a:pt x="85" y="49"/>
                  <a:pt x="87" y="47"/>
                </a:cubicBezTo>
                <a:cubicBezTo>
                  <a:pt x="87" y="45"/>
                  <a:pt x="87" y="43"/>
                  <a:pt x="86" y="41"/>
                </a:cubicBezTo>
                <a:cubicBezTo>
                  <a:pt x="86" y="41"/>
                  <a:pt x="87" y="40"/>
                  <a:pt x="87" y="39"/>
                </a:cubicBezTo>
                <a:cubicBezTo>
                  <a:pt x="89" y="41"/>
                  <a:pt x="90" y="42"/>
                  <a:pt x="91" y="44"/>
                </a:cubicBezTo>
                <a:cubicBezTo>
                  <a:pt x="92" y="43"/>
                  <a:pt x="92" y="43"/>
                  <a:pt x="92" y="42"/>
                </a:cubicBezTo>
                <a:cubicBezTo>
                  <a:pt x="94" y="40"/>
                  <a:pt x="94" y="38"/>
                  <a:pt x="94" y="36"/>
                </a:cubicBezTo>
                <a:cubicBezTo>
                  <a:pt x="92" y="34"/>
                  <a:pt x="90" y="34"/>
                  <a:pt x="88" y="34"/>
                </a:cubicBezTo>
                <a:cubicBezTo>
                  <a:pt x="88" y="33"/>
                  <a:pt x="88" y="32"/>
                  <a:pt x="87" y="31"/>
                </a:cubicBezTo>
                <a:cubicBezTo>
                  <a:pt x="89" y="31"/>
                  <a:pt x="91" y="30"/>
                  <a:pt x="93" y="30"/>
                </a:cubicBezTo>
                <a:cubicBezTo>
                  <a:pt x="93" y="30"/>
                  <a:pt x="93" y="29"/>
                  <a:pt x="92" y="28"/>
                </a:cubicBezTo>
                <a:cubicBezTo>
                  <a:pt x="91" y="26"/>
                  <a:pt x="89" y="25"/>
                  <a:pt x="87" y="23"/>
                </a:cubicBezTo>
                <a:close/>
                <a:moveTo>
                  <a:pt x="80" y="41"/>
                </a:moveTo>
                <a:cubicBezTo>
                  <a:pt x="77" y="41"/>
                  <a:pt x="74" y="39"/>
                  <a:pt x="74" y="35"/>
                </a:cubicBezTo>
                <a:cubicBezTo>
                  <a:pt x="74" y="32"/>
                  <a:pt x="77" y="29"/>
                  <a:pt x="80" y="29"/>
                </a:cubicBezTo>
                <a:cubicBezTo>
                  <a:pt x="84" y="29"/>
                  <a:pt x="86" y="32"/>
                  <a:pt x="86" y="35"/>
                </a:cubicBezTo>
                <a:cubicBezTo>
                  <a:pt x="86" y="39"/>
                  <a:pt x="84" y="41"/>
                  <a:pt x="80" y="41"/>
                </a:cubicBezTo>
                <a:close/>
                <a:moveTo>
                  <a:pt x="80" y="11"/>
                </a:moveTo>
                <a:cubicBezTo>
                  <a:pt x="16" y="11"/>
                  <a:pt x="16" y="11"/>
                  <a:pt x="16" y="11"/>
                </a:cubicBezTo>
                <a:cubicBezTo>
                  <a:pt x="16" y="59"/>
                  <a:pt x="16" y="59"/>
                  <a:pt x="16" y="59"/>
                </a:cubicBezTo>
                <a:cubicBezTo>
                  <a:pt x="24" y="59"/>
                  <a:pt x="24" y="59"/>
                  <a:pt x="24" y="59"/>
                </a:cubicBezTo>
                <a:cubicBezTo>
                  <a:pt x="24" y="63"/>
                  <a:pt x="24" y="63"/>
                  <a:pt x="24" y="63"/>
                </a:cubicBezTo>
                <a:cubicBezTo>
                  <a:pt x="48" y="63"/>
                  <a:pt x="48" y="63"/>
                  <a:pt x="48" y="63"/>
                </a:cubicBezTo>
                <a:cubicBezTo>
                  <a:pt x="48" y="59"/>
                  <a:pt x="48" y="59"/>
                  <a:pt x="48" y="59"/>
                </a:cubicBezTo>
                <a:cubicBezTo>
                  <a:pt x="56" y="59"/>
                  <a:pt x="56" y="59"/>
                  <a:pt x="56" y="59"/>
                </a:cubicBezTo>
                <a:cubicBezTo>
                  <a:pt x="56" y="63"/>
                  <a:pt x="56" y="63"/>
                  <a:pt x="56" y="63"/>
                </a:cubicBezTo>
                <a:cubicBezTo>
                  <a:pt x="92" y="63"/>
                  <a:pt x="92" y="63"/>
                  <a:pt x="92" y="63"/>
                </a:cubicBezTo>
                <a:cubicBezTo>
                  <a:pt x="92" y="59"/>
                  <a:pt x="92" y="59"/>
                  <a:pt x="92" y="59"/>
                </a:cubicBezTo>
                <a:cubicBezTo>
                  <a:pt x="104" y="59"/>
                  <a:pt x="104" y="59"/>
                  <a:pt x="104" y="59"/>
                </a:cubicBezTo>
                <a:cubicBezTo>
                  <a:pt x="104" y="35"/>
                  <a:pt x="104" y="35"/>
                  <a:pt x="104" y="35"/>
                </a:cubicBezTo>
                <a:cubicBezTo>
                  <a:pt x="104" y="22"/>
                  <a:pt x="94" y="11"/>
                  <a:pt x="80" y="11"/>
                </a:cubicBezTo>
                <a:close/>
                <a:moveTo>
                  <a:pt x="52" y="47"/>
                </a:moveTo>
                <a:cubicBezTo>
                  <a:pt x="28" y="47"/>
                  <a:pt x="28" y="47"/>
                  <a:pt x="28" y="47"/>
                </a:cubicBezTo>
                <a:cubicBezTo>
                  <a:pt x="28" y="43"/>
                  <a:pt x="28" y="43"/>
                  <a:pt x="28" y="43"/>
                </a:cubicBezTo>
                <a:cubicBezTo>
                  <a:pt x="52" y="43"/>
                  <a:pt x="52" y="43"/>
                  <a:pt x="52" y="43"/>
                </a:cubicBezTo>
                <a:lnTo>
                  <a:pt x="52" y="47"/>
                </a:lnTo>
                <a:close/>
                <a:moveTo>
                  <a:pt x="52" y="37"/>
                </a:moveTo>
                <a:cubicBezTo>
                  <a:pt x="28" y="37"/>
                  <a:pt x="28" y="37"/>
                  <a:pt x="28" y="37"/>
                </a:cubicBezTo>
                <a:cubicBezTo>
                  <a:pt x="28" y="33"/>
                  <a:pt x="28" y="33"/>
                  <a:pt x="28" y="33"/>
                </a:cubicBezTo>
                <a:cubicBezTo>
                  <a:pt x="52" y="33"/>
                  <a:pt x="52" y="33"/>
                  <a:pt x="52" y="33"/>
                </a:cubicBezTo>
                <a:lnTo>
                  <a:pt x="52" y="37"/>
                </a:lnTo>
                <a:close/>
                <a:moveTo>
                  <a:pt x="52" y="27"/>
                </a:moveTo>
                <a:cubicBezTo>
                  <a:pt x="28" y="27"/>
                  <a:pt x="28" y="27"/>
                  <a:pt x="28" y="27"/>
                </a:cubicBezTo>
                <a:cubicBezTo>
                  <a:pt x="28" y="23"/>
                  <a:pt x="28" y="23"/>
                  <a:pt x="28" y="23"/>
                </a:cubicBezTo>
                <a:cubicBezTo>
                  <a:pt x="52" y="23"/>
                  <a:pt x="52" y="23"/>
                  <a:pt x="52" y="23"/>
                </a:cubicBezTo>
                <a:lnTo>
                  <a:pt x="52" y="27"/>
                </a:lnTo>
                <a:close/>
                <a:moveTo>
                  <a:pt x="80" y="51"/>
                </a:moveTo>
                <a:cubicBezTo>
                  <a:pt x="71" y="51"/>
                  <a:pt x="64" y="44"/>
                  <a:pt x="64" y="35"/>
                </a:cubicBezTo>
                <a:cubicBezTo>
                  <a:pt x="64" y="26"/>
                  <a:pt x="71" y="19"/>
                  <a:pt x="80" y="19"/>
                </a:cubicBezTo>
                <a:cubicBezTo>
                  <a:pt x="89" y="19"/>
                  <a:pt x="96" y="26"/>
                  <a:pt x="96" y="35"/>
                </a:cubicBezTo>
                <a:cubicBezTo>
                  <a:pt x="96" y="44"/>
                  <a:pt x="89" y="51"/>
                  <a:pt x="80" y="51"/>
                </a:cubicBezTo>
                <a:close/>
              </a:path>
            </a:pathLst>
          </a:custGeom>
          <a:solidFill>
            <a:schemeClr val="accent1"/>
          </a:solidFill>
          <a:ln>
            <a:solidFill>
              <a:schemeClr val="bg1"/>
            </a:solidFill>
          </a:ln>
        </p:spPr>
        <p:txBody>
          <a:bodyPr vert="horz" wrap="square" lIns="91432" tIns="45717" rIns="91432" bIns="45717" numCol="1" anchor="t" anchorCtr="0" compatLnSpc="1">
            <a:prstTxWarp prst="textNoShape">
              <a:avLst/>
            </a:prstTxWarp>
          </a:bodyPr>
          <a:lstStyle/>
          <a:p>
            <a:endParaRPr lang="en-US"/>
          </a:p>
        </p:txBody>
      </p:sp>
      <p:sp>
        <p:nvSpPr>
          <p:cNvPr id="14" name="Freeform 16"/>
          <p:cNvSpPr>
            <a:spLocks noEditPoints="1"/>
          </p:cNvSpPr>
          <p:nvPr/>
        </p:nvSpPr>
        <p:spPr bwMode="auto">
          <a:xfrm>
            <a:off x="3659690" y="4866363"/>
            <a:ext cx="951977" cy="619895"/>
          </a:xfrm>
          <a:custGeom>
            <a:avLst/>
            <a:gdLst>
              <a:gd name="T0" fmla="*/ 4 w 104"/>
              <a:gd name="T1" fmla="*/ 31 h 70"/>
              <a:gd name="T2" fmla="*/ 0 w 104"/>
              <a:gd name="T3" fmla="*/ 19 h 70"/>
              <a:gd name="T4" fmla="*/ 0 w 104"/>
              <a:gd name="T5" fmla="*/ 53 h 70"/>
              <a:gd name="T6" fmla="*/ 4 w 104"/>
              <a:gd name="T7" fmla="*/ 45 h 70"/>
              <a:gd name="T8" fmla="*/ 0 w 104"/>
              <a:gd name="T9" fmla="*/ 53 h 70"/>
              <a:gd name="T10" fmla="*/ 6 w 104"/>
              <a:gd name="T11" fmla="*/ 4 h 70"/>
              <a:gd name="T12" fmla="*/ 10 w 104"/>
              <a:gd name="T13" fmla="*/ 70 h 70"/>
              <a:gd name="T14" fmla="*/ 0 w 104"/>
              <a:gd name="T15" fmla="*/ 0 h 70"/>
              <a:gd name="T16" fmla="*/ 80 w 104"/>
              <a:gd name="T17" fmla="*/ 33 h 70"/>
              <a:gd name="T18" fmla="*/ 80 w 104"/>
              <a:gd name="T19" fmla="*/ 38 h 70"/>
              <a:gd name="T20" fmla="*/ 80 w 104"/>
              <a:gd name="T21" fmla="*/ 33 h 70"/>
              <a:gd name="T22" fmla="*/ 83 w 104"/>
              <a:gd name="T23" fmla="*/ 28 h 70"/>
              <a:gd name="T24" fmla="*/ 80 w 104"/>
              <a:gd name="T25" fmla="*/ 27 h 70"/>
              <a:gd name="T26" fmla="*/ 80 w 104"/>
              <a:gd name="T27" fmla="*/ 22 h 70"/>
              <a:gd name="T28" fmla="*/ 75 w 104"/>
              <a:gd name="T29" fmla="*/ 29 h 70"/>
              <a:gd name="T30" fmla="*/ 70 w 104"/>
              <a:gd name="T31" fmla="*/ 27 h 70"/>
              <a:gd name="T32" fmla="*/ 66 w 104"/>
              <a:gd name="T33" fmla="*/ 35 h 70"/>
              <a:gd name="T34" fmla="*/ 74 w 104"/>
              <a:gd name="T35" fmla="*/ 39 h 70"/>
              <a:gd name="T36" fmla="*/ 69 w 104"/>
              <a:gd name="T37" fmla="*/ 42 h 70"/>
              <a:gd name="T38" fmla="*/ 78 w 104"/>
              <a:gd name="T39" fmla="*/ 43 h 70"/>
              <a:gd name="T40" fmla="*/ 80 w 104"/>
              <a:gd name="T41" fmla="*/ 43 h 70"/>
              <a:gd name="T42" fmla="*/ 81 w 104"/>
              <a:gd name="T43" fmla="*/ 49 h 70"/>
              <a:gd name="T44" fmla="*/ 86 w 104"/>
              <a:gd name="T45" fmla="*/ 41 h 70"/>
              <a:gd name="T46" fmla="*/ 91 w 104"/>
              <a:gd name="T47" fmla="*/ 44 h 70"/>
              <a:gd name="T48" fmla="*/ 94 w 104"/>
              <a:gd name="T49" fmla="*/ 36 h 70"/>
              <a:gd name="T50" fmla="*/ 87 w 104"/>
              <a:gd name="T51" fmla="*/ 31 h 70"/>
              <a:gd name="T52" fmla="*/ 92 w 104"/>
              <a:gd name="T53" fmla="*/ 28 h 70"/>
              <a:gd name="T54" fmla="*/ 80 w 104"/>
              <a:gd name="T55" fmla="*/ 41 h 70"/>
              <a:gd name="T56" fmla="*/ 80 w 104"/>
              <a:gd name="T57" fmla="*/ 29 h 70"/>
              <a:gd name="T58" fmla="*/ 80 w 104"/>
              <a:gd name="T59" fmla="*/ 41 h 70"/>
              <a:gd name="T60" fmla="*/ 16 w 104"/>
              <a:gd name="T61" fmla="*/ 11 h 70"/>
              <a:gd name="T62" fmla="*/ 24 w 104"/>
              <a:gd name="T63" fmla="*/ 59 h 70"/>
              <a:gd name="T64" fmla="*/ 48 w 104"/>
              <a:gd name="T65" fmla="*/ 63 h 70"/>
              <a:gd name="T66" fmla="*/ 56 w 104"/>
              <a:gd name="T67" fmla="*/ 59 h 70"/>
              <a:gd name="T68" fmla="*/ 92 w 104"/>
              <a:gd name="T69" fmla="*/ 63 h 70"/>
              <a:gd name="T70" fmla="*/ 104 w 104"/>
              <a:gd name="T71" fmla="*/ 59 h 70"/>
              <a:gd name="T72" fmla="*/ 80 w 104"/>
              <a:gd name="T73" fmla="*/ 11 h 70"/>
              <a:gd name="T74" fmla="*/ 28 w 104"/>
              <a:gd name="T75" fmla="*/ 47 h 70"/>
              <a:gd name="T76" fmla="*/ 52 w 104"/>
              <a:gd name="T77" fmla="*/ 43 h 70"/>
              <a:gd name="T78" fmla="*/ 52 w 104"/>
              <a:gd name="T79" fmla="*/ 37 h 70"/>
              <a:gd name="T80" fmla="*/ 28 w 104"/>
              <a:gd name="T81" fmla="*/ 33 h 70"/>
              <a:gd name="T82" fmla="*/ 52 w 104"/>
              <a:gd name="T83" fmla="*/ 37 h 70"/>
              <a:gd name="T84" fmla="*/ 28 w 104"/>
              <a:gd name="T85" fmla="*/ 27 h 70"/>
              <a:gd name="T86" fmla="*/ 52 w 104"/>
              <a:gd name="T87" fmla="*/ 23 h 70"/>
              <a:gd name="T88" fmla="*/ 80 w 104"/>
              <a:gd name="T89" fmla="*/ 51 h 70"/>
              <a:gd name="T90" fmla="*/ 80 w 104"/>
              <a:gd name="T91" fmla="*/ 19 h 70"/>
              <a:gd name="T92" fmla="*/ 80 w 104"/>
              <a:gd name="T93" fmla="*/ 5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0">
                <a:moveTo>
                  <a:pt x="0" y="31"/>
                </a:moveTo>
                <a:cubicBezTo>
                  <a:pt x="4" y="31"/>
                  <a:pt x="4" y="31"/>
                  <a:pt x="4" y="31"/>
                </a:cubicBezTo>
                <a:cubicBezTo>
                  <a:pt x="4" y="19"/>
                  <a:pt x="4" y="19"/>
                  <a:pt x="4" y="19"/>
                </a:cubicBezTo>
                <a:cubicBezTo>
                  <a:pt x="0" y="19"/>
                  <a:pt x="0" y="19"/>
                  <a:pt x="0" y="19"/>
                </a:cubicBezTo>
                <a:lnTo>
                  <a:pt x="0" y="31"/>
                </a:lnTo>
                <a:close/>
                <a:moveTo>
                  <a:pt x="0" y="53"/>
                </a:moveTo>
                <a:cubicBezTo>
                  <a:pt x="4" y="53"/>
                  <a:pt x="4" y="53"/>
                  <a:pt x="4" y="53"/>
                </a:cubicBezTo>
                <a:cubicBezTo>
                  <a:pt x="4" y="45"/>
                  <a:pt x="4" y="45"/>
                  <a:pt x="4" y="45"/>
                </a:cubicBezTo>
                <a:cubicBezTo>
                  <a:pt x="0" y="45"/>
                  <a:pt x="0" y="45"/>
                  <a:pt x="0" y="45"/>
                </a:cubicBezTo>
                <a:lnTo>
                  <a:pt x="0" y="53"/>
                </a:lnTo>
                <a:close/>
                <a:moveTo>
                  <a:pt x="0" y="4"/>
                </a:moveTo>
                <a:cubicBezTo>
                  <a:pt x="6" y="4"/>
                  <a:pt x="6" y="4"/>
                  <a:pt x="6" y="4"/>
                </a:cubicBezTo>
                <a:cubicBezTo>
                  <a:pt x="6" y="70"/>
                  <a:pt x="6" y="70"/>
                  <a:pt x="6" y="70"/>
                </a:cubicBezTo>
                <a:cubicBezTo>
                  <a:pt x="10" y="70"/>
                  <a:pt x="10" y="70"/>
                  <a:pt x="10" y="70"/>
                </a:cubicBezTo>
                <a:cubicBezTo>
                  <a:pt x="10" y="0"/>
                  <a:pt x="10" y="0"/>
                  <a:pt x="10" y="0"/>
                </a:cubicBezTo>
                <a:cubicBezTo>
                  <a:pt x="0" y="0"/>
                  <a:pt x="0" y="0"/>
                  <a:pt x="0" y="0"/>
                </a:cubicBezTo>
                <a:lnTo>
                  <a:pt x="0" y="4"/>
                </a:lnTo>
                <a:close/>
                <a:moveTo>
                  <a:pt x="80" y="33"/>
                </a:moveTo>
                <a:cubicBezTo>
                  <a:pt x="79" y="33"/>
                  <a:pt x="78" y="34"/>
                  <a:pt x="78" y="35"/>
                </a:cubicBezTo>
                <a:cubicBezTo>
                  <a:pt x="78" y="37"/>
                  <a:pt x="79" y="38"/>
                  <a:pt x="80" y="38"/>
                </a:cubicBezTo>
                <a:cubicBezTo>
                  <a:pt x="82" y="38"/>
                  <a:pt x="83" y="37"/>
                  <a:pt x="83" y="35"/>
                </a:cubicBezTo>
                <a:cubicBezTo>
                  <a:pt x="83" y="34"/>
                  <a:pt x="82" y="33"/>
                  <a:pt x="80" y="33"/>
                </a:cubicBezTo>
                <a:close/>
                <a:moveTo>
                  <a:pt x="87" y="23"/>
                </a:moveTo>
                <a:cubicBezTo>
                  <a:pt x="86" y="24"/>
                  <a:pt x="84" y="26"/>
                  <a:pt x="83" y="28"/>
                </a:cubicBezTo>
                <a:cubicBezTo>
                  <a:pt x="82" y="27"/>
                  <a:pt x="81" y="27"/>
                  <a:pt x="80" y="27"/>
                </a:cubicBezTo>
                <a:cubicBezTo>
                  <a:pt x="80" y="27"/>
                  <a:pt x="80" y="27"/>
                  <a:pt x="80" y="27"/>
                </a:cubicBezTo>
                <a:cubicBezTo>
                  <a:pt x="81" y="25"/>
                  <a:pt x="81" y="23"/>
                  <a:pt x="82" y="22"/>
                </a:cubicBezTo>
                <a:cubicBezTo>
                  <a:pt x="82" y="22"/>
                  <a:pt x="81" y="22"/>
                  <a:pt x="80" y="22"/>
                </a:cubicBezTo>
                <a:cubicBezTo>
                  <a:pt x="78" y="22"/>
                  <a:pt x="75" y="22"/>
                  <a:pt x="74" y="23"/>
                </a:cubicBezTo>
                <a:cubicBezTo>
                  <a:pt x="74" y="25"/>
                  <a:pt x="74" y="28"/>
                  <a:pt x="75" y="29"/>
                </a:cubicBezTo>
                <a:cubicBezTo>
                  <a:pt x="74" y="30"/>
                  <a:pt x="74" y="31"/>
                  <a:pt x="73" y="31"/>
                </a:cubicBezTo>
                <a:cubicBezTo>
                  <a:pt x="72" y="30"/>
                  <a:pt x="71" y="29"/>
                  <a:pt x="70" y="27"/>
                </a:cubicBezTo>
                <a:cubicBezTo>
                  <a:pt x="69" y="27"/>
                  <a:pt x="69" y="28"/>
                  <a:pt x="68" y="29"/>
                </a:cubicBezTo>
                <a:cubicBezTo>
                  <a:pt x="67" y="31"/>
                  <a:pt x="66" y="33"/>
                  <a:pt x="66" y="35"/>
                </a:cubicBezTo>
                <a:cubicBezTo>
                  <a:pt x="68" y="36"/>
                  <a:pt x="70" y="37"/>
                  <a:pt x="73" y="37"/>
                </a:cubicBezTo>
                <a:cubicBezTo>
                  <a:pt x="73" y="38"/>
                  <a:pt x="73" y="39"/>
                  <a:pt x="74" y="39"/>
                </a:cubicBezTo>
                <a:cubicBezTo>
                  <a:pt x="72" y="40"/>
                  <a:pt x="70" y="40"/>
                  <a:pt x="68" y="40"/>
                </a:cubicBezTo>
                <a:cubicBezTo>
                  <a:pt x="68" y="41"/>
                  <a:pt x="68" y="42"/>
                  <a:pt x="69" y="42"/>
                </a:cubicBezTo>
                <a:cubicBezTo>
                  <a:pt x="70" y="45"/>
                  <a:pt x="71" y="46"/>
                  <a:pt x="73" y="47"/>
                </a:cubicBezTo>
                <a:cubicBezTo>
                  <a:pt x="75" y="46"/>
                  <a:pt x="77" y="45"/>
                  <a:pt x="78" y="43"/>
                </a:cubicBezTo>
                <a:cubicBezTo>
                  <a:pt x="79" y="43"/>
                  <a:pt x="79" y="43"/>
                  <a:pt x="80" y="43"/>
                </a:cubicBezTo>
                <a:cubicBezTo>
                  <a:pt x="80" y="43"/>
                  <a:pt x="80" y="43"/>
                  <a:pt x="80" y="43"/>
                </a:cubicBezTo>
                <a:cubicBezTo>
                  <a:pt x="80" y="45"/>
                  <a:pt x="79" y="47"/>
                  <a:pt x="78" y="49"/>
                </a:cubicBezTo>
                <a:cubicBezTo>
                  <a:pt x="79" y="49"/>
                  <a:pt x="80" y="49"/>
                  <a:pt x="81" y="49"/>
                </a:cubicBezTo>
                <a:cubicBezTo>
                  <a:pt x="83" y="49"/>
                  <a:pt x="85" y="49"/>
                  <a:pt x="87" y="47"/>
                </a:cubicBezTo>
                <a:cubicBezTo>
                  <a:pt x="87" y="45"/>
                  <a:pt x="87" y="43"/>
                  <a:pt x="86" y="41"/>
                </a:cubicBezTo>
                <a:cubicBezTo>
                  <a:pt x="86" y="41"/>
                  <a:pt x="87" y="40"/>
                  <a:pt x="87" y="39"/>
                </a:cubicBezTo>
                <a:cubicBezTo>
                  <a:pt x="89" y="41"/>
                  <a:pt x="90" y="42"/>
                  <a:pt x="91" y="44"/>
                </a:cubicBezTo>
                <a:cubicBezTo>
                  <a:pt x="92" y="43"/>
                  <a:pt x="92" y="43"/>
                  <a:pt x="92" y="42"/>
                </a:cubicBezTo>
                <a:cubicBezTo>
                  <a:pt x="94" y="40"/>
                  <a:pt x="94" y="38"/>
                  <a:pt x="94" y="36"/>
                </a:cubicBezTo>
                <a:cubicBezTo>
                  <a:pt x="92" y="34"/>
                  <a:pt x="90" y="34"/>
                  <a:pt x="88" y="34"/>
                </a:cubicBezTo>
                <a:cubicBezTo>
                  <a:pt x="88" y="33"/>
                  <a:pt x="88" y="32"/>
                  <a:pt x="87" y="31"/>
                </a:cubicBezTo>
                <a:cubicBezTo>
                  <a:pt x="89" y="31"/>
                  <a:pt x="91" y="30"/>
                  <a:pt x="93" y="30"/>
                </a:cubicBezTo>
                <a:cubicBezTo>
                  <a:pt x="93" y="30"/>
                  <a:pt x="93" y="29"/>
                  <a:pt x="92" y="28"/>
                </a:cubicBezTo>
                <a:cubicBezTo>
                  <a:pt x="91" y="26"/>
                  <a:pt x="89" y="25"/>
                  <a:pt x="87" y="23"/>
                </a:cubicBezTo>
                <a:close/>
                <a:moveTo>
                  <a:pt x="80" y="41"/>
                </a:moveTo>
                <a:cubicBezTo>
                  <a:pt x="77" y="41"/>
                  <a:pt x="74" y="39"/>
                  <a:pt x="74" y="35"/>
                </a:cubicBezTo>
                <a:cubicBezTo>
                  <a:pt x="74" y="32"/>
                  <a:pt x="77" y="29"/>
                  <a:pt x="80" y="29"/>
                </a:cubicBezTo>
                <a:cubicBezTo>
                  <a:pt x="84" y="29"/>
                  <a:pt x="86" y="32"/>
                  <a:pt x="86" y="35"/>
                </a:cubicBezTo>
                <a:cubicBezTo>
                  <a:pt x="86" y="39"/>
                  <a:pt x="84" y="41"/>
                  <a:pt x="80" y="41"/>
                </a:cubicBezTo>
                <a:close/>
                <a:moveTo>
                  <a:pt x="80" y="11"/>
                </a:moveTo>
                <a:cubicBezTo>
                  <a:pt x="16" y="11"/>
                  <a:pt x="16" y="11"/>
                  <a:pt x="16" y="11"/>
                </a:cubicBezTo>
                <a:cubicBezTo>
                  <a:pt x="16" y="59"/>
                  <a:pt x="16" y="59"/>
                  <a:pt x="16" y="59"/>
                </a:cubicBezTo>
                <a:cubicBezTo>
                  <a:pt x="24" y="59"/>
                  <a:pt x="24" y="59"/>
                  <a:pt x="24" y="59"/>
                </a:cubicBezTo>
                <a:cubicBezTo>
                  <a:pt x="24" y="63"/>
                  <a:pt x="24" y="63"/>
                  <a:pt x="24" y="63"/>
                </a:cubicBezTo>
                <a:cubicBezTo>
                  <a:pt x="48" y="63"/>
                  <a:pt x="48" y="63"/>
                  <a:pt x="48" y="63"/>
                </a:cubicBezTo>
                <a:cubicBezTo>
                  <a:pt x="48" y="59"/>
                  <a:pt x="48" y="59"/>
                  <a:pt x="48" y="59"/>
                </a:cubicBezTo>
                <a:cubicBezTo>
                  <a:pt x="56" y="59"/>
                  <a:pt x="56" y="59"/>
                  <a:pt x="56" y="59"/>
                </a:cubicBezTo>
                <a:cubicBezTo>
                  <a:pt x="56" y="63"/>
                  <a:pt x="56" y="63"/>
                  <a:pt x="56" y="63"/>
                </a:cubicBezTo>
                <a:cubicBezTo>
                  <a:pt x="92" y="63"/>
                  <a:pt x="92" y="63"/>
                  <a:pt x="92" y="63"/>
                </a:cubicBezTo>
                <a:cubicBezTo>
                  <a:pt x="92" y="59"/>
                  <a:pt x="92" y="59"/>
                  <a:pt x="92" y="59"/>
                </a:cubicBezTo>
                <a:cubicBezTo>
                  <a:pt x="104" y="59"/>
                  <a:pt x="104" y="59"/>
                  <a:pt x="104" y="59"/>
                </a:cubicBezTo>
                <a:cubicBezTo>
                  <a:pt x="104" y="35"/>
                  <a:pt x="104" y="35"/>
                  <a:pt x="104" y="35"/>
                </a:cubicBezTo>
                <a:cubicBezTo>
                  <a:pt x="104" y="22"/>
                  <a:pt x="94" y="11"/>
                  <a:pt x="80" y="11"/>
                </a:cubicBezTo>
                <a:close/>
                <a:moveTo>
                  <a:pt x="52" y="47"/>
                </a:moveTo>
                <a:cubicBezTo>
                  <a:pt x="28" y="47"/>
                  <a:pt x="28" y="47"/>
                  <a:pt x="28" y="47"/>
                </a:cubicBezTo>
                <a:cubicBezTo>
                  <a:pt x="28" y="43"/>
                  <a:pt x="28" y="43"/>
                  <a:pt x="28" y="43"/>
                </a:cubicBezTo>
                <a:cubicBezTo>
                  <a:pt x="52" y="43"/>
                  <a:pt x="52" y="43"/>
                  <a:pt x="52" y="43"/>
                </a:cubicBezTo>
                <a:lnTo>
                  <a:pt x="52" y="47"/>
                </a:lnTo>
                <a:close/>
                <a:moveTo>
                  <a:pt x="52" y="37"/>
                </a:moveTo>
                <a:cubicBezTo>
                  <a:pt x="28" y="37"/>
                  <a:pt x="28" y="37"/>
                  <a:pt x="28" y="37"/>
                </a:cubicBezTo>
                <a:cubicBezTo>
                  <a:pt x="28" y="33"/>
                  <a:pt x="28" y="33"/>
                  <a:pt x="28" y="33"/>
                </a:cubicBezTo>
                <a:cubicBezTo>
                  <a:pt x="52" y="33"/>
                  <a:pt x="52" y="33"/>
                  <a:pt x="52" y="33"/>
                </a:cubicBezTo>
                <a:lnTo>
                  <a:pt x="52" y="37"/>
                </a:lnTo>
                <a:close/>
                <a:moveTo>
                  <a:pt x="52" y="27"/>
                </a:moveTo>
                <a:cubicBezTo>
                  <a:pt x="28" y="27"/>
                  <a:pt x="28" y="27"/>
                  <a:pt x="28" y="27"/>
                </a:cubicBezTo>
                <a:cubicBezTo>
                  <a:pt x="28" y="23"/>
                  <a:pt x="28" y="23"/>
                  <a:pt x="28" y="23"/>
                </a:cubicBezTo>
                <a:cubicBezTo>
                  <a:pt x="52" y="23"/>
                  <a:pt x="52" y="23"/>
                  <a:pt x="52" y="23"/>
                </a:cubicBezTo>
                <a:lnTo>
                  <a:pt x="52" y="27"/>
                </a:lnTo>
                <a:close/>
                <a:moveTo>
                  <a:pt x="80" y="51"/>
                </a:moveTo>
                <a:cubicBezTo>
                  <a:pt x="71" y="51"/>
                  <a:pt x="64" y="44"/>
                  <a:pt x="64" y="35"/>
                </a:cubicBezTo>
                <a:cubicBezTo>
                  <a:pt x="64" y="26"/>
                  <a:pt x="71" y="19"/>
                  <a:pt x="80" y="19"/>
                </a:cubicBezTo>
                <a:cubicBezTo>
                  <a:pt x="89" y="19"/>
                  <a:pt x="96" y="26"/>
                  <a:pt x="96" y="35"/>
                </a:cubicBezTo>
                <a:cubicBezTo>
                  <a:pt x="96" y="44"/>
                  <a:pt x="89" y="51"/>
                  <a:pt x="80" y="51"/>
                </a:cubicBezTo>
                <a:close/>
              </a:path>
            </a:pathLst>
          </a:custGeom>
          <a:solidFill>
            <a:schemeClr val="accent1"/>
          </a:solidFill>
          <a:ln>
            <a:solidFill>
              <a:schemeClr val="bg1"/>
            </a:solidFill>
          </a:ln>
        </p:spPr>
        <p:txBody>
          <a:bodyPr vert="horz" wrap="square" lIns="91432" tIns="45717" rIns="91432" bIns="45717" numCol="1" anchor="t" anchorCtr="0" compatLnSpc="1">
            <a:prstTxWarp prst="textNoShape">
              <a:avLst/>
            </a:prstTxWarp>
          </a:bodyPr>
          <a:lstStyle/>
          <a:p>
            <a:endParaRPr lang="en-US"/>
          </a:p>
        </p:txBody>
      </p:sp>
      <p:grpSp>
        <p:nvGrpSpPr>
          <p:cNvPr id="21" name="Group 20"/>
          <p:cNvGrpSpPr/>
          <p:nvPr/>
        </p:nvGrpSpPr>
        <p:grpSpPr>
          <a:xfrm>
            <a:off x="6519094" y="1269882"/>
            <a:ext cx="5415720" cy="4912555"/>
            <a:chOff x="6728735" y="1454254"/>
            <a:chExt cx="5415720" cy="4792685"/>
          </a:xfrm>
        </p:grpSpPr>
        <p:sp>
          <p:nvSpPr>
            <p:cNvPr id="25" name="TextBox 117"/>
            <p:cNvSpPr txBox="1"/>
            <p:nvPr/>
          </p:nvSpPr>
          <p:spPr>
            <a:xfrm>
              <a:off x="6857301" y="1454254"/>
              <a:ext cx="5287154" cy="4785926"/>
            </a:xfrm>
            <a:prstGeom prst="rect">
              <a:avLst/>
            </a:prstGeom>
            <a:noFill/>
          </p:spPr>
          <p:txBody>
            <a:bodyPr wrap="square" lIns="91440" tIns="45720" rIns="91440" bIns="4572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291" indent="-103179">
                <a:spcBef>
                  <a:spcPts val="600"/>
                </a:spcBef>
              </a:pPr>
              <a:r>
                <a:rPr lang="en-US" b="1">
                  <a:solidFill>
                    <a:schemeClr val="accent1"/>
                  </a:solidFill>
                </a:rPr>
                <a:t>  vSAN Node Configuration </a:t>
              </a:r>
            </a:p>
            <a:p>
              <a:pPr marL="754062" lvl="1" indent="-285750">
                <a:spcBef>
                  <a:spcPts val="600"/>
                </a:spcBef>
                <a:buFont typeface="Wingdings" charset="2"/>
                <a:buChar char="§"/>
              </a:pPr>
              <a:r>
                <a:rPr lang="en-US">
                  <a:solidFill>
                    <a:schemeClr val="accent1"/>
                  </a:solidFill>
                </a:rPr>
                <a:t>2 Disk Groups</a:t>
              </a:r>
            </a:p>
            <a:p>
              <a:pPr marL="754062" lvl="1" indent="-285750">
                <a:spcBef>
                  <a:spcPts val="600"/>
                </a:spcBef>
                <a:buFont typeface="Wingdings" charset="2"/>
                <a:buChar char="§"/>
              </a:pPr>
              <a:r>
                <a:rPr lang="en-US">
                  <a:solidFill>
                    <a:schemeClr val="accent1"/>
                  </a:solidFill>
                </a:rPr>
                <a:t>2 devices write-caching tier (3.4 TB)</a:t>
              </a:r>
            </a:p>
            <a:p>
              <a:pPr marL="754062" lvl="1" indent="-285750">
                <a:spcBef>
                  <a:spcPts val="600"/>
                </a:spcBef>
                <a:buFont typeface="Wingdings" charset="2"/>
                <a:buChar char="§"/>
              </a:pPr>
              <a:r>
                <a:rPr lang="en-US">
                  <a:solidFill>
                    <a:schemeClr val="accent1"/>
                  </a:solidFill>
                </a:rPr>
                <a:t>6 devices capacity tier (10.2 TB)</a:t>
              </a:r>
              <a:r>
                <a:rPr lang="en-US" b="1">
                  <a:solidFill>
                    <a:schemeClr val="accent1"/>
                  </a:solidFill>
                </a:rPr>
                <a:t> </a:t>
              </a:r>
            </a:p>
            <a:p>
              <a:pPr marL="117369" lvl="2">
                <a:spcBef>
                  <a:spcPts val="600"/>
                </a:spcBef>
              </a:pPr>
              <a:endParaRPr lang="en-US" sz="1600"/>
            </a:p>
            <a:p>
              <a:pPr marL="117369" lvl="2">
                <a:spcBef>
                  <a:spcPts val="600"/>
                </a:spcBef>
              </a:pPr>
              <a:r>
                <a:rPr lang="en-US" b="1">
                  <a:solidFill>
                    <a:schemeClr val="accent1"/>
                  </a:solidFill>
                </a:rPr>
                <a:t>Storage Policy Configuration</a:t>
              </a:r>
              <a:endParaRPr lang="en-US"/>
            </a:p>
            <a:p>
              <a:pPr marL="799152" lvl="1" indent="-342885">
                <a:lnSpc>
                  <a:spcPct val="150000"/>
                </a:lnSpc>
                <a:buClr>
                  <a:schemeClr val="tx1"/>
                </a:buClr>
                <a:buFont typeface="Wingdings" charset="2"/>
                <a:buChar char="§"/>
              </a:pPr>
              <a:r>
                <a:rPr lang="en-US">
                  <a:solidFill>
                    <a:schemeClr val="accent1"/>
                  </a:solidFill>
                </a:rPr>
                <a:t>Health Service is enabled </a:t>
              </a:r>
              <a:r>
                <a:rPr lang="en-US" baseline="30000">
                  <a:solidFill>
                    <a:schemeClr val="accent1"/>
                  </a:solidFill>
                </a:rPr>
                <a:t>*</a:t>
              </a:r>
            </a:p>
            <a:p>
              <a:pPr marL="799152" lvl="1" indent="-342885">
                <a:lnSpc>
                  <a:spcPct val="150000"/>
                </a:lnSpc>
                <a:buClr>
                  <a:schemeClr val="tx1"/>
                </a:buClr>
                <a:buFont typeface="Wingdings" charset="2"/>
                <a:buChar char="§"/>
              </a:pPr>
              <a:r>
                <a:rPr lang="en-US">
                  <a:solidFill>
                    <a:schemeClr val="accent1"/>
                  </a:solidFill>
                </a:rPr>
                <a:t>RAID 1, 5 and 6 available </a:t>
              </a:r>
              <a:r>
                <a:rPr lang="en-US" baseline="30000">
                  <a:solidFill>
                    <a:schemeClr val="accent1"/>
                  </a:solidFill>
                </a:rPr>
                <a:t>*</a:t>
              </a:r>
              <a:endParaRPr lang="en-US">
                <a:solidFill>
                  <a:schemeClr val="accent1"/>
                </a:solidFill>
              </a:endParaRPr>
            </a:p>
            <a:p>
              <a:pPr marL="799152" lvl="1" indent="-342885">
                <a:lnSpc>
                  <a:spcPct val="150000"/>
                </a:lnSpc>
                <a:buClr>
                  <a:schemeClr val="tx1"/>
                </a:buClr>
                <a:buFont typeface="Wingdings" charset="2"/>
                <a:buChar char="§"/>
              </a:pPr>
              <a:r>
                <a:rPr lang="en-US">
                  <a:solidFill>
                    <a:schemeClr val="accent1"/>
                  </a:solidFill>
                </a:rPr>
                <a:t>Default Failure Tolerance Method: RAID-5</a:t>
              </a:r>
            </a:p>
            <a:p>
              <a:pPr marL="799152" lvl="1" indent="-342885">
                <a:lnSpc>
                  <a:spcPct val="150000"/>
                </a:lnSpc>
                <a:buClr>
                  <a:schemeClr val="tx1"/>
                </a:buClr>
                <a:buFont typeface="Wingdings" charset="2"/>
                <a:buChar char="§"/>
              </a:pPr>
              <a:r>
                <a:rPr lang="en-US" err="1">
                  <a:solidFill>
                    <a:schemeClr val="accent1"/>
                  </a:solidFill>
                </a:rPr>
                <a:t>vSAN</a:t>
              </a:r>
              <a:r>
                <a:rPr lang="en-US">
                  <a:solidFill>
                    <a:schemeClr val="accent1"/>
                  </a:solidFill>
                </a:rPr>
                <a:t> Encryption is disabled</a:t>
              </a:r>
            </a:p>
            <a:p>
              <a:pPr marL="799152" lvl="1" indent="-342885">
                <a:lnSpc>
                  <a:spcPct val="150000"/>
                </a:lnSpc>
                <a:buClr>
                  <a:schemeClr val="tx1"/>
                </a:buClr>
                <a:buFont typeface="Wingdings" charset="2"/>
                <a:buChar char="§"/>
              </a:pPr>
              <a:endParaRPr lang="en-US">
                <a:solidFill>
                  <a:schemeClr val="accent1"/>
                </a:solidFill>
              </a:endParaRPr>
            </a:p>
            <a:p>
              <a:pPr marL="456267" lvl="1">
                <a:lnSpc>
                  <a:spcPct val="150000"/>
                </a:lnSpc>
                <a:buClr>
                  <a:schemeClr val="tx1"/>
                </a:buClr>
              </a:pPr>
              <a:r>
                <a:rPr lang="en-US" baseline="30000">
                  <a:solidFill>
                    <a:schemeClr val="accent1"/>
                  </a:solidFill>
                </a:rPr>
                <a:t>* </a:t>
              </a:r>
              <a:r>
                <a:rPr lang="en-US" sz="1400">
                  <a:solidFill>
                    <a:schemeClr val="accent1"/>
                  </a:solidFill>
                </a:rPr>
                <a:t>User configurable policy settings</a:t>
              </a:r>
            </a:p>
            <a:p>
              <a:pPr marL="456267" lvl="1">
                <a:lnSpc>
                  <a:spcPct val="150000"/>
                </a:lnSpc>
                <a:buClr>
                  <a:schemeClr val="tx1"/>
                </a:buClr>
              </a:pPr>
              <a:endParaRPr lang="en-US" sz="1600"/>
            </a:p>
          </p:txBody>
        </p:sp>
        <p:sp>
          <p:nvSpPr>
            <p:cNvPr id="26" name="Rectangle 25"/>
            <p:cNvSpPr/>
            <p:nvPr/>
          </p:nvSpPr>
          <p:spPr>
            <a:xfrm>
              <a:off x="6728735" y="1464627"/>
              <a:ext cx="82296" cy="4782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26" indent="-285726">
                <a:buFont typeface="Arial" charset="0"/>
                <a:buChar char="•"/>
              </a:pPr>
              <a:endParaRPr lang="en-US" sz="2000"/>
            </a:p>
          </p:txBody>
        </p:sp>
      </p:grpSp>
    </p:spTree>
    <p:extLst>
      <p:ext uri="{BB962C8B-B14F-4D97-AF65-F5344CB8AC3E}">
        <p14:creationId xmlns:p14="http://schemas.microsoft.com/office/powerpoint/2010/main" val="183212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330200"/>
            <a:ext cx="10969943" cy="812800"/>
          </a:xfrm>
        </p:spPr>
        <p:txBody>
          <a:bodyPr/>
          <a:lstStyle/>
          <a:p>
            <a:r>
              <a:rPr lang="en-US"/>
              <a:t>Calculation of </a:t>
            </a:r>
            <a:r>
              <a:rPr lang="en-US" err="1"/>
              <a:t>vSAN</a:t>
            </a:r>
            <a:r>
              <a:rPr lang="en-US"/>
              <a:t> Effective Capacity with all RAID per ESXi Host</a:t>
            </a:r>
          </a:p>
        </p:txBody>
      </p:sp>
      <p:graphicFrame>
        <p:nvGraphicFramePr>
          <p:cNvPr id="11" name="Content Placeholder 10"/>
          <p:cNvGraphicFramePr>
            <a:graphicFrameLocks noGrp="1"/>
          </p:cNvGraphicFramePr>
          <p:nvPr>
            <p:ph idx="1"/>
          </p:nvPr>
        </p:nvGraphicFramePr>
        <p:xfrm>
          <a:off x="609600" y="1371600"/>
          <a:ext cx="10969625" cy="4648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2308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215" y="1385921"/>
            <a:ext cx="11041061" cy="812800"/>
          </a:xfrm>
        </p:spPr>
        <p:txBody>
          <a:bodyPr/>
          <a:lstStyle/>
          <a:p>
            <a:pPr algn="dist"/>
            <a:r>
              <a:rPr lang="en-US">
                <a:solidFill>
                  <a:srgbClr val="6DB33F"/>
                </a:solidFill>
                <a:latin typeface="+mn-lt"/>
                <a:cs typeface="Avenir Medium"/>
              </a:rPr>
              <a:t>INTRODUCING </a:t>
            </a:r>
            <a:r>
              <a:rPr lang="en-US">
                <a:solidFill>
                  <a:srgbClr val="004F6C"/>
                </a:solidFill>
                <a:latin typeface="+mn-lt"/>
                <a:cs typeface="Avenir Medium"/>
              </a:rPr>
              <a:t>TWO POWERFUL FORCES</a:t>
            </a:r>
            <a:r>
              <a:rPr lang="en-US">
                <a:solidFill>
                  <a:srgbClr val="6DB33F"/>
                </a:solidFill>
                <a:latin typeface="+mn-lt"/>
                <a:cs typeface="Avenir Medium"/>
              </a:rPr>
              <a:t> COMING TOGETHER</a:t>
            </a:r>
          </a:p>
        </p:txBody>
      </p:sp>
      <p:cxnSp>
        <p:nvCxnSpPr>
          <p:cNvPr id="5" name="Straight Connector 4"/>
          <p:cNvCxnSpPr/>
          <p:nvPr/>
        </p:nvCxnSpPr>
        <p:spPr>
          <a:xfrm>
            <a:off x="6091601" y="2723599"/>
            <a:ext cx="0" cy="1828800"/>
          </a:xfrm>
          <a:prstGeom prst="line">
            <a:avLst/>
          </a:prstGeom>
          <a:ln w="2540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Picture 7" descr="Vmware-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3929" y="3349011"/>
            <a:ext cx="2960074" cy="482492"/>
          </a:xfrm>
          <a:prstGeom prst="rect">
            <a:avLst/>
          </a:prstGeom>
        </p:spPr>
      </p:pic>
      <p:pic>
        <p:nvPicPr>
          <p:cNvPr id="7" name="Picture 6"/>
          <p:cNvPicPr>
            <a:picLocks noChangeAspect="1"/>
          </p:cNvPicPr>
          <p:nvPr/>
        </p:nvPicPr>
        <p:blipFill>
          <a:blip r:embed="rId4"/>
          <a:stretch>
            <a:fillRect/>
          </a:stretch>
        </p:blipFill>
        <p:spPr>
          <a:xfrm>
            <a:off x="7951918" y="3137473"/>
            <a:ext cx="1507222" cy="905567"/>
          </a:xfrm>
          <a:prstGeom prst="rect">
            <a:avLst/>
          </a:prstGeom>
        </p:spPr>
      </p:pic>
    </p:spTree>
    <p:extLst>
      <p:ext uri="{BB962C8B-B14F-4D97-AF65-F5344CB8AC3E}">
        <p14:creationId xmlns:p14="http://schemas.microsoft.com/office/powerpoint/2010/main" val="11815661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 Configuration and AWS Availability Zones</a:t>
            </a:r>
          </a:p>
        </p:txBody>
      </p:sp>
      <p:grpSp>
        <p:nvGrpSpPr>
          <p:cNvPr id="3" name="Group 2"/>
          <p:cNvGrpSpPr/>
          <p:nvPr/>
        </p:nvGrpSpPr>
        <p:grpSpPr>
          <a:xfrm>
            <a:off x="174529" y="1296600"/>
            <a:ext cx="6117109" cy="4527795"/>
            <a:chOff x="5930955" y="1202471"/>
            <a:chExt cx="6117109" cy="4527795"/>
          </a:xfrm>
        </p:grpSpPr>
        <p:sp>
          <p:nvSpPr>
            <p:cNvPr id="6" name="Rectangle 5"/>
            <p:cNvSpPr/>
            <p:nvPr/>
          </p:nvSpPr>
          <p:spPr>
            <a:xfrm>
              <a:off x="5992839" y="5246097"/>
              <a:ext cx="6055225" cy="484169"/>
            </a:xfrm>
            <a:prstGeom prst="rect">
              <a:avLst/>
            </a:prstGeom>
            <a:solidFill>
              <a:srgbClr val="F8981E"/>
            </a:solidFill>
            <a:ln w="38100">
              <a:solidFill>
                <a:srgbClr val="F8981E"/>
              </a:solidFill>
            </a:ln>
          </p:spPr>
          <p:style>
            <a:lnRef idx="2">
              <a:schemeClr val="accent1">
                <a:shade val="50000"/>
              </a:schemeClr>
            </a:lnRef>
            <a:fillRef idx="1">
              <a:schemeClr val="accent1"/>
            </a:fillRef>
            <a:effectRef idx="0">
              <a:schemeClr val="accent1"/>
            </a:effectRef>
            <a:fontRef idx="minor">
              <a:schemeClr val="lt1"/>
            </a:fontRef>
          </p:style>
          <p:txBody>
            <a:bodyPr lIns="121861" tIns="60931" rIns="121861" bIns="60931" rtlCol="0" anchor="ctr"/>
            <a:lstStyle/>
            <a:p>
              <a:pPr algn="ctr"/>
              <a:r>
                <a:rPr lang="en-US" sz="1500" b="1"/>
                <a:t>AWS Global Infrastructure</a:t>
              </a:r>
            </a:p>
          </p:txBody>
        </p:sp>
        <p:sp>
          <p:nvSpPr>
            <p:cNvPr id="36" name="Rectangle 35"/>
            <p:cNvSpPr/>
            <p:nvPr/>
          </p:nvSpPr>
          <p:spPr>
            <a:xfrm>
              <a:off x="6001303" y="1296014"/>
              <a:ext cx="6046761" cy="3816951"/>
            </a:xfrm>
            <a:prstGeom prst="rect">
              <a:avLst/>
            </a:prstGeom>
            <a:noFill/>
            <a:ln w="38100">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lIns="121861" tIns="60931" rIns="121861" bIns="60931" rtlCol="0" anchor="ctr"/>
            <a:lstStyle/>
            <a:p>
              <a:pPr algn="ctr"/>
              <a:endParaRPr lang="en-US" sz="1500"/>
            </a:p>
          </p:txBody>
        </p:sp>
        <p:sp>
          <p:nvSpPr>
            <p:cNvPr id="38" name="TextBox 37"/>
            <p:cNvSpPr txBox="1"/>
            <p:nvPr/>
          </p:nvSpPr>
          <p:spPr>
            <a:xfrm>
              <a:off x="8020077" y="1202471"/>
              <a:ext cx="2010426" cy="202176"/>
            </a:xfrm>
            <a:prstGeom prst="rect">
              <a:avLst/>
            </a:prstGeom>
            <a:solidFill>
              <a:schemeClr val="bg1"/>
            </a:solidFill>
          </p:spPr>
          <p:txBody>
            <a:bodyPr wrap="square" lIns="0" tIns="0" rIns="0" bIns="0" rtlCol="0">
              <a:noAutofit/>
            </a:bodyPr>
            <a:lstStyle/>
            <a:p>
              <a:pPr algn="ctr">
                <a:lnSpc>
                  <a:spcPct val="90000"/>
                </a:lnSpc>
              </a:pPr>
              <a:r>
                <a:rPr lang="en-US" sz="1200">
                  <a:solidFill>
                    <a:schemeClr val="tx1">
                      <a:lumMod val="75000"/>
                    </a:schemeClr>
                  </a:solidFill>
                </a:rPr>
                <a:t>AWS Region</a:t>
              </a:r>
            </a:p>
          </p:txBody>
        </p:sp>
        <p:sp>
          <p:nvSpPr>
            <p:cNvPr id="8" name="Rectangle 7"/>
            <p:cNvSpPr/>
            <p:nvPr/>
          </p:nvSpPr>
          <p:spPr>
            <a:xfrm>
              <a:off x="6113517" y="1712349"/>
              <a:ext cx="3156456" cy="328079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en-US" sz="1500" u="sng"/>
            </a:p>
          </p:txBody>
        </p:sp>
        <p:sp>
          <p:nvSpPr>
            <p:cNvPr id="9" name="TextBox 8"/>
            <p:cNvSpPr txBox="1"/>
            <p:nvPr/>
          </p:nvSpPr>
          <p:spPr>
            <a:xfrm>
              <a:off x="7524552" y="3802769"/>
              <a:ext cx="643246" cy="202176"/>
            </a:xfrm>
            <a:prstGeom prst="rect">
              <a:avLst/>
            </a:prstGeom>
            <a:noFill/>
          </p:spPr>
          <p:txBody>
            <a:bodyPr wrap="square" lIns="0" tIns="0" rIns="0" bIns="0" rtlCol="0">
              <a:noAutofit/>
            </a:bodyPr>
            <a:lstStyle/>
            <a:p>
              <a:pPr algn="ctr">
                <a:lnSpc>
                  <a:spcPct val="90000"/>
                </a:lnSpc>
              </a:pPr>
              <a:r>
                <a:rPr lang="en-US" sz="1200" u="sng">
                  <a:solidFill>
                    <a:schemeClr val="tx1">
                      <a:lumMod val="75000"/>
                    </a:schemeClr>
                  </a:solidFill>
                </a:rPr>
                <a:t>vSphere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8193" y="4225948"/>
              <a:ext cx="760723" cy="760921"/>
            </a:xfrm>
            <a:prstGeom prst="rect">
              <a:avLst/>
            </a:prstGeom>
            <a:noFill/>
          </p:spPr>
        </p:pic>
        <p:grpSp>
          <p:nvGrpSpPr>
            <p:cNvPr id="11" name="Group 10"/>
            <p:cNvGrpSpPr/>
            <p:nvPr/>
          </p:nvGrpSpPr>
          <p:grpSpPr>
            <a:xfrm>
              <a:off x="7529669" y="3051828"/>
              <a:ext cx="604420" cy="606669"/>
              <a:chOff x="4205157" y="3505200"/>
              <a:chExt cx="604577" cy="606669"/>
            </a:xfrm>
          </p:grpSpPr>
          <p:sp>
            <p:nvSpPr>
              <p:cNvPr id="12" name="Oval 11"/>
              <p:cNvSpPr/>
              <p:nvPr/>
            </p:nvSpPr>
            <p:spPr>
              <a:xfrm>
                <a:off x="4205157" y="3505200"/>
                <a:ext cx="604577" cy="606669"/>
              </a:xfrm>
              <a:prstGeom prst="ellipse">
                <a:avLst/>
              </a:prstGeom>
              <a:solidFill>
                <a:schemeClr val="accent3"/>
              </a:solidFill>
              <a:ln w="19050">
                <a:noFill/>
                <a:round/>
                <a:headEnd/>
                <a:tailEnd/>
              </a:ln>
              <a:effectLst>
                <a:outerShdw blurRad="50800" dist="38100" dir="5400000" algn="t" rotWithShape="0">
                  <a:prstClr val="black">
                    <a:alpha val="40000"/>
                  </a:prstClr>
                </a:outerShdw>
              </a:effectLst>
            </p:spPr>
            <p:txBody>
              <a:bodyPr wrap="none" lIns="0" tIns="0" rIns="0" bIns="0" anchor="ctr"/>
              <a:lstStyle/>
              <a:p>
                <a:pPr algn="ctr"/>
                <a:endParaRPr lang="en-US" sz="1500" u="sng">
                  <a:solidFill>
                    <a:srgbClr val="FFFFFF"/>
                  </a:solidFill>
                </a:endParaRPr>
              </a:p>
            </p:txBody>
          </p:sp>
          <p:grpSp>
            <p:nvGrpSpPr>
              <p:cNvPr id="13" name="Group 12"/>
              <p:cNvGrpSpPr/>
              <p:nvPr/>
            </p:nvGrpSpPr>
            <p:grpSpPr>
              <a:xfrm>
                <a:off x="4354717" y="3651125"/>
                <a:ext cx="305455" cy="314817"/>
                <a:chOff x="3833001" y="2603959"/>
                <a:chExt cx="469266" cy="497541"/>
              </a:xfrm>
            </p:grpSpPr>
            <p:sp>
              <p:nvSpPr>
                <p:cNvPr id="14" name="Freeform 13"/>
                <p:cNvSpPr/>
                <p:nvPr/>
              </p:nvSpPr>
              <p:spPr>
                <a:xfrm>
                  <a:off x="3833001" y="2603959"/>
                  <a:ext cx="469266" cy="140909"/>
                </a:xfrm>
                <a:custGeom>
                  <a:avLst/>
                  <a:gdLst>
                    <a:gd name="connsiteX0" fmla="*/ 379271 w 469266"/>
                    <a:gd name="connsiteY0" fmla="*/ 47595 h 140909"/>
                    <a:gd name="connsiteX1" fmla="*/ 356411 w 469266"/>
                    <a:gd name="connsiteY1" fmla="*/ 70455 h 140909"/>
                    <a:gd name="connsiteX2" fmla="*/ 379271 w 469266"/>
                    <a:gd name="connsiteY2" fmla="*/ 93315 h 140909"/>
                    <a:gd name="connsiteX3" fmla="*/ 402131 w 469266"/>
                    <a:gd name="connsiteY3" fmla="*/ 70455 h 140909"/>
                    <a:gd name="connsiteX4" fmla="*/ 379271 w 469266"/>
                    <a:gd name="connsiteY4" fmla="*/ 47595 h 140909"/>
                    <a:gd name="connsiteX5" fmla="*/ 23485 w 469266"/>
                    <a:gd name="connsiteY5" fmla="*/ 0 h 140909"/>
                    <a:gd name="connsiteX6" fmla="*/ 445781 w 469266"/>
                    <a:gd name="connsiteY6" fmla="*/ 0 h 140909"/>
                    <a:gd name="connsiteX7" fmla="*/ 469266 w 469266"/>
                    <a:gd name="connsiteY7" fmla="*/ 23485 h 140909"/>
                    <a:gd name="connsiteX8" fmla="*/ 469266 w 469266"/>
                    <a:gd name="connsiteY8" fmla="*/ 117424 h 140909"/>
                    <a:gd name="connsiteX9" fmla="*/ 445781 w 469266"/>
                    <a:gd name="connsiteY9" fmla="*/ 140909 h 140909"/>
                    <a:gd name="connsiteX10" fmla="*/ 23485 w 469266"/>
                    <a:gd name="connsiteY10" fmla="*/ 140909 h 140909"/>
                    <a:gd name="connsiteX11" fmla="*/ 0 w 469266"/>
                    <a:gd name="connsiteY11" fmla="*/ 117424 h 140909"/>
                    <a:gd name="connsiteX12" fmla="*/ 0 w 469266"/>
                    <a:gd name="connsiteY12" fmla="*/ 23485 h 140909"/>
                    <a:gd name="connsiteX13" fmla="*/ 23485 w 469266"/>
                    <a:gd name="connsiteY13" fmla="*/ 0 h 1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266" h="140909">
                      <a:moveTo>
                        <a:pt x="379271" y="47595"/>
                      </a:moveTo>
                      <a:cubicBezTo>
                        <a:pt x="366646" y="47595"/>
                        <a:pt x="356411" y="57830"/>
                        <a:pt x="356411" y="70455"/>
                      </a:cubicBezTo>
                      <a:cubicBezTo>
                        <a:pt x="356411" y="83080"/>
                        <a:pt x="366646" y="93315"/>
                        <a:pt x="379271" y="93315"/>
                      </a:cubicBezTo>
                      <a:cubicBezTo>
                        <a:pt x="391896" y="93315"/>
                        <a:pt x="402131" y="83080"/>
                        <a:pt x="402131" y="70455"/>
                      </a:cubicBezTo>
                      <a:cubicBezTo>
                        <a:pt x="402131" y="57830"/>
                        <a:pt x="391896" y="47595"/>
                        <a:pt x="379271" y="47595"/>
                      </a:cubicBezTo>
                      <a:close/>
                      <a:moveTo>
                        <a:pt x="23485" y="0"/>
                      </a:moveTo>
                      <a:lnTo>
                        <a:pt x="445781" y="0"/>
                      </a:lnTo>
                      <a:cubicBezTo>
                        <a:pt x="458751" y="0"/>
                        <a:pt x="469266" y="10515"/>
                        <a:pt x="469266" y="23485"/>
                      </a:cubicBezTo>
                      <a:lnTo>
                        <a:pt x="469266" y="117424"/>
                      </a:lnTo>
                      <a:cubicBezTo>
                        <a:pt x="469266" y="130394"/>
                        <a:pt x="458751" y="140909"/>
                        <a:pt x="445781" y="140909"/>
                      </a:cubicBezTo>
                      <a:lnTo>
                        <a:pt x="23485" y="140909"/>
                      </a:lnTo>
                      <a:cubicBezTo>
                        <a:pt x="10515" y="140909"/>
                        <a:pt x="0" y="130394"/>
                        <a:pt x="0" y="117424"/>
                      </a:cubicBezTo>
                      <a:lnTo>
                        <a:pt x="0" y="23485"/>
                      </a:lnTo>
                      <a:cubicBezTo>
                        <a:pt x="0" y="10515"/>
                        <a:pt x="10515" y="0"/>
                        <a:pt x="23485"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100" b="1" u="sng">
                    <a:solidFill>
                      <a:schemeClr val="accent1"/>
                    </a:solidFill>
                    <a:effectLst>
                      <a:innerShdw blurRad="114300">
                        <a:prstClr val="black">
                          <a:alpha val="52000"/>
                        </a:prstClr>
                      </a:innerShdw>
                    </a:effectLst>
                  </a:endParaRPr>
                </a:p>
              </p:txBody>
            </p:sp>
            <p:sp>
              <p:nvSpPr>
                <p:cNvPr id="15" name="Freeform 14"/>
                <p:cNvSpPr/>
                <p:nvPr/>
              </p:nvSpPr>
              <p:spPr>
                <a:xfrm>
                  <a:off x="3833001" y="2782275"/>
                  <a:ext cx="469266" cy="140909"/>
                </a:xfrm>
                <a:custGeom>
                  <a:avLst/>
                  <a:gdLst>
                    <a:gd name="connsiteX0" fmla="*/ 379271 w 469266"/>
                    <a:gd name="connsiteY0" fmla="*/ 47595 h 140909"/>
                    <a:gd name="connsiteX1" fmla="*/ 356411 w 469266"/>
                    <a:gd name="connsiteY1" fmla="*/ 70455 h 140909"/>
                    <a:gd name="connsiteX2" fmla="*/ 379271 w 469266"/>
                    <a:gd name="connsiteY2" fmla="*/ 93315 h 140909"/>
                    <a:gd name="connsiteX3" fmla="*/ 402131 w 469266"/>
                    <a:gd name="connsiteY3" fmla="*/ 70455 h 140909"/>
                    <a:gd name="connsiteX4" fmla="*/ 379271 w 469266"/>
                    <a:gd name="connsiteY4" fmla="*/ 47595 h 140909"/>
                    <a:gd name="connsiteX5" fmla="*/ 23485 w 469266"/>
                    <a:gd name="connsiteY5" fmla="*/ 0 h 140909"/>
                    <a:gd name="connsiteX6" fmla="*/ 445781 w 469266"/>
                    <a:gd name="connsiteY6" fmla="*/ 0 h 140909"/>
                    <a:gd name="connsiteX7" fmla="*/ 469266 w 469266"/>
                    <a:gd name="connsiteY7" fmla="*/ 23485 h 140909"/>
                    <a:gd name="connsiteX8" fmla="*/ 469266 w 469266"/>
                    <a:gd name="connsiteY8" fmla="*/ 117424 h 140909"/>
                    <a:gd name="connsiteX9" fmla="*/ 445781 w 469266"/>
                    <a:gd name="connsiteY9" fmla="*/ 140909 h 140909"/>
                    <a:gd name="connsiteX10" fmla="*/ 23485 w 469266"/>
                    <a:gd name="connsiteY10" fmla="*/ 140909 h 140909"/>
                    <a:gd name="connsiteX11" fmla="*/ 0 w 469266"/>
                    <a:gd name="connsiteY11" fmla="*/ 117424 h 140909"/>
                    <a:gd name="connsiteX12" fmla="*/ 0 w 469266"/>
                    <a:gd name="connsiteY12" fmla="*/ 23485 h 140909"/>
                    <a:gd name="connsiteX13" fmla="*/ 23485 w 469266"/>
                    <a:gd name="connsiteY13" fmla="*/ 0 h 1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266" h="140909">
                      <a:moveTo>
                        <a:pt x="379271" y="47595"/>
                      </a:moveTo>
                      <a:cubicBezTo>
                        <a:pt x="366646" y="47595"/>
                        <a:pt x="356411" y="57830"/>
                        <a:pt x="356411" y="70455"/>
                      </a:cubicBezTo>
                      <a:cubicBezTo>
                        <a:pt x="356411" y="83080"/>
                        <a:pt x="366646" y="93315"/>
                        <a:pt x="379271" y="93315"/>
                      </a:cubicBezTo>
                      <a:cubicBezTo>
                        <a:pt x="391896" y="93315"/>
                        <a:pt x="402131" y="83080"/>
                        <a:pt x="402131" y="70455"/>
                      </a:cubicBezTo>
                      <a:cubicBezTo>
                        <a:pt x="402131" y="57830"/>
                        <a:pt x="391896" y="47595"/>
                        <a:pt x="379271" y="47595"/>
                      </a:cubicBezTo>
                      <a:close/>
                      <a:moveTo>
                        <a:pt x="23485" y="0"/>
                      </a:moveTo>
                      <a:lnTo>
                        <a:pt x="445781" y="0"/>
                      </a:lnTo>
                      <a:cubicBezTo>
                        <a:pt x="458751" y="0"/>
                        <a:pt x="469266" y="10515"/>
                        <a:pt x="469266" y="23485"/>
                      </a:cubicBezTo>
                      <a:lnTo>
                        <a:pt x="469266" y="117424"/>
                      </a:lnTo>
                      <a:cubicBezTo>
                        <a:pt x="469266" y="130394"/>
                        <a:pt x="458751" y="140909"/>
                        <a:pt x="445781" y="140909"/>
                      </a:cubicBezTo>
                      <a:lnTo>
                        <a:pt x="23485" y="140909"/>
                      </a:lnTo>
                      <a:cubicBezTo>
                        <a:pt x="10515" y="140909"/>
                        <a:pt x="0" y="130394"/>
                        <a:pt x="0" y="117424"/>
                      </a:cubicBezTo>
                      <a:lnTo>
                        <a:pt x="0" y="23485"/>
                      </a:lnTo>
                      <a:cubicBezTo>
                        <a:pt x="0" y="10515"/>
                        <a:pt x="10515" y="0"/>
                        <a:pt x="23485"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100" b="1" u="sng">
                    <a:solidFill>
                      <a:schemeClr val="accent1"/>
                    </a:solidFill>
                    <a:effectLst>
                      <a:innerShdw blurRad="114300">
                        <a:prstClr val="black">
                          <a:alpha val="52000"/>
                        </a:prstClr>
                      </a:innerShdw>
                    </a:effectLst>
                  </a:endParaRPr>
                </a:p>
              </p:txBody>
            </p:sp>
            <p:sp>
              <p:nvSpPr>
                <p:cNvPr id="16" name="Freeform 15"/>
                <p:cNvSpPr/>
                <p:nvPr/>
              </p:nvSpPr>
              <p:spPr>
                <a:xfrm>
                  <a:off x="3833001" y="2960591"/>
                  <a:ext cx="469266" cy="140909"/>
                </a:xfrm>
                <a:custGeom>
                  <a:avLst/>
                  <a:gdLst>
                    <a:gd name="connsiteX0" fmla="*/ 379271 w 469266"/>
                    <a:gd name="connsiteY0" fmla="*/ 47595 h 140909"/>
                    <a:gd name="connsiteX1" fmla="*/ 356411 w 469266"/>
                    <a:gd name="connsiteY1" fmla="*/ 70455 h 140909"/>
                    <a:gd name="connsiteX2" fmla="*/ 379271 w 469266"/>
                    <a:gd name="connsiteY2" fmla="*/ 93315 h 140909"/>
                    <a:gd name="connsiteX3" fmla="*/ 402131 w 469266"/>
                    <a:gd name="connsiteY3" fmla="*/ 70455 h 140909"/>
                    <a:gd name="connsiteX4" fmla="*/ 379271 w 469266"/>
                    <a:gd name="connsiteY4" fmla="*/ 47595 h 140909"/>
                    <a:gd name="connsiteX5" fmla="*/ 23485 w 469266"/>
                    <a:gd name="connsiteY5" fmla="*/ 0 h 140909"/>
                    <a:gd name="connsiteX6" fmla="*/ 445781 w 469266"/>
                    <a:gd name="connsiteY6" fmla="*/ 0 h 140909"/>
                    <a:gd name="connsiteX7" fmla="*/ 469266 w 469266"/>
                    <a:gd name="connsiteY7" fmla="*/ 23485 h 140909"/>
                    <a:gd name="connsiteX8" fmla="*/ 469266 w 469266"/>
                    <a:gd name="connsiteY8" fmla="*/ 117424 h 140909"/>
                    <a:gd name="connsiteX9" fmla="*/ 445781 w 469266"/>
                    <a:gd name="connsiteY9" fmla="*/ 140909 h 140909"/>
                    <a:gd name="connsiteX10" fmla="*/ 23485 w 469266"/>
                    <a:gd name="connsiteY10" fmla="*/ 140909 h 140909"/>
                    <a:gd name="connsiteX11" fmla="*/ 0 w 469266"/>
                    <a:gd name="connsiteY11" fmla="*/ 117424 h 140909"/>
                    <a:gd name="connsiteX12" fmla="*/ 0 w 469266"/>
                    <a:gd name="connsiteY12" fmla="*/ 23485 h 140909"/>
                    <a:gd name="connsiteX13" fmla="*/ 23485 w 469266"/>
                    <a:gd name="connsiteY13" fmla="*/ 0 h 1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266" h="140909">
                      <a:moveTo>
                        <a:pt x="379271" y="47595"/>
                      </a:moveTo>
                      <a:cubicBezTo>
                        <a:pt x="366646" y="47595"/>
                        <a:pt x="356411" y="57830"/>
                        <a:pt x="356411" y="70455"/>
                      </a:cubicBezTo>
                      <a:cubicBezTo>
                        <a:pt x="356411" y="83080"/>
                        <a:pt x="366646" y="93315"/>
                        <a:pt x="379271" y="93315"/>
                      </a:cubicBezTo>
                      <a:cubicBezTo>
                        <a:pt x="391896" y="93315"/>
                        <a:pt x="402131" y="83080"/>
                        <a:pt x="402131" y="70455"/>
                      </a:cubicBezTo>
                      <a:cubicBezTo>
                        <a:pt x="402131" y="57830"/>
                        <a:pt x="391896" y="47595"/>
                        <a:pt x="379271" y="47595"/>
                      </a:cubicBezTo>
                      <a:close/>
                      <a:moveTo>
                        <a:pt x="23485" y="0"/>
                      </a:moveTo>
                      <a:lnTo>
                        <a:pt x="445781" y="0"/>
                      </a:lnTo>
                      <a:cubicBezTo>
                        <a:pt x="458751" y="0"/>
                        <a:pt x="469266" y="10515"/>
                        <a:pt x="469266" y="23485"/>
                      </a:cubicBezTo>
                      <a:lnTo>
                        <a:pt x="469266" y="117424"/>
                      </a:lnTo>
                      <a:cubicBezTo>
                        <a:pt x="469266" y="130394"/>
                        <a:pt x="458751" y="140909"/>
                        <a:pt x="445781" y="140909"/>
                      </a:cubicBezTo>
                      <a:lnTo>
                        <a:pt x="23485" y="140909"/>
                      </a:lnTo>
                      <a:cubicBezTo>
                        <a:pt x="10515" y="140909"/>
                        <a:pt x="0" y="130394"/>
                        <a:pt x="0" y="117424"/>
                      </a:cubicBezTo>
                      <a:lnTo>
                        <a:pt x="0" y="23485"/>
                      </a:lnTo>
                      <a:cubicBezTo>
                        <a:pt x="0" y="10515"/>
                        <a:pt x="10515" y="0"/>
                        <a:pt x="23485"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100" b="1" u="sng">
                    <a:solidFill>
                      <a:schemeClr val="accent1"/>
                    </a:solidFill>
                    <a:effectLst>
                      <a:innerShdw blurRad="114300">
                        <a:prstClr val="black">
                          <a:alpha val="52000"/>
                        </a:prstClr>
                      </a:innerShdw>
                    </a:effectLst>
                  </a:endParaRPr>
                </a:p>
              </p:txBody>
            </p:sp>
          </p:grpSp>
        </p:grpSp>
        <p:grpSp>
          <p:nvGrpSpPr>
            <p:cNvPr id="17" name="Group 16"/>
            <p:cNvGrpSpPr/>
            <p:nvPr/>
          </p:nvGrpSpPr>
          <p:grpSpPr>
            <a:xfrm>
              <a:off x="6644196" y="3051828"/>
              <a:ext cx="604420" cy="606669"/>
              <a:chOff x="5229290" y="3505200"/>
              <a:chExt cx="604577" cy="606669"/>
            </a:xfrm>
          </p:grpSpPr>
          <p:sp>
            <p:nvSpPr>
              <p:cNvPr id="18" name="Oval 17"/>
              <p:cNvSpPr/>
              <p:nvPr/>
            </p:nvSpPr>
            <p:spPr>
              <a:xfrm>
                <a:off x="5229290" y="3505200"/>
                <a:ext cx="604577" cy="606669"/>
              </a:xfrm>
              <a:prstGeom prst="ellipse">
                <a:avLst/>
              </a:prstGeom>
              <a:solidFill>
                <a:schemeClr val="accent3"/>
              </a:solidFill>
              <a:ln w="19050">
                <a:noFill/>
                <a:round/>
                <a:headEnd/>
                <a:tailEnd/>
              </a:ln>
              <a:effectLst>
                <a:outerShdw blurRad="50800" dist="38100" dir="5400000" algn="t" rotWithShape="0">
                  <a:prstClr val="black">
                    <a:alpha val="40000"/>
                  </a:prstClr>
                </a:outerShdw>
              </a:effectLst>
            </p:spPr>
            <p:txBody>
              <a:bodyPr wrap="none" lIns="0" tIns="0" rIns="0" bIns="0" anchor="ctr"/>
              <a:lstStyle/>
              <a:p>
                <a:pPr algn="ctr"/>
                <a:endParaRPr lang="en-US" sz="1500" u="sng">
                  <a:solidFill>
                    <a:srgbClr val="FFFFFF"/>
                  </a:solidFill>
                </a:endParaRPr>
              </a:p>
            </p:txBody>
          </p:sp>
          <p:grpSp>
            <p:nvGrpSpPr>
              <p:cNvPr id="19" name="Group 18"/>
              <p:cNvGrpSpPr/>
              <p:nvPr/>
            </p:nvGrpSpPr>
            <p:grpSpPr>
              <a:xfrm>
                <a:off x="5397753" y="3652265"/>
                <a:ext cx="267649" cy="312539"/>
                <a:chOff x="5204751" y="2676992"/>
                <a:chExt cx="313228" cy="376269"/>
              </a:xfrm>
            </p:grpSpPr>
            <p:sp>
              <p:nvSpPr>
                <p:cNvPr id="20" name="Freeform 16"/>
                <p:cNvSpPr>
                  <a:spLocks/>
                </p:cNvSpPr>
                <p:nvPr/>
              </p:nvSpPr>
              <p:spPr bwMode="auto">
                <a:xfrm>
                  <a:off x="5210074" y="2676992"/>
                  <a:ext cx="302582" cy="104985"/>
                </a:xfrm>
                <a:custGeom>
                  <a:avLst/>
                  <a:gdLst>
                    <a:gd name="T0" fmla="*/ 457 w 457"/>
                    <a:gd name="T1" fmla="*/ 77 h 154"/>
                    <a:gd name="T2" fmla="*/ 395 w 457"/>
                    <a:gd name="T3" fmla="*/ 130 h 154"/>
                    <a:gd name="T4" fmla="*/ 382 w 457"/>
                    <a:gd name="T5" fmla="*/ 134 h 154"/>
                    <a:gd name="T6" fmla="*/ 368 w 457"/>
                    <a:gd name="T7" fmla="*/ 138 h 154"/>
                    <a:gd name="T8" fmla="*/ 228 w 457"/>
                    <a:gd name="T9" fmla="*/ 154 h 154"/>
                    <a:gd name="T10" fmla="*/ 89 w 457"/>
                    <a:gd name="T11" fmla="*/ 138 h 154"/>
                    <a:gd name="T12" fmla="*/ 75 w 457"/>
                    <a:gd name="T13" fmla="*/ 134 h 154"/>
                    <a:gd name="T14" fmla="*/ 62 w 457"/>
                    <a:gd name="T15" fmla="*/ 130 h 154"/>
                    <a:gd name="T16" fmla="*/ 0 w 457"/>
                    <a:gd name="T17" fmla="*/ 77 h 154"/>
                    <a:gd name="T18" fmla="*/ 228 w 457"/>
                    <a:gd name="T19" fmla="*/ 0 h 154"/>
                    <a:gd name="T20" fmla="*/ 457 w 457"/>
                    <a:gd name="T21"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7" h="154">
                      <a:moveTo>
                        <a:pt x="457" y="77"/>
                      </a:moveTo>
                      <a:cubicBezTo>
                        <a:pt x="457" y="96"/>
                        <a:pt x="435" y="115"/>
                        <a:pt x="395" y="130"/>
                      </a:cubicBezTo>
                      <a:cubicBezTo>
                        <a:pt x="391" y="131"/>
                        <a:pt x="387" y="133"/>
                        <a:pt x="382" y="134"/>
                      </a:cubicBezTo>
                      <a:cubicBezTo>
                        <a:pt x="378" y="135"/>
                        <a:pt x="373" y="137"/>
                        <a:pt x="368" y="138"/>
                      </a:cubicBezTo>
                      <a:cubicBezTo>
                        <a:pt x="331" y="148"/>
                        <a:pt x="283" y="154"/>
                        <a:pt x="228" y="154"/>
                      </a:cubicBezTo>
                      <a:cubicBezTo>
                        <a:pt x="174" y="154"/>
                        <a:pt x="126" y="148"/>
                        <a:pt x="89" y="138"/>
                      </a:cubicBezTo>
                      <a:cubicBezTo>
                        <a:pt x="84" y="137"/>
                        <a:pt x="79" y="135"/>
                        <a:pt x="75" y="134"/>
                      </a:cubicBezTo>
                      <a:cubicBezTo>
                        <a:pt x="70" y="133"/>
                        <a:pt x="66" y="131"/>
                        <a:pt x="62" y="130"/>
                      </a:cubicBezTo>
                      <a:cubicBezTo>
                        <a:pt x="22" y="115"/>
                        <a:pt x="0" y="96"/>
                        <a:pt x="0" y="77"/>
                      </a:cubicBezTo>
                      <a:cubicBezTo>
                        <a:pt x="0" y="40"/>
                        <a:pt x="92" y="0"/>
                        <a:pt x="228" y="0"/>
                      </a:cubicBezTo>
                      <a:cubicBezTo>
                        <a:pt x="365" y="0"/>
                        <a:pt x="457" y="40"/>
                        <a:pt x="457" y="77"/>
                      </a:cubicBezTo>
                      <a:close/>
                    </a:path>
                  </a:pathLst>
                </a:custGeom>
                <a:solidFill>
                  <a:schemeClr val="bg1"/>
                </a:solidFill>
                <a:ln w="19050">
                  <a:noFill/>
                  <a:round/>
                  <a:headEnd/>
                  <a:tailEnd/>
                </a:ln>
                <a:effectLst/>
              </p:spPr>
              <p:txBody>
                <a:bodyPr wrap="none" lIns="0" tIns="0" rIns="0" bIns="0" rtlCol="0" anchor="ctr"/>
                <a:lstStyle/>
                <a:p>
                  <a:pPr algn="ctr" defTabSz="685631"/>
                  <a:endParaRPr lang="en-US" sz="1500" u="sng">
                    <a:solidFill>
                      <a:srgbClr val="FFFFFF"/>
                    </a:solidFill>
                  </a:endParaRPr>
                </a:p>
              </p:txBody>
            </p:sp>
            <p:sp>
              <p:nvSpPr>
                <p:cNvPr id="21" name="Freeform 15"/>
                <p:cNvSpPr>
                  <a:spLocks/>
                </p:cNvSpPr>
                <p:nvPr/>
              </p:nvSpPr>
              <p:spPr bwMode="auto">
                <a:xfrm>
                  <a:off x="5204751" y="2745825"/>
                  <a:ext cx="313228" cy="130436"/>
                </a:xfrm>
                <a:custGeom>
                  <a:avLst/>
                  <a:gdLst>
                    <a:gd name="T0" fmla="*/ 473 w 473"/>
                    <a:gd name="T1" fmla="*/ 0 h 191"/>
                    <a:gd name="T2" fmla="*/ 473 w 473"/>
                    <a:gd name="T3" fmla="*/ 106 h 191"/>
                    <a:gd name="T4" fmla="*/ 414 w 473"/>
                    <a:gd name="T5" fmla="*/ 162 h 191"/>
                    <a:gd name="T6" fmla="*/ 403 w 473"/>
                    <a:gd name="T7" fmla="*/ 167 h 191"/>
                    <a:gd name="T8" fmla="*/ 390 w 473"/>
                    <a:gd name="T9" fmla="*/ 171 h 191"/>
                    <a:gd name="T10" fmla="*/ 390 w 473"/>
                    <a:gd name="T11" fmla="*/ 171 h 191"/>
                    <a:gd name="T12" fmla="*/ 236 w 473"/>
                    <a:gd name="T13" fmla="*/ 191 h 191"/>
                    <a:gd name="T14" fmla="*/ 83 w 473"/>
                    <a:gd name="T15" fmla="*/ 171 h 191"/>
                    <a:gd name="T16" fmla="*/ 83 w 473"/>
                    <a:gd name="T17" fmla="*/ 171 h 191"/>
                    <a:gd name="T18" fmla="*/ 70 w 473"/>
                    <a:gd name="T19" fmla="*/ 167 h 191"/>
                    <a:gd name="T20" fmla="*/ 59 w 473"/>
                    <a:gd name="T21" fmla="*/ 162 h 191"/>
                    <a:gd name="T22" fmla="*/ 59 w 473"/>
                    <a:gd name="T23" fmla="*/ 162 h 191"/>
                    <a:gd name="T24" fmla="*/ 0 w 473"/>
                    <a:gd name="T25" fmla="*/ 106 h 191"/>
                    <a:gd name="T26" fmla="*/ 0 w 473"/>
                    <a:gd name="T27" fmla="*/ 1 h 191"/>
                    <a:gd name="T28" fmla="*/ 48 w 473"/>
                    <a:gd name="T29" fmla="*/ 37 h 191"/>
                    <a:gd name="T30" fmla="*/ 59 w 473"/>
                    <a:gd name="T31" fmla="*/ 41 h 191"/>
                    <a:gd name="T32" fmla="*/ 70 w 473"/>
                    <a:gd name="T33" fmla="*/ 45 h 191"/>
                    <a:gd name="T34" fmla="*/ 236 w 473"/>
                    <a:gd name="T35" fmla="*/ 69 h 191"/>
                    <a:gd name="T36" fmla="*/ 403 w 473"/>
                    <a:gd name="T37" fmla="*/ 45 h 191"/>
                    <a:gd name="T38" fmla="*/ 414 w 473"/>
                    <a:gd name="T39" fmla="*/ 41 h 191"/>
                    <a:gd name="T40" fmla="*/ 424 w 473"/>
                    <a:gd name="T41" fmla="*/ 37 h 191"/>
                    <a:gd name="T42" fmla="*/ 473 w 473"/>
                    <a:gd name="T43"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3" h="191">
                      <a:moveTo>
                        <a:pt x="473" y="0"/>
                      </a:moveTo>
                      <a:cubicBezTo>
                        <a:pt x="473" y="106"/>
                        <a:pt x="473" y="106"/>
                        <a:pt x="473" y="106"/>
                      </a:cubicBezTo>
                      <a:cubicBezTo>
                        <a:pt x="473" y="128"/>
                        <a:pt x="451" y="147"/>
                        <a:pt x="414" y="162"/>
                      </a:cubicBezTo>
                      <a:cubicBezTo>
                        <a:pt x="411" y="164"/>
                        <a:pt x="407" y="165"/>
                        <a:pt x="403" y="167"/>
                      </a:cubicBezTo>
                      <a:cubicBezTo>
                        <a:pt x="399" y="168"/>
                        <a:pt x="394" y="169"/>
                        <a:pt x="390" y="171"/>
                      </a:cubicBezTo>
                      <a:cubicBezTo>
                        <a:pt x="390" y="171"/>
                        <a:pt x="390" y="171"/>
                        <a:pt x="390" y="171"/>
                      </a:cubicBezTo>
                      <a:cubicBezTo>
                        <a:pt x="349" y="183"/>
                        <a:pt x="295" y="191"/>
                        <a:pt x="236" y="191"/>
                      </a:cubicBezTo>
                      <a:cubicBezTo>
                        <a:pt x="178" y="191"/>
                        <a:pt x="124" y="183"/>
                        <a:pt x="83" y="171"/>
                      </a:cubicBezTo>
                      <a:cubicBezTo>
                        <a:pt x="83" y="171"/>
                        <a:pt x="83" y="171"/>
                        <a:pt x="83" y="171"/>
                      </a:cubicBezTo>
                      <a:cubicBezTo>
                        <a:pt x="78" y="169"/>
                        <a:pt x="74" y="168"/>
                        <a:pt x="70" y="167"/>
                      </a:cubicBezTo>
                      <a:cubicBezTo>
                        <a:pt x="66" y="165"/>
                        <a:pt x="62" y="164"/>
                        <a:pt x="59" y="162"/>
                      </a:cubicBezTo>
                      <a:cubicBezTo>
                        <a:pt x="59" y="162"/>
                        <a:pt x="59" y="162"/>
                        <a:pt x="59" y="162"/>
                      </a:cubicBezTo>
                      <a:cubicBezTo>
                        <a:pt x="22" y="147"/>
                        <a:pt x="0" y="128"/>
                        <a:pt x="0" y="106"/>
                      </a:cubicBezTo>
                      <a:cubicBezTo>
                        <a:pt x="0" y="1"/>
                        <a:pt x="0" y="1"/>
                        <a:pt x="0" y="1"/>
                      </a:cubicBezTo>
                      <a:cubicBezTo>
                        <a:pt x="9" y="14"/>
                        <a:pt x="26" y="26"/>
                        <a:pt x="48" y="37"/>
                      </a:cubicBezTo>
                      <a:cubicBezTo>
                        <a:pt x="52" y="38"/>
                        <a:pt x="55" y="40"/>
                        <a:pt x="59" y="41"/>
                      </a:cubicBezTo>
                      <a:cubicBezTo>
                        <a:pt x="63" y="43"/>
                        <a:pt x="66" y="44"/>
                        <a:pt x="70" y="45"/>
                      </a:cubicBezTo>
                      <a:cubicBezTo>
                        <a:pt x="114" y="60"/>
                        <a:pt x="172" y="69"/>
                        <a:pt x="236" y="69"/>
                      </a:cubicBezTo>
                      <a:cubicBezTo>
                        <a:pt x="301" y="69"/>
                        <a:pt x="359" y="60"/>
                        <a:pt x="403" y="45"/>
                      </a:cubicBezTo>
                      <a:cubicBezTo>
                        <a:pt x="406" y="44"/>
                        <a:pt x="410" y="43"/>
                        <a:pt x="414" y="41"/>
                      </a:cubicBezTo>
                      <a:cubicBezTo>
                        <a:pt x="417" y="40"/>
                        <a:pt x="421" y="38"/>
                        <a:pt x="424" y="37"/>
                      </a:cubicBezTo>
                      <a:cubicBezTo>
                        <a:pt x="447" y="26"/>
                        <a:pt x="464" y="14"/>
                        <a:pt x="473" y="0"/>
                      </a:cubicBezTo>
                      <a:close/>
                    </a:path>
                  </a:pathLst>
                </a:custGeom>
                <a:solidFill>
                  <a:schemeClr val="bg1"/>
                </a:solidFill>
                <a:ln w="19050">
                  <a:noFill/>
                  <a:round/>
                  <a:headEnd/>
                  <a:tailEnd/>
                </a:ln>
                <a:effectLst/>
              </p:spPr>
              <p:txBody>
                <a:bodyPr wrap="none" lIns="0" tIns="0" rIns="0" bIns="0" rtlCol="0" anchor="ctr"/>
                <a:lstStyle/>
                <a:p>
                  <a:pPr algn="ctr" defTabSz="685631"/>
                  <a:endParaRPr lang="en-US" sz="1500" u="sng">
                    <a:solidFill>
                      <a:srgbClr val="FFFFFF"/>
                    </a:solidFill>
                  </a:endParaRPr>
                </a:p>
              </p:txBody>
            </p:sp>
            <p:sp>
              <p:nvSpPr>
                <p:cNvPr id="22" name="Freeform 14"/>
                <p:cNvSpPr>
                  <a:spLocks/>
                </p:cNvSpPr>
                <p:nvPr/>
              </p:nvSpPr>
              <p:spPr bwMode="auto">
                <a:xfrm>
                  <a:off x="5204751" y="2844158"/>
                  <a:ext cx="313228" cy="121181"/>
                </a:xfrm>
                <a:custGeom>
                  <a:avLst/>
                  <a:gdLst>
                    <a:gd name="T0" fmla="*/ 473 w 473"/>
                    <a:gd name="T1" fmla="*/ 0 h 177"/>
                    <a:gd name="T2" fmla="*/ 473 w 473"/>
                    <a:gd name="T3" fmla="*/ 92 h 177"/>
                    <a:gd name="T4" fmla="*/ 236 w 473"/>
                    <a:gd name="T5" fmla="*/ 177 h 177"/>
                    <a:gd name="T6" fmla="*/ 0 w 473"/>
                    <a:gd name="T7" fmla="*/ 92 h 177"/>
                    <a:gd name="T8" fmla="*/ 0 w 473"/>
                    <a:gd name="T9" fmla="*/ 0 h 177"/>
                    <a:gd name="T10" fmla="*/ 39 w 473"/>
                    <a:gd name="T11" fmla="*/ 27 h 177"/>
                    <a:gd name="T12" fmla="*/ 39 w 473"/>
                    <a:gd name="T13" fmla="*/ 27 h 177"/>
                    <a:gd name="T14" fmla="*/ 48 w 473"/>
                    <a:gd name="T15" fmla="*/ 31 h 177"/>
                    <a:gd name="T16" fmla="*/ 59 w 473"/>
                    <a:gd name="T17" fmla="*/ 35 h 177"/>
                    <a:gd name="T18" fmla="*/ 64 w 473"/>
                    <a:gd name="T19" fmla="*/ 37 h 177"/>
                    <a:gd name="T20" fmla="*/ 236 w 473"/>
                    <a:gd name="T21" fmla="*/ 63 h 177"/>
                    <a:gd name="T22" fmla="*/ 409 w 473"/>
                    <a:gd name="T23" fmla="*/ 37 h 177"/>
                    <a:gd name="T24" fmla="*/ 414 w 473"/>
                    <a:gd name="T25" fmla="*/ 35 h 177"/>
                    <a:gd name="T26" fmla="*/ 424 w 473"/>
                    <a:gd name="T27" fmla="*/ 31 h 177"/>
                    <a:gd name="T28" fmla="*/ 434 w 473"/>
                    <a:gd name="T29" fmla="*/ 27 h 177"/>
                    <a:gd name="T30" fmla="*/ 434 w 473"/>
                    <a:gd name="T31" fmla="*/ 27 h 177"/>
                    <a:gd name="T32" fmla="*/ 473 w 473"/>
                    <a:gd name="T3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3" h="177">
                      <a:moveTo>
                        <a:pt x="473" y="0"/>
                      </a:moveTo>
                      <a:cubicBezTo>
                        <a:pt x="473" y="92"/>
                        <a:pt x="473" y="92"/>
                        <a:pt x="473" y="92"/>
                      </a:cubicBezTo>
                      <a:cubicBezTo>
                        <a:pt x="473" y="139"/>
                        <a:pt x="367" y="177"/>
                        <a:pt x="236" y="177"/>
                      </a:cubicBezTo>
                      <a:cubicBezTo>
                        <a:pt x="106" y="177"/>
                        <a:pt x="0" y="139"/>
                        <a:pt x="0" y="92"/>
                      </a:cubicBezTo>
                      <a:cubicBezTo>
                        <a:pt x="0" y="0"/>
                        <a:pt x="0" y="0"/>
                        <a:pt x="0" y="0"/>
                      </a:cubicBezTo>
                      <a:cubicBezTo>
                        <a:pt x="8" y="9"/>
                        <a:pt x="20" y="18"/>
                        <a:pt x="39" y="27"/>
                      </a:cubicBezTo>
                      <a:cubicBezTo>
                        <a:pt x="39" y="27"/>
                        <a:pt x="39" y="27"/>
                        <a:pt x="39" y="27"/>
                      </a:cubicBezTo>
                      <a:cubicBezTo>
                        <a:pt x="42" y="28"/>
                        <a:pt x="45" y="30"/>
                        <a:pt x="48" y="31"/>
                      </a:cubicBezTo>
                      <a:cubicBezTo>
                        <a:pt x="52" y="33"/>
                        <a:pt x="55" y="34"/>
                        <a:pt x="59" y="35"/>
                      </a:cubicBezTo>
                      <a:cubicBezTo>
                        <a:pt x="60" y="36"/>
                        <a:pt x="62" y="37"/>
                        <a:pt x="64" y="37"/>
                      </a:cubicBezTo>
                      <a:cubicBezTo>
                        <a:pt x="110" y="54"/>
                        <a:pt x="171" y="63"/>
                        <a:pt x="236" y="63"/>
                      </a:cubicBezTo>
                      <a:cubicBezTo>
                        <a:pt x="301" y="63"/>
                        <a:pt x="363" y="54"/>
                        <a:pt x="409" y="37"/>
                      </a:cubicBezTo>
                      <a:cubicBezTo>
                        <a:pt x="411" y="37"/>
                        <a:pt x="413" y="36"/>
                        <a:pt x="414" y="35"/>
                      </a:cubicBezTo>
                      <a:cubicBezTo>
                        <a:pt x="418" y="34"/>
                        <a:pt x="421" y="33"/>
                        <a:pt x="424" y="31"/>
                      </a:cubicBezTo>
                      <a:cubicBezTo>
                        <a:pt x="428" y="30"/>
                        <a:pt x="431" y="28"/>
                        <a:pt x="434" y="27"/>
                      </a:cubicBezTo>
                      <a:cubicBezTo>
                        <a:pt x="434" y="27"/>
                        <a:pt x="434" y="27"/>
                        <a:pt x="434" y="27"/>
                      </a:cubicBezTo>
                      <a:cubicBezTo>
                        <a:pt x="452" y="18"/>
                        <a:pt x="465" y="9"/>
                        <a:pt x="473" y="0"/>
                      </a:cubicBezTo>
                      <a:close/>
                    </a:path>
                  </a:pathLst>
                </a:custGeom>
                <a:solidFill>
                  <a:schemeClr val="bg1"/>
                </a:solidFill>
                <a:ln w="19050">
                  <a:noFill/>
                  <a:round/>
                  <a:headEnd/>
                  <a:tailEnd/>
                </a:ln>
                <a:effectLst/>
              </p:spPr>
              <p:txBody>
                <a:bodyPr wrap="none" lIns="0" tIns="0" rIns="0" bIns="0" rtlCol="0" anchor="ctr"/>
                <a:lstStyle/>
                <a:p>
                  <a:pPr algn="ctr" defTabSz="685631"/>
                  <a:endParaRPr lang="en-US" sz="1500" u="sng">
                    <a:solidFill>
                      <a:srgbClr val="FFFFFF"/>
                    </a:solidFill>
                  </a:endParaRPr>
                </a:p>
              </p:txBody>
            </p:sp>
            <p:sp>
              <p:nvSpPr>
                <p:cNvPr id="23" name="Freeform 13"/>
                <p:cNvSpPr>
                  <a:spLocks/>
                </p:cNvSpPr>
                <p:nvPr/>
              </p:nvSpPr>
              <p:spPr bwMode="auto">
                <a:xfrm>
                  <a:off x="5204751" y="2932369"/>
                  <a:ext cx="313228" cy="120892"/>
                </a:xfrm>
                <a:custGeom>
                  <a:avLst/>
                  <a:gdLst>
                    <a:gd name="T0" fmla="*/ 473 w 473"/>
                    <a:gd name="T1" fmla="*/ 0 h 177"/>
                    <a:gd name="T2" fmla="*/ 473 w 473"/>
                    <a:gd name="T3" fmla="*/ 92 h 177"/>
                    <a:gd name="T4" fmla="*/ 236 w 473"/>
                    <a:gd name="T5" fmla="*/ 177 h 177"/>
                    <a:gd name="T6" fmla="*/ 0 w 473"/>
                    <a:gd name="T7" fmla="*/ 92 h 177"/>
                    <a:gd name="T8" fmla="*/ 0 w 473"/>
                    <a:gd name="T9" fmla="*/ 0 h 177"/>
                    <a:gd name="T10" fmla="*/ 64 w 473"/>
                    <a:gd name="T11" fmla="*/ 38 h 177"/>
                    <a:gd name="T12" fmla="*/ 236 w 473"/>
                    <a:gd name="T13" fmla="*/ 64 h 177"/>
                    <a:gd name="T14" fmla="*/ 409 w 473"/>
                    <a:gd name="T15" fmla="*/ 38 h 177"/>
                    <a:gd name="T16" fmla="*/ 473 w 473"/>
                    <a:gd name="T17"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 h="177">
                      <a:moveTo>
                        <a:pt x="473" y="0"/>
                      </a:moveTo>
                      <a:cubicBezTo>
                        <a:pt x="473" y="92"/>
                        <a:pt x="473" y="92"/>
                        <a:pt x="473" y="92"/>
                      </a:cubicBezTo>
                      <a:cubicBezTo>
                        <a:pt x="473" y="139"/>
                        <a:pt x="367" y="177"/>
                        <a:pt x="236" y="177"/>
                      </a:cubicBezTo>
                      <a:cubicBezTo>
                        <a:pt x="106" y="177"/>
                        <a:pt x="0" y="139"/>
                        <a:pt x="0" y="92"/>
                      </a:cubicBezTo>
                      <a:cubicBezTo>
                        <a:pt x="0" y="0"/>
                        <a:pt x="0" y="0"/>
                        <a:pt x="0" y="0"/>
                      </a:cubicBezTo>
                      <a:cubicBezTo>
                        <a:pt x="11" y="13"/>
                        <a:pt x="31" y="26"/>
                        <a:pt x="64" y="38"/>
                      </a:cubicBezTo>
                      <a:cubicBezTo>
                        <a:pt x="110" y="55"/>
                        <a:pt x="171" y="64"/>
                        <a:pt x="236" y="64"/>
                      </a:cubicBezTo>
                      <a:cubicBezTo>
                        <a:pt x="301" y="64"/>
                        <a:pt x="363" y="55"/>
                        <a:pt x="409" y="38"/>
                      </a:cubicBezTo>
                      <a:cubicBezTo>
                        <a:pt x="442" y="26"/>
                        <a:pt x="461" y="13"/>
                        <a:pt x="473" y="0"/>
                      </a:cubicBezTo>
                      <a:close/>
                    </a:path>
                  </a:pathLst>
                </a:custGeom>
                <a:solidFill>
                  <a:schemeClr val="bg1"/>
                </a:solidFill>
                <a:ln w="19050">
                  <a:noFill/>
                  <a:round/>
                  <a:headEnd/>
                  <a:tailEnd/>
                </a:ln>
                <a:effectLst/>
              </p:spPr>
              <p:txBody>
                <a:bodyPr wrap="none" lIns="0" tIns="0" rIns="0" bIns="0" rtlCol="0" anchor="ctr"/>
                <a:lstStyle/>
                <a:p>
                  <a:pPr algn="ctr" defTabSz="685631"/>
                  <a:endParaRPr lang="en-US" sz="1500" u="sng">
                    <a:solidFill>
                      <a:srgbClr val="FFFFFF"/>
                    </a:solidFill>
                  </a:endParaRPr>
                </a:p>
              </p:txBody>
            </p:sp>
          </p:grpSp>
        </p:grpSp>
        <p:sp>
          <p:nvSpPr>
            <p:cNvPr id="24" name="TextBox 23"/>
            <p:cNvSpPr txBox="1"/>
            <p:nvPr/>
          </p:nvSpPr>
          <p:spPr>
            <a:xfrm>
              <a:off x="6668028" y="3802769"/>
              <a:ext cx="585607" cy="202176"/>
            </a:xfrm>
            <a:prstGeom prst="rect">
              <a:avLst/>
            </a:prstGeom>
            <a:noFill/>
          </p:spPr>
          <p:txBody>
            <a:bodyPr wrap="square" lIns="0" tIns="0" rIns="0" bIns="0" rtlCol="0">
              <a:noAutofit/>
            </a:bodyPr>
            <a:lstStyle/>
            <a:p>
              <a:pPr algn="ctr">
                <a:lnSpc>
                  <a:spcPct val="90000"/>
                </a:lnSpc>
              </a:pPr>
              <a:r>
                <a:rPr lang="en-US" sz="1200" u="sng">
                  <a:solidFill>
                    <a:schemeClr val="tx1">
                      <a:lumMod val="75000"/>
                    </a:schemeClr>
                  </a:solidFill>
                </a:rPr>
                <a:t>VSAN</a:t>
              </a:r>
            </a:p>
          </p:txBody>
        </p:sp>
        <p:grpSp>
          <p:nvGrpSpPr>
            <p:cNvPr id="25" name="Group 24"/>
            <p:cNvGrpSpPr/>
            <p:nvPr/>
          </p:nvGrpSpPr>
          <p:grpSpPr>
            <a:xfrm>
              <a:off x="8371952" y="3051828"/>
              <a:ext cx="604420" cy="606669"/>
              <a:chOff x="6189523" y="3505200"/>
              <a:chExt cx="604577" cy="606669"/>
            </a:xfrm>
          </p:grpSpPr>
          <p:sp>
            <p:nvSpPr>
              <p:cNvPr id="26" name="Oval 25"/>
              <p:cNvSpPr/>
              <p:nvPr/>
            </p:nvSpPr>
            <p:spPr>
              <a:xfrm>
                <a:off x="6189523" y="3505200"/>
                <a:ext cx="604577" cy="606669"/>
              </a:xfrm>
              <a:prstGeom prst="ellipse">
                <a:avLst/>
              </a:prstGeom>
              <a:solidFill>
                <a:schemeClr val="accent3"/>
              </a:solidFill>
              <a:ln w="19050">
                <a:noFill/>
                <a:round/>
                <a:headEnd/>
                <a:tailEnd/>
              </a:ln>
              <a:effectLst>
                <a:outerShdw blurRad="50800" dist="38100" dir="5400000" algn="t" rotWithShape="0">
                  <a:prstClr val="black">
                    <a:alpha val="40000"/>
                  </a:prstClr>
                </a:outerShdw>
              </a:effectLst>
            </p:spPr>
            <p:txBody>
              <a:bodyPr wrap="none" lIns="0" tIns="0" rIns="0" bIns="0" anchor="ctr"/>
              <a:lstStyle/>
              <a:p>
                <a:pPr algn="ctr"/>
                <a:endParaRPr lang="en-US" sz="1500" u="sng">
                  <a:solidFill>
                    <a:srgbClr val="FFFFFF"/>
                  </a:solidFill>
                </a:endParaRPr>
              </a:p>
            </p:txBody>
          </p:sp>
          <p:grpSp>
            <p:nvGrpSpPr>
              <p:cNvPr id="27" name="Group 26"/>
              <p:cNvGrpSpPr/>
              <p:nvPr/>
            </p:nvGrpSpPr>
            <p:grpSpPr>
              <a:xfrm>
                <a:off x="6349114" y="3671819"/>
                <a:ext cx="285395" cy="303408"/>
                <a:chOff x="6818030" y="2851424"/>
                <a:chExt cx="750343" cy="794950"/>
              </a:xfrm>
              <a:solidFill>
                <a:schemeClr val="accent5">
                  <a:lumMod val="20000"/>
                  <a:lumOff val="80000"/>
                </a:schemeClr>
              </a:solidFill>
              <a:effectLst>
                <a:outerShdw dist="38100" dir="2700000" algn="tl" rotWithShape="0">
                  <a:schemeClr val="accent3">
                    <a:lumMod val="50000"/>
                    <a:alpha val="15000"/>
                  </a:schemeClr>
                </a:outerShdw>
              </a:effectLst>
            </p:grpSpPr>
            <p:sp>
              <p:nvSpPr>
                <p:cNvPr id="28" name="Freeform 27"/>
                <p:cNvSpPr>
                  <a:spLocks/>
                </p:cNvSpPr>
                <p:nvPr/>
              </p:nvSpPr>
              <p:spPr bwMode="auto">
                <a:xfrm>
                  <a:off x="6818030" y="2851424"/>
                  <a:ext cx="707947" cy="380531"/>
                </a:xfrm>
                <a:custGeom>
                  <a:avLst/>
                  <a:gdLst>
                    <a:gd name="T0" fmla="*/ 711 w 725"/>
                    <a:gd name="T1" fmla="*/ 82 h 390"/>
                    <a:gd name="T2" fmla="*/ 254 w 725"/>
                    <a:gd name="T3" fmla="*/ 82 h 390"/>
                    <a:gd name="T4" fmla="*/ 254 w 725"/>
                    <a:gd name="T5" fmla="*/ 0 h 390"/>
                    <a:gd name="T6" fmla="*/ 2 w 725"/>
                    <a:gd name="T7" fmla="*/ 192 h 390"/>
                    <a:gd name="T8" fmla="*/ 0 w 725"/>
                    <a:gd name="T9" fmla="*/ 195 h 390"/>
                    <a:gd name="T10" fmla="*/ 2 w 725"/>
                    <a:gd name="T11" fmla="*/ 198 h 390"/>
                    <a:gd name="T12" fmla="*/ 254 w 725"/>
                    <a:gd name="T13" fmla="*/ 390 h 390"/>
                    <a:gd name="T14" fmla="*/ 254 w 725"/>
                    <a:gd name="T15" fmla="*/ 303 h 390"/>
                    <a:gd name="T16" fmla="*/ 711 w 725"/>
                    <a:gd name="T17" fmla="*/ 303 h 390"/>
                    <a:gd name="T18" fmla="*/ 725 w 725"/>
                    <a:gd name="T19" fmla="*/ 289 h 390"/>
                    <a:gd name="T20" fmla="*/ 725 w 725"/>
                    <a:gd name="T21" fmla="*/ 96 h 390"/>
                    <a:gd name="T22" fmla="*/ 711 w 725"/>
                    <a:gd name="T23" fmla="*/ 8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390">
                      <a:moveTo>
                        <a:pt x="711" y="82"/>
                      </a:moveTo>
                      <a:cubicBezTo>
                        <a:pt x="254" y="82"/>
                        <a:pt x="254" y="82"/>
                        <a:pt x="254" y="82"/>
                      </a:cubicBezTo>
                      <a:cubicBezTo>
                        <a:pt x="254" y="0"/>
                        <a:pt x="254" y="0"/>
                        <a:pt x="254" y="0"/>
                      </a:cubicBezTo>
                      <a:cubicBezTo>
                        <a:pt x="2" y="192"/>
                        <a:pt x="2" y="192"/>
                        <a:pt x="2" y="192"/>
                      </a:cubicBezTo>
                      <a:cubicBezTo>
                        <a:pt x="0" y="193"/>
                        <a:pt x="0" y="195"/>
                        <a:pt x="0" y="195"/>
                      </a:cubicBezTo>
                      <a:cubicBezTo>
                        <a:pt x="0" y="195"/>
                        <a:pt x="0" y="196"/>
                        <a:pt x="2" y="198"/>
                      </a:cubicBezTo>
                      <a:cubicBezTo>
                        <a:pt x="254" y="390"/>
                        <a:pt x="254" y="390"/>
                        <a:pt x="254" y="390"/>
                      </a:cubicBezTo>
                      <a:cubicBezTo>
                        <a:pt x="254" y="303"/>
                        <a:pt x="254" y="303"/>
                        <a:pt x="254" y="303"/>
                      </a:cubicBezTo>
                      <a:cubicBezTo>
                        <a:pt x="711" y="303"/>
                        <a:pt x="711" y="303"/>
                        <a:pt x="711" y="303"/>
                      </a:cubicBezTo>
                      <a:cubicBezTo>
                        <a:pt x="718" y="303"/>
                        <a:pt x="725" y="297"/>
                        <a:pt x="725" y="289"/>
                      </a:cubicBezTo>
                      <a:cubicBezTo>
                        <a:pt x="725" y="96"/>
                        <a:pt x="725" y="96"/>
                        <a:pt x="725" y="96"/>
                      </a:cubicBezTo>
                      <a:cubicBezTo>
                        <a:pt x="725" y="88"/>
                        <a:pt x="718" y="82"/>
                        <a:pt x="711" y="82"/>
                      </a:cubicBezTo>
                      <a:close/>
                    </a:path>
                  </a:pathLst>
                </a:custGeom>
                <a:solidFill>
                  <a:schemeClr val="bg1"/>
                </a:solid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2566">
                    <a:lnSpc>
                      <a:spcPct val="85000"/>
                    </a:lnSpc>
                  </a:pPr>
                  <a:endParaRPr lang="en-US" u="sng">
                    <a:solidFill>
                      <a:srgbClr val="717074"/>
                    </a:solidFill>
                  </a:endParaRPr>
                </a:p>
              </p:txBody>
            </p:sp>
            <p:sp>
              <p:nvSpPr>
                <p:cNvPr id="29" name="Freeform 28"/>
                <p:cNvSpPr>
                  <a:spLocks/>
                </p:cNvSpPr>
                <p:nvPr/>
              </p:nvSpPr>
              <p:spPr bwMode="auto">
                <a:xfrm>
                  <a:off x="6860426" y="3265843"/>
                  <a:ext cx="707947" cy="380531"/>
                </a:xfrm>
                <a:custGeom>
                  <a:avLst/>
                  <a:gdLst>
                    <a:gd name="T0" fmla="*/ 722 w 725"/>
                    <a:gd name="T1" fmla="*/ 199 h 390"/>
                    <a:gd name="T2" fmla="*/ 725 w 725"/>
                    <a:gd name="T3" fmla="*/ 195 h 390"/>
                    <a:gd name="T4" fmla="*/ 722 w 725"/>
                    <a:gd name="T5" fmla="*/ 192 h 390"/>
                    <a:gd name="T6" fmla="*/ 470 w 725"/>
                    <a:gd name="T7" fmla="*/ 0 h 390"/>
                    <a:gd name="T8" fmla="*/ 470 w 725"/>
                    <a:gd name="T9" fmla="*/ 87 h 390"/>
                    <a:gd name="T10" fmla="*/ 14 w 725"/>
                    <a:gd name="T11" fmla="*/ 87 h 390"/>
                    <a:gd name="T12" fmla="*/ 0 w 725"/>
                    <a:gd name="T13" fmla="*/ 101 h 390"/>
                    <a:gd name="T14" fmla="*/ 0 w 725"/>
                    <a:gd name="T15" fmla="*/ 295 h 390"/>
                    <a:gd name="T16" fmla="*/ 14 w 725"/>
                    <a:gd name="T17" fmla="*/ 309 h 390"/>
                    <a:gd name="T18" fmla="*/ 470 w 725"/>
                    <a:gd name="T19" fmla="*/ 309 h 390"/>
                    <a:gd name="T20" fmla="*/ 470 w 725"/>
                    <a:gd name="T21" fmla="*/ 390 h 390"/>
                    <a:gd name="T22" fmla="*/ 722 w 725"/>
                    <a:gd name="T23" fmla="*/ 19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390">
                      <a:moveTo>
                        <a:pt x="722" y="199"/>
                      </a:moveTo>
                      <a:cubicBezTo>
                        <a:pt x="724" y="197"/>
                        <a:pt x="725" y="196"/>
                        <a:pt x="725" y="195"/>
                      </a:cubicBezTo>
                      <a:cubicBezTo>
                        <a:pt x="725" y="195"/>
                        <a:pt x="724" y="194"/>
                        <a:pt x="722" y="192"/>
                      </a:cubicBezTo>
                      <a:cubicBezTo>
                        <a:pt x="470" y="0"/>
                        <a:pt x="470" y="0"/>
                        <a:pt x="470" y="0"/>
                      </a:cubicBezTo>
                      <a:cubicBezTo>
                        <a:pt x="470" y="87"/>
                        <a:pt x="470" y="87"/>
                        <a:pt x="470" y="87"/>
                      </a:cubicBezTo>
                      <a:cubicBezTo>
                        <a:pt x="14" y="87"/>
                        <a:pt x="14" y="87"/>
                        <a:pt x="14" y="87"/>
                      </a:cubicBezTo>
                      <a:cubicBezTo>
                        <a:pt x="6" y="87"/>
                        <a:pt x="0" y="93"/>
                        <a:pt x="0" y="101"/>
                      </a:cubicBezTo>
                      <a:cubicBezTo>
                        <a:pt x="0" y="295"/>
                        <a:pt x="0" y="295"/>
                        <a:pt x="0" y="295"/>
                      </a:cubicBezTo>
                      <a:cubicBezTo>
                        <a:pt x="0" y="302"/>
                        <a:pt x="6" y="309"/>
                        <a:pt x="14" y="309"/>
                      </a:cubicBezTo>
                      <a:cubicBezTo>
                        <a:pt x="470" y="309"/>
                        <a:pt x="470" y="309"/>
                        <a:pt x="470" y="309"/>
                      </a:cubicBezTo>
                      <a:cubicBezTo>
                        <a:pt x="470" y="390"/>
                        <a:pt x="470" y="390"/>
                        <a:pt x="470" y="390"/>
                      </a:cubicBezTo>
                      <a:lnTo>
                        <a:pt x="722" y="199"/>
                      </a:lnTo>
                      <a:close/>
                    </a:path>
                  </a:pathLst>
                </a:custGeom>
                <a:solidFill>
                  <a:schemeClr val="bg1"/>
                </a:solid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2566">
                    <a:lnSpc>
                      <a:spcPct val="85000"/>
                    </a:lnSpc>
                  </a:pPr>
                  <a:endParaRPr lang="en-US" u="sng">
                    <a:solidFill>
                      <a:srgbClr val="717074"/>
                    </a:solidFill>
                  </a:endParaRPr>
                </a:p>
              </p:txBody>
            </p:sp>
          </p:grpSp>
        </p:grpSp>
        <p:sp>
          <p:nvSpPr>
            <p:cNvPr id="30" name="TextBox 29"/>
            <p:cNvSpPr txBox="1"/>
            <p:nvPr/>
          </p:nvSpPr>
          <p:spPr>
            <a:xfrm>
              <a:off x="8370943" y="3802769"/>
              <a:ext cx="653834" cy="202176"/>
            </a:xfrm>
            <a:prstGeom prst="rect">
              <a:avLst/>
            </a:prstGeom>
            <a:noFill/>
          </p:spPr>
          <p:txBody>
            <a:bodyPr wrap="square" lIns="0" tIns="0" rIns="0" bIns="0" rtlCol="0">
              <a:noAutofit/>
            </a:bodyPr>
            <a:lstStyle/>
            <a:p>
              <a:pPr algn="ctr">
                <a:lnSpc>
                  <a:spcPct val="90000"/>
                </a:lnSpc>
              </a:pPr>
              <a:r>
                <a:rPr lang="en-US" sz="1200" u="sng">
                  <a:solidFill>
                    <a:schemeClr val="tx1">
                      <a:lumMod val="75000"/>
                    </a:schemeClr>
                  </a:solidFill>
                </a:rPr>
                <a:t>NSX</a:t>
              </a:r>
            </a:p>
          </p:txBody>
        </p:sp>
        <p:sp>
          <p:nvSpPr>
            <p:cNvPr id="31" name="Rectangle 30"/>
            <p:cNvSpPr/>
            <p:nvPr/>
          </p:nvSpPr>
          <p:spPr>
            <a:xfrm>
              <a:off x="6553261" y="2898193"/>
              <a:ext cx="2491458" cy="1192627"/>
            </a:xfrm>
            <a:prstGeom prst="rect">
              <a:avLst/>
            </a:prstGeom>
            <a:noFill/>
            <a:ln w="19050" cmpd="sng">
              <a:solidFill>
                <a:schemeClr val="tx1">
                  <a:lumMod val="50000"/>
                </a:schemeClr>
              </a:solidFill>
              <a:prstDash val="dot"/>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u="sng">
                <a:solidFill>
                  <a:schemeClr val="tx1">
                    <a:lumMod val="75000"/>
                  </a:schemeClr>
                </a:solidFill>
              </a:endParaRPr>
            </a:p>
          </p:txBody>
        </p:sp>
        <p:sp>
          <p:nvSpPr>
            <p:cNvPr id="32" name="Rectangle 31"/>
            <p:cNvSpPr/>
            <p:nvPr/>
          </p:nvSpPr>
          <p:spPr>
            <a:xfrm rot="16200000">
              <a:off x="5696909" y="3375663"/>
              <a:ext cx="1379972" cy="292384"/>
            </a:xfrm>
            <a:prstGeom prst="rect">
              <a:avLst/>
            </a:prstGeom>
            <a:noFill/>
            <a:effectLst/>
          </p:spPr>
          <p:txBody>
            <a:bodyPr wrap="none" lIns="91436" tIns="45718" rIns="91436" bIns="45718">
              <a:spAutoFit/>
            </a:bodyPr>
            <a:lstStyle/>
            <a:p>
              <a:pPr algn="ctr"/>
              <a:r>
                <a:rPr lang="en-US" sz="1300" u="sng">
                  <a:solidFill>
                    <a:schemeClr val="tx1">
                      <a:lumMod val="75000"/>
                    </a:schemeClr>
                  </a:solidFill>
                </a:rPr>
                <a:t>vSphere Cluster</a:t>
              </a:r>
            </a:p>
          </p:txBody>
        </p:sp>
        <p:sp>
          <p:nvSpPr>
            <p:cNvPr id="33" name="TextBox 32"/>
            <p:cNvSpPr txBox="1"/>
            <p:nvPr/>
          </p:nvSpPr>
          <p:spPr>
            <a:xfrm>
              <a:off x="7644053" y="2500697"/>
              <a:ext cx="304721" cy="188085"/>
            </a:xfrm>
            <a:prstGeom prst="rect">
              <a:avLst/>
            </a:prstGeom>
            <a:noFill/>
          </p:spPr>
          <p:txBody>
            <a:bodyPr wrap="square" lIns="0" tIns="0" rIns="0" bIns="0" rtlCol="0">
              <a:spAutoFit/>
            </a:bodyPr>
            <a:lstStyle/>
            <a:p>
              <a:pPr algn="ctr">
                <a:lnSpc>
                  <a:spcPct val="90000"/>
                </a:lnSpc>
              </a:pPr>
              <a:r>
                <a:rPr lang="en-US" sz="1300" u="sng">
                  <a:solidFill>
                    <a:schemeClr val="bg1"/>
                  </a:solidFill>
                </a:rPr>
                <a:t>VM</a:t>
              </a:r>
              <a:endParaRPr lang="en-US" sz="1300" u="sng" err="1">
                <a:solidFill>
                  <a:schemeClr val="bg1"/>
                </a:solidFill>
              </a:endParaRPr>
            </a:p>
          </p:txBody>
        </p:sp>
        <p:sp>
          <p:nvSpPr>
            <p:cNvPr id="34" name="TextBox 33"/>
            <p:cNvSpPr txBox="1"/>
            <p:nvPr/>
          </p:nvSpPr>
          <p:spPr>
            <a:xfrm>
              <a:off x="8144548" y="2504794"/>
              <a:ext cx="304721" cy="188085"/>
            </a:xfrm>
            <a:prstGeom prst="rect">
              <a:avLst/>
            </a:prstGeom>
            <a:noFill/>
          </p:spPr>
          <p:txBody>
            <a:bodyPr wrap="square" lIns="0" tIns="0" rIns="0" bIns="0" rtlCol="0">
              <a:spAutoFit/>
            </a:bodyPr>
            <a:lstStyle/>
            <a:p>
              <a:pPr algn="ctr">
                <a:lnSpc>
                  <a:spcPct val="90000"/>
                </a:lnSpc>
              </a:pPr>
              <a:r>
                <a:rPr lang="en-US" sz="1300" u="sng">
                  <a:solidFill>
                    <a:schemeClr val="bg1"/>
                  </a:solidFill>
                </a:rPr>
                <a:t>VM</a:t>
              </a:r>
              <a:endParaRPr lang="en-US" sz="1300" u="sng" err="1">
                <a:solidFill>
                  <a:schemeClr val="bg1"/>
                </a:solidFill>
              </a:endParaRPr>
            </a:p>
          </p:txBody>
        </p:sp>
        <p:sp>
          <p:nvSpPr>
            <p:cNvPr id="35" name="TextBox 34"/>
            <p:cNvSpPr txBox="1"/>
            <p:nvPr/>
          </p:nvSpPr>
          <p:spPr>
            <a:xfrm>
              <a:off x="8648746" y="2504793"/>
              <a:ext cx="304721" cy="188085"/>
            </a:xfrm>
            <a:prstGeom prst="rect">
              <a:avLst/>
            </a:prstGeom>
            <a:noFill/>
          </p:spPr>
          <p:txBody>
            <a:bodyPr wrap="square" lIns="0" tIns="0" rIns="0" bIns="0" rtlCol="0">
              <a:spAutoFit/>
            </a:bodyPr>
            <a:lstStyle/>
            <a:p>
              <a:pPr algn="ctr">
                <a:lnSpc>
                  <a:spcPct val="90000"/>
                </a:lnSpc>
              </a:pPr>
              <a:r>
                <a:rPr lang="en-US" sz="1300" u="sng">
                  <a:solidFill>
                    <a:schemeClr val="bg1"/>
                  </a:solidFill>
                </a:rPr>
                <a:t>VM</a:t>
              </a:r>
              <a:endParaRPr lang="en-US" sz="1300" u="sng" err="1">
                <a:solidFill>
                  <a:schemeClr val="bg1"/>
                </a:solidFill>
              </a:endParaRPr>
            </a:p>
          </p:txBody>
        </p:sp>
        <p:sp>
          <p:nvSpPr>
            <p:cNvPr id="37" name="Rectangle 36"/>
            <p:cNvSpPr/>
            <p:nvPr/>
          </p:nvSpPr>
          <p:spPr>
            <a:xfrm>
              <a:off x="6960832" y="4378429"/>
              <a:ext cx="2083886" cy="484169"/>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r>
                <a:rPr lang="en-US" sz="1500" b="1" u="sng"/>
                <a:t>SDDC</a:t>
              </a:r>
            </a:p>
          </p:txBody>
        </p:sp>
        <p:sp>
          <p:nvSpPr>
            <p:cNvPr id="39" name="Rectangle 38"/>
            <p:cNvSpPr/>
            <p:nvPr/>
          </p:nvSpPr>
          <p:spPr>
            <a:xfrm>
              <a:off x="8026273" y="2028417"/>
              <a:ext cx="1012404" cy="713515"/>
            </a:xfrm>
            <a:prstGeom prst="rect">
              <a:avLst/>
            </a:prstGeom>
            <a:noFill/>
            <a:ln w="19050" cmpd="sng">
              <a:solidFill>
                <a:schemeClr val="tx1">
                  <a:lumMod val="50000"/>
                </a:schemeClr>
              </a:solidFill>
              <a:prstDash val="dot"/>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u="sng">
                <a:solidFill>
                  <a:schemeClr val="tx1">
                    <a:lumMod val="75000"/>
                  </a:schemeClr>
                </a:solidFill>
              </a:endParaRPr>
            </a:p>
          </p:txBody>
        </p:sp>
        <p:sp>
          <p:nvSpPr>
            <p:cNvPr id="40" name="TextBox 39"/>
            <p:cNvSpPr txBox="1"/>
            <p:nvPr/>
          </p:nvSpPr>
          <p:spPr>
            <a:xfrm>
              <a:off x="8043505" y="2348680"/>
              <a:ext cx="304721" cy="188085"/>
            </a:xfrm>
            <a:prstGeom prst="rect">
              <a:avLst/>
            </a:prstGeom>
            <a:noFill/>
          </p:spPr>
          <p:txBody>
            <a:bodyPr wrap="square" lIns="0" tIns="0" rIns="0" bIns="0" rtlCol="0">
              <a:spAutoFit/>
            </a:bodyPr>
            <a:lstStyle/>
            <a:p>
              <a:pPr algn="ctr">
                <a:lnSpc>
                  <a:spcPct val="90000"/>
                </a:lnSpc>
              </a:pPr>
              <a:r>
                <a:rPr lang="en-US" sz="1300" u="sng">
                  <a:solidFill>
                    <a:schemeClr val="bg1"/>
                  </a:solidFill>
                </a:rPr>
                <a:t>VM</a:t>
              </a:r>
            </a:p>
          </p:txBody>
        </p:sp>
        <p:sp>
          <p:nvSpPr>
            <p:cNvPr id="41" name="TextBox 40"/>
            <p:cNvSpPr txBox="1"/>
            <p:nvPr/>
          </p:nvSpPr>
          <p:spPr>
            <a:xfrm>
              <a:off x="8078834" y="1922370"/>
              <a:ext cx="920132" cy="202176"/>
            </a:xfrm>
            <a:prstGeom prst="rect">
              <a:avLst/>
            </a:prstGeom>
            <a:solidFill>
              <a:schemeClr val="bg1"/>
            </a:solidFill>
          </p:spPr>
          <p:txBody>
            <a:bodyPr wrap="square" lIns="0" tIns="0" rIns="0" bIns="0" rtlCol="0" anchor="ctr">
              <a:noAutofit/>
            </a:bodyPr>
            <a:lstStyle/>
            <a:p>
              <a:pPr algn="ctr">
                <a:lnSpc>
                  <a:spcPct val="90000"/>
                </a:lnSpc>
              </a:pPr>
              <a:r>
                <a:rPr lang="en-US" sz="1200" u="sng">
                  <a:solidFill>
                    <a:schemeClr val="tx1">
                      <a:lumMod val="75000"/>
                    </a:schemeClr>
                  </a:solidFill>
                </a:rPr>
                <a:t>MGMT VMs</a:t>
              </a:r>
            </a:p>
          </p:txBody>
        </p:sp>
        <p:grpSp>
          <p:nvGrpSpPr>
            <p:cNvPr id="42" name="Group 41"/>
            <p:cNvGrpSpPr/>
            <p:nvPr/>
          </p:nvGrpSpPr>
          <p:grpSpPr>
            <a:xfrm>
              <a:off x="5949217" y="1848182"/>
              <a:ext cx="369104" cy="370477"/>
              <a:chOff x="3713067" y="3961466"/>
              <a:chExt cx="453433" cy="455002"/>
            </a:xfrm>
          </p:grpSpPr>
          <p:sp>
            <p:nvSpPr>
              <p:cNvPr id="43" name="Oval 42"/>
              <p:cNvSpPr/>
              <p:nvPr/>
            </p:nvSpPr>
            <p:spPr>
              <a:xfrm>
                <a:off x="3713067" y="3961466"/>
                <a:ext cx="453433" cy="455002"/>
              </a:xfrm>
              <a:prstGeom prst="ellipse">
                <a:avLst/>
              </a:prstGeom>
              <a:solidFill>
                <a:schemeClr val="accent3"/>
              </a:solidFill>
              <a:ln w="19050">
                <a:noFill/>
                <a:round/>
                <a:headEnd/>
                <a:tailEnd/>
              </a:ln>
              <a:effectLst>
                <a:outerShdw blurRad="50800" dist="38100" dir="5400000" algn="t" rotWithShape="0">
                  <a:prstClr val="black">
                    <a:alpha val="40000"/>
                  </a:prstClr>
                </a:outerShdw>
              </a:effectLst>
            </p:spPr>
            <p:txBody>
              <a:bodyPr wrap="none" lIns="0" tIns="0" rIns="0" bIns="0" anchor="ctr"/>
              <a:lstStyle/>
              <a:p>
                <a:pPr algn="ctr"/>
                <a:endParaRPr lang="en-US" sz="1500" u="sng">
                  <a:solidFill>
                    <a:srgbClr val="FFFFFF"/>
                  </a:solidFill>
                </a:endParaRPr>
              </a:p>
            </p:txBody>
          </p:sp>
          <p:grpSp>
            <p:nvGrpSpPr>
              <p:cNvPr id="44" name="Group 43"/>
              <p:cNvGrpSpPr/>
              <p:nvPr/>
            </p:nvGrpSpPr>
            <p:grpSpPr>
              <a:xfrm>
                <a:off x="3794235" y="4040645"/>
                <a:ext cx="291096" cy="296645"/>
                <a:chOff x="3764343" y="4021268"/>
                <a:chExt cx="372187" cy="379282"/>
              </a:xfrm>
            </p:grpSpPr>
            <p:sp>
              <p:nvSpPr>
                <p:cNvPr id="45" name="Freeform 56"/>
                <p:cNvSpPr>
                  <a:spLocks/>
                </p:cNvSpPr>
                <p:nvPr/>
              </p:nvSpPr>
              <p:spPr bwMode="auto">
                <a:xfrm>
                  <a:off x="3883418" y="4021268"/>
                  <a:ext cx="133728" cy="151157"/>
                </a:xfrm>
                <a:custGeom>
                  <a:avLst/>
                  <a:gdLst>
                    <a:gd name="T0" fmla="*/ 289 w 867"/>
                    <a:gd name="T1" fmla="*/ 980 h 980"/>
                    <a:gd name="T2" fmla="*/ 289 w 867"/>
                    <a:gd name="T3" fmla="*/ 433 h 980"/>
                    <a:gd name="T4" fmla="*/ 0 w 867"/>
                    <a:gd name="T5" fmla="*/ 433 h 980"/>
                    <a:gd name="T6" fmla="*/ 433 w 867"/>
                    <a:gd name="T7" fmla="*/ 0 h 980"/>
                    <a:gd name="T8" fmla="*/ 867 w 867"/>
                    <a:gd name="T9" fmla="*/ 433 h 980"/>
                    <a:gd name="T10" fmla="*/ 578 w 867"/>
                    <a:gd name="T11" fmla="*/ 433 h 980"/>
                    <a:gd name="T12" fmla="*/ 578 w 867"/>
                    <a:gd name="T13" fmla="*/ 980 h 980"/>
                    <a:gd name="T14" fmla="*/ 289 w 867"/>
                    <a:gd name="T15" fmla="*/ 980 h 9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80">
                      <a:moveTo>
                        <a:pt x="289" y="980"/>
                      </a:moveTo>
                      <a:lnTo>
                        <a:pt x="289" y="433"/>
                      </a:lnTo>
                      <a:lnTo>
                        <a:pt x="0" y="433"/>
                      </a:lnTo>
                      <a:lnTo>
                        <a:pt x="433" y="0"/>
                      </a:lnTo>
                      <a:lnTo>
                        <a:pt x="867" y="433"/>
                      </a:lnTo>
                      <a:lnTo>
                        <a:pt x="578" y="433"/>
                      </a:lnTo>
                      <a:lnTo>
                        <a:pt x="578" y="980"/>
                      </a:lnTo>
                      <a:lnTo>
                        <a:pt x="289" y="9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u="sng"/>
                </a:p>
              </p:txBody>
            </p:sp>
            <p:sp>
              <p:nvSpPr>
                <p:cNvPr id="46" name="Freeform 57"/>
                <p:cNvSpPr>
                  <a:spLocks/>
                </p:cNvSpPr>
                <p:nvPr/>
              </p:nvSpPr>
              <p:spPr bwMode="auto">
                <a:xfrm>
                  <a:off x="3883418" y="4249855"/>
                  <a:ext cx="133728" cy="150695"/>
                </a:xfrm>
                <a:custGeom>
                  <a:avLst/>
                  <a:gdLst>
                    <a:gd name="T0" fmla="*/ 0 w 867"/>
                    <a:gd name="T1" fmla="*/ 544 h 977"/>
                    <a:gd name="T2" fmla="*/ 289 w 867"/>
                    <a:gd name="T3" fmla="*/ 544 h 977"/>
                    <a:gd name="T4" fmla="*/ 289 w 867"/>
                    <a:gd name="T5" fmla="*/ 0 h 977"/>
                    <a:gd name="T6" fmla="*/ 578 w 867"/>
                    <a:gd name="T7" fmla="*/ 0 h 977"/>
                    <a:gd name="T8" fmla="*/ 578 w 867"/>
                    <a:gd name="T9" fmla="*/ 544 h 977"/>
                    <a:gd name="T10" fmla="*/ 867 w 867"/>
                    <a:gd name="T11" fmla="*/ 544 h 977"/>
                    <a:gd name="T12" fmla="*/ 433 w 867"/>
                    <a:gd name="T13" fmla="*/ 977 h 977"/>
                    <a:gd name="T14" fmla="*/ 0 w 867"/>
                    <a:gd name="T15" fmla="*/ 544 h 9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77">
                      <a:moveTo>
                        <a:pt x="0" y="544"/>
                      </a:moveTo>
                      <a:lnTo>
                        <a:pt x="289" y="544"/>
                      </a:lnTo>
                      <a:lnTo>
                        <a:pt x="289" y="0"/>
                      </a:lnTo>
                      <a:lnTo>
                        <a:pt x="578" y="0"/>
                      </a:lnTo>
                      <a:lnTo>
                        <a:pt x="578" y="544"/>
                      </a:lnTo>
                      <a:lnTo>
                        <a:pt x="867" y="544"/>
                      </a:lnTo>
                      <a:lnTo>
                        <a:pt x="433" y="977"/>
                      </a:lnTo>
                      <a:lnTo>
                        <a:pt x="0" y="54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u="sng"/>
                </a:p>
              </p:txBody>
            </p:sp>
            <p:sp>
              <p:nvSpPr>
                <p:cNvPr id="47" name="Freeform 58"/>
                <p:cNvSpPr>
                  <a:spLocks/>
                </p:cNvSpPr>
                <p:nvPr/>
              </p:nvSpPr>
              <p:spPr bwMode="auto">
                <a:xfrm>
                  <a:off x="3764343" y="4144353"/>
                  <a:ext cx="150849" cy="133574"/>
                </a:xfrm>
                <a:custGeom>
                  <a:avLst/>
                  <a:gdLst>
                    <a:gd name="T0" fmla="*/ 545 w 978"/>
                    <a:gd name="T1" fmla="*/ 577 h 866"/>
                    <a:gd name="T2" fmla="*/ 0 w 978"/>
                    <a:gd name="T3" fmla="*/ 577 h 866"/>
                    <a:gd name="T4" fmla="*/ 0 w 978"/>
                    <a:gd name="T5" fmla="*/ 289 h 866"/>
                    <a:gd name="T6" fmla="*/ 545 w 978"/>
                    <a:gd name="T7" fmla="*/ 289 h 866"/>
                    <a:gd name="T8" fmla="*/ 545 w 978"/>
                    <a:gd name="T9" fmla="*/ 0 h 866"/>
                    <a:gd name="T10" fmla="*/ 978 w 978"/>
                    <a:gd name="T11" fmla="*/ 433 h 866"/>
                    <a:gd name="T12" fmla="*/ 545 w 978"/>
                    <a:gd name="T13" fmla="*/ 866 h 866"/>
                    <a:gd name="T14" fmla="*/ 545 w 978"/>
                    <a:gd name="T15" fmla="*/ 577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8" h="866">
                      <a:moveTo>
                        <a:pt x="545" y="577"/>
                      </a:moveTo>
                      <a:lnTo>
                        <a:pt x="0" y="577"/>
                      </a:lnTo>
                      <a:lnTo>
                        <a:pt x="0" y="289"/>
                      </a:lnTo>
                      <a:lnTo>
                        <a:pt x="545" y="289"/>
                      </a:lnTo>
                      <a:lnTo>
                        <a:pt x="545" y="0"/>
                      </a:lnTo>
                      <a:lnTo>
                        <a:pt x="978" y="433"/>
                      </a:lnTo>
                      <a:lnTo>
                        <a:pt x="545" y="866"/>
                      </a:lnTo>
                      <a:lnTo>
                        <a:pt x="545" y="5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u="sng"/>
                </a:p>
              </p:txBody>
            </p:sp>
            <p:sp>
              <p:nvSpPr>
                <p:cNvPr id="48" name="Freeform 59"/>
                <p:cNvSpPr>
                  <a:spLocks/>
                </p:cNvSpPr>
                <p:nvPr/>
              </p:nvSpPr>
              <p:spPr bwMode="auto">
                <a:xfrm>
                  <a:off x="3985372" y="4144353"/>
                  <a:ext cx="151158" cy="133574"/>
                </a:xfrm>
                <a:custGeom>
                  <a:avLst/>
                  <a:gdLst>
                    <a:gd name="T0" fmla="*/ 0 w 980"/>
                    <a:gd name="T1" fmla="*/ 433 h 866"/>
                    <a:gd name="T2" fmla="*/ 433 w 980"/>
                    <a:gd name="T3" fmla="*/ 0 h 866"/>
                    <a:gd name="T4" fmla="*/ 433 w 980"/>
                    <a:gd name="T5" fmla="*/ 289 h 866"/>
                    <a:gd name="T6" fmla="*/ 980 w 980"/>
                    <a:gd name="T7" fmla="*/ 289 h 866"/>
                    <a:gd name="T8" fmla="*/ 980 w 980"/>
                    <a:gd name="T9" fmla="*/ 577 h 866"/>
                    <a:gd name="T10" fmla="*/ 433 w 980"/>
                    <a:gd name="T11" fmla="*/ 577 h 866"/>
                    <a:gd name="T12" fmla="*/ 433 w 980"/>
                    <a:gd name="T13" fmla="*/ 866 h 866"/>
                    <a:gd name="T14" fmla="*/ 0 w 980"/>
                    <a:gd name="T15" fmla="*/ 433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866">
                      <a:moveTo>
                        <a:pt x="0" y="433"/>
                      </a:moveTo>
                      <a:lnTo>
                        <a:pt x="433" y="0"/>
                      </a:lnTo>
                      <a:lnTo>
                        <a:pt x="433" y="289"/>
                      </a:lnTo>
                      <a:lnTo>
                        <a:pt x="980" y="289"/>
                      </a:lnTo>
                      <a:lnTo>
                        <a:pt x="980" y="577"/>
                      </a:lnTo>
                      <a:lnTo>
                        <a:pt x="433" y="577"/>
                      </a:lnTo>
                      <a:lnTo>
                        <a:pt x="433" y="866"/>
                      </a:lnTo>
                      <a:lnTo>
                        <a:pt x="0" y="4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u="sng"/>
                </a:p>
              </p:txBody>
            </p:sp>
          </p:grpSp>
        </p:grpSp>
        <p:cxnSp>
          <p:nvCxnSpPr>
            <p:cNvPr id="49" name="Straight Connector 48"/>
            <p:cNvCxnSpPr/>
            <p:nvPr/>
          </p:nvCxnSpPr>
          <p:spPr>
            <a:xfrm>
              <a:off x="6386898" y="2048001"/>
              <a:ext cx="1597669" cy="0"/>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5930955" y="3190772"/>
              <a:ext cx="369104" cy="370477"/>
              <a:chOff x="3713067" y="3961466"/>
              <a:chExt cx="453433" cy="455002"/>
            </a:xfrm>
          </p:grpSpPr>
          <p:sp>
            <p:nvSpPr>
              <p:cNvPr id="51" name="Oval 50"/>
              <p:cNvSpPr/>
              <p:nvPr/>
            </p:nvSpPr>
            <p:spPr>
              <a:xfrm>
                <a:off x="3713067" y="3961466"/>
                <a:ext cx="453433" cy="455002"/>
              </a:xfrm>
              <a:prstGeom prst="ellipse">
                <a:avLst/>
              </a:prstGeom>
              <a:solidFill>
                <a:schemeClr val="accent3"/>
              </a:solidFill>
              <a:ln w="19050">
                <a:noFill/>
                <a:round/>
                <a:headEnd/>
                <a:tailEnd/>
              </a:ln>
              <a:effectLst>
                <a:outerShdw blurRad="50800" dist="38100" dir="5400000" algn="t" rotWithShape="0">
                  <a:prstClr val="black">
                    <a:alpha val="40000"/>
                  </a:prstClr>
                </a:outerShdw>
              </a:effectLst>
            </p:spPr>
            <p:txBody>
              <a:bodyPr wrap="none" lIns="0" tIns="0" rIns="0" bIns="0" anchor="ctr"/>
              <a:lstStyle/>
              <a:p>
                <a:pPr algn="ctr"/>
                <a:endParaRPr lang="en-US" sz="1500" u="sng">
                  <a:solidFill>
                    <a:srgbClr val="FFFFFF"/>
                  </a:solidFill>
                </a:endParaRPr>
              </a:p>
            </p:txBody>
          </p:sp>
          <p:grpSp>
            <p:nvGrpSpPr>
              <p:cNvPr id="52" name="Group 51"/>
              <p:cNvGrpSpPr/>
              <p:nvPr/>
            </p:nvGrpSpPr>
            <p:grpSpPr>
              <a:xfrm>
                <a:off x="3794235" y="4040645"/>
                <a:ext cx="291096" cy="296645"/>
                <a:chOff x="3764343" y="4021268"/>
                <a:chExt cx="372187" cy="379282"/>
              </a:xfrm>
            </p:grpSpPr>
            <p:sp>
              <p:nvSpPr>
                <p:cNvPr id="53" name="Freeform 56"/>
                <p:cNvSpPr>
                  <a:spLocks/>
                </p:cNvSpPr>
                <p:nvPr/>
              </p:nvSpPr>
              <p:spPr bwMode="auto">
                <a:xfrm>
                  <a:off x="3883418" y="4021268"/>
                  <a:ext cx="133728" cy="151157"/>
                </a:xfrm>
                <a:custGeom>
                  <a:avLst/>
                  <a:gdLst>
                    <a:gd name="T0" fmla="*/ 289 w 867"/>
                    <a:gd name="T1" fmla="*/ 980 h 980"/>
                    <a:gd name="T2" fmla="*/ 289 w 867"/>
                    <a:gd name="T3" fmla="*/ 433 h 980"/>
                    <a:gd name="T4" fmla="*/ 0 w 867"/>
                    <a:gd name="T5" fmla="*/ 433 h 980"/>
                    <a:gd name="T6" fmla="*/ 433 w 867"/>
                    <a:gd name="T7" fmla="*/ 0 h 980"/>
                    <a:gd name="T8" fmla="*/ 867 w 867"/>
                    <a:gd name="T9" fmla="*/ 433 h 980"/>
                    <a:gd name="T10" fmla="*/ 578 w 867"/>
                    <a:gd name="T11" fmla="*/ 433 h 980"/>
                    <a:gd name="T12" fmla="*/ 578 w 867"/>
                    <a:gd name="T13" fmla="*/ 980 h 980"/>
                    <a:gd name="T14" fmla="*/ 289 w 867"/>
                    <a:gd name="T15" fmla="*/ 980 h 9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80">
                      <a:moveTo>
                        <a:pt x="289" y="980"/>
                      </a:moveTo>
                      <a:lnTo>
                        <a:pt x="289" y="433"/>
                      </a:lnTo>
                      <a:lnTo>
                        <a:pt x="0" y="433"/>
                      </a:lnTo>
                      <a:lnTo>
                        <a:pt x="433" y="0"/>
                      </a:lnTo>
                      <a:lnTo>
                        <a:pt x="867" y="433"/>
                      </a:lnTo>
                      <a:lnTo>
                        <a:pt x="578" y="433"/>
                      </a:lnTo>
                      <a:lnTo>
                        <a:pt x="578" y="980"/>
                      </a:lnTo>
                      <a:lnTo>
                        <a:pt x="289" y="9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u="sng"/>
                </a:p>
              </p:txBody>
            </p:sp>
            <p:sp>
              <p:nvSpPr>
                <p:cNvPr id="54" name="Freeform 57"/>
                <p:cNvSpPr>
                  <a:spLocks/>
                </p:cNvSpPr>
                <p:nvPr/>
              </p:nvSpPr>
              <p:spPr bwMode="auto">
                <a:xfrm>
                  <a:off x="3883418" y="4249855"/>
                  <a:ext cx="133728" cy="150695"/>
                </a:xfrm>
                <a:custGeom>
                  <a:avLst/>
                  <a:gdLst>
                    <a:gd name="T0" fmla="*/ 0 w 867"/>
                    <a:gd name="T1" fmla="*/ 544 h 977"/>
                    <a:gd name="T2" fmla="*/ 289 w 867"/>
                    <a:gd name="T3" fmla="*/ 544 h 977"/>
                    <a:gd name="T4" fmla="*/ 289 w 867"/>
                    <a:gd name="T5" fmla="*/ 0 h 977"/>
                    <a:gd name="T6" fmla="*/ 578 w 867"/>
                    <a:gd name="T7" fmla="*/ 0 h 977"/>
                    <a:gd name="T8" fmla="*/ 578 w 867"/>
                    <a:gd name="T9" fmla="*/ 544 h 977"/>
                    <a:gd name="T10" fmla="*/ 867 w 867"/>
                    <a:gd name="T11" fmla="*/ 544 h 977"/>
                    <a:gd name="T12" fmla="*/ 433 w 867"/>
                    <a:gd name="T13" fmla="*/ 977 h 977"/>
                    <a:gd name="T14" fmla="*/ 0 w 867"/>
                    <a:gd name="T15" fmla="*/ 544 h 9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77">
                      <a:moveTo>
                        <a:pt x="0" y="544"/>
                      </a:moveTo>
                      <a:lnTo>
                        <a:pt x="289" y="544"/>
                      </a:lnTo>
                      <a:lnTo>
                        <a:pt x="289" y="0"/>
                      </a:lnTo>
                      <a:lnTo>
                        <a:pt x="578" y="0"/>
                      </a:lnTo>
                      <a:lnTo>
                        <a:pt x="578" y="544"/>
                      </a:lnTo>
                      <a:lnTo>
                        <a:pt x="867" y="544"/>
                      </a:lnTo>
                      <a:lnTo>
                        <a:pt x="433" y="977"/>
                      </a:lnTo>
                      <a:lnTo>
                        <a:pt x="0" y="54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u="sng"/>
                </a:p>
              </p:txBody>
            </p:sp>
            <p:sp>
              <p:nvSpPr>
                <p:cNvPr id="55" name="Freeform 58"/>
                <p:cNvSpPr>
                  <a:spLocks/>
                </p:cNvSpPr>
                <p:nvPr/>
              </p:nvSpPr>
              <p:spPr bwMode="auto">
                <a:xfrm>
                  <a:off x="3764343" y="4144353"/>
                  <a:ext cx="150849" cy="133574"/>
                </a:xfrm>
                <a:custGeom>
                  <a:avLst/>
                  <a:gdLst>
                    <a:gd name="T0" fmla="*/ 545 w 978"/>
                    <a:gd name="T1" fmla="*/ 577 h 866"/>
                    <a:gd name="T2" fmla="*/ 0 w 978"/>
                    <a:gd name="T3" fmla="*/ 577 h 866"/>
                    <a:gd name="T4" fmla="*/ 0 w 978"/>
                    <a:gd name="T5" fmla="*/ 289 h 866"/>
                    <a:gd name="T6" fmla="*/ 545 w 978"/>
                    <a:gd name="T7" fmla="*/ 289 h 866"/>
                    <a:gd name="T8" fmla="*/ 545 w 978"/>
                    <a:gd name="T9" fmla="*/ 0 h 866"/>
                    <a:gd name="T10" fmla="*/ 978 w 978"/>
                    <a:gd name="T11" fmla="*/ 433 h 866"/>
                    <a:gd name="T12" fmla="*/ 545 w 978"/>
                    <a:gd name="T13" fmla="*/ 866 h 866"/>
                    <a:gd name="T14" fmla="*/ 545 w 978"/>
                    <a:gd name="T15" fmla="*/ 577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8" h="866">
                      <a:moveTo>
                        <a:pt x="545" y="577"/>
                      </a:moveTo>
                      <a:lnTo>
                        <a:pt x="0" y="577"/>
                      </a:lnTo>
                      <a:lnTo>
                        <a:pt x="0" y="289"/>
                      </a:lnTo>
                      <a:lnTo>
                        <a:pt x="545" y="289"/>
                      </a:lnTo>
                      <a:lnTo>
                        <a:pt x="545" y="0"/>
                      </a:lnTo>
                      <a:lnTo>
                        <a:pt x="978" y="433"/>
                      </a:lnTo>
                      <a:lnTo>
                        <a:pt x="545" y="866"/>
                      </a:lnTo>
                      <a:lnTo>
                        <a:pt x="545" y="5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u="sng"/>
                </a:p>
              </p:txBody>
            </p:sp>
            <p:sp>
              <p:nvSpPr>
                <p:cNvPr id="56" name="Freeform 59"/>
                <p:cNvSpPr>
                  <a:spLocks/>
                </p:cNvSpPr>
                <p:nvPr/>
              </p:nvSpPr>
              <p:spPr bwMode="auto">
                <a:xfrm>
                  <a:off x="3985372" y="4144353"/>
                  <a:ext cx="151158" cy="133574"/>
                </a:xfrm>
                <a:custGeom>
                  <a:avLst/>
                  <a:gdLst>
                    <a:gd name="T0" fmla="*/ 0 w 980"/>
                    <a:gd name="T1" fmla="*/ 433 h 866"/>
                    <a:gd name="T2" fmla="*/ 433 w 980"/>
                    <a:gd name="T3" fmla="*/ 0 h 866"/>
                    <a:gd name="T4" fmla="*/ 433 w 980"/>
                    <a:gd name="T5" fmla="*/ 289 h 866"/>
                    <a:gd name="T6" fmla="*/ 980 w 980"/>
                    <a:gd name="T7" fmla="*/ 289 h 866"/>
                    <a:gd name="T8" fmla="*/ 980 w 980"/>
                    <a:gd name="T9" fmla="*/ 577 h 866"/>
                    <a:gd name="T10" fmla="*/ 433 w 980"/>
                    <a:gd name="T11" fmla="*/ 577 h 866"/>
                    <a:gd name="T12" fmla="*/ 433 w 980"/>
                    <a:gd name="T13" fmla="*/ 866 h 866"/>
                    <a:gd name="T14" fmla="*/ 0 w 980"/>
                    <a:gd name="T15" fmla="*/ 433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866">
                      <a:moveTo>
                        <a:pt x="0" y="433"/>
                      </a:moveTo>
                      <a:lnTo>
                        <a:pt x="433" y="0"/>
                      </a:lnTo>
                      <a:lnTo>
                        <a:pt x="433" y="289"/>
                      </a:lnTo>
                      <a:lnTo>
                        <a:pt x="980" y="289"/>
                      </a:lnTo>
                      <a:lnTo>
                        <a:pt x="980" y="577"/>
                      </a:lnTo>
                      <a:lnTo>
                        <a:pt x="433" y="577"/>
                      </a:lnTo>
                      <a:lnTo>
                        <a:pt x="433" y="866"/>
                      </a:lnTo>
                      <a:lnTo>
                        <a:pt x="0" y="4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u="sng"/>
                </a:p>
              </p:txBody>
            </p:sp>
          </p:grpSp>
        </p:grpSp>
        <p:grpSp>
          <p:nvGrpSpPr>
            <p:cNvPr id="57" name="Group 56"/>
            <p:cNvGrpSpPr/>
            <p:nvPr/>
          </p:nvGrpSpPr>
          <p:grpSpPr>
            <a:xfrm>
              <a:off x="8520014" y="2209978"/>
              <a:ext cx="348380" cy="349676"/>
              <a:chOff x="3899712" y="1885952"/>
              <a:chExt cx="453433" cy="455002"/>
            </a:xfrm>
          </p:grpSpPr>
          <p:sp>
            <p:nvSpPr>
              <p:cNvPr id="58" name="Oval 57"/>
              <p:cNvSpPr/>
              <p:nvPr/>
            </p:nvSpPr>
            <p:spPr>
              <a:xfrm>
                <a:off x="3899712" y="1885952"/>
                <a:ext cx="453433" cy="455002"/>
              </a:xfrm>
              <a:prstGeom prst="ellipse">
                <a:avLst/>
              </a:prstGeom>
              <a:solidFill>
                <a:schemeClr val="accent3"/>
              </a:solidFill>
              <a:ln w="19050">
                <a:noFill/>
                <a:round/>
                <a:headEnd/>
                <a:tailEnd/>
              </a:ln>
              <a:effectLst>
                <a:outerShdw blurRad="50800" dist="38100" dir="5400000" algn="t" rotWithShape="0">
                  <a:prstClr val="black">
                    <a:alpha val="40000"/>
                  </a:prstClr>
                </a:outerShdw>
              </a:effectLst>
            </p:spPr>
            <p:txBody>
              <a:bodyPr wrap="none" lIns="0" tIns="0" rIns="0" bIns="0" anchor="ctr"/>
              <a:lstStyle/>
              <a:p>
                <a:pPr algn="ctr"/>
                <a:endParaRPr lang="en-US" sz="1500" u="sng">
                  <a:solidFill>
                    <a:srgbClr val="FFFFFF"/>
                  </a:solidFill>
                </a:endParaRPr>
              </a:p>
            </p:txBody>
          </p:sp>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2675" y="1968841"/>
                <a:ext cx="289224" cy="289224"/>
              </a:xfrm>
              <a:prstGeom prst="rect">
                <a:avLst/>
              </a:prstGeom>
              <a:effectLst/>
            </p:spPr>
          </p:pic>
        </p:grpSp>
        <p:pic>
          <p:nvPicPr>
            <p:cNvPr id="60" name="NSX Logo Orang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0416" y="1930950"/>
              <a:ext cx="919161" cy="919400"/>
            </a:xfrm>
            <a:prstGeom prst="rect">
              <a:avLst/>
            </a:prstGeom>
          </p:spPr>
        </p:pic>
        <p:sp>
          <p:nvSpPr>
            <p:cNvPr id="61" name="TextBox 60"/>
            <p:cNvSpPr txBox="1"/>
            <p:nvPr/>
          </p:nvSpPr>
          <p:spPr>
            <a:xfrm>
              <a:off x="7000110" y="1608871"/>
              <a:ext cx="1269669" cy="202176"/>
            </a:xfrm>
            <a:prstGeom prst="rect">
              <a:avLst/>
            </a:prstGeom>
            <a:solidFill>
              <a:schemeClr val="bg1"/>
            </a:solidFill>
          </p:spPr>
          <p:txBody>
            <a:bodyPr wrap="square" lIns="0" tIns="0" rIns="0" bIns="0" rtlCol="0">
              <a:noAutofit/>
            </a:bodyPr>
            <a:lstStyle/>
            <a:p>
              <a:pPr algn="ctr">
                <a:lnSpc>
                  <a:spcPct val="90000"/>
                </a:lnSpc>
              </a:pPr>
              <a:r>
                <a:rPr lang="en-US" sz="1200">
                  <a:solidFill>
                    <a:schemeClr val="tx1">
                      <a:lumMod val="75000"/>
                    </a:schemeClr>
                  </a:solidFill>
                </a:rPr>
                <a:t>Availability Zone</a:t>
              </a:r>
            </a:p>
          </p:txBody>
        </p:sp>
        <p:sp>
          <p:nvSpPr>
            <p:cNvPr id="63" name="Rectangle 62"/>
            <p:cNvSpPr/>
            <p:nvPr/>
          </p:nvSpPr>
          <p:spPr>
            <a:xfrm>
              <a:off x="9381269" y="1712349"/>
              <a:ext cx="2506010" cy="328079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61" tIns="60931" rIns="121861" bIns="60931" rtlCol="0" anchor="ctr"/>
            <a:lstStyle/>
            <a:p>
              <a:pPr algn="ctr"/>
              <a:endParaRPr lang="en-US" sz="1500"/>
            </a:p>
          </p:txBody>
        </p:sp>
        <p:sp>
          <p:nvSpPr>
            <p:cNvPr id="73" name="TextBox 72"/>
            <p:cNvSpPr txBox="1"/>
            <p:nvPr/>
          </p:nvSpPr>
          <p:spPr>
            <a:xfrm>
              <a:off x="10596410" y="2500696"/>
              <a:ext cx="241928" cy="188085"/>
            </a:xfrm>
            <a:prstGeom prst="rect">
              <a:avLst/>
            </a:prstGeom>
            <a:noFill/>
          </p:spPr>
          <p:txBody>
            <a:bodyPr wrap="square" lIns="0" tIns="0" rIns="0" bIns="0" rtlCol="0">
              <a:spAutoFit/>
            </a:bodyPr>
            <a:lstStyle/>
            <a:p>
              <a:pPr algn="ctr">
                <a:lnSpc>
                  <a:spcPct val="90000"/>
                </a:lnSpc>
              </a:pPr>
              <a:r>
                <a:rPr lang="en-US" sz="1300">
                  <a:solidFill>
                    <a:schemeClr val="bg1"/>
                  </a:solidFill>
                </a:rPr>
                <a:t>VM</a:t>
              </a:r>
              <a:endParaRPr lang="en-US" sz="1300" err="1">
                <a:solidFill>
                  <a:schemeClr val="bg1"/>
                </a:solidFill>
              </a:endParaRPr>
            </a:p>
          </p:txBody>
        </p:sp>
        <p:sp>
          <p:nvSpPr>
            <p:cNvPr id="75" name="TextBox 74"/>
            <p:cNvSpPr txBox="1"/>
            <p:nvPr/>
          </p:nvSpPr>
          <p:spPr>
            <a:xfrm>
              <a:off x="11394067" y="2504792"/>
              <a:ext cx="241928" cy="188085"/>
            </a:xfrm>
            <a:prstGeom prst="rect">
              <a:avLst/>
            </a:prstGeom>
            <a:noFill/>
          </p:spPr>
          <p:txBody>
            <a:bodyPr wrap="square" lIns="0" tIns="0" rIns="0" bIns="0" rtlCol="0">
              <a:spAutoFit/>
            </a:bodyPr>
            <a:lstStyle/>
            <a:p>
              <a:pPr algn="ctr">
                <a:lnSpc>
                  <a:spcPct val="90000"/>
                </a:lnSpc>
              </a:pPr>
              <a:r>
                <a:rPr lang="en-US" sz="1300">
                  <a:solidFill>
                    <a:schemeClr val="bg1"/>
                  </a:solidFill>
                </a:rPr>
                <a:t>VM</a:t>
              </a:r>
              <a:endParaRPr lang="en-US" sz="1300" err="1">
                <a:solidFill>
                  <a:schemeClr val="bg1"/>
                </a:solidFill>
              </a:endParaRPr>
            </a:p>
          </p:txBody>
        </p:sp>
        <p:sp>
          <p:nvSpPr>
            <p:cNvPr id="78" name="TextBox 77"/>
            <p:cNvSpPr txBox="1"/>
            <p:nvPr/>
          </p:nvSpPr>
          <p:spPr>
            <a:xfrm>
              <a:off x="10913547" y="2348679"/>
              <a:ext cx="241928" cy="188085"/>
            </a:xfrm>
            <a:prstGeom prst="rect">
              <a:avLst/>
            </a:prstGeom>
            <a:noFill/>
          </p:spPr>
          <p:txBody>
            <a:bodyPr wrap="square" lIns="0" tIns="0" rIns="0" bIns="0" rtlCol="0">
              <a:spAutoFit/>
            </a:bodyPr>
            <a:lstStyle/>
            <a:p>
              <a:pPr algn="ctr">
                <a:lnSpc>
                  <a:spcPct val="90000"/>
                </a:lnSpc>
              </a:pPr>
              <a:r>
                <a:rPr lang="en-US" sz="1300">
                  <a:solidFill>
                    <a:schemeClr val="bg1"/>
                  </a:solidFill>
                </a:rPr>
                <a:t>VM</a:t>
              </a:r>
            </a:p>
          </p:txBody>
        </p:sp>
        <p:sp>
          <p:nvSpPr>
            <p:cNvPr id="114" name="TextBox 113"/>
            <p:cNvSpPr txBox="1"/>
            <p:nvPr/>
          </p:nvSpPr>
          <p:spPr>
            <a:xfrm>
              <a:off x="10014517" y="1603580"/>
              <a:ext cx="1235512" cy="202176"/>
            </a:xfrm>
            <a:prstGeom prst="rect">
              <a:avLst/>
            </a:prstGeom>
            <a:solidFill>
              <a:schemeClr val="bg1"/>
            </a:solidFill>
          </p:spPr>
          <p:txBody>
            <a:bodyPr wrap="square" lIns="0" tIns="0" rIns="0" bIns="0" rtlCol="0">
              <a:noAutofit/>
            </a:bodyPr>
            <a:lstStyle/>
            <a:p>
              <a:pPr algn="ctr">
                <a:lnSpc>
                  <a:spcPct val="90000"/>
                </a:lnSpc>
              </a:pPr>
              <a:r>
                <a:rPr lang="en-US" sz="1200">
                  <a:solidFill>
                    <a:schemeClr val="tx1">
                      <a:lumMod val="75000"/>
                    </a:schemeClr>
                  </a:solidFill>
                </a:rPr>
                <a:t>Availability Zone</a:t>
              </a:r>
            </a:p>
          </p:txBody>
        </p:sp>
      </p:grpSp>
      <p:grpSp>
        <p:nvGrpSpPr>
          <p:cNvPr id="70" name="Group 69"/>
          <p:cNvGrpSpPr/>
          <p:nvPr/>
        </p:nvGrpSpPr>
        <p:grpSpPr>
          <a:xfrm>
            <a:off x="7016365" y="1771903"/>
            <a:ext cx="4908260" cy="3517447"/>
            <a:chOff x="7717378" y="1675939"/>
            <a:chExt cx="4288772" cy="1630703"/>
          </a:xfrm>
        </p:grpSpPr>
        <p:sp>
          <p:nvSpPr>
            <p:cNvPr id="71" name="TextBox 70"/>
            <p:cNvSpPr txBox="1"/>
            <p:nvPr/>
          </p:nvSpPr>
          <p:spPr>
            <a:xfrm>
              <a:off x="7800053" y="1675939"/>
              <a:ext cx="4206097" cy="1397636"/>
            </a:xfrm>
            <a:prstGeom prst="rect">
              <a:avLst/>
            </a:prstGeom>
            <a:solidFill>
              <a:schemeClr val="bg1"/>
            </a:solidFill>
          </p:spPr>
          <p:txBody>
            <a:bodyPr wrap="square" rtlCol="0" anchor="t">
              <a:noAutofit/>
            </a:bodyPr>
            <a:lstStyle/>
            <a:p>
              <a:pPr marL="342900" indent="-342900">
                <a:lnSpc>
                  <a:spcPct val="200000"/>
                </a:lnSpc>
                <a:buFont typeface="Wingdings" charset="2"/>
                <a:buChar char="§"/>
              </a:pPr>
              <a:r>
                <a:rPr lang="en-US">
                  <a:solidFill>
                    <a:schemeClr val="accent1"/>
                  </a:solidFill>
                </a:rPr>
                <a:t>Restricted to one AWS Region and AZ</a:t>
              </a:r>
            </a:p>
            <a:p>
              <a:pPr marL="342900" indent="-342900">
                <a:lnSpc>
                  <a:spcPct val="200000"/>
                </a:lnSpc>
                <a:buFont typeface="Wingdings" charset="2"/>
                <a:buChar char="§"/>
              </a:pPr>
              <a:r>
                <a:rPr lang="en-US">
                  <a:solidFill>
                    <a:schemeClr val="accent1"/>
                  </a:solidFill>
                </a:rPr>
                <a:t>Automatically detects failed hardware</a:t>
              </a:r>
            </a:p>
            <a:p>
              <a:pPr marL="342164" indent="-342900">
                <a:lnSpc>
                  <a:spcPct val="200000"/>
                </a:lnSpc>
                <a:buFont typeface="Wingdings" charset="2"/>
                <a:buChar char="§"/>
              </a:pPr>
              <a:r>
                <a:rPr lang="en-US">
                  <a:solidFill>
                    <a:schemeClr val="accent1"/>
                  </a:solidFill>
                </a:rPr>
                <a:t>Auto remediation HA allows automatic recovery from HA events</a:t>
              </a:r>
            </a:p>
            <a:p>
              <a:pPr marL="342164" indent="-342900">
                <a:lnSpc>
                  <a:spcPct val="200000"/>
                </a:lnSpc>
                <a:buFont typeface="Wingdings" charset="2"/>
                <a:buChar char="§"/>
              </a:pPr>
              <a:r>
                <a:rPr lang="en-US">
                  <a:solidFill>
                    <a:schemeClr val="accent1"/>
                  </a:solidFill>
                </a:rPr>
                <a:t>Provision new host and eject failed node without customer intervention</a:t>
              </a:r>
            </a:p>
          </p:txBody>
        </p:sp>
        <p:sp>
          <p:nvSpPr>
            <p:cNvPr id="72" name="Rectangle 71"/>
            <p:cNvSpPr/>
            <p:nvPr/>
          </p:nvSpPr>
          <p:spPr>
            <a:xfrm>
              <a:off x="7717378" y="1677750"/>
              <a:ext cx="82676" cy="1628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666" indent="-285666">
                <a:buFont typeface="Arial" charset="0"/>
                <a:buChar char="•"/>
              </a:pPr>
              <a:endParaRPr lang="en-US"/>
            </a:p>
          </p:txBody>
        </p:sp>
      </p:grpSp>
    </p:spTree>
    <p:extLst>
      <p:ext uri="{BB962C8B-B14F-4D97-AF65-F5344CB8AC3E}">
        <p14:creationId xmlns:p14="http://schemas.microsoft.com/office/powerpoint/2010/main" val="1950228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3836262" y="2778528"/>
            <a:ext cx="2506010" cy="229823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61" tIns="60931" rIns="121861" bIns="60931" rtlCol="0" anchor="ctr"/>
          <a:lstStyle/>
          <a:p>
            <a:pPr algn="ctr"/>
            <a:endParaRPr lang="en-US" sz="1500"/>
          </a:p>
        </p:txBody>
      </p:sp>
      <p:sp>
        <p:nvSpPr>
          <p:cNvPr id="2" name="Title 1"/>
          <p:cNvSpPr>
            <a:spLocks noGrp="1"/>
          </p:cNvSpPr>
          <p:nvPr>
            <p:ph type="title"/>
          </p:nvPr>
        </p:nvSpPr>
        <p:spPr/>
        <p:txBody>
          <a:bodyPr/>
          <a:lstStyle/>
          <a:p>
            <a:r>
              <a:rPr lang="en-US"/>
              <a:t>Stretch Cluster (Multi-AZ Deployment)</a:t>
            </a:r>
          </a:p>
        </p:txBody>
      </p:sp>
      <p:sp>
        <p:nvSpPr>
          <p:cNvPr id="6" name="Rectangle 5"/>
          <p:cNvSpPr/>
          <p:nvPr/>
        </p:nvSpPr>
        <p:spPr>
          <a:xfrm>
            <a:off x="447832" y="5329715"/>
            <a:ext cx="6055225" cy="484169"/>
          </a:xfrm>
          <a:prstGeom prst="rect">
            <a:avLst/>
          </a:prstGeom>
          <a:solidFill>
            <a:srgbClr val="F8981E"/>
          </a:solidFill>
          <a:ln w="38100">
            <a:solidFill>
              <a:srgbClr val="F8981E"/>
            </a:solidFill>
          </a:ln>
        </p:spPr>
        <p:style>
          <a:lnRef idx="2">
            <a:schemeClr val="accent1">
              <a:shade val="50000"/>
            </a:schemeClr>
          </a:lnRef>
          <a:fillRef idx="1">
            <a:schemeClr val="accent1"/>
          </a:fillRef>
          <a:effectRef idx="0">
            <a:schemeClr val="accent1"/>
          </a:effectRef>
          <a:fontRef idx="minor">
            <a:schemeClr val="lt1"/>
          </a:fontRef>
        </p:style>
        <p:txBody>
          <a:bodyPr lIns="121861" tIns="60931" rIns="121861" bIns="60931" rtlCol="0" anchor="ctr"/>
          <a:lstStyle/>
          <a:p>
            <a:pPr algn="ctr"/>
            <a:r>
              <a:rPr lang="en-US" sz="1500" b="1"/>
              <a:t>AWS Global Infrastructure</a:t>
            </a:r>
          </a:p>
        </p:txBody>
      </p:sp>
      <p:sp>
        <p:nvSpPr>
          <p:cNvPr id="36" name="Rectangle 35"/>
          <p:cNvSpPr/>
          <p:nvPr/>
        </p:nvSpPr>
        <p:spPr>
          <a:xfrm>
            <a:off x="456296" y="1947834"/>
            <a:ext cx="6046761" cy="3248749"/>
          </a:xfrm>
          <a:prstGeom prst="rect">
            <a:avLst/>
          </a:prstGeom>
          <a:noFill/>
          <a:ln w="38100">
            <a:solidFill>
              <a:srgbClr val="FDB813"/>
            </a:solidFill>
          </a:ln>
        </p:spPr>
        <p:style>
          <a:lnRef idx="2">
            <a:schemeClr val="accent1">
              <a:shade val="50000"/>
            </a:schemeClr>
          </a:lnRef>
          <a:fillRef idx="1">
            <a:schemeClr val="accent1"/>
          </a:fillRef>
          <a:effectRef idx="0">
            <a:schemeClr val="accent1"/>
          </a:effectRef>
          <a:fontRef idx="minor">
            <a:schemeClr val="lt1"/>
          </a:fontRef>
        </p:style>
        <p:txBody>
          <a:bodyPr lIns="121861" tIns="60931" rIns="121861" bIns="60931" rtlCol="0" anchor="ctr"/>
          <a:lstStyle/>
          <a:p>
            <a:pPr algn="ctr"/>
            <a:endParaRPr lang="en-US" sz="1500"/>
          </a:p>
        </p:txBody>
      </p:sp>
      <p:sp>
        <p:nvSpPr>
          <p:cNvPr id="38" name="TextBox 37"/>
          <p:cNvSpPr txBox="1"/>
          <p:nvPr/>
        </p:nvSpPr>
        <p:spPr>
          <a:xfrm>
            <a:off x="2824613" y="1834059"/>
            <a:ext cx="1509710" cy="202176"/>
          </a:xfrm>
          <a:prstGeom prst="rect">
            <a:avLst/>
          </a:prstGeom>
          <a:solidFill>
            <a:schemeClr val="bg1"/>
          </a:solidFill>
        </p:spPr>
        <p:txBody>
          <a:bodyPr wrap="square" lIns="0" tIns="0" rIns="0" bIns="0" rtlCol="0">
            <a:noAutofit/>
          </a:bodyPr>
          <a:lstStyle/>
          <a:p>
            <a:pPr algn="ctr">
              <a:lnSpc>
                <a:spcPct val="90000"/>
              </a:lnSpc>
            </a:pPr>
            <a:r>
              <a:rPr lang="en-US" sz="1200">
                <a:solidFill>
                  <a:schemeClr val="tx1">
                    <a:lumMod val="75000"/>
                  </a:schemeClr>
                </a:solidFill>
              </a:rPr>
              <a:t>AWS Region</a:t>
            </a:r>
          </a:p>
        </p:txBody>
      </p:sp>
      <p:grpSp>
        <p:nvGrpSpPr>
          <p:cNvPr id="5" name="Group 4"/>
          <p:cNvGrpSpPr/>
          <p:nvPr/>
        </p:nvGrpSpPr>
        <p:grpSpPr>
          <a:xfrm>
            <a:off x="385948" y="2432297"/>
            <a:ext cx="5791431" cy="2644468"/>
            <a:chOff x="5782875" y="1786909"/>
            <a:chExt cx="4344705" cy="1983351"/>
          </a:xfrm>
        </p:grpSpPr>
        <p:sp>
          <p:nvSpPr>
            <p:cNvPr id="8" name="Rectangle 7"/>
            <p:cNvSpPr/>
            <p:nvPr/>
          </p:nvSpPr>
          <p:spPr>
            <a:xfrm>
              <a:off x="5919832" y="2046582"/>
              <a:ext cx="2367959" cy="172367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en-US" sz="150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5854" y="3194860"/>
              <a:ext cx="570691" cy="570691"/>
            </a:xfrm>
            <a:prstGeom prst="rect">
              <a:avLst/>
            </a:prstGeom>
            <a:noFill/>
          </p:spPr>
        </p:pic>
        <p:grpSp>
          <p:nvGrpSpPr>
            <p:cNvPr id="13" name="Group 12"/>
            <p:cNvGrpSpPr/>
            <p:nvPr/>
          </p:nvGrpSpPr>
          <p:grpSpPr>
            <a:xfrm>
              <a:off x="7094388" y="2423715"/>
              <a:ext cx="229091" cy="236113"/>
              <a:chOff x="3833001" y="2603959"/>
              <a:chExt cx="469266" cy="497541"/>
            </a:xfrm>
          </p:grpSpPr>
          <p:sp>
            <p:nvSpPr>
              <p:cNvPr id="14" name="Freeform 13"/>
              <p:cNvSpPr/>
              <p:nvPr/>
            </p:nvSpPr>
            <p:spPr>
              <a:xfrm>
                <a:off x="3833001" y="2603959"/>
                <a:ext cx="469266" cy="140909"/>
              </a:xfrm>
              <a:custGeom>
                <a:avLst/>
                <a:gdLst>
                  <a:gd name="connsiteX0" fmla="*/ 379271 w 469266"/>
                  <a:gd name="connsiteY0" fmla="*/ 47595 h 140909"/>
                  <a:gd name="connsiteX1" fmla="*/ 356411 w 469266"/>
                  <a:gd name="connsiteY1" fmla="*/ 70455 h 140909"/>
                  <a:gd name="connsiteX2" fmla="*/ 379271 w 469266"/>
                  <a:gd name="connsiteY2" fmla="*/ 93315 h 140909"/>
                  <a:gd name="connsiteX3" fmla="*/ 402131 w 469266"/>
                  <a:gd name="connsiteY3" fmla="*/ 70455 h 140909"/>
                  <a:gd name="connsiteX4" fmla="*/ 379271 w 469266"/>
                  <a:gd name="connsiteY4" fmla="*/ 47595 h 140909"/>
                  <a:gd name="connsiteX5" fmla="*/ 23485 w 469266"/>
                  <a:gd name="connsiteY5" fmla="*/ 0 h 140909"/>
                  <a:gd name="connsiteX6" fmla="*/ 445781 w 469266"/>
                  <a:gd name="connsiteY6" fmla="*/ 0 h 140909"/>
                  <a:gd name="connsiteX7" fmla="*/ 469266 w 469266"/>
                  <a:gd name="connsiteY7" fmla="*/ 23485 h 140909"/>
                  <a:gd name="connsiteX8" fmla="*/ 469266 w 469266"/>
                  <a:gd name="connsiteY8" fmla="*/ 117424 h 140909"/>
                  <a:gd name="connsiteX9" fmla="*/ 445781 w 469266"/>
                  <a:gd name="connsiteY9" fmla="*/ 140909 h 140909"/>
                  <a:gd name="connsiteX10" fmla="*/ 23485 w 469266"/>
                  <a:gd name="connsiteY10" fmla="*/ 140909 h 140909"/>
                  <a:gd name="connsiteX11" fmla="*/ 0 w 469266"/>
                  <a:gd name="connsiteY11" fmla="*/ 117424 h 140909"/>
                  <a:gd name="connsiteX12" fmla="*/ 0 w 469266"/>
                  <a:gd name="connsiteY12" fmla="*/ 23485 h 140909"/>
                  <a:gd name="connsiteX13" fmla="*/ 23485 w 469266"/>
                  <a:gd name="connsiteY13" fmla="*/ 0 h 1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266" h="140909">
                    <a:moveTo>
                      <a:pt x="379271" y="47595"/>
                    </a:moveTo>
                    <a:cubicBezTo>
                      <a:pt x="366646" y="47595"/>
                      <a:pt x="356411" y="57830"/>
                      <a:pt x="356411" y="70455"/>
                    </a:cubicBezTo>
                    <a:cubicBezTo>
                      <a:pt x="356411" y="83080"/>
                      <a:pt x="366646" y="93315"/>
                      <a:pt x="379271" y="93315"/>
                    </a:cubicBezTo>
                    <a:cubicBezTo>
                      <a:pt x="391896" y="93315"/>
                      <a:pt x="402131" y="83080"/>
                      <a:pt x="402131" y="70455"/>
                    </a:cubicBezTo>
                    <a:cubicBezTo>
                      <a:pt x="402131" y="57830"/>
                      <a:pt x="391896" y="47595"/>
                      <a:pt x="379271" y="47595"/>
                    </a:cubicBezTo>
                    <a:close/>
                    <a:moveTo>
                      <a:pt x="23485" y="0"/>
                    </a:moveTo>
                    <a:lnTo>
                      <a:pt x="445781" y="0"/>
                    </a:lnTo>
                    <a:cubicBezTo>
                      <a:pt x="458751" y="0"/>
                      <a:pt x="469266" y="10515"/>
                      <a:pt x="469266" y="23485"/>
                    </a:cubicBezTo>
                    <a:lnTo>
                      <a:pt x="469266" y="117424"/>
                    </a:lnTo>
                    <a:cubicBezTo>
                      <a:pt x="469266" y="130394"/>
                      <a:pt x="458751" y="140909"/>
                      <a:pt x="445781" y="140909"/>
                    </a:cubicBezTo>
                    <a:lnTo>
                      <a:pt x="23485" y="140909"/>
                    </a:lnTo>
                    <a:cubicBezTo>
                      <a:pt x="10515" y="140909"/>
                      <a:pt x="0" y="130394"/>
                      <a:pt x="0" y="117424"/>
                    </a:cubicBezTo>
                    <a:lnTo>
                      <a:pt x="0" y="23485"/>
                    </a:lnTo>
                    <a:cubicBezTo>
                      <a:pt x="0" y="10515"/>
                      <a:pt x="10515" y="0"/>
                      <a:pt x="23485"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100" b="1">
                  <a:solidFill>
                    <a:schemeClr val="accent1"/>
                  </a:solidFill>
                  <a:effectLst>
                    <a:innerShdw blurRad="114300">
                      <a:prstClr val="black">
                        <a:alpha val="52000"/>
                      </a:prstClr>
                    </a:innerShdw>
                  </a:effectLst>
                </a:endParaRPr>
              </a:p>
            </p:txBody>
          </p:sp>
          <p:sp>
            <p:nvSpPr>
              <p:cNvPr id="15" name="Freeform 14"/>
              <p:cNvSpPr/>
              <p:nvPr/>
            </p:nvSpPr>
            <p:spPr>
              <a:xfrm>
                <a:off x="3833001" y="2782275"/>
                <a:ext cx="469266" cy="140909"/>
              </a:xfrm>
              <a:custGeom>
                <a:avLst/>
                <a:gdLst>
                  <a:gd name="connsiteX0" fmla="*/ 379271 w 469266"/>
                  <a:gd name="connsiteY0" fmla="*/ 47595 h 140909"/>
                  <a:gd name="connsiteX1" fmla="*/ 356411 w 469266"/>
                  <a:gd name="connsiteY1" fmla="*/ 70455 h 140909"/>
                  <a:gd name="connsiteX2" fmla="*/ 379271 w 469266"/>
                  <a:gd name="connsiteY2" fmla="*/ 93315 h 140909"/>
                  <a:gd name="connsiteX3" fmla="*/ 402131 w 469266"/>
                  <a:gd name="connsiteY3" fmla="*/ 70455 h 140909"/>
                  <a:gd name="connsiteX4" fmla="*/ 379271 w 469266"/>
                  <a:gd name="connsiteY4" fmla="*/ 47595 h 140909"/>
                  <a:gd name="connsiteX5" fmla="*/ 23485 w 469266"/>
                  <a:gd name="connsiteY5" fmla="*/ 0 h 140909"/>
                  <a:gd name="connsiteX6" fmla="*/ 445781 w 469266"/>
                  <a:gd name="connsiteY6" fmla="*/ 0 h 140909"/>
                  <a:gd name="connsiteX7" fmla="*/ 469266 w 469266"/>
                  <a:gd name="connsiteY7" fmla="*/ 23485 h 140909"/>
                  <a:gd name="connsiteX8" fmla="*/ 469266 w 469266"/>
                  <a:gd name="connsiteY8" fmla="*/ 117424 h 140909"/>
                  <a:gd name="connsiteX9" fmla="*/ 445781 w 469266"/>
                  <a:gd name="connsiteY9" fmla="*/ 140909 h 140909"/>
                  <a:gd name="connsiteX10" fmla="*/ 23485 w 469266"/>
                  <a:gd name="connsiteY10" fmla="*/ 140909 h 140909"/>
                  <a:gd name="connsiteX11" fmla="*/ 0 w 469266"/>
                  <a:gd name="connsiteY11" fmla="*/ 117424 h 140909"/>
                  <a:gd name="connsiteX12" fmla="*/ 0 w 469266"/>
                  <a:gd name="connsiteY12" fmla="*/ 23485 h 140909"/>
                  <a:gd name="connsiteX13" fmla="*/ 23485 w 469266"/>
                  <a:gd name="connsiteY13" fmla="*/ 0 h 1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266" h="140909">
                    <a:moveTo>
                      <a:pt x="379271" y="47595"/>
                    </a:moveTo>
                    <a:cubicBezTo>
                      <a:pt x="366646" y="47595"/>
                      <a:pt x="356411" y="57830"/>
                      <a:pt x="356411" y="70455"/>
                    </a:cubicBezTo>
                    <a:cubicBezTo>
                      <a:pt x="356411" y="83080"/>
                      <a:pt x="366646" y="93315"/>
                      <a:pt x="379271" y="93315"/>
                    </a:cubicBezTo>
                    <a:cubicBezTo>
                      <a:pt x="391896" y="93315"/>
                      <a:pt x="402131" y="83080"/>
                      <a:pt x="402131" y="70455"/>
                    </a:cubicBezTo>
                    <a:cubicBezTo>
                      <a:pt x="402131" y="57830"/>
                      <a:pt x="391896" y="47595"/>
                      <a:pt x="379271" y="47595"/>
                    </a:cubicBezTo>
                    <a:close/>
                    <a:moveTo>
                      <a:pt x="23485" y="0"/>
                    </a:moveTo>
                    <a:lnTo>
                      <a:pt x="445781" y="0"/>
                    </a:lnTo>
                    <a:cubicBezTo>
                      <a:pt x="458751" y="0"/>
                      <a:pt x="469266" y="10515"/>
                      <a:pt x="469266" y="23485"/>
                    </a:cubicBezTo>
                    <a:lnTo>
                      <a:pt x="469266" y="117424"/>
                    </a:lnTo>
                    <a:cubicBezTo>
                      <a:pt x="469266" y="130394"/>
                      <a:pt x="458751" y="140909"/>
                      <a:pt x="445781" y="140909"/>
                    </a:cubicBezTo>
                    <a:lnTo>
                      <a:pt x="23485" y="140909"/>
                    </a:lnTo>
                    <a:cubicBezTo>
                      <a:pt x="10515" y="140909"/>
                      <a:pt x="0" y="130394"/>
                      <a:pt x="0" y="117424"/>
                    </a:cubicBezTo>
                    <a:lnTo>
                      <a:pt x="0" y="23485"/>
                    </a:lnTo>
                    <a:cubicBezTo>
                      <a:pt x="0" y="10515"/>
                      <a:pt x="10515" y="0"/>
                      <a:pt x="23485"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100" b="1">
                  <a:solidFill>
                    <a:schemeClr val="accent1"/>
                  </a:solidFill>
                  <a:effectLst>
                    <a:innerShdw blurRad="114300">
                      <a:prstClr val="black">
                        <a:alpha val="52000"/>
                      </a:prstClr>
                    </a:innerShdw>
                  </a:effectLst>
                </a:endParaRPr>
              </a:p>
            </p:txBody>
          </p:sp>
          <p:sp>
            <p:nvSpPr>
              <p:cNvPr id="16" name="Freeform 15"/>
              <p:cNvSpPr/>
              <p:nvPr/>
            </p:nvSpPr>
            <p:spPr>
              <a:xfrm>
                <a:off x="3833001" y="2960591"/>
                <a:ext cx="469266" cy="140909"/>
              </a:xfrm>
              <a:custGeom>
                <a:avLst/>
                <a:gdLst>
                  <a:gd name="connsiteX0" fmla="*/ 379271 w 469266"/>
                  <a:gd name="connsiteY0" fmla="*/ 47595 h 140909"/>
                  <a:gd name="connsiteX1" fmla="*/ 356411 w 469266"/>
                  <a:gd name="connsiteY1" fmla="*/ 70455 h 140909"/>
                  <a:gd name="connsiteX2" fmla="*/ 379271 w 469266"/>
                  <a:gd name="connsiteY2" fmla="*/ 93315 h 140909"/>
                  <a:gd name="connsiteX3" fmla="*/ 402131 w 469266"/>
                  <a:gd name="connsiteY3" fmla="*/ 70455 h 140909"/>
                  <a:gd name="connsiteX4" fmla="*/ 379271 w 469266"/>
                  <a:gd name="connsiteY4" fmla="*/ 47595 h 140909"/>
                  <a:gd name="connsiteX5" fmla="*/ 23485 w 469266"/>
                  <a:gd name="connsiteY5" fmla="*/ 0 h 140909"/>
                  <a:gd name="connsiteX6" fmla="*/ 445781 w 469266"/>
                  <a:gd name="connsiteY6" fmla="*/ 0 h 140909"/>
                  <a:gd name="connsiteX7" fmla="*/ 469266 w 469266"/>
                  <a:gd name="connsiteY7" fmla="*/ 23485 h 140909"/>
                  <a:gd name="connsiteX8" fmla="*/ 469266 w 469266"/>
                  <a:gd name="connsiteY8" fmla="*/ 117424 h 140909"/>
                  <a:gd name="connsiteX9" fmla="*/ 445781 w 469266"/>
                  <a:gd name="connsiteY9" fmla="*/ 140909 h 140909"/>
                  <a:gd name="connsiteX10" fmla="*/ 23485 w 469266"/>
                  <a:gd name="connsiteY10" fmla="*/ 140909 h 140909"/>
                  <a:gd name="connsiteX11" fmla="*/ 0 w 469266"/>
                  <a:gd name="connsiteY11" fmla="*/ 117424 h 140909"/>
                  <a:gd name="connsiteX12" fmla="*/ 0 w 469266"/>
                  <a:gd name="connsiteY12" fmla="*/ 23485 h 140909"/>
                  <a:gd name="connsiteX13" fmla="*/ 23485 w 469266"/>
                  <a:gd name="connsiteY13" fmla="*/ 0 h 1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266" h="140909">
                    <a:moveTo>
                      <a:pt x="379271" y="47595"/>
                    </a:moveTo>
                    <a:cubicBezTo>
                      <a:pt x="366646" y="47595"/>
                      <a:pt x="356411" y="57830"/>
                      <a:pt x="356411" y="70455"/>
                    </a:cubicBezTo>
                    <a:cubicBezTo>
                      <a:pt x="356411" y="83080"/>
                      <a:pt x="366646" y="93315"/>
                      <a:pt x="379271" y="93315"/>
                    </a:cubicBezTo>
                    <a:cubicBezTo>
                      <a:pt x="391896" y="93315"/>
                      <a:pt x="402131" y="83080"/>
                      <a:pt x="402131" y="70455"/>
                    </a:cubicBezTo>
                    <a:cubicBezTo>
                      <a:pt x="402131" y="57830"/>
                      <a:pt x="391896" y="47595"/>
                      <a:pt x="379271" y="47595"/>
                    </a:cubicBezTo>
                    <a:close/>
                    <a:moveTo>
                      <a:pt x="23485" y="0"/>
                    </a:moveTo>
                    <a:lnTo>
                      <a:pt x="445781" y="0"/>
                    </a:lnTo>
                    <a:cubicBezTo>
                      <a:pt x="458751" y="0"/>
                      <a:pt x="469266" y="10515"/>
                      <a:pt x="469266" y="23485"/>
                    </a:cubicBezTo>
                    <a:lnTo>
                      <a:pt x="469266" y="117424"/>
                    </a:lnTo>
                    <a:cubicBezTo>
                      <a:pt x="469266" y="130394"/>
                      <a:pt x="458751" y="140909"/>
                      <a:pt x="445781" y="140909"/>
                    </a:cubicBezTo>
                    <a:lnTo>
                      <a:pt x="23485" y="140909"/>
                    </a:lnTo>
                    <a:cubicBezTo>
                      <a:pt x="10515" y="140909"/>
                      <a:pt x="0" y="130394"/>
                      <a:pt x="0" y="117424"/>
                    </a:cubicBezTo>
                    <a:lnTo>
                      <a:pt x="0" y="23485"/>
                    </a:lnTo>
                    <a:cubicBezTo>
                      <a:pt x="0" y="10515"/>
                      <a:pt x="10515" y="0"/>
                      <a:pt x="23485"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100" b="1">
                  <a:solidFill>
                    <a:schemeClr val="accent1"/>
                  </a:solidFill>
                  <a:effectLst>
                    <a:innerShdw blurRad="114300">
                      <a:prstClr val="black">
                        <a:alpha val="52000"/>
                      </a:prstClr>
                    </a:innerShdw>
                  </a:effectLst>
                </a:endParaRPr>
              </a:p>
            </p:txBody>
          </p:sp>
        </p:grpSp>
        <p:grpSp>
          <p:nvGrpSpPr>
            <p:cNvPr id="19" name="Group 18"/>
            <p:cNvGrpSpPr/>
            <p:nvPr/>
          </p:nvGrpSpPr>
          <p:grpSpPr>
            <a:xfrm>
              <a:off x="6444295" y="2424564"/>
              <a:ext cx="200737" cy="234404"/>
              <a:chOff x="5204751" y="2676992"/>
              <a:chExt cx="313228" cy="376269"/>
            </a:xfrm>
          </p:grpSpPr>
          <p:sp>
            <p:nvSpPr>
              <p:cNvPr id="20" name="Freeform 16"/>
              <p:cNvSpPr>
                <a:spLocks/>
              </p:cNvSpPr>
              <p:nvPr/>
            </p:nvSpPr>
            <p:spPr bwMode="auto">
              <a:xfrm>
                <a:off x="5210074" y="2676992"/>
                <a:ext cx="302582" cy="104985"/>
              </a:xfrm>
              <a:custGeom>
                <a:avLst/>
                <a:gdLst>
                  <a:gd name="T0" fmla="*/ 457 w 457"/>
                  <a:gd name="T1" fmla="*/ 77 h 154"/>
                  <a:gd name="T2" fmla="*/ 395 w 457"/>
                  <a:gd name="T3" fmla="*/ 130 h 154"/>
                  <a:gd name="T4" fmla="*/ 382 w 457"/>
                  <a:gd name="T5" fmla="*/ 134 h 154"/>
                  <a:gd name="T6" fmla="*/ 368 w 457"/>
                  <a:gd name="T7" fmla="*/ 138 h 154"/>
                  <a:gd name="T8" fmla="*/ 228 w 457"/>
                  <a:gd name="T9" fmla="*/ 154 h 154"/>
                  <a:gd name="T10" fmla="*/ 89 w 457"/>
                  <a:gd name="T11" fmla="*/ 138 h 154"/>
                  <a:gd name="T12" fmla="*/ 75 w 457"/>
                  <a:gd name="T13" fmla="*/ 134 h 154"/>
                  <a:gd name="T14" fmla="*/ 62 w 457"/>
                  <a:gd name="T15" fmla="*/ 130 h 154"/>
                  <a:gd name="T16" fmla="*/ 0 w 457"/>
                  <a:gd name="T17" fmla="*/ 77 h 154"/>
                  <a:gd name="T18" fmla="*/ 228 w 457"/>
                  <a:gd name="T19" fmla="*/ 0 h 154"/>
                  <a:gd name="T20" fmla="*/ 457 w 457"/>
                  <a:gd name="T21"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7" h="154">
                    <a:moveTo>
                      <a:pt x="457" y="77"/>
                    </a:moveTo>
                    <a:cubicBezTo>
                      <a:pt x="457" y="96"/>
                      <a:pt x="435" y="115"/>
                      <a:pt x="395" y="130"/>
                    </a:cubicBezTo>
                    <a:cubicBezTo>
                      <a:pt x="391" y="131"/>
                      <a:pt x="387" y="133"/>
                      <a:pt x="382" y="134"/>
                    </a:cubicBezTo>
                    <a:cubicBezTo>
                      <a:pt x="378" y="135"/>
                      <a:pt x="373" y="137"/>
                      <a:pt x="368" y="138"/>
                    </a:cubicBezTo>
                    <a:cubicBezTo>
                      <a:pt x="331" y="148"/>
                      <a:pt x="283" y="154"/>
                      <a:pt x="228" y="154"/>
                    </a:cubicBezTo>
                    <a:cubicBezTo>
                      <a:pt x="174" y="154"/>
                      <a:pt x="126" y="148"/>
                      <a:pt x="89" y="138"/>
                    </a:cubicBezTo>
                    <a:cubicBezTo>
                      <a:pt x="84" y="137"/>
                      <a:pt x="79" y="135"/>
                      <a:pt x="75" y="134"/>
                    </a:cubicBezTo>
                    <a:cubicBezTo>
                      <a:pt x="70" y="133"/>
                      <a:pt x="66" y="131"/>
                      <a:pt x="62" y="130"/>
                    </a:cubicBezTo>
                    <a:cubicBezTo>
                      <a:pt x="22" y="115"/>
                      <a:pt x="0" y="96"/>
                      <a:pt x="0" y="77"/>
                    </a:cubicBezTo>
                    <a:cubicBezTo>
                      <a:pt x="0" y="40"/>
                      <a:pt x="92" y="0"/>
                      <a:pt x="228" y="0"/>
                    </a:cubicBezTo>
                    <a:cubicBezTo>
                      <a:pt x="365" y="0"/>
                      <a:pt x="457" y="40"/>
                      <a:pt x="457" y="77"/>
                    </a:cubicBezTo>
                    <a:close/>
                  </a:path>
                </a:pathLst>
              </a:custGeom>
              <a:solidFill>
                <a:schemeClr val="bg1"/>
              </a:solidFill>
              <a:ln w="19050">
                <a:noFill/>
                <a:round/>
                <a:headEnd/>
                <a:tailEnd/>
              </a:ln>
              <a:effectLst/>
            </p:spPr>
            <p:txBody>
              <a:bodyPr wrap="none" lIns="0" tIns="0" rIns="0" bIns="0" rtlCol="0" anchor="ctr"/>
              <a:lstStyle/>
              <a:p>
                <a:pPr algn="ctr" defTabSz="685631"/>
                <a:endParaRPr lang="en-US" sz="1500">
                  <a:solidFill>
                    <a:srgbClr val="FFFFFF"/>
                  </a:solidFill>
                </a:endParaRPr>
              </a:p>
            </p:txBody>
          </p:sp>
          <p:sp>
            <p:nvSpPr>
              <p:cNvPr id="21" name="Freeform 15"/>
              <p:cNvSpPr>
                <a:spLocks/>
              </p:cNvSpPr>
              <p:nvPr/>
            </p:nvSpPr>
            <p:spPr bwMode="auto">
              <a:xfrm>
                <a:off x="5204751" y="2745825"/>
                <a:ext cx="313228" cy="130436"/>
              </a:xfrm>
              <a:custGeom>
                <a:avLst/>
                <a:gdLst>
                  <a:gd name="T0" fmla="*/ 473 w 473"/>
                  <a:gd name="T1" fmla="*/ 0 h 191"/>
                  <a:gd name="T2" fmla="*/ 473 w 473"/>
                  <a:gd name="T3" fmla="*/ 106 h 191"/>
                  <a:gd name="T4" fmla="*/ 414 w 473"/>
                  <a:gd name="T5" fmla="*/ 162 h 191"/>
                  <a:gd name="T6" fmla="*/ 403 w 473"/>
                  <a:gd name="T7" fmla="*/ 167 h 191"/>
                  <a:gd name="T8" fmla="*/ 390 w 473"/>
                  <a:gd name="T9" fmla="*/ 171 h 191"/>
                  <a:gd name="T10" fmla="*/ 390 w 473"/>
                  <a:gd name="T11" fmla="*/ 171 h 191"/>
                  <a:gd name="T12" fmla="*/ 236 w 473"/>
                  <a:gd name="T13" fmla="*/ 191 h 191"/>
                  <a:gd name="T14" fmla="*/ 83 w 473"/>
                  <a:gd name="T15" fmla="*/ 171 h 191"/>
                  <a:gd name="T16" fmla="*/ 83 w 473"/>
                  <a:gd name="T17" fmla="*/ 171 h 191"/>
                  <a:gd name="T18" fmla="*/ 70 w 473"/>
                  <a:gd name="T19" fmla="*/ 167 h 191"/>
                  <a:gd name="T20" fmla="*/ 59 w 473"/>
                  <a:gd name="T21" fmla="*/ 162 h 191"/>
                  <a:gd name="T22" fmla="*/ 59 w 473"/>
                  <a:gd name="T23" fmla="*/ 162 h 191"/>
                  <a:gd name="T24" fmla="*/ 0 w 473"/>
                  <a:gd name="T25" fmla="*/ 106 h 191"/>
                  <a:gd name="T26" fmla="*/ 0 w 473"/>
                  <a:gd name="T27" fmla="*/ 1 h 191"/>
                  <a:gd name="T28" fmla="*/ 48 w 473"/>
                  <a:gd name="T29" fmla="*/ 37 h 191"/>
                  <a:gd name="T30" fmla="*/ 59 w 473"/>
                  <a:gd name="T31" fmla="*/ 41 h 191"/>
                  <a:gd name="T32" fmla="*/ 70 w 473"/>
                  <a:gd name="T33" fmla="*/ 45 h 191"/>
                  <a:gd name="T34" fmla="*/ 236 w 473"/>
                  <a:gd name="T35" fmla="*/ 69 h 191"/>
                  <a:gd name="T36" fmla="*/ 403 w 473"/>
                  <a:gd name="T37" fmla="*/ 45 h 191"/>
                  <a:gd name="T38" fmla="*/ 414 w 473"/>
                  <a:gd name="T39" fmla="*/ 41 h 191"/>
                  <a:gd name="T40" fmla="*/ 424 w 473"/>
                  <a:gd name="T41" fmla="*/ 37 h 191"/>
                  <a:gd name="T42" fmla="*/ 473 w 473"/>
                  <a:gd name="T43"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3" h="191">
                    <a:moveTo>
                      <a:pt x="473" y="0"/>
                    </a:moveTo>
                    <a:cubicBezTo>
                      <a:pt x="473" y="106"/>
                      <a:pt x="473" y="106"/>
                      <a:pt x="473" y="106"/>
                    </a:cubicBezTo>
                    <a:cubicBezTo>
                      <a:pt x="473" y="128"/>
                      <a:pt x="451" y="147"/>
                      <a:pt x="414" y="162"/>
                    </a:cubicBezTo>
                    <a:cubicBezTo>
                      <a:pt x="411" y="164"/>
                      <a:pt x="407" y="165"/>
                      <a:pt x="403" y="167"/>
                    </a:cubicBezTo>
                    <a:cubicBezTo>
                      <a:pt x="399" y="168"/>
                      <a:pt x="394" y="169"/>
                      <a:pt x="390" y="171"/>
                    </a:cubicBezTo>
                    <a:cubicBezTo>
                      <a:pt x="390" y="171"/>
                      <a:pt x="390" y="171"/>
                      <a:pt x="390" y="171"/>
                    </a:cubicBezTo>
                    <a:cubicBezTo>
                      <a:pt x="349" y="183"/>
                      <a:pt x="295" y="191"/>
                      <a:pt x="236" y="191"/>
                    </a:cubicBezTo>
                    <a:cubicBezTo>
                      <a:pt x="178" y="191"/>
                      <a:pt x="124" y="183"/>
                      <a:pt x="83" y="171"/>
                    </a:cubicBezTo>
                    <a:cubicBezTo>
                      <a:pt x="83" y="171"/>
                      <a:pt x="83" y="171"/>
                      <a:pt x="83" y="171"/>
                    </a:cubicBezTo>
                    <a:cubicBezTo>
                      <a:pt x="78" y="169"/>
                      <a:pt x="74" y="168"/>
                      <a:pt x="70" y="167"/>
                    </a:cubicBezTo>
                    <a:cubicBezTo>
                      <a:pt x="66" y="165"/>
                      <a:pt x="62" y="164"/>
                      <a:pt x="59" y="162"/>
                    </a:cubicBezTo>
                    <a:cubicBezTo>
                      <a:pt x="59" y="162"/>
                      <a:pt x="59" y="162"/>
                      <a:pt x="59" y="162"/>
                    </a:cubicBezTo>
                    <a:cubicBezTo>
                      <a:pt x="22" y="147"/>
                      <a:pt x="0" y="128"/>
                      <a:pt x="0" y="106"/>
                    </a:cubicBezTo>
                    <a:cubicBezTo>
                      <a:pt x="0" y="1"/>
                      <a:pt x="0" y="1"/>
                      <a:pt x="0" y="1"/>
                    </a:cubicBezTo>
                    <a:cubicBezTo>
                      <a:pt x="9" y="14"/>
                      <a:pt x="26" y="26"/>
                      <a:pt x="48" y="37"/>
                    </a:cubicBezTo>
                    <a:cubicBezTo>
                      <a:pt x="52" y="38"/>
                      <a:pt x="55" y="40"/>
                      <a:pt x="59" y="41"/>
                    </a:cubicBezTo>
                    <a:cubicBezTo>
                      <a:pt x="63" y="43"/>
                      <a:pt x="66" y="44"/>
                      <a:pt x="70" y="45"/>
                    </a:cubicBezTo>
                    <a:cubicBezTo>
                      <a:pt x="114" y="60"/>
                      <a:pt x="172" y="69"/>
                      <a:pt x="236" y="69"/>
                    </a:cubicBezTo>
                    <a:cubicBezTo>
                      <a:pt x="301" y="69"/>
                      <a:pt x="359" y="60"/>
                      <a:pt x="403" y="45"/>
                    </a:cubicBezTo>
                    <a:cubicBezTo>
                      <a:pt x="406" y="44"/>
                      <a:pt x="410" y="43"/>
                      <a:pt x="414" y="41"/>
                    </a:cubicBezTo>
                    <a:cubicBezTo>
                      <a:pt x="417" y="40"/>
                      <a:pt x="421" y="38"/>
                      <a:pt x="424" y="37"/>
                    </a:cubicBezTo>
                    <a:cubicBezTo>
                      <a:pt x="447" y="26"/>
                      <a:pt x="464" y="14"/>
                      <a:pt x="473" y="0"/>
                    </a:cubicBezTo>
                    <a:close/>
                  </a:path>
                </a:pathLst>
              </a:custGeom>
              <a:solidFill>
                <a:schemeClr val="bg1"/>
              </a:solidFill>
              <a:ln w="19050">
                <a:noFill/>
                <a:round/>
                <a:headEnd/>
                <a:tailEnd/>
              </a:ln>
              <a:effectLst/>
            </p:spPr>
            <p:txBody>
              <a:bodyPr wrap="none" lIns="0" tIns="0" rIns="0" bIns="0" rtlCol="0" anchor="ctr"/>
              <a:lstStyle/>
              <a:p>
                <a:pPr algn="ctr" defTabSz="685631"/>
                <a:endParaRPr lang="en-US" sz="1500">
                  <a:solidFill>
                    <a:srgbClr val="FFFFFF"/>
                  </a:solidFill>
                </a:endParaRPr>
              </a:p>
            </p:txBody>
          </p:sp>
          <p:sp>
            <p:nvSpPr>
              <p:cNvPr id="22" name="Freeform 14"/>
              <p:cNvSpPr>
                <a:spLocks/>
              </p:cNvSpPr>
              <p:nvPr/>
            </p:nvSpPr>
            <p:spPr bwMode="auto">
              <a:xfrm>
                <a:off x="5204751" y="2844158"/>
                <a:ext cx="313228" cy="121181"/>
              </a:xfrm>
              <a:custGeom>
                <a:avLst/>
                <a:gdLst>
                  <a:gd name="T0" fmla="*/ 473 w 473"/>
                  <a:gd name="T1" fmla="*/ 0 h 177"/>
                  <a:gd name="T2" fmla="*/ 473 w 473"/>
                  <a:gd name="T3" fmla="*/ 92 h 177"/>
                  <a:gd name="T4" fmla="*/ 236 w 473"/>
                  <a:gd name="T5" fmla="*/ 177 h 177"/>
                  <a:gd name="T6" fmla="*/ 0 w 473"/>
                  <a:gd name="T7" fmla="*/ 92 h 177"/>
                  <a:gd name="T8" fmla="*/ 0 w 473"/>
                  <a:gd name="T9" fmla="*/ 0 h 177"/>
                  <a:gd name="T10" fmla="*/ 39 w 473"/>
                  <a:gd name="T11" fmla="*/ 27 h 177"/>
                  <a:gd name="T12" fmla="*/ 39 w 473"/>
                  <a:gd name="T13" fmla="*/ 27 h 177"/>
                  <a:gd name="T14" fmla="*/ 48 w 473"/>
                  <a:gd name="T15" fmla="*/ 31 h 177"/>
                  <a:gd name="T16" fmla="*/ 59 w 473"/>
                  <a:gd name="T17" fmla="*/ 35 h 177"/>
                  <a:gd name="T18" fmla="*/ 64 w 473"/>
                  <a:gd name="T19" fmla="*/ 37 h 177"/>
                  <a:gd name="T20" fmla="*/ 236 w 473"/>
                  <a:gd name="T21" fmla="*/ 63 h 177"/>
                  <a:gd name="T22" fmla="*/ 409 w 473"/>
                  <a:gd name="T23" fmla="*/ 37 h 177"/>
                  <a:gd name="T24" fmla="*/ 414 w 473"/>
                  <a:gd name="T25" fmla="*/ 35 h 177"/>
                  <a:gd name="T26" fmla="*/ 424 w 473"/>
                  <a:gd name="T27" fmla="*/ 31 h 177"/>
                  <a:gd name="T28" fmla="*/ 434 w 473"/>
                  <a:gd name="T29" fmla="*/ 27 h 177"/>
                  <a:gd name="T30" fmla="*/ 434 w 473"/>
                  <a:gd name="T31" fmla="*/ 27 h 177"/>
                  <a:gd name="T32" fmla="*/ 473 w 473"/>
                  <a:gd name="T3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3" h="177">
                    <a:moveTo>
                      <a:pt x="473" y="0"/>
                    </a:moveTo>
                    <a:cubicBezTo>
                      <a:pt x="473" y="92"/>
                      <a:pt x="473" y="92"/>
                      <a:pt x="473" y="92"/>
                    </a:cubicBezTo>
                    <a:cubicBezTo>
                      <a:pt x="473" y="139"/>
                      <a:pt x="367" y="177"/>
                      <a:pt x="236" y="177"/>
                    </a:cubicBezTo>
                    <a:cubicBezTo>
                      <a:pt x="106" y="177"/>
                      <a:pt x="0" y="139"/>
                      <a:pt x="0" y="92"/>
                    </a:cubicBezTo>
                    <a:cubicBezTo>
                      <a:pt x="0" y="0"/>
                      <a:pt x="0" y="0"/>
                      <a:pt x="0" y="0"/>
                    </a:cubicBezTo>
                    <a:cubicBezTo>
                      <a:pt x="8" y="9"/>
                      <a:pt x="20" y="18"/>
                      <a:pt x="39" y="27"/>
                    </a:cubicBezTo>
                    <a:cubicBezTo>
                      <a:pt x="39" y="27"/>
                      <a:pt x="39" y="27"/>
                      <a:pt x="39" y="27"/>
                    </a:cubicBezTo>
                    <a:cubicBezTo>
                      <a:pt x="42" y="28"/>
                      <a:pt x="45" y="30"/>
                      <a:pt x="48" y="31"/>
                    </a:cubicBezTo>
                    <a:cubicBezTo>
                      <a:pt x="52" y="33"/>
                      <a:pt x="55" y="34"/>
                      <a:pt x="59" y="35"/>
                    </a:cubicBezTo>
                    <a:cubicBezTo>
                      <a:pt x="60" y="36"/>
                      <a:pt x="62" y="37"/>
                      <a:pt x="64" y="37"/>
                    </a:cubicBezTo>
                    <a:cubicBezTo>
                      <a:pt x="110" y="54"/>
                      <a:pt x="171" y="63"/>
                      <a:pt x="236" y="63"/>
                    </a:cubicBezTo>
                    <a:cubicBezTo>
                      <a:pt x="301" y="63"/>
                      <a:pt x="363" y="54"/>
                      <a:pt x="409" y="37"/>
                    </a:cubicBezTo>
                    <a:cubicBezTo>
                      <a:pt x="411" y="37"/>
                      <a:pt x="413" y="36"/>
                      <a:pt x="414" y="35"/>
                    </a:cubicBezTo>
                    <a:cubicBezTo>
                      <a:pt x="418" y="34"/>
                      <a:pt x="421" y="33"/>
                      <a:pt x="424" y="31"/>
                    </a:cubicBezTo>
                    <a:cubicBezTo>
                      <a:pt x="428" y="30"/>
                      <a:pt x="431" y="28"/>
                      <a:pt x="434" y="27"/>
                    </a:cubicBezTo>
                    <a:cubicBezTo>
                      <a:pt x="434" y="27"/>
                      <a:pt x="434" y="27"/>
                      <a:pt x="434" y="27"/>
                    </a:cubicBezTo>
                    <a:cubicBezTo>
                      <a:pt x="452" y="18"/>
                      <a:pt x="465" y="9"/>
                      <a:pt x="473" y="0"/>
                    </a:cubicBezTo>
                    <a:close/>
                  </a:path>
                </a:pathLst>
              </a:custGeom>
              <a:solidFill>
                <a:schemeClr val="bg1"/>
              </a:solidFill>
              <a:ln w="19050">
                <a:noFill/>
                <a:round/>
                <a:headEnd/>
                <a:tailEnd/>
              </a:ln>
              <a:effectLst/>
            </p:spPr>
            <p:txBody>
              <a:bodyPr wrap="none" lIns="0" tIns="0" rIns="0" bIns="0" rtlCol="0" anchor="ctr"/>
              <a:lstStyle/>
              <a:p>
                <a:pPr algn="ctr" defTabSz="685631"/>
                <a:endParaRPr lang="en-US" sz="1500">
                  <a:solidFill>
                    <a:srgbClr val="FFFFFF"/>
                  </a:solidFill>
                </a:endParaRPr>
              </a:p>
            </p:txBody>
          </p:sp>
          <p:sp>
            <p:nvSpPr>
              <p:cNvPr id="23" name="Freeform 13"/>
              <p:cNvSpPr>
                <a:spLocks/>
              </p:cNvSpPr>
              <p:nvPr/>
            </p:nvSpPr>
            <p:spPr bwMode="auto">
              <a:xfrm>
                <a:off x="5204751" y="2932369"/>
                <a:ext cx="313228" cy="120892"/>
              </a:xfrm>
              <a:custGeom>
                <a:avLst/>
                <a:gdLst>
                  <a:gd name="T0" fmla="*/ 473 w 473"/>
                  <a:gd name="T1" fmla="*/ 0 h 177"/>
                  <a:gd name="T2" fmla="*/ 473 w 473"/>
                  <a:gd name="T3" fmla="*/ 92 h 177"/>
                  <a:gd name="T4" fmla="*/ 236 w 473"/>
                  <a:gd name="T5" fmla="*/ 177 h 177"/>
                  <a:gd name="T6" fmla="*/ 0 w 473"/>
                  <a:gd name="T7" fmla="*/ 92 h 177"/>
                  <a:gd name="T8" fmla="*/ 0 w 473"/>
                  <a:gd name="T9" fmla="*/ 0 h 177"/>
                  <a:gd name="T10" fmla="*/ 64 w 473"/>
                  <a:gd name="T11" fmla="*/ 38 h 177"/>
                  <a:gd name="T12" fmla="*/ 236 w 473"/>
                  <a:gd name="T13" fmla="*/ 64 h 177"/>
                  <a:gd name="T14" fmla="*/ 409 w 473"/>
                  <a:gd name="T15" fmla="*/ 38 h 177"/>
                  <a:gd name="T16" fmla="*/ 473 w 473"/>
                  <a:gd name="T17"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 h="177">
                    <a:moveTo>
                      <a:pt x="473" y="0"/>
                    </a:moveTo>
                    <a:cubicBezTo>
                      <a:pt x="473" y="92"/>
                      <a:pt x="473" y="92"/>
                      <a:pt x="473" y="92"/>
                    </a:cubicBezTo>
                    <a:cubicBezTo>
                      <a:pt x="473" y="139"/>
                      <a:pt x="367" y="177"/>
                      <a:pt x="236" y="177"/>
                    </a:cubicBezTo>
                    <a:cubicBezTo>
                      <a:pt x="106" y="177"/>
                      <a:pt x="0" y="139"/>
                      <a:pt x="0" y="92"/>
                    </a:cubicBezTo>
                    <a:cubicBezTo>
                      <a:pt x="0" y="0"/>
                      <a:pt x="0" y="0"/>
                      <a:pt x="0" y="0"/>
                    </a:cubicBezTo>
                    <a:cubicBezTo>
                      <a:pt x="11" y="13"/>
                      <a:pt x="31" y="26"/>
                      <a:pt x="64" y="38"/>
                    </a:cubicBezTo>
                    <a:cubicBezTo>
                      <a:pt x="110" y="55"/>
                      <a:pt x="171" y="64"/>
                      <a:pt x="236" y="64"/>
                    </a:cubicBezTo>
                    <a:cubicBezTo>
                      <a:pt x="301" y="64"/>
                      <a:pt x="363" y="55"/>
                      <a:pt x="409" y="38"/>
                    </a:cubicBezTo>
                    <a:cubicBezTo>
                      <a:pt x="442" y="26"/>
                      <a:pt x="461" y="13"/>
                      <a:pt x="473" y="0"/>
                    </a:cubicBezTo>
                    <a:close/>
                  </a:path>
                </a:pathLst>
              </a:custGeom>
              <a:solidFill>
                <a:schemeClr val="bg1"/>
              </a:solidFill>
              <a:ln w="19050">
                <a:noFill/>
                <a:round/>
                <a:headEnd/>
                <a:tailEnd/>
              </a:ln>
              <a:effectLst/>
            </p:spPr>
            <p:txBody>
              <a:bodyPr wrap="none" lIns="0" tIns="0" rIns="0" bIns="0" rtlCol="0" anchor="ctr"/>
              <a:lstStyle/>
              <a:p>
                <a:pPr algn="ctr" defTabSz="685631"/>
                <a:endParaRPr lang="en-US" sz="1500">
                  <a:solidFill>
                    <a:srgbClr val="FFFFFF"/>
                  </a:solidFill>
                </a:endParaRPr>
              </a:p>
            </p:txBody>
          </p:sp>
        </p:grpSp>
        <p:sp>
          <p:nvSpPr>
            <p:cNvPr id="28" name="Freeform 27"/>
            <p:cNvSpPr>
              <a:spLocks/>
            </p:cNvSpPr>
            <p:nvPr/>
          </p:nvSpPr>
          <p:spPr bwMode="auto">
            <a:xfrm>
              <a:off x="7733786" y="2439235"/>
              <a:ext cx="201952" cy="108928"/>
            </a:xfrm>
            <a:custGeom>
              <a:avLst/>
              <a:gdLst>
                <a:gd name="T0" fmla="*/ 711 w 725"/>
                <a:gd name="T1" fmla="*/ 82 h 390"/>
                <a:gd name="T2" fmla="*/ 254 w 725"/>
                <a:gd name="T3" fmla="*/ 82 h 390"/>
                <a:gd name="T4" fmla="*/ 254 w 725"/>
                <a:gd name="T5" fmla="*/ 0 h 390"/>
                <a:gd name="T6" fmla="*/ 2 w 725"/>
                <a:gd name="T7" fmla="*/ 192 h 390"/>
                <a:gd name="T8" fmla="*/ 0 w 725"/>
                <a:gd name="T9" fmla="*/ 195 h 390"/>
                <a:gd name="T10" fmla="*/ 2 w 725"/>
                <a:gd name="T11" fmla="*/ 198 h 390"/>
                <a:gd name="T12" fmla="*/ 254 w 725"/>
                <a:gd name="T13" fmla="*/ 390 h 390"/>
                <a:gd name="T14" fmla="*/ 254 w 725"/>
                <a:gd name="T15" fmla="*/ 303 h 390"/>
                <a:gd name="T16" fmla="*/ 711 w 725"/>
                <a:gd name="T17" fmla="*/ 303 h 390"/>
                <a:gd name="T18" fmla="*/ 725 w 725"/>
                <a:gd name="T19" fmla="*/ 289 h 390"/>
                <a:gd name="T20" fmla="*/ 725 w 725"/>
                <a:gd name="T21" fmla="*/ 96 h 390"/>
                <a:gd name="T22" fmla="*/ 711 w 725"/>
                <a:gd name="T23" fmla="*/ 8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390">
                  <a:moveTo>
                    <a:pt x="711" y="82"/>
                  </a:moveTo>
                  <a:cubicBezTo>
                    <a:pt x="254" y="82"/>
                    <a:pt x="254" y="82"/>
                    <a:pt x="254" y="82"/>
                  </a:cubicBezTo>
                  <a:cubicBezTo>
                    <a:pt x="254" y="0"/>
                    <a:pt x="254" y="0"/>
                    <a:pt x="254" y="0"/>
                  </a:cubicBezTo>
                  <a:cubicBezTo>
                    <a:pt x="2" y="192"/>
                    <a:pt x="2" y="192"/>
                    <a:pt x="2" y="192"/>
                  </a:cubicBezTo>
                  <a:cubicBezTo>
                    <a:pt x="0" y="193"/>
                    <a:pt x="0" y="195"/>
                    <a:pt x="0" y="195"/>
                  </a:cubicBezTo>
                  <a:cubicBezTo>
                    <a:pt x="0" y="195"/>
                    <a:pt x="0" y="196"/>
                    <a:pt x="2" y="198"/>
                  </a:cubicBezTo>
                  <a:cubicBezTo>
                    <a:pt x="254" y="390"/>
                    <a:pt x="254" y="390"/>
                    <a:pt x="254" y="390"/>
                  </a:cubicBezTo>
                  <a:cubicBezTo>
                    <a:pt x="254" y="303"/>
                    <a:pt x="254" y="303"/>
                    <a:pt x="254" y="303"/>
                  </a:cubicBezTo>
                  <a:cubicBezTo>
                    <a:pt x="711" y="303"/>
                    <a:pt x="711" y="303"/>
                    <a:pt x="711" y="303"/>
                  </a:cubicBezTo>
                  <a:cubicBezTo>
                    <a:pt x="718" y="303"/>
                    <a:pt x="725" y="297"/>
                    <a:pt x="725" y="289"/>
                  </a:cubicBezTo>
                  <a:cubicBezTo>
                    <a:pt x="725" y="96"/>
                    <a:pt x="725" y="96"/>
                    <a:pt x="725" y="96"/>
                  </a:cubicBezTo>
                  <a:cubicBezTo>
                    <a:pt x="725" y="88"/>
                    <a:pt x="718" y="82"/>
                    <a:pt x="711" y="82"/>
                  </a:cubicBezTo>
                  <a:close/>
                </a:path>
              </a:pathLst>
            </a:custGeom>
            <a:solidFill>
              <a:schemeClr val="bg1"/>
            </a:solid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2566">
                <a:lnSpc>
                  <a:spcPct val="85000"/>
                </a:lnSpc>
              </a:pPr>
              <a:endParaRPr lang="en-US">
                <a:solidFill>
                  <a:srgbClr val="717074"/>
                </a:solidFill>
              </a:endParaRPr>
            </a:p>
          </p:txBody>
        </p:sp>
        <p:sp>
          <p:nvSpPr>
            <p:cNvPr id="32" name="Rectangle 31"/>
            <p:cNvSpPr/>
            <p:nvPr/>
          </p:nvSpPr>
          <p:spPr>
            <a:xfrm rot="16200000">
              <a:off x="5607430" y="2557118"/>
              <a:ext cx="1034979" cy="219345"/>
            </a:xfrm>
            <a:prstGeom prst="rect">
              <a:avLst/>
            </a:prstGeom>
            <a:noFill/>
            <a:effectLst/>
          </p:spPr>
          <p:txBody>
            <a:bodyPr wrap="none" lIns="91436" tIns="45718" rIns="91436" bIns="45718">
              <a:spAutoFit/>
            </a:bodyPr>
            <a:lstStyle/>
            <a:p>
              <a:pPr algn="ctr"/>
              <a:r>
                <a:rPr lang="en-US" sz="1300">
                  <a:solidFill>
                    <a:schemeClr val="tx1">
                      <a:lumMod val="75000"/>
                    </a:schemeClr>
                  </a:solidFill>
                </a:rPr>
                <a:t>vSphere Cluster</a:t>
              </a:r>
            </a:p>
          </p:txBody>
        </p:sp>
        <p:sp>
          <p:nvSpPr>
            <p:cNvPr id="33" name="TextBox 32"/>
            <p:cNvSpPr txBox="1"/>
            <p:nvPr/>
          </p:nvSpPr>
          <p:spPr>
            <a:xfrm>
              <a:off x="7068033" y="1900922"/>
              <a:ext cx="228600" cy="141064"/>
            </a:xfrm>
            <a:prstGeom prst="rect">
              <a:avLst/>
            </a:prstGeom>
            <a:noFill/>
          </p:spPr>
          <p:txBody>
            <a:bodyPr wrap="square" lIns="0" tIns="0" rIns="0" bIns="0" rtlCol="0">
              <a:spAutoFit/>
            </a:bodyPr>
            <a:lstStyle/>
            <a:p>
              <a:pPr algn="ctr">
                <a:lnSpc>
                  <a:spcPct val="90000"/>
                </a:lnSpc>
              </a:pPr>
              <a:r>
                <a:rPr lang="en-US" sz="1300">
                  <a:solidFill>
                    <a:schemeClr val="bg1"/>
                  </a:solidFill>
                </a:rPr>
                <a:t>VM</a:t>
              </a:r>
              <a:endParaRPr lang="en-US" sz="1300" err="1">
                <a:solidFill>
                  <a:schemeClr val="bg1"/>
                </a:solidFill>
              </a:endParaRPr>
            </a:p>
          </p:txBody>
        </p:sp>
        <p:sp>
          <p:nvSpPr>
            <p:cNvPr id="34" name="TextBox 33"/>
            <p:cNvSpPr txBox="1"/>
            <p:nvPr/>
          </p:nvSpPr>
          <p:spPr>
            <a:xfrm>
              <a:off x="7443502" y="1903995"/>
              <a:ext cx="228600" cy="141064"/>
            </a:xfrm>
            <a:prstGeom prst="rect">
              <a:avLst/>
            </a:prstGeom>
            <a:noFill/>
          </p:spPr>
          <p:txBody>
            <a:bodyPr wrap="square" lIns="0" tIns="0" rIns="0" bIns="0" rtlCol="0">
              <a:spAutoFit/>
            </a:bodyPr>
            <a:lstStyle/>
            <a:p>
              <a:pPr algn="ctr">
                <a:lnSpc>
                  <a:spcPct val="90000"/>
                </a:lnSpc>
              </a:pPr>
              <a:r>
                <a:rPr lang="en-US" sz="1300">
                  <a:solidFill>
                    <a:schemeClr val="bg1"/>
                  </a:solidFill>
                </a:rPr>
                <a:t>VM</a:t>
              </a:r>
              <a:endParaRPr lang="en-US" sz="1300" err="1">
                <a:solidFill>
                  <a:schemeClr val="bg1"/>
                </a:solidFill>
              </a:endParaRPr>
            </a:p>
          </p:txBody>
        </p:sp>
        <p:sp>
          <p:nvSpPr>
            <p:cNvPr id="35" name="TextBox 34"/>
            <p:cNvSpPr txBox="1"/>
            <p:nvPr/>
          </p:nvSpPr>
          <p:spPr>
            <a:xfrm>
              <a:off x="7821749" y="1903994"/>
              <a:ext cx="228600" cy="141064"/>
            </a:xfrm>
            <a:prstGeom prst="rect">
              <a:avLst/>
            </a:prstGeom>
            <a:noFill/>
          </p:spPr>
          <p:txBody>
            <a:bodyPr wrap="square" lIns="0" tIns="0" rIns="0" bIns="0" rtlCol="0">
              <a:spAutoFit/>
            </a:bodyPr>
            <a:lstStyle/>
            <a:p>
              <a:pPr algn="ctr">
                <a:lnSpc>
                  <a:spcPct val="90000"/>
                </a:lnSpc>
              </a:pPr>
              <a:r>
                <a:rPr lang="en-US" sz="1300">
                  <a:solidFill>
                    <a:schemeClr val="bg1"/>
                  </a:solidFill>
                </a:rPr>
                <a:t>VM</a:t>
              </a:r>
              <a:endParaRPr lang="en-US" sz="1300" err="1">
                <a:solidFill>
                  <a:schemeClr val="bg1"/>
                </a:solidFill>
              </a:endParaRPr>
            </a:p>
          </p:txBody>
        </p:sp>
        <p:sp>
          <p:nvSpPr>
            <p:cNvPr id="40" name="TextBox 39"/>
            <p:cNvSpPr txBox="1"/>
            <p:nvPr/>
          </p:nvSpPr>
          <p:spPr>
            <a:xfrm>
              <a:off x="7367700" y="1786909"/>
              <a:ext cx="228600" cy="141064"/>
            </a:xfrm>
            <a:prstGeom prst="rect">
              <a:avLst/>
            </a:prstGeom>
            <a:noFill/>
          </p:spPr>
          <p:txBody>
            <a:bodyPr wrap="square" lIns="0" tIns="0" rIns="0" bIns="0" rtlCol="0">
              <a:spAutoFit/>
            </a:bodyPr>
            <a:lstStyle/>
            <a:p>
              <a:pPr algn="ctr">
                <a:lnSpc>
                  <a:spcPct val="90000"/>
                </a:lnSpc>
              </a:pPr>
              <a:r>
                <a:rPr lang="en-US" sz="1300">
                  <a:solidFill>
                    <a:schemeClr val="bg1"/>
                  </a:solidFill>
                </a:rPr>
                <a:t>VM</a:t>
              </a:r>
            </a:p>
          </p:txBody>
        </p:sp>
        <p:grpSp>
          <p:nvGrpSpPr>
            <p:cNvPr id="50" name="Group 49"/>
            <p:cNvGrpSpPr/>
            <p:nvPr/>
          </p:nvGrpSpPr>
          <p:grpSpPr>
            <a:xfrm>
              <a:off x="5782875" y="2418478"/>
              <a:ext cx="276900" cy="277858"/>
              <a:chOff x="3713067" y="3961466"/>
              <a:chExt cx="453433" cy="455002"/>
            </a:xfrm>
          </p:grpSpPr>
          <p:sp>
            <p:nvSpPr>
              <p:cNvPr id="51" name="Oval 50"/>
              <p:cNvSpPr/>
              <p:nvPr/>
            </p:nvSpPr>
            <p:spPr>
              <a:xfrm>
                <a:off x="3713067" y="3961466"/>
                <a:ext cx="453433" cy="455002"/>
              </a:xfrm>
              <a:prstGeom prst="ellipse">
                <a:avLst/>
              </a:prstGeom>
              <a:solidFill>
                <a:schemeClr val="accent3"/>
              </a:solidFill>
              <a:ln w="19050">
                <a:noFill/>
                <a:round/>
                <a:headEnd/>
                <a:tailEnd/>
              </a:ln>
              <a:effectLst>
                <a:outerShdw blurRad="50800" dist="38100" dir="5400000" algn="t" rotWithShape="0">
                  <a:prstClr val="black">
                    <a:alpha val="40000"/>
                  </a:prstClr>
                </a:outerShdw>
              </a:effectLst>
            </p:spPr>
            <p:txBody>
              <a:bodyPr wrap="none" lIns="0" tIns="0" rIns="0" bIns="0" anchor="ctr"/>
              <a:lstStyle/>
              <a:p>
                <a:pPr algn="ctr"/>
                <a:endParaRPr lang="en-US" sz="1500">
                  <a:solidFill>
                    <a:srgbClr val="FFFFFF"/>
                  </a:solidFill>
                </a:endParaRPr>
              </a:p>
            </p:txBody>
          </p:sp>
          <p:grpSp>
            <p:nvGrpSpPr>
              <p:cNvPr id="52" name="Group 51"/>
              <p:cNvGrpSpPr/>
              <p:nvPr/>
            </p:nvGrpSpPr>
            <p:grpSpPr>
              <a:xfrm>
                <a:off x="3794235" y="4040645"/>
                <a:ext cx="291096" cy="296645"/>
                <a:chOff x="3764343" y="4021268"/>
                <a:chExt cx="372187" cy="379282"/>
              </a:xfrm>
            </p:grpSpPr>
            <p:sp>
              <p:nvSpPr>
                <p:cNvPr id="53" name="Freeform 56"/>
                <p:cNvSpPr>
                  <a:spLocks/>
                </p:cNvSpPr>
                <p:nvPr/>
              </p:nvSpPr>
              <p:spPr bwMode="auto">
                <a:xfrm>
                  <a:off x="3883418" y="4021268"/>
                  <a:ext cx="133728" cy="151157"/>
                </a:xfrm>
                <a:custGeom>
                  <a:avLst/>
                  <a:gdLst>
                    <a:gd name="T0" fmla="*/ 289 w 867"/>
                    <a:gd name="T1" fmla="*/ 980 h 980"/>
                    <a:gd name="T2" fmla="*/ 289 w 867"/>
                    <a:gd name="T3" fmla="*/ 433 h 980"/>
                    <a:gd name="T4" fmla="*/ 0 w 867"/>
                    <a:gd name="T5" fmla="*/ 433 h 980"/>
                    <a:gd name="T6" fmla="*/ 433 w 867"/>
                    <a:gd name="T7" fmla="*/ 0 h 980"/>
                    <a:gd name="T8" fmla="*/ 867 w 867"/>
                    <a:gd name="T9" fmla="*/ 433 h 980"/>
                    <a:gd name="T10" fmla="*/ 578 w 867"/>
                    <a:gd name="T11" fmla="*/ 433 h 980"/>
                    <a:gd name="T12" fmla="*/ 578 w 867"/>
                    <a:gd name="T13" fmla="*/ 980 h 980"/>
                    <a:gd name="T14" fmla="*/ 289 w 867"/>
                    <a:gd name="T15" fmla="*/ 980 h 9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80">
                      <a:moveTo>
                        <a:pt x="289" y="980"/>
                      </a:moveTo>
                      <a:lnTo>
                        <a:pt x="289" y="433"/>
                      </a:lnTo>
                      <a:lnTo>
                        <a:pt x="0" y="433"/>
                      </a:lnTo>
                      <a:lnTo>
                        <a:pt x="433" y="0"/>
                      </a:lnTo>
                      <a:lnTo>
                        <a:pt x="867" y="433"/>
                      </a:lnTo>
                      <a:lnTo>
                        <a:pt x="578" y="433"/>
                      </a:lnTo>
                      <a:lnTo>
                        <a:pt x="578" y="980"/>
                      </a:lnTo>
                      <a:lnTo>
                        <a:pt x="289" y="9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u="sng"/>
                </a:p>
              </p:txBody>
            </p:sp>
            <p:sp>
              <p:nvSpPr>
                <p:cNvPr id="54" name="Freeform 57"/>
                <p:cNvSpPr>
                  <a:spLocks/>
                </p:cNvSpPr>
                <p:nvPr/>
              </p:nvSpPr>
              <p:spPr bwMode="auto">
                <a:xfrm>
                  <a:off x="3883418" y="4249855"/>
                  <a:ext cx="133728" cy="150695"/>
                </a:xfrm>
                <a:custGeom>
                  <a:avLst/>
                  <a:gdLst>
                    <a:gd name="T0" fmla="*/ 0 w 867"/>
                    <a:gd name="T1" fmla="*/ 544 h 977"/>
                    <a:gd name="T2" fmla="*/ 289 w 867"/>
                    <a:gd name="T3" fmla="*/ 544 h 977"/>
                    <a:gd name="T4" fmla="*/ 289 w 867"/>
                    <a:gd name="T5" fmla="*/ 0 h 977"/>
                    <a:gd name="T6" fmla="*/ 578 w 867"/>
                    <a:gd name="T7" fmla="*/ 0 h 977"/>
                    <a:gd name="T8" fmla="*/ 578 w 867"/>
                    <a:gd name="T9" fmla="*/ 544 h 977"/>
                    <a:gd name="T10" fmla="*/ 867 w 867"/>
                    <a:gd name="T11" fmla="*/ 544 h 977"/>
                    <a:gd name="T12" fmla="*/ 433 w 867"/>
                    <a:gd name="T13" fmla="*/ 977 h 977"/>
                    <a:gd name="T14" fmla="*/ 0 w 867"/>
                    <a:gd name="T15" fmla="*/ 544 h 9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77">
                      <a:moveTo>
                        <a:pt x="0" y="544"/>
                      </a:moveTo>
                      <a:lnTo>
                        <a:pt x="289" y="544"/>
                      </a:lnTo>
                      <a:lnTo>
                        <a:pt x="289" y="0"/>
                      </a:lnTo>
                      <a:lnTo>
                        <a:pt x="578" y="0"/>
                      </a:lnTo>
                      <a:lnTo>
                        <a:pt x="578" y="544"/>
                      </a:lnTo>
                      <a:lnTo>
                        <a:pt x="867" y="544"/>
                      </a:lnTo>
                      <a:lnTo>
                        <a:pt x="433" y="977"/>
                      </a:lnTo>
                      <a:lnTo>
                        <a:pt x="0" y="54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u="sng"/>
                </a:p>
              </p:txBody>
            </p:sp>
            <p:sp>
              <p:nvSpPr>
                <p:cNvPr id="55" name="Freeform 58"/>
                <p:cNvSpPr>
                  <a:spLocks/>
                </p:cNvSpPr>
                <p:nvPr/>
              </p:nvSpPr>
              <p:spPr bwMode="auto">
                <a:xfrm>
                  <a:off x="3764343" y="4144353"/>
                  <a:ext cx="150849" cy="133574"/>
                </a:xfrm>
                <a:custGeom>
                  <a:avLst/>
                  <a:gdLst>
                    <a:gd name="T0" fmla="*/ 545 w 978"/>
                    <a:gd name="T1" fmla="*/ 577 h 866"/>
                    <a:gd name="T2" fmla="*/ 0 w 978"/>
                    <a:gd name="T3" fmla="*/ 577 h 866"/>
                    <a:gd name="T4" fmla="*/ 0 w 978"/>
                    <a:gd name="T5" fmla="*/ 289 h 866"/>
                    <a:gd name="T6" fmla="*/ 545 w 978"/>
                    <a:gd name="T7" fmla="*/ 289 h 866"/>
                    <a:gd name="T8" fmla="*/ 545 w 978"/>
                    <a:gd name="T9" fmla="*/ 0 h 866"/>
                    <a:gd name="T10" fmla="*/ 978 w 978"/>
                    <a:gd name="T11" fmla="*/ 433 h 866"/>
                    <a:gd name="T12" fmla="*/ 545 w 978"/>
                    <a:gd name="T13" fmla="*/ 866 h 866"/>
                    <a:gd name="T14" fmla="*/ 545 w 978"/>
                    <a:gd name="T15" fmla="*/ 577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8" h="866">
                      <a:moveTo>
                        <a:pt x="545" y="577"/>
                      </a:moveTo>
                      <a:lnTo>
                        <a:pt x="0" y="577"/>
                      </a:lnTo>
                      <a:lnTo>
                        <a:pt x="0" y="289"/>
                      </a:lnTo>
                      <a:lnTo>
                        <a:pt x="545" y="289"/>
                      </a:lnTo>
                      <a:lnTo>
                        <a:pt x="545" y="0"/>
                      </a:lnTo>
                      <a:lnTo>
                        <a:pt x="978" y="433"/>
                      </a:lnTo>
                      <a:lnTo>
                        <a:pt x="545" y="866"/>
                      </a:lnTo>
                      <a:lnTo>
                        <a:pt x="545" y="5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u="sng"/>
                </a:p>
              </p:txBody>
            </p:sp>
            <p:sp>
              <p:nvSpPr>
                <p:cNvPr id="56" name="Freeform 59"/>
                <p:cNvSpPr>
                  <a:spLocks/>
                </p:cNvSpPr>
                <p:nvPr/>
              </p:nvSpPr>
              <p:spPr bwMode="auto">
                <a:xfrm>
                  <a:off x="3985372" y="4144353"/>
                  <a:ext cx="151158" cy="133574"/>
                </a:xfrm>
                <a:custGeom>
                  <a:avLst/>
                  <a:gdLst>
                    <a:gd name="T0" fmla="*/ 0 w 980"/>
                    <a:gd name="T1" fmla="*/ 433 h 866"/>
                    <a:gd name="T2" fmla="*/ 433 w 980"/>
                    <a:gd name="T3" fmla="*/ 0 h 866"/>
                    <a:gd name="T4" fmla="*/ 433 w 980"/>
                    <a:gd name="T5" fmla="*/ 289 h 866"/>
                    <a:gd name="T6" fmla="*/ 980 w 980"/>
                    <a:gd name="T7" fmla="*/ 289 h 866"/>
                    <a:gd name="T8" fmla="*/ 980 w 980"/>
                    <a:gd name="T9" fmla="*/ 577 h 866"/>
                    <a:gd name="T10" fmla="*/ 433 w 980"/>
                    <a:gd name="T11" fmla="*/ 577 h 866"/>
                    <a:gd name="T12" fmla="*/ 433 w 980"/>
                    <a:gd name="T13" fmla="*/ 866 h 866"/>
                    <a:gd name="T14" fmla="*/ 0 w 980"/>
                    <a:gd name="T15" fmla="*/ 433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866">
                      <a:moveTo>
                        <a:pt x="0" y="433"/>
                      </a:moveTo>
                      <a:lnTo>
                        <a:pt x="433" y="0"/>
                      </a:lnTo>
                      <a:lnTo>
                        <a:pt x="433" y="289"/>
                      </a:lnTo>
                      <a:lnTo>
                        <a:pt x="980" y="289"/>
                      </a:lnTo>
                      <a:lnTo>
                        <a:pt x="980" y="577"/>
                      </a:lnTo>
                      <a:lnTo>
                        <a:pt x="433" y="577"/>
                      </a:lnTo>
                      <a:lnTo>
                        <a:pt x="433" y="866"/>
                      </a:lnTo>
                      <a:lnTo>
                        <a:pt x="0" y="4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u="sng"/>
                </a:p>
              </p:txBody>
            </p:sp>
          </p:grpSp>
        </p:grpSp>
        <p:sp>
          <p:nvSpPr>
            <p:cNvPr id="37" name="Rectangle 36"/>
            <p:cNvSpPr/>
            <p:nvPr/>
          </p:nvSpPr>
          <p:spPr>
            <a:xfrm>
              <a:off x="6555484" y="3309221"/>
              <a:ext cx="3572096" cy="363127"/>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r>
                <a:rPr lang="en-US" sz="1500" b="1"/>
                <a:t>SDDC</a:t>
              </a:r>
            </a:p>
          </p:txBody>
        </p:sp>
      </p:grpSp>
      <p:sp>
        <p:nvSpPr>
          <p:cNvPr id="61" name="TextBox 60"/>
          <p:cNvSpPr txBox="1"/>
          <p:nvPr/>
        </p:nvSpPr>
        <p:spPr>
          <a:xfrm>
            <a:off x="1330970" y="2685501"/>
            <a:ext cx="1269669" cy="202176"/>
          </a:xfrm>
          <a:prstGeom prst="rect">
            <a:avLst/>
          </a:prstGeom>
          <a:solidFill>
            <a:schemeClr val="bg1"/>
          </a:solidFill>
        </p:spPr>
        <p:txBody>
          <a:bodyPr wrap="square" lIns="0" tIns="0" rIns="0" bIns="0" rtlCol="0">
            <a:noAutofit/>
          </a:bodyPr>
          <a:lstStyle/>
          <a:p>
            <a:pPr algn="ctr">
              <a:lnSpc>
                <a:spcPct val="90000"/>
              </a:lnSpc>
            </a:pPr>
            <a:r>
              <a:rPr lang="en-US" sz="1200">
                <a:solidFill>
                  <a:schemeClr val="tx1">
                    <a:lumMod val="75000"/>
                  </a:schemeClr>
                </a:solidFill>
              </a:rPr>
              <a:t>Availability Zone</a:t>
            </a:r>
          </a:p>
        </p:txBody>
      </p:sp>
      <p:sp>
        <p:nvSpPr>
          <p:cNvPr id="73" name="TextBox 72"/>
          <p:cNvSpPr txBox="1"/>
          <p:nvPr/>
        </p:nvSpPr>
        <p:spPr>
          <a:xfrm>
            <a:off x="5051403" y="2584314"/>
            <a:ext cx="241928" cy="188085"/>
          </a:xfrm>
          <a:prstGeom prst="rect">
            <a:avLst/>
          </a:prstGeom>
          <a:noFill/>
        </p:spPr>
        <p:txBody>
          <a:bodyPr wrap="square" lIns="0" tIns="0" rIns="0" bIns="0" rtlCol="0">
            <a:spAutoFit/>
          </a:bodyPr>
          <a:lstStyle/>
          <a:p>
            <a:pPr algn="ctr">
              <a:lnSpc>
                <a:spcPct val="90000"/>
              </a:lnSpc>
            </a:pPr>
            <a:r>
              <a:rPr lang="en-US" sz="1300">
                <a:solidFill>
                  <a:schemeClr val="bg1"/>
                </a:solidFill>
              </a:rPr>
              <a:t>VM</a:t>
            </a:r>
            <a:endParaRPr lang="en-US" sz="1300" err="1">
              <a:solidFill>
                <a:schemeClr val="bg1"/>
              </a:solidFill>
            </a:endParaRPr>
          </a:p>
        </p:txBody>
      </p:sp>
      <p:sp>
        <p:nvSpPr>
          <p:cNvPr id="75" name="TextBox 74"/>
          <p:cNvSpPr txBox="1"/>
          <p:nvPr/>
        </p:nvSpPr>
        <p:spPr>
          <a:xfrm>
            <a:off x="5849060" y="2588410"/>
            <a:ext cx="241928" cy="188085"/>
          </a:xfrm>
          <a:prstGeom prst="rect">
            <a:avLst/>
          </a:prstGeom>
          <a:noFill/>
        </p:spPr>
        <p:txBody>
          <a:bodyPr wrap="square" lIns="0" tIns="0" rIns="0" bIns="0" rtlCol="0">
            <a:spAutoFit/>
          </a:bodyPr>
          <a:lstStyle/>
          <a:p>
            <a:pPr algn="ctr">
              <a:lnSpc>
                <a:spcPct val="90000"/>
              </a:lnSpc>
            </a:pPr>
            <a:r>
              <a:rPr lang="en-US" sz="1300">
                <a:solidFill>
                  <a:schemeClr val="bg1"/>
                </a:solidFill>
              </a:rPr>
              <a:t>VM</a:t>
            </a:r>
            <a:endParaRPr lang="en-US" sz="1300" err="1">
              <a:solidFill>
                <a:schemeClr val="bg1"/>
              </a:solidFill>
            </a:endParaRPr>
          </a:p>
        </p:txBody>
      </p:sp>
      <p:sp>
        <p:nvSpPr>
          <p:cNvPr id="78" name="TextBox 77"/>
          <p:cNvSpPr txBox="1"/>
          <p:nvPr/>
        </p:nvSpPr>
        <p:spPr>
          <a:xfrm>
            <a:off x="5368540" y="2432297"/>
            <a:ext cx="241928" cy="188085"/>
          </a:xfrm>
          <a:prstGeom prst="rect">
            <a:avLst/>
          </a:prstGeom>
          <a:noFill/>
        </p:spPr>
        <p:txBody>
          <a:bodyPr wrap="square" lIns="0" tIns="0" rIns="0" bIns="0" rtlCol="0">
            <a:spAutoFit/>
          </a:bodyPr>
          <a:lstStyle/>
          <a:p>
            <a:pPr algn="ctr">
              <a:lnSpc>
                <a:spcPct val="90000"/>
              </a:lnSpc>
            </a:pPr>
            <a:r>
              <a:rPr lang="en-US" sz="1300">
                <a:solidFill>
                  <a:schemeClr val="bg1"/>
                </a:solidFill>
              </a:rPr>
              <a:t>VM</a:t>
            </a:r>
          </a:p>
        </p:txBody>
      </p:sp>
      <p:sp>
        <p:nvSpPr>
          <p:cNvPr id="114" name="TextBox 113"/>
          <p:cNvSpPr txBox="1"/>
          <p:nvPr/>
        </p:nvSpPr>
        <p:spPr>
          <a:xfrm>
            <a:off x="4421767" y="2680210"/>
            <a:ext cx="1235512" cy="202176"/>
          </a:xfrm>
          <a:prstGeom prst="rect">
            <a:avLst/>
          </a:prstGeom>
          <a:solidFill>
            <a:schemeClr val="bg1"/>
          </a:solidFill>
        </p:spPr>
        <p:txBody>
          <a:bodyPr wrap="square" lIns="0" tIns="0" rIns="0" bIns="0" rtlCol="0">
            <a:noAutofit/>
          </a:bodyPr>
          <a:lstStyle/>
          <a:p>
            <a:pPr algn="ctr">
              <a:lnSpc>
                <a:spcPct val="90000"/>
              </a:lnSpc>
            </a:pPr>
            <a:r>
              <a:rPr lang="en-US" sz="1200">
                <a:solidFill>
                  <a:schemeClr val="tx1">
                    <a:lumMod val="75000"/>
                  </a:schemeClr>
                </a:solidFill>
              </a:rPr>
              <a:t>Availability Zone</a:t>
            </a:r>
          </a:p>
        </p:txBody>
      </p:sp>
      <p:sp>
        <p:nvSpPr>
          <p:cNvPr id="67" name="Freeform 16"/>
          <p:cNvSpPr>
            <a:spLocks noEditPoints="1"/>
          </p:cNvSpPr>
          <p:nvPr/>
        </p:nvSpPr>
        <p:spPr bwMode="auto">
          <a:xfrm>
            <a:off x="2188469" y="4104338"/>
            <a:ext cx="67158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70" name="Freeform 16"/>
          <p:cNvSpPr>
            <a:spLocks noEditPoints="1"/>
          </p:cNvSpPr>
          <p:nvPr/>
        </p:nvSpPr>
        <p:spPr bwMode="auto">
          <a:xfrm>
            <a:off x="2984166" y="4109564"/>
            <a:ext cx="6898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74" name="Rectangle 73"/>
          <p:cNvSpPr/>
          <p:nvPr/>
        </p:nvSpPr>
        <p:spPr>
          <a:xfrm>
            <a:off x="1390171" y="3592570"/>
            <a:ext cx="4750623" cy="416101"/>
          </a:xfrm>
          <a:prstGeom prst="rect">
            <a:avLst/>
          </a:prstGeom>
          <a:solidFill>
            <a:schemeClr val="bg1">
              <a:lumMod val="95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chemeClr val="accent1"/>
                </a:solidFill>
              </a:rPr>
              <a:t>vSAN Cluster</a:t>
            </a:r>
          </a:p>
        </p:txBody>
      </p:sp>
      <p:sp>
        <p:nvSpPr>
          <p:cNvPr id="76" name="Freeform 16"/>
          <p:cNvSpPr>
            <a:spLocks noEditPoints="1"/>
          </p:cNvSpPr>
          <p:nvPr/>
        </p:nvSpPr>
        <p:spPr bwMode="auto">
          <a:xfrm>
            <a:off x="1387967" y="4104338"/>
            <a:ext cx="676386"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77" name="Freeform 16"/>
          <p:cNvSpPr>
            <a:spLocks noEditPoints="1"/>
          </p:cNvSpPr>
          <p:nvPr/>
        </p:nvSpPr>
        <p:spPr bwMode="auto">
          <a:xfrm>
            <a:off x="4697889" y="4126085"/>
            <a:ext cx="67158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79" name="Freeform 16"/>
          <p:cNvSpPr>
            <a:spLocks noEditPoints="1"/>
          </p:cNvSpPr>
          <p:nvPr/>
        </p:nvSpPr>
        <p:spPr bwMode="auto">
          <a:xfrm>
            <a:off x="5493586" y="4131311"/>
            <a:ext cx="689860"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0" name="Freeform 16"/>
          <p:cNvSpPr>
            <a:spLocks noEditPoints="1"/>
          </p:cNvSpPr>
          <p:nvPr/>
        </p:nvSpPr>
        <p:spPr bwMode="auto">
          <a:xfrm>
            <a:off x="3897387" y="4126085"/>
            <a:ext cx="676386" cy="274320"/>
          </a:xfrm>
          <a:custGeom>
            <a:avLst/>
            <a:gdLst>
              <a:gd name="T0" fmla="*/ 0 w 862"/>
              <a:gd name="T1" fmla="*/ 29 h 206"/>
              <a:gd name="T2" fmla="*/ 29 w 862"/>
              <a:gd name="T3" fmla="*/ 0 h 206"/>
              <a:gd name="T4" fmla="*/ 832 w 862"/>
              <a:gd name="T5" fmla="*/ 0 h 206"/>
              <a:gd name="T6" fmla="*/ 862 w 862"/>
              <a:gd name="T7" fmla="*/ 29 h 206"/>
              <a:gd name="T8" fmla="*/ 862 w 862"/>
              <a:gd name="T9" fmla="*/ 176 h 206"/>
              <a:gd name="T10" fmla="*/ 832 w 862"/>
              <a:gd name="T11" fmla="*/ 206 h 206"/>
              <a:gd name="T12" fmla="*/ 29 w 862"/>
              <a:gd name="T13" fmla="*/ 206 h 206"/>
              <a:gd name="T14" fmla="*/ 0 w 862"/>
              <a:gd name="T15" fmla="*/ 176 h 206"/>
              <a:gd name="T16" fmla="*/ 0 w 862"/>
              <a:gd name="T17" fmla="*/ 29 h 206"/>
              <a:gd name="T18" fmla="*/ 779 w 862"/>
              <a:gd name="T19" fmla="*/ 53 h 206"/>
              <a:gd name="T20" fmla="*/ 761 w 862"/>
              <a:gd name="T21" fmla="*/ 70 h 206"/>
              <a:gd name="T22" fmla="*/ 779 w 862"/>
              <a:gd name="T23" fmla="*/ 87 h 206"/>
              <a:gd name="T24" fmla="*/ 796 w 862"/>
              <a:gd name="T25" fmla="*/ 70 h 206"/>
              <a:gd name="T26" fmla="*/ 779 w 862"/>
              <a:gd name="T27" fmla="*/ 53 h 206"/>
              <a:gd name="T28" fmla="*/ 714 w 862"/>
              <a:gd name="T29" fmla="*/ 53 h 206"/>
              <a:gd name="T30" fmla="*/ 696 w 862"/>
              <a:gd name="T31" fmla="*/ 70 h 206"/>
              <a:gd name="T32" fmla="*/ 714 w 862"/>
              <a:gd name="T33" fmla="*/ 87 h 206"/>
              <a:gd name="T34" fmla="*/ 731 w 862"/>
              <a:gd name="T35" fmla="*/ 70 h 206"/>
              <a:gd name="T36" fmla="*/ 714 w 862"/>
              <a:gd name="T37" fmla="*/ 53 h 206"/>
              <a:gd name="T38" fmla="*/ 643 w 862"/>
              <a:gd name="T39" fmla="*/ 53 h 206"/>
              <a:gd name="T40" fmla="*/ 625 w 862"/>
              <a:gd name="T41" fmla="*/ 70 h 206"/>
              <a:gd name="T42" fmla="*/ 643 w 862"/>
              <a:gd name="T43" fmla="*/ 87 h 206"/>
              <a:gd name="T44" fmla="*/ 660 w 862"/>
              <a:gd name="T45" fmla="*/ 70 h 206"/>
              <a:gd name="T46" fmla="*/ 643 w 862"/>
              <a:gd name="T47" fmla="*/ 53 h 206"/>
              <a:gd name="T48" fmla="*/ 139 w 862"/>
              <a:gd name="T49" fmla="*/ 77 h 206"/>
              <a:gd name="T50" fmla="*/ 132 w 862"/>
              <a:gd name="T51" fmla="*/ 71 h 206"/>
              <a:gd name="T52" fmla="*/ 80 w 862"/>
              <a:gd name="T53" fmla="*/ 71 h 206"/>
              <a:gd name="T54" fmla="*/ 74 w 862"/>
              <a:gd name="T55" fmla="*/ 77 h 206"/>
              <a:gd name="T56" fmla="*/ 74 w 862"/>
              <a:gd name="T57" fmla="*/ 129 h 206"/>
              <a:gd name="T58" fmla="*/ 80 w 862"/>
              <a:gd name="T59" fmla="*/ 135 h 206"/>
              <a:gd name="T60" fmla="*/ 132 w 862"/>
              <a:gd name="T61" fmla="*/ 135 h 206"/>
              <a:gd name="T62" fmla="*/ 139 w 862"/>
              <a:gd name="T63" fmla="*/ 129 h 206"/>
              <a:gd name="T64" fmla="*/ 139 w 862"/>
              <a:gd name="T65"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2" h="206">
                <a:moveTo>
                  <a:pt x="0" y="29"/>
                </a:moveTo>
                <a:cubicBezTo>
                  <a:pt x="0" y="13"/>
                  <a:pt x="13" y="0"/>
                  <a:pt x="29" y="0"/>
                </a:cubicBezTo>
                <a:cubicBezTo>
                  <a:pt x="832" y="0"/>
                  <a:pt x="832" y="0"/>
                  <a:pt x="832" y="0"/>
                </a:cubicBezTo>
                <a:cubicBezTo>
                  <a:pt x="848" y="0"/>
                  <a:pt x="862" y="13"/>
                  <a:pt x="862" y="29"/>
                </a:cubicBezTo>
                <a:cubicBezTo>
                  <a:pt x="862" y="176"/>
                  <a:pt x="862" y="176"/>
                  <a:pt x="862" y="176"/>
                </a:cubicBezTo>
                <a:cubicBezTo>
                  <a:pt x="862" y="193"/>
                  <a:pt x="848" y="206"/>
                  <a:pt x="832" y="206"/>
                </a:cubicBezTo>
                <a:cubicBezTo>
                  <a:pt x="29" y="206"/>
                  <a:pt x="29" y="206"/>
                  <a:pt x="29" y="206"/>
                </a:cubicBezTo>
                <a:cubicBezTo>
                  <a:pt x="13" y="206"/>
                  <a:pt x="0" y="193"/>
                  <a:pt x="0" y="176"/>
                </a:cubicBezTo>
                <a:lnTo>
                  <a:pt x="0" y="29"/>
                </a:lnTo>
                <a:close/>
                <a:moveTo>
                  <a:pt x="779" y="53"/>
                </a:moveTo>
                <a:cubicBezTo>
                  <a:pt x="769" y="53"/>
                  <a:pt x="761" y="60"/>
                  <a:pt x="761" y="70"/>
                </a:cubicBezTo>
                <a:cubicBezTo>
                  <a:pt x="761" y="80"/>
                  <a:pt x="769" y="87"/>
                  <a:pt x="779" y="87"/>
                </a:cubicBezTo>
                <a:cubicBezTo>
                  <a:pt x="788" y="87"/>
                  <a:pt x="796" y="80"/>
                  <a:pt x="796" y="70"/>
                </a:cubicBezTo>
                <a:cubicBezTo>
                  <a:pt x="796" y="60"/>
                  <a:pt x="788" y="53"/>
                  <a:pt x="779" y="53"/>
                </a:cubicBezTo>
                <a:close/>
                <a:moveTo>
                  <a:pt x="714" y="53"/>
                </a:moveTo>
                <a:cubicBezTo>
                  <a:pt x="704" y="53"/>
                  <a:pt x="696" y="60"/>
                  <a:pt x="696" y="70"/>
                </a:cubicBezTo>
                <a:cubicBezTo>
                  <a:pt x="696" y="80"/>
                  <a:pt x="704" y="87"/>
                  <a:pt x="714" y="87"/>
                </a:cubicBezTo>
                <a:cubicBezTo>
                  <a:pt x="723" y="87"/>
                  <a:pt x="731" y="80"/>
                  <a:pt x="731" y="70"/>
                </a:cubicBezTo>
                <a:cubicBezTo>
                  <a:pt x="731" y="60"/>
                  <a:pt x="723" y="53"/>
                  <a:pt x="714" y="53"/>
                </a:cubicBezTo>
                <a:close/>
                <a:moveTo>
                  <a:pt x="643" y="53"/>
                </a:moveTo>
                <a:cubicBezTo>
                  <a:pt x="633" y="53"/>
                  <a:pt x="625" y="60"/>
                  <a:pt x="625" y="70"/>
                </a:cubicBezTo>
                <a:cubicBezTo>
                  <a:pt x="625" y="80"/>
                  <a:pt x="633" y="87"/>
                  <a:pt x="643" y="87"/>
                </a:cubicBezTo>
                <a:cubicBezTo>
                  <a:pt x="652" y="87"/>
                  <a:pt x="660" y="80"/>
                  <a:pt x="660" y="70"/>
                </a:cubicBezTo>
                <a:cubicBezTo>
                  <a:pt x="660" y="60"/>
                  <a:pt x="652" y="53"/>
                  <a:pt x="643" y="53"/>
                </a:cubicBezTo>
                <a:close/>
                <a:moveTo>
                  <a:pt x="139" y="77"/>
                </a:moveTo>
                <a:cubicBezTo>
                  <a:pt x="139" y="74"/>
                  <a:pt x="136" y="71"/>
                  <a:pt x="132" y="71"/>
                </a:cubicBezTo>
                <a:cubicBezTo>
                  <a:pt x="80" y="71"/>
                  <a:pt x="80" y="71"/>
                  <a:pt x="80" y="71"/>
                </a:cubicBezTo>
                <a:cubicBezTo>
                  <a:pt x="77" y="71"/>
                  <a:pt x="74" y="74"/>
                  <a:pt x="74" y="77"/>
                </a:cubicBezTo>
                <a:cubicBezTo>
                  <a:pt x="74" y="129"/>
                  <a:pt x="74" y="129"/>
                  <a:pt x="74" y="129"/>
                </a:cubicBezTo>
                <a:cubicBezTo>
                  <a:pt x="74" y="132"/>
                  <a:pt x="77" y="135"/>
                  <a:pt x="80" y="135"/>
                </a:cubicBezTo>
                <a:cubicBezTo>
                  <a:pt x="132" y="135"/>
                  <a:pt x="132" y="135"/>
                  <a:pt x="132" y="135"/>
                </a:cubicBezTo>
                <a:cubicBezTo>
                  <a:pt x="136" y="135"/>
                  <a:pt x="139" y="132"/>
                  <a:pt x="139" y="129"/>
                </a:cubicBezTo>
                <a:lnTo>
                  <a:pt x="139" y="7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grpSp>
        <p:nvGrpSpPr>
          <p:cNvPr id="81" name="Group 80"/>
          <p:cNvGrpSpPr/>
          <p:nvPr/>
        </p:nvGrpSpPr>
        <p:grpSpPr>
          <a:xfrm>
            <a:off x="6694837" y="1316550"/>
            <a:ext cx="5353225" cy="4613749"/>
            <a:chOff x="7717378" y="1675939"/>
            <a:chExt cx="3862006" cy="1630703"/>
          </a:xfrm>
        </p:grpSpPr>
        <p:sp>
          <p:nvSpPr>
            <p:cNvPr id="82" name="TextBox 81"/>
            <p:cNvSpPr txBox="1"/>
            <p:nvPr/>
          </p:nvSpPr>
          <p:spPr>
            <a:xfrm>
              <a:off x="7800054" y="1675939"/>
              <a:ext cx="3779330" cy="1523809"/>
            </a:xfrm>
            <a:prstGeom prst="rect">
              <a:avLst/>
            </a:prstGeom>
            <a:solidFill>
              <a:schemeClr val="bg1"/>
            </a:solidFill>
          </p:spPr>
          <p:txBody>
            <a:bodyPr wrap="square" rtlCol="0" anchor="t">
              <a:noAutofit/>
            </a:bodyPr>
            <a:lstStyle/>
            <a:p>
              <a:pPr marL="285666" indent="-285666">
                <a:lnSpc>
                  <a:spcPct val="200000"/>
                </a:lnSpc>
                <a:buFont typeface="Wingdings" charset="2"/>
                <a:buChar char="§"/>
              </a:pPr>
              <a:r>
                <a:rPr lang="en-US">
                  <a:solidFill>
                    <a:schemeClr val="accent1"/>
                  </a:solidFill>
                </a:rPr>
                <a:t>Multi AZ availability (Active-Active)</a:t>
              </a:r>
            </a:p>
            <a:p>
              <a:pPr marL="285666" indent="-285666">
                <a:lnSpc>
                  <a:spcPct val="200000"/>
                </a:lnSpc>
                <a:buFont typeface="Wingdings" charset="2"/>
                <a:buChar char="§"/>
              </a:pPr>
              <a:r>
                <a:rPr lang="en-US">
                  <a:solidFill>
                    <a:schemeClr val="accent1"/>
                  </a:solidFill>
                </a:rPr>
                <a:t>vSAN stretched across </a:t>
              </a:r>
              <a:r>
                <a:rPr lang="en-US" b="1">
                  <a:solidFill>
                    <a:schemeClr val="accent1"/>
                  </a:solidFill>
                </a:rPr>
                <a:t>multiple</a:t>
              </a:r>
              <a:r>
                <a:rPr lang="en-US">
                  <a:solidFill>
                    <a:schemeClr val="accent1"/>
                  </a:solidFill>
                </a:rPr>
                <a:t> AZs</a:t>
              </a:r>
            </a:p>
            <a:p>
              <a:pPr marL="285666" indent="-285666">
                <a:lnSpc>
                  <a:spcPct val="200000"/>
                </a:lnSpc>
                <a:buFont typeface="Wingdings" charset="2"/>
                <a:buChar char="§"/>
              </a:pPr>
              <a:r>
                <a:rPr lang="en-US">
                  <a:solidFill>
                    <a:schemeClr val="accent1"/>
                  </a:solidFill>
                </a:rPr>
                <a:t>Synchronous write replication across AZs</a:t>
              </a:r>
            </a:p>
            <a:p>
              <a:pPr marL="285666" indent="-285666">
                <a:lnSpc>
                  <a:spcPct val="200000"/>
                </a:lnSpc>
                <a:buFont typeface="Wingdings" charset="2"/>
                <a:buChar char="§"/>
              </a:pPr>
              <a:r>
                <a:rPr lang="en-US">
                  <a:solidFill>
                    <a:schemeClr val="accent1"/>
                  </a:solidFill>
                </a:rPr>
                <a:t>RPO = 0, RTO = HA Restart</a:t>
              </a:r>
            </a:p>
            <a:p>
              <a:pPr marL="285666" indent="-285666">
                <a:lnSpc>
                  <a:spcPct val="200000"/>
                </a:lnSpc>
                <a:buFont typeface="Wingdings" charset="2"/>
                <a:buChar char="§"/>
              </a:pPr>
              <a:r>
                <a:rPr lang="en-US">
                  <a:solidFill>
                    <a:schemeClr val="accent1"/>
                  </a:solidFill>
                </a:rPr>
                <a:t>Per-VM Storage Policy</a:t>
              </a:r>
            </a:p>
            <a:p>
              <a:pPr marL="285666" indent="-285666">
                <a:lnSpc>
                  <a:spcPct val="200000"/>
                </a:lnSpc>
                <a:buFont typeface="Wingdings" charset="2"/>
                <a:buChar char="§"/>
              </a:pPr>
              <a:r>
                <a:rPr lang="en-US">
                  <a:solidFill>
                    <a:schemeClr val="accent1"/>
                  </a:solidFill>
                </a:rPr>
                <a:t>First time infrastructure level AZ resilience!</a:t>
              </a:r>
              <a:r>
                <a:rPr lang="en-US" b="1">
                  <a:solidFill>
                    <a:schemeClr val="accent1"/>
                  </a:solidFill>
                </a:rPr>
                <a:t> </a:t>
              </a:r>
              <a:r>
                <a:rPr lang="en-US">
                  <a:solidFill>
                    <a:schemeClr val="accent1"/>
                  </a:solidFill>
                </a:rPr>
                <a:t>No need for refactoring traditional applications</a:t>
              </a:r>
            </a:p>
            <a:p>
              <a:pPr marL="285666" indent="-285666">
                <a:lnSpc>
                  <a:spcPct val="200000"/>
                </a:lnSpc>
                <a:buFont typeface="Wingdings" charset="2"/>
                <a:buChar char="§"/>
              </a:pPr>
              <a:endParaRPr lang="en-US">
                <a:solidFill>
                  <a:schemeClr val="accent1"/>
                </a:solidFill>
              </a:endParaRPr>
            </a:p>
            <a:p>
              <a:pPr marL="285666" indent="-285666">
                <a:buFont typeface="Wingdings" charset="2"/>
                <a:buChar char="§"/>
              </a:pPr>
              <a:endParaRPr lang="en-US">
                <a:solidFill>
                  <a:schemeClr val="bg1">
                    <a:lumMod val="50000"/>
                  </a:schemeClr>
                </a:solidFill>
              </a:endParaRPr>
            </a:p>
            <a:p>
              <a:pPr marL="285666" indent="-285666">
                <a:buFont typeface="Wingdings" charset="2"/>
                <a:buChar char="§"/>
              </a:pPr>
              <a:endParaRPr lang="en-US">
                <a:solidFill>
                  <a:schemeClr val="bg1">
                    <a:lumMod val="50000"/>
                  </a:schemeClr>
                </a:solidFill>
              </a:endParaRPr>
            </a:p>
          </p:txBody>
        </p:sp>
        <p:sp>
          <p:nvSpPr>
            <p:cNvPr id="83" name="Rectangle 82"/>
            <p:cNvSpPr/>
            <p:nvPr/>
          </p:nvSpPr>
          <p:spPr>
            <a:xfrm>
              <a:off x="7717378" y="1677750"/>
              <a:ext cx="82676" cy="1628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666" indent="-285666">
                <a:buFont typeface="Arial" charset="0"/>
                <a:buChar char="•"/>
              </a:pPr>
              <a:endParaRPr lang="en-US"/>
            </a:p>
          </p:txBody>
        </p:sp>
      </p:grpSp>
      <p:grpSp>
        <p:nvGrpSpPr>
          <p:cNvPr id="66" name="Group 65"/>
          <p:cNvGrpSpPr/>
          <p:nvPr/>
        </p:nvGrpSpPr>
        <p:grpSpPr>
          <a:xfrm>
            <a:off x="1995114" y="3032975"/>
            <a:ext cx="415119" cy="416663"/>
            <a:chOff x="4205157" y="3505200"/>
            <a:chExt cx="604577" cy="606669"/>
          </a:xfrm>
        </p:grpSpPr>
        <p:sp>
          <p:nvSpPr>
            <p:cNvPr id="68" name="Oval 67"/>
            <p:cNvSpPr/>
            <p:nvPr/>
          </p:nvSpPr>
          <p:spPr>
            <a:xfrm>
              <a:off x="4205157" y="3505200"/>
              <a:ext cx="604577" cy="606669"/>
            </a:xfrm>
            <a:prstGeom prst="ellipse">
              <a:avLst/>
            </a:prstGeom>
            <a:solidFill>
              <a:schemeClr val="accent3"/>
            </a:solidFill>
            <a:ln w="19050">
              <a:noFill/>
              <a:round/>
              <a:headEnd/>
              <a:tailEnd/>
            </a:ln>
            <a:effectLst>
              <a:outerShdw blurRad="50800" dist="38100" dir="5400000" algn="t" rotWithShape="0">
                <a:prstClr val="black">
                  <a:alpha val="40000"/>
                </a:prstClr>
              </a:outerShdw>
            </a:effectLst>
          </p:spPr>
          <p:txBody>
            <a:bodyPr wrap="none" lIns="0" tIns="0" rIns="0" bIns="0" anchor="ctr"/>
            <a:lstStyle/>
            <a:p>
              <a:pPr algn="ctr"/>
              <a:endParaRPr lang="en-US" sz="1500" u="sng">
                <a:solidFill>
                  <a:srgbClr val="FFFFFF"/>
                </a:solidFill>
              </a:endParaRPr>
            </a:p>
          </p:txBody>
        </p:sp>
        <p:grpSp>
          <p:nvGrpSpPr>
            <p:cNvPr id="69" name="Group 68"/>
            <p:cNvGrpSpPr/>
            <p:nvPr/>
          </p:nvGrpSpPr>
          <p:grpSpPr>
            <a:xfrm>
              <a:off x="4354717" y="3651125"/>
              <a:ext cx="305455" cy="314817"/>
              <a:chOff x="3833001" y="2603959"/>
              <a:chExt cx="469266" cy="497541"/>
            </a:xfrm>
          </p:grpSpPr>
          <p:sp>
            <p:nvSpPr>
              <p:cNvPr id="71" name="Freeform 70"/>
              <p:cNvSpPr/>
              <p:nvPr/>
            </p:nvSpPr>
            <p:spPr>
              <a:xfrm>
                <a:off x="3833001" y="2603959"/>
                <a:ext cx="469266" cy="140909"/>
              </a:xfrm>
              <a:custGeom>
                <a:avLst/>
                <a:gdLst>
                  <a:gd name="connsiteX0" fmla="*/ 379271 w 469266"/>
                  <a:gd name="connsiteY0" fmla="*/ 47595 h 140909"/>
                  <a:gd name="connsiteX1" fmla="*/ 356411 w 469266"/>
                  <a:gd name="connsiteY1" fmla="*/ 70455 h 140909"/>
                  <a:gd name="connsiteX2" fmla="*/ 379271 w 469266"/>
                  <a:gd name="connsiteY2" fmla="*/ 93315 h 140909"/>
                  <a:gd name="connsiteX3" fmla="*/ 402131 w 469266"/>
                  <a:gd name="connsiteY3" fmla="*/ 70455 h 140909"/>
                  <a:gd name="connsiteX4" fmla="*/ 379271 w 469266"/>
                  <a:gd name="connsiteY4" fmla="*/ 47595 h 140909"/>
                  <a:gd name="connsiteX5" fmla="*/ 23485 w 469266"/>
                  <a:gd name="connsiteY5" fmla="*/ 0 h 140909"/>
                  <a:gd name="connsiteX6" fmla="*/ 445781 w 469266"/>
                  <a:gd name="connsiteY6" fmla="*/ 0 h 140909"/>
                  <a:gd name="connsiteX7" fmla="*/ 469266 w 469266"/>
                  <a:gd name="connsiteY7" fmla="*/ 23485 h 140909"/>
                  <a:gd name="connsiteX8" fmla="*/ 469266 w 469266"/>
                  <a:gd name="connsiteY8" fmla="*/ 117424 h 140909"/>
                  <a:gd name="connsiteX9" fmla="*/ 445781 w 469266"/>
                  <a:gd name="connsiteY9" fmla="*/ 140909 h 140909"/>
                  <a:gd name="connsiteX10" fmla="*/ 23485 w 469266"/>
                  <a:gd name="connsiteY10" fmla="*/ 140909 h 140909"/>
                  <a:gd name="connsiteX11" fmla="*/ 0 w 469266"/>
                  <a:gd name="connsiteY11" fmla="*/ 117424 h 140909"/>
                  <a:gd name="connsiteX12" fmla="*/ 0 w 469266"/>
                  <a:gd name="connsiteY12" fmla="*/ 23485 h 140909"/>
                  <a:gd name="connsiteX13" fmla="*/ 23485 w 469266"/>
                  <a:gd name="connsiteY13" fmla="*/ 0 h 1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266" h="140909">
                    <a:moveTo>
                      <a:pt x="379271" y="47595"/>
                    </a:moveTo>
                    <a:cubicBezTo>
                      <a:pt x="366646" y="47595"/>
                      <a:pt x="356411" y="57830"/>
                      <a:pt x="356411" y="70455"/>
                    </a:cubicBezTo>
                    <a:cubicBezTo>
                      <a:pt x="356411" y="83080"/>
                      <a:pt x="366646" y="93315"/>
                      <a:pt x="379271" y="93315"/>
                    </a:cubicBezTo>
                    <a:cubicBezTo>
                      <a:pt x="391896" y="93315"/>
                      <a:pt x="402131" y="83080"/>
                      <a:pt x="402131" y="70455"/>
                    </a:cubicBezTo>
                    <a:cubicBezTo>
                      <a:pt x="402131" y="57830"/>
                      <a:pt x="391896" y="47595"/>
                      <a:pt x="379271" y="47595"/>
                    </a:cubicBezTo>
                    <a:close/>
                    <a:moveTo>
                      <a:pt x="23485" y="0"/>
                    </a:moveTo>
                    <a:lnTo>
                      <a:pt x="445781" y="0"/>
                    </a:lnTo>
                    <a:cubicBezTo>
                      <a:pt x="458751" y="0"/>
                      <a:pt x="469266" y="10515"/>
                      <a:pt x="469266" y="23485"/>
                    </a:cubicBezTo>
                    <a:lnTo>
                      <a:pt x="469266" y="117424"/>
                    </a:lnTo>
                    <a:cubicBezTo>
                      <a:pt x="469266" y="130394"/>
                      <a:pt x="458751" y="140909"/>
                      <a:pt x="445781" y="140909"/>
                    </a:cubicBezTo>
                    <a:lnTo>
                      <a:pt x="23485" y="140909"/>
                    </a:lnTo>
                    <a:cubicBezTo>
                      <a:pt x="10515" y="140909"/>
                      <a:pt x="0" y="130394"/>
                      <a:pt x="0" y="117424"/>
                    </a:cubicBezTo>
                    <a:lnTo>
                      <a:pt x="0" y="23485"/>
                    </a:lnTo>
                    <a:cubicBezTo>
                      <a:pt x="0" y="10515"/>
                      <a:pt x="10515" y="0"/>
                      <a:pt x="23485"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100" b="1" u="sng">
                  <a:solidFill>
                    <a:schemeClr val="accent1"/>
                  </a:solidFill>
                  <a:effectLst>
                    <a:innerShdw blurRad="114300">
                      <a:prstClr val="black">
                        <a:alpha val="52000"/>
                      </a:prstClr>
                    </a:innerShdw>
                  </a:effectLst>
                </a:endParaRPr>
              </a:p>
            </p:txBody>
          </p:sp>
          <p:sp>
            <p:nvSpPr>
              <p:cNvPr id="72" name="Freeform 71"/>
              <p:cNvSpPr/>
              <p:nvPr/>
            </p:nvSpPr>
            <p:spPr>
              <a:xfrm>
                <a:off x="3833001" y="2782275"/>
                <a:ext cx="469266" cy="140909"/>
              </a:xfrm>
              <a:custGeom>
                <a:avLst/>
                <a:gdLst>
                  <a:gd name="connsiteX0" fmla="*/ 379271 w 469266"/>
                  <a:gd name="connsiteY0" fmla="*/ 47595 h 140909"/>
                  <a:gd name="connsiteX1" fmla="*/ 356411 w 469266"/>
                  <a:gd name="connsiteY1" fmla="*/ 70455 h 140909"/>
                  <a:gd name="connsiteX2" fmla="*/ 379271 w 469266"/>
                  <a:gd name="connsiteY2" fmla="*/ 93315 h 140909"/>
                  <a:gd name="connsiteX3" fmla="*/ 402131 w 469266"/>
                  <a:gd name="connsiteY3" fmla="*/ 70455 h 140909"/>
                  <a:gd name="connsiteX4" fmla="*/ 379271 w 469266"/>
                  <a:gd name="connsiteY4" fmla="*/ 47595 h 140909"/>
                  <a:gd name="connsiteX5" fmla="*/ 23485 w 469266"/>
                  <a:gd name="connsiteY5" fmla="*/ 0 h 140909"/>
                  <a:gd name="connsiteX6" fmla="*/ 445781 w 469266"/>
                  <a:gd name="connsiteY6" fmla="*/ 0 h 140909"/>
                  <a:gd name="connsiteX7" fmla="*/ 469266 w 469266"/>
                  <a:gd name="connsiteY7" fmla="*/ 23485 h 140909"/>
                  <a:gd name="connsiteX8" fmla="*/ 469266 w 469266"/>
                  <a:gd name="connsiteY8" fmla="*/ 117424 h 140909"/>
                  <a:gd name="connsiteX9" fmla="*/ 445781 w 469266"/>
                  <a:gd name="connsiteY9" fmla="*/ 140909 h 140909"/>
                  <a:gd name="connsiteX10" fmla="*/ 23485 w 469266"/>
                  <a:gd name="connsiteY10" fmla="*/ 140909 h 140909"/>
                  <a:gd name="connsiteX11" fmla="*/ 0 w 469266"/>
                  <a:gd name="connsiteY11" fmla="*/ 117424 h 140909"/>
                  <a:gd name="connsiteX12" fmla="*/ 0 w 469266"/>
                  <a:gd name="connsiteY12" fmla="*/ 23485 h 140909"/>
                  <a:gd name="connsiteX13" fmla="*/ 23485 w 469266"/>
                  <a:gd name="connsiteY13" fmla="*/ 0 h 1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266" h="140909">
                    <a:moveTo>
                      <a:pt x="379271" y="47595"/>
                    </a:moveTo>
                    <a:cubicBezTo>
                      <a:pt x="366646" y="47595"/>
                      <a:pt x="356411" y="57830"/>
                      <a:pt x="356411" y="70455"/>
                    </a:cubicBezTo>
                    <a:cubicBezTo>
                      <a:pt x="356411" y="83080"/>
                      <a:pt x="366646" y="93315"/>
                      <a:pt x="379271" y="93315"/>
                    </a:cubicBezTo>
                    <a:cubicBezTo>
                      <a:pt x="391896" y="93315"/>
                      <a:pt x="402131" y="83080"/>
                      <a:pt x="402131" y="70455"/>
                    </a:cubicBezTo>
                    <a:cubicBezTo>
                      <a:pt x="402131" y="57830"/>
                      <a:pt x="391896" y="47595"/>
                      <a:pt x="379271" y="47595"/>
                    </a:cubicBezTo>
                    <a:close/>
                    <a:moveTo>
                      <a:pt x="23485" y="0"/>
                    </a:moveTo>
                    <a:lnTo>
                      <a:pt x="445781" y="0"/>
                    </a:lnTo>
                    <a:cubicBezTo>
                      <a:pt x="458751" y="0"/>
                      <a:pt x="469266" y="10515"/>
                      <a:pt x="469266" y="23485"/>
                    </a:cubicBezTo>
                    <a:lnTo>
                      <a:pt x="469266" y="117424"/>
                    </a:lnTo>
                    <a:cubicBezTo>
                      <a:pt x="469266" y="130394"/>
                      <a:pt x="458751" y="140909"/>
                      <a:pt x="445781" y="140909"/>
                    </a:cubicBezTo>
                    <a:lnTo>
                      <a:pt x="23485" y="140909"/>
                    </a:lnTo>
                    <a:cubicBezTo>
                      <a:pt x="10515" y="140909"/>
                      <a:pt x="0" y="130394"/>
                      <a:pt x="0" y="117424"/>
                    </a:cubicBezTo>
                    <a:lnTo>
                      <a:pt x="0" y="23485"/>
                    </a:lnTo>
                    <a:cubicBezTo>
                      <a:pt x="0" y="10515"/>
                      <a:pt x="10515" y="0"/>
                      <a:pt x="23485"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100" b="1" u="sng">
                  <a:solidFill>
                    <a:schemeClr val="accent1"/>
                  </a:solidFill>
                  <a:effectLst>
                    <a:innerShdw blurRad="114300">
                      <a:prstClr val="black">
                        <a:alpha val="52000"/>
                      </a:prstClr>
                    </a:innerShdw>
                  </a:effectLst>
                </a:endParaRPr>
              </a:p>
            </p:txBody>
          </p:sp>
          <p:sp>
            <p:nvSpPr>
              <p:cNvPr id="87" name="Freeform 86"/>
              <p:cNvSpPr/>
              <p:nvPr/>
            </p:nvSpPr>
            <p:spPr>
              <a:xfrm>
                <a:off x="3833001" y="2960591"/>
                <a:ext cx="469266" cy="140909"/>
              </a:xfrm>
              <a:custGeom>
                <a:avLst/>
                <a:gdLst>
                  <a:gd name="connsiteX0" fmla="*/ 379271 w 469266"/>
                  <a:gd name="connsiteY0" fmla="*/ 47595 h 140909"/>
                  <a:gd name="connsiteX1" fmla="*/ 356411 w 469266"/>
                  <a:gd name="connsiteY1" fmla="*/ 70455 h 140909"/>
                  <a:gd name="connsiteX2" fmla="*/ 379271 w 469266"/>
                  <a:gd name="connsiteY2" fmla="*/ 93315 h 140909"/>
                  <a:gd name="connsiteX3" fmla="*/ 402131 w 469266"/>
                  <a:gd name="connsiteY3" fmla="*/ 70455 h 140909"/>
                  <a:gd name="connsiteX4" fmla="*/ 379271 w 469266"/>
                  <a:gd name="connsiteY4" fmla="*/ 47595 h 140909"/>
                  <a:gd name="connsiteX5" fmla="*/ 23485 w 469266"/>
                  <a:gd name="connsiteY5" fmla="*/ 0 h 140909"/>
                  <a:gd name="connsiteX6" fmla="*/ 445781 w 469266"/>
                  <a:gd name="connsiteY6" fmla="*/ 0 h 140909"/>
                  <a:gd name="connsiteX7" fmla="*/ 469266 w 469266"/>
                  <a:gd name="connsiteY7" fmla="*/ 23485 h 140909"/>
                  <a:gd name="connsiteX8" fmla="*/ 469266 w 469266"/>
                  <a:gd name="connsiteY8" fmla="*/ 117424 h 140909"/>
                  <a:gd name="connsiteX9" fmla="*/ 445781 w 469266"/>
                  <a:gd name="connsiteY9" fmla="*/ 140909 h 140909"/>
                  <a:gd name="connsiteX10" fmla="*/ 23485 w 469266"/>
                  <a:gd name="connsiteY10" fmla="*/ 140909 h 140909"/>
                  <a:gd name="connsiteX11" fmla="*/ 0 w 469266"/>
                  <a:gd name="connsiteY11" fmla="*/ 117424 h 140909"/>
                  <a:gd name="connsiteX12" fmla="*/ 0 w 469266"/>
                  <a:gd name="connsiteY12" fmla="*/ 23485 h 140909"/>
                  <a:gd name="connsiteX13" fmla="*/ 23485 w 469266"/>
                  <a:gd name="connsiteY13" fmla="*/ 0 h 1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266" h="140909">
                    <a:moveTo>
                      <a:pt x="379271" y="47595"/>
                    </a:moveTo>
                    <a:cubicBezTo>
                      <a:pt x="366646" y="47595"/>
                      <a:pt x="356411" y="57830"/>
                      <a:pt x="356411" y="70455"/>
                    </a:cubicBezTo>
                    <a:cubicBezTo>
                      <a:pt x="356411" y="83080"/>
                      <a:pt x="366646" y="93315"/>
                      <a:pt x="379271" y="93315"/>
                    </a:cubicBezTo>
                    <a:cubicBezTo>
                      <a:pt x="391896" y="93315"/>
                      <a:pt x="402131" y="83080"/>
                      <a:pt x="402131" y="70455"/>
                    </a:cubicBezTo>
                    <a:cubicBezTo>
                      <a:pt x="402131" y="57830"/>
                      <a:pt x="391896" y="47595"/>
                      <a:pt x="379271" y="47595"/>
                    </a:cubicBezTo>
                    <a:close/>
                    <a:moveTo>
                      <a:pt x="23485" y="0"/>
                    </a:moveTo>
                    <a:lnTo>
                      <a:pt x="445781" y="0"/>
                    </a:lnTo>
                    <a:cubicBezTo>
                      <a:pt x="458751" y="0"/>
                      <a:pt x="469266" y="10515"/>
                      <a:pt x="469266" y="23485"/>
                    </a:cubicBezTo>
                    <a:lnTo>
                      <a:pt x="469266" y="117424"/>
                    </a:lnTo>
                    <a:cubicBezTo>
                      <a:pt x="469266" y="130394"/>
                      <a:pt x="458751" y="140909"/>
                      <a:pt x="445781" y="140909"/>
                    </a:cubicBezTo>
                    <a:lnTo>
                      <a:pt x="23485" y="140909"/>
                    </a:lnTo>
                    <a:cubicBezTo>
                      <a:pt x="10515" y="140909"/>
                      <a:pt x="0" y="130394"/>
                      <a:pt x="0" y="117424"/>
                    </a:cubicBezTo>
                    <a:lnTo>
                      <a:pt x="0" y="23485"/>
                    </a:lnTo>
                    <a:cubicBezTo>
                      <a:pt x="0" y="10515"/>
                      <a:pt x="10515" y="0"/>
                      <a:pt x="23485"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100" b="1" u="sng">
                  <a:solidFill>
                    <a:schemeClr val="accent1"/>
                  </a:solidFill>
                  <a:effectLst>
                    <a:innerShdw blurRad="114300">
                      <a:prstClr val="black">
                        <a:alpha val="52000"/>
                      </a:prstClr>
                    </a:innerShdw>
                  </a:effectLst>
                </a:endParaRPr>
              </a:p>
            </p:txBody>
          </p:sp>
        </p:grpSp>
      </p:grpSp>
      <p:grpSp>
        <p:nvGrpSpPr>
          <p:cNvPr id="88" name="Group 87"/>
          <p:cNvGrpSpPr/>
          <p:nvPr/>
        </p:nvGrpSpPr>
        <p:grpSpPr>
          <a:xfrm>
            <a:off x="3571185" y="3032975"/>
            <a:ext cx="415119" cy="416663"/>
            <a:chOff x="5229290" y="3505200"/>
            <a:chExt cx="604577" cy="606669"/>
          </a:xfrm>
        </p:grpSpPr>
        <p:sp>
          <p:nvSpPr>
            <p:cNvPr id="89" name="Oval 88"/>
            <p:cNvSpPr/>
            <p:nvPr/>
          </p:nvSpPr>
          <p:spPr>
            <a:xfrm>
              <a:off x="5229290" y="3505200"/>
              <a:ext cx="604577" cy="606669"/>
            </a:xfrm>
            <a:prstGeom prst="ellipse">
              <a:avLst/>
            </a:prstGeom>
            <a:solidFill>
              <a:schemeClr val="accent3"/>
            </a:solidFill>
            <a:ln w="19050">
              <a:noFill/>
              <a:round/>
              <a:headEnd/>
              <a:tailEnd/>
            </a:ln>
            <a:effectLst>
              <a:outerShdw blurRad="50800" dist="38100" dir="5400000" algn="t" rotWithShape="0">
                <a:prstClr val="black">
                  <a:alpha val="40000"/>
                </a:prstClr>
              </a:outerShdw>
            </a:effectLst>
          </p:spPr>
          <p:txBody>
            <a:bodyPr wrap="none" lIns="0" tIns="0" rIns="0" bIns="0" anchor="ctr"/>
            <a:lstStyle/>
            <a:p>
              <a:pPr algn="ctr"/>
              <a:endParaRPr lang="en-US" sz="1500" u="sng">
                <a:solidFill>
                  <a:srgbClr val="FFFFFF"/>
                </a:solidFill>
              </a:endParaRPr>
            </a:p>
          </p:txBody>
        </p:sp>
        <p:grpSp>
          <p:nvGrpSpPr>
            <p:cNvPr id="90" name="Group 89"/>
            <p:cNvGrpSpPr/>
            <p:nvPr/>
          </p:nvGrpSpPr>
          <p:grpSpPr>
            <a:xfrm>
              <a:off x="5397753" y="3652265"/>
              <a:ext cx="267649" cy="312539"/>
              <a:chOff x="5204751" y="2676992"/>
              <a:chExt cx="313228" cy="376269"/>
            </a:xfrm>
          </p:grpSpPr>
          <p:sp>
            <p:nvSpPr>
              <p:cNvPr id="91" name="Freeform 16"/>
              <p:cNvSpPr>
                <a:spLocks/>
              </p:cNvSpPr>
              <p:nvPr/>
            </p:nvSpPr>
            <p:spPr bwMode="auto">
              <a:xfrm>
                <a:off x="5210074" y="2676992"/>
                <a:ext cx="302582" cy="104985"/>
              </a:xfrm>
              <a:custGeom>
                <a:avLst/>
                <a:gdLst>
                  <a:gd name="T0" fmla="*/ 457 w 457"/>
                  <a:gd name="T1" fmla="*/ 77 h 154"/>
                  <a:gd name="T2" fmla="*/ 395 w 457"/>
                  <a:gd name="T3" fmla="*/ 130 h 154"/>
                  <a:gd name="T4" fmla="*/ 382 w 457"/>
                  <a:gd name="T5" fmla="*/ 134 h 154"/>
                  <a:gd name="T6" fmla="*/ 368 w 457"/>
                  <a:gd name="T7" fmla="*/ 138 h 154"/>
                  <a:gd name="T8" fmla="*/ 228 w 457"/>
                  <a:gd name="T9" fmla="*/ 154 h 154"/>
                  <a:gd name="T10" fmla="*/ 89 w 457"/>
                  <a:gd name="T11" fmla="*/ 138 h 154"/>
                  <a:gd name="T12" fmla="*/ 75 w 457"/>
                  <a:gd name="T13" fmla="*/ 134 h 154"/>
                  <a:gd name="T14" fmla="*/ 62 w 457"/>
                  <a:gd name="T15" fmla="*/ 130 h 154"/>
                  <a:gd name="T16" fmla="*/ 0 w 457"/>
                  <a:gd name="T17" fmla="*/ 77 h 154"/>
                  <a:gd name="T18" fmla="*/ 228 w 457"/>
                  <a:gd name="T19" fmla="*/ 0 h 154"/>
                  <a:gd name="T20" fmla="*/ 457 w 457"/>
                  <a:gd name="T21"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7" h="154">
                    <a:moveTo>
                      <a:pt x="457" y="77"/>
                    </a:moveTo>
                    <a:cubicBezTo>
                      <a:pt x="457" y="96"/>
                      <a:pt x="435" y="115"/>
                      <a:pt x="395" y="130"/>
                    </a:cubicBezTo>
                    <a:cubicBezTo>
                      <a:pt x="391" y="131"/>
                      <a:pt x="387" y="133"/>
                      <a:pt x="382" y="134"/>
                    </a:cubicBezTo>
                    <a:cubicBezTo>
                      <a:pt x="378" y="135"/>
                      <a:pt x="373" y="137"/>
                      <a:pt x="368" y="138"/>
                    </a:cubicBezTo>
                    <a:cubicBezTo>
                      <a:pt x="331" y="148"/>
                      <a:pt x="283" y="154"/>
                      <a:pt x="228" y="154"/>
                    </a:cubicBezTo>
                    <a:cubicBezTo>
                      <a:pt x="174" y="154"/>
                      <a:pt x="126" y="148"/>
                      <a:pt x="89" y="138"/>
                    </a:cubicBezTo>
                    <a:cubicBezTo>
                      <a:pt x="84" y="137"/>
                      <a:pt x="79" y="135"/>
                      <a:pt x="75" y="134"/>
                    </a:cubicBezTo>
                    <a:cubicBezTo>
                      <a:pt x="70" y="133"/>
                      <a:pt x="66" y="131"/>
                      <a:pt x="62" y="130"/>
                    </a:cubicBezTo>
                    <a:cubicBezTo>
                      <a:pt x="22" y="115"/>
                      <a:pt x="0" y="96"/>
                      <a:pt x="0" y="77"/>
                    </a:cubicBezTo>
                    <a:cubicBezTo>
                      <a:pt x="0" y="40"/>
                      <a:pt x="92" y="0"/>
                      <a:pt x="228" y="0"/>
                    </a:cubicBezTo>
                    <a:cubicBezTo>
                      <a:pt x="365" y="0"/>
                      <a:pt x="457" y="40"/>
                      <a:pt x="457" y="77"/>
                    </a:cubicBezTo>
                    <a:close/>
                  </a:path>
                </a:pathLst>
              </a:custGeom>
              <a:solidFill>
                <a:schemeClr val="bg1"/>
              </a:solidFill>
              <a:ln w="19050">
                <a:noFill/>
                <a:round/>
                <a:headEnd/>
                <a:tailEnd/>
              </a:ln>
              <a:effectLst/>
            </p:spPr>
            <p:txBody>
              <a:bodyPr wrap="none" lIns="0" tIns="0" rIns="0" bIns="0" rtlCol="0" anchor="ctr"/>
              <a:lstStyle/>
              <a:p>
                <a:pPr algn="ctr" defTabSz="685631"/>
                <a:endParaRPr lang="en-US" sz="1500" u="sng">
                  <a:solidFill>
                    <a:srgbClr val="FFFFFF"/>
                  </a:solidFill>
                </a:endParaRPr>
              </a:p>
            </p:txBody>
          </p:sp>
          <p:sp>
            <p:nvSpPr>
              <p:cNvPr id="92" name="Freeform 15"/>
              <p:cNvSpPr>
                <a:spLocks/>
              </p:cNvSpPr>
              <p:nvPr/>
            </p:nvSpPr>
            <p:spPr bwMode="auto">
              <a:xfrm>
                <a:off x="5204751" y="2745825"/>
                <a:ext cx="313228" cy="130436"/>
              </a:xfrm>
              <a:custGeom>
                <a:avLst/>
                <a:gdLst>
                  <a:gd name="T0" fmla="*/ 473 w 473"/>
                  <a:gd name="T1" fmla="*/ 0 h 191"/>
                  <a:gd name="T2" fmla="*/ 473 w 473"/>
                  <a:gd name="T3" fmla="*/ 106 h 191"/>
                  <a:gd name="T4" fmla="*/ 414 w 473"/>
                  <a:gd name="T5" fmla="*/ 162 h 191"/>
                  <a:gd name="T6" fmla="*/ 403 w 473"/>
                  <a:gd name="T7" fmla="*/ 167 h 191"/>
                  <a:gd name="T8" fmla="*/ 390 w 473"/>
                  <a:gd name="T9" fmla="*/ 171 h 191"/>
                  <a:gd name="T10" fmla="*/ 390 w 473"/>
                  <a:gd name="T11" fmla="*/ 171 h 191"/>
                  <a:gd name="T12" fmla="*/ 236 w 473"/>
                  <a:gd name="T13" fmla="*/ 191 h 191"/>
                  <a:gd name="T14" fmla="*/ 83 w 473"/>
                  <a:gd name="T15" fmla="*/ 171 h 191"/>
                  <a:gd name="T16" fmla="*/ 83 w 473"/>
                  <a:gd name="T17" fmla="*/ 171 h 191"/>
                  <a:gd name="T18" fmla="*/ 70 w 473"/>
                  <a:gd name="T19" fmla="*/ 167 h 191"/>
                  <a:gd name="T20" fmla="*/ 59 w 473"/>
                  <a:gd name="T21" fmla="*/ 162 h 191"/>
                  <a:gd name="T22" fmla="*/ 59 w 473"/>
                  <a:gd name="T23" fmla="*/ 162 h 191"/>
                  <a:gd name="T24" fmla="*/ 0 w 473"/>
                  <a:gd name="T25" fmla="*/ 106 h 191"/>
                  <a:gd name="T26" fmla="*/ 0 w 473"/>
                  <a:gd name="T27" fmla="*/ 1 h 191"/>
                  <a:gd name="T28" fmla="*/ 48 w 473"/>
                  <a:gd name="T29" fmla="*/ 37 h 191"/>
                  <a:gd name="T30" fmla="*/ 59 w 473"/>
                  <a:gd name="T31" fmla="*/ 41 h 191"/>
                  <a:gd name="T32" fmla="*/ 70 w 473"/>
                  <a:gd name="T33" fmla="*/ 45 h 191"/>
                  <a:gd name="T34" fmla="*/ 236 w 473"/>
                  <a:gd name="T35" fmla="*/ 69 h 191"/>
                  <a:gd name="T36" fmla="*/ 403 w 473"/>
                  <a:gd name="T37" fmla="*/ 45 h 191"/>
                  <a:gd name="T38" fmla="*/ 414 w 473"/>
                  <a:gd name="T39" fmla="*/ 41 h 191"/>
                  <a:gd name="T40" fmla="*/ 424 w 473"/>
                  <a:gd name="T41" fmla="*/ 37 h 191"/>
                  <a:gd name="T42" fmla="*/ 473 w 473"/>
                  <a:gd name="T43"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3" h="191">
                    <a:moveTo>
                      <a:pt x="473" y="0"/>
                    </a:moveTo>
                    <a:cubicBezTo>
                      <a:pt x="473" y="106"/>
                      <a:pt x="473" y="106"/>
                      <a:pt x="473" y="106"/>
                    </a:cubicBezTo>
                    <a:cubicBezTo>
                      <a:pt x="473" y="128"/>
                      <a:pt x="451" y="147"/>
                      <a:pt x="414" y="162"/>
                    </a:cubicBezTo>
                    <a:cubicBezTo>
                      <a:pt x="411" y="164"/>
                      <a:pt x="407" y="165"/>
                      <a:pt x="403" y="167"/>
                    </a:cubicBezTo>
                    <a:cubicBezTo>
                      <a:pt x="399" y="168"/>
                      <a:pt x="394" y="169"/>
                      <a:pt x="390" y="171"/>
                    </a:cubicBezTo>
                    <a:cubicBezTo>
                      <a:pt x="390" y="171"/>
                      <a:pt x="390" y="171"/>
                      <a:pt x="390" y="171"/>
                    </a:cubicBezTo>
                    <a:cubicBezTo>
                      <a:pt x="349" y="183"/>
                      <a:pt x="295" y="191"/>
                      <a:pt x="236" y="191"/>
                    </a:cubicBezTo>
                    <a:cubicBezTo>
                      <a:pt x="178" y="191"/>
                      <a:pt x="124" y="183"/>
                      <a:pt x="83" y="171"/>
                    </a:cubicBezTo>
                    <a:cubicBezTo>
                      <a:pt x="83" y="171"/>
                      <a:pt x="83" y="171"/>
                      <a:pt x="83" y="171"/>
                    </a:cubicBezTo>
                    <a:cubicBezTo>
                      <a:pt x="78" y="169"/>
                      <a:pt x="74" y="168"/>
                      <a:pt x="70" y="167"/>
                    </a:cubicBezTo>
                    <a:cubicBezTo>
                      <a:pt x="66" y="165"/>
                      <a:pt x="62" y="164"/>
                      <a:pt x="59" y="162"/>
                    </a:cubicBezTo>
                    <a:cubicBezTo>
                      <a:pt x="59" y="162"/>
                      <a:pt x="59" y="162"/>
                      <a:pt x="59" y="162"/>
                    </a:cubicBezTo>
                    <a:cubicBezTo>
                      <a:pt x="22" y="147"/>
                      <a:pt x="0" y="128"/>
                      <a:pt x="0" y="106"/>
                    </a:cubicBezTo>
                    <a:cubicBezTo>
                      <a:pt x="0" y="1"/>
                      <a:pt x="0" y="1"/>
                      <a:pt x="0" y="1"/>
                    </a:cubicBezTo>
                    <a:cubicBezTo>
                      <a:pt x="9" y="14"/>
                      <a:pt x="26" y="26"/>
                      <a:pt x="48" y="37"/>
                    </a:cubicBezTo>
                    <a:cubicBezTo>
                      <a:pt x="52" y="38"/>
                      <a:pt x="55" y="40"/>
                      <a:pt x="59" y="41"/>
                    </a:cubicBezTo>
                    <a:cubicBezTo>
                      <a:pt x="63" y="43"/>
                      <a:pt x="66" y="44"/>
                      <a:pt x="70" y="45"/>
                    </a:cubicBezTo>
                    <a:cubicBezTo>
                      <a:pt x="114" y="60"/>
                      <a:pt x="172" y="69"/>
                      <a:pt x="236" y="69"/>
                    </a:cubicBezTo>
                    <a:cubicBezTo>
                      <a:pt x="301" y="69"/>
                      <a:pt x="359" y="60"/>
                      <a:pt x="403" y="45"/>
                    </a:cubicBezTo>
                    <a:cubicBezTo>
                      <a:pt x="406" y="44"/>
                      <a:pt x="410" y="43"/>
                      <a:pt x="414" y="41"/>
                    </a:cubicBezTo>
                    <a:cubicBezTo>
                      <a:pt x="417" y="40"/>
                      <a:pt x="421" y="38"/>
                      <a:pt x="424" y="37"/>
                    </a:cubicBezTo>
                    <a:cubicBezTo>
                      <a:pt x="447" y="26"/>
                      <a:pt x="464" y="14"/>
                      <a:pt x="473" y="0"/>
                    </a:cubicBezTo>
                    <a:close/>
                  </a:path>
                </a:pathLst>
              </a:custGeom>
              <a:solidFill>
                <a:schemeClr val="bg1"/>
              </a:solidFill>
              <a:ln w="19050">
                <a:noFill/>
                <a:round/>
                <a:headEnd/>
                <a:tailEnd/>
              </a:ln>
              <a:effectLst/>
            </p:spPr>
            <p:txBody>
              <a:bodyPr wrap="none" lIns="0" tIns="0" rIns="0" bIns="0" rtlCol="0" anchor="ctr"/>
              <a:lstStyle/>
              <a:p>
                <a:pPr algn="ctr" defTabSz="685631"/>
                <a:endParaRPr lang="en-US" sz="1500" u="sng">
                  <a:solidFill>
                    <a:srgbClr val="FFFFFF"/>
                  </a:solidFill>
                </a:endParaRPr>
              </a:p>
            </p:txBody>
          </p:sp>
          <p:sp>
            <p:nvSpPr>
              <p:cNvPr id="93" name="Freeform 14"/>
              <p:cNvSpPr>
                <a:spLocks/>
              </p:cNvSpPr>
              <p:nvPr/>
            </p:nvSpPr>
            <p:spPr bwMode="auto">
              <a:xfrm>
                <a:off x="5204751" y="2844158"/>
                <a:ext cx="313228" cy="121181"/>
              </a:xfrm>
              <a:custGeom>
                <a:avLst/>
                <a:gdLst>
                  <a:gd name="T0" fmla="*/ 473 w 473"/>
                  <a:gd name="T1" fmla="*/ 0 h 177"/>
                  <a:gd name="T2" fmla="*/ 473 w 473"/>
                  <a:gd name="T3" fmla="*/ 92 h 177"/>
                  <a:gd name="T4" fmla="*/ 236 w 473"/>
                  <a:gd name="T5" fmla="*/ 177 h 177"/>
                  <a:gd name="T6" fmla="*/ 0 w 473"/>
                  <a:gd name="T7" fmla="*/ 92 h 177"/>
                  <a:gd name="T8" fmla="*/ 0 w 473"/>
                  <a:gd name="T9" fmla="*/ 0 h 177"/>
                  <a:gd name="T10" fmla="*/ 39 w 473"/>
                  <a:gd name="T11" fmla="*/ 27 h 177"/>
                  <a:gd name="T12" fmla="*/ 39 w 473"/>
                  <a:gd name="T13" fmla="*/ 27 h 177"/>
                  <a:gd name="T14" fmla="*/ 48 w 473"/>
                  <a:gd name="T15" fmla="*/ 31 h 177"/>
                  <a:gd name="T16" fmla="*/ 59 w 473"/>
                  <a:gd name="T17" fmla="*/ 35 h 177"/>
                  <a:gd name="T18" fmla="*/ 64 w 473"/>
                  <a:gd name="T19" fmla="*/ 37 h 177"/>
                  <a:gd name="T20" fmla="*/ 236 w 473"/>
                  <a:gd name="T21" fmla="*/ 63 h 177"/>
                  <a:gd name="T22" fmla="*/ 409 w 473"/>
                  <a:gd name="T23" fmla="*/ 37 h 177"/>
                  <a:gd name="T24" fmla="*/ 414 w 473"/>
                  <a:gd name="T25" fmla="*/ 35 h 177"/>
                  <a:gd name="T26" fmla="*/ 424 w 473"/>
                  <a:gd name="T27" fmla="*/ 31 h 177"/>
                  <a:gd name="T28" fmla="*/ 434 w 473"/>
                  <a:gd name="T29" fmla="*/ 27 h 177"/>
                  <a:gd name="T30" fmla="*/ 434 w 473"/>
                  <a:gd name="T31" fmla="*/ 27 h 177"/>
                  <a:gd name="T32" fmla="*/ 473 w 473"/>
                  <a:gd name="T3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3" h="177">
                    <a:moveTo>
                      <a:pt x="473" y="0"/>
                    </a:moveTo>
                    <a:cubicBezTo>
                      <a:pt x="473" y="92"/>
                      <a:pt x="473" y="92"/>
                      <a:pt x="473" y="92"/>
                    </a:cubicBezTo>
                    <a:cubicBezTo>
                      <a:pt x="473" y="139"/>
                      <a:pt x="367" y="177"/>
                      <a:pt x="236" y="177"/>
                    </a:cubicBezTo>
                    <a:cubicBezTo>
                      <a:pt x="106" y="177"/>
                      <a:pt x="0" y="139"/>
                      <a:pt x="0" y="92"/>
                    </a:cubicBezTo>
                    <a:cubicBezTo>
                      <a:pt x="0" y="0"/>
                      <a:pt x="0" y="0"/>
                      <a:pt x="0" y="0"/>
                    </a:cubicBezTo>
                    <a:cubicBezTo>
                      <a:pt x="8" y="9"/>
                      <a:pt x="20" y="18"/>
                      <a:pt x="39" y="27"/>
                    </a:cubicBezTo>
                    <a:cubicBezTo>
                      <a:pt x="39" y="27"/>
                      <a:pt x="39" y="27"/>
                      <a:pt x="39" y="27"/>
                    </a:cubicBezTo>
                    <a:cubicBezTo>
                      <a:pt x="42" y="28"/>
                      <a:pt x="45" y="30"/>
                      <a:pt x="48" y="31"/>
                    </a:cubicBezTo>
                    <a:cubicBezTo>
                      <a:pt x="52" y="33"/>
                      <a:pt x="55" y="34"/>
                      <a:pt x="59" y="35"/>
                    </a:cubicBezTo>
                    <a:cubicBezTo>
                      <a:pt x="60" y="36"/>
                      <a:pt x="62" y="37"/>
                      <a:pt x="64" y="37"/>
                    </a:cubicBezTo>
                    <a:cubicBezTo>
                      <a:pt x="110" y="54"/>
                      <a:pt x="171" y="63"/>
                      <a:pt x="236" y="63"/>
                    </a:cubicBezTo>
                    <a:cubicBezTo>
                      <a:pt x="301" y="63"/>
                      <a:pt x="363" y="54"/>
                      <a:pt x="409" y="37"/>
                    </a:cubicBezTo>
                    <a:cubicBezTo>
                      <a:pt x="411" y="37"/>
                      <a:pt x="413" y="36"/>
                      <a:pt x="414" y="35"/>
                    </a:cubicBezTo>
                    <a:cubicBezTo>
                      <a:pt x="418" y="34"/>
                      <a:pt x="421" y="33"/>
                      <a:pt x="424" y="31"/>
                    </a:cubicBezTo>
                    <a:cubicBezTo>
                      <a:pt x="428" y="30"/>
                      <a:pt x="431" y="28"/>
                      <a:pt x="434" y="27"/>
                    </a:cubicBezTo>
                    <a:cubicBezTo>
                      <a:pt x="434" y="27"/>
                      <a:pt x="434" y="27"/>
                      <a:pt x="434" y="27"/>
                    </a:cubicBezTo>
                    <a:cubicBezTo>
                      <a:pt x="452" y="18"/>
                      <a:pt x="465" y="9"/>
                      <a:pt x="473" y="0"/>
                    </a:cubicBezTo>
                    <a:close/>
                  </a:path>
                </a:pathLst>
              </a:custGeom>
              <a:solidFill>
                <a:schemeClr val="bg1"/>
              </a:solidFill>
              <a:ln w="19050">
                <a:noFill/>
                <a:round/>
                <a:headEnd/>
                <a:tailEnd/>
              </a:ln>
              <a:effectLst/>
            </p:spPr>
            <p:txBody>
              <a:bodyPr wrap="none" lIns="0" tIns="0" rIns="0" bIns="0" rtlCol="0" anchor="ctr"/>
              <a:lstStyle/>
              <a:p>
                <a:pPr algn="ctr" defTabSz="685631"/>
                <a:endParaRPr lang="en-US" sz="1500" u="sng">
                  <a:solidFill>
                    <a:srgbClr val="FFFFFF"/>
                  </a:solidFill>
                </a:endParaRPr>
              </a:p>
            </p:txBody>
          </p:sp>
          <p:sp>
            <p:nvSpPr>
              <p:cNvPr id="94" name="Freeform 13"/>
              <p:cNvSpPr>
                <a:spLocks/>
              </p:cNvSpPr>
              <p:nvPr/>
            </p:nvSpPr>
            <p:spPr bwMode="auto">
              <a:xfrm>
                <a:off x="5204751" y="2932369"/>
                <a:ext cx="313228" cy="120892"/>
              </a:xfrm>
              <a:custGeom>
                <a:avLst/>
                <a:gdLst>
                  <a:gd name="T0" fmla="*/ 473 w 473"/>
                  <a:gd name="T1" fmla="*/ 0 h 177"/>
                  <a:gd name="T2" fmla="*/ 473 w 473"/>
                  <a:gd name="T3" fmla="*/ 92 h 177"/>
                  <a:gd name="T4" fmla="*/ 236 w 473"/>
                  <a:gd name="T5" fmla="*/ 177 h 177"/>
                  <a:gd name="T6" fmla="*/ 0 w 473"/>
                  <a:gd name="T7" fmla="*/ 92 h 177"/>
                  <a:gd name="T8" fmla="*/ 0 w 473"/>
                  <a:gd name="T9" fmla="*/ 0 h 177"/>
                  <a:gd name="T10" fmla="*/ 64 w 473"/>
                  <a:gd name="T11" fmla="*/ 38 h 177"/>
                  <a:gd name="T12" fmla="*/ 236 w 473"/>
                  <a:gd name="T13" fmla="*/ 64 h 177"/>
                  <a:gd name="T14" fmla="*/ 409 w 473"/>
                  <a:gd name="T15" fmla="*/ 38 h 177"/>
                  <a:gd name="T16" fmla="*/ 473 w 473"/>
                  <a:gd name="T17"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 h="177">
                    <a:moveTo>
                      <a:pt x="473" y="0"/>
                    </a:moveTo>
                    <a:cubicBezTo>
                      <a:pt x="473" y="92"/>
                      <a:pt x="473" y="92"/>
                      <a:pt x="473" y="92"/>
                    </a:cubicBezTo>
                    <a:cubicBezTo>
                      <a:pt x="473" y="139"/>
                      <a:pt x="367" y="177"/>
                      <a:pt x="236" y="177"/>
                    </a:cubicBezTo>
                    <a:cubicBezTo>
                      <a:pt x="106" y="177"/>
                      <a:pt x="0" y="139"/>
                      <a:pt x="0" y="92"/>
                    </a:cubicBezTo>
                    <a:cubicBezTo>
                      <a:pt x="0" y="0"/>
                      <a:pt x="0" y="0"/>
                      <a:pt x="0" y="0"/>
                    </a:cubicBezTo>
                    <a:cubicBezTo>
                      <a:pt x="11" y="13"/>
                      <a:pt x="31" y="26"/>
                      <a:pt x="64" y="38"/>
                    </a:cubicBezTo>
                    <a:cubicBezTo>
                      <a:pt x="110" y="55"/>
                      <a:pt x="171" y="64"/>
                      <a:pt x="236" y="64"/>
                    </a:cubicBezTo>
                    <a:cubicBezTo>
                      <a:pt x="301" y="64"/>
                      <a:pt x="363" y="55"/>
                      <a:pt x="409" y="38"/>
                    </a:cubicBezTo>
                    <a:cubicBezTo>
                      <a:pt x="442" y="26"/>
                      <a:pt x="461" y="13"/>
                      <a:pt x="473" y="0"/>
                    </a:cubicBezTo>
                    <a:close/>
                  </a:path>
                </a:pathLst>
              </a:custGeom>
              <a:solidFill>
                <a:schemeClr val="bg1"/>
              </a:solidFill>
              <a:ln w="19050">
                <a:noFill/>
                <a:round/>
                <a:headEnd/>
                <a:tailEnd/>
              </a:ln>
              <a:effectLst/>
            </p:spPr>
            <p:txBody>
              <a:bodyPr wrap="none" lIns="0" tIns="0" rIns="0" bIns="0" rtlCol="0" anchor="ctr"/>
              <a:lstStyle/>
              <a:p>
                <a:pPr algn="ctr" defTabSz="685631"/>
                <a:endParaRPr lang="en-US" sz="1500" u="sng">
                  <a:solidFill>
                    <a:srgbClr val="FFFFFF"/>
                  </a:solidFill>
                </a:endParaRPr>
              </a:p>
            </p:txBody>
          </p:sp>
        </p:grpSp>
      </p:grpSp>
      <p:grpSp>
        <p:nvGrpSpPr>
          <p:cNvPr id="96" name="Group 95"/>
          <p:cNvGrpSpPr/>
          <p:nvPr/>
        </p:nvGrpSpPr>
        <p:grpSpPr>
          <a:xfrm>
            <a:off x="5183965" y="3032975"/>
            <a:ext cx="415119" cy="416663"/>
            <a:chOff x="6189523" y="3505200"/>
            <a:chExt cx="604577" cy="606669"/>
          </a:xfrm>
        </p:grpSpPr>
        <p:sp>
          <p:nvSpPr>
            <p:cNvPr id="97" name="Oval 96"/>
            <p:cNvSpPr/>
            <p:nvPr/>
          </p:nvSpPr>
          <p:spPr>
            <a:xfrm>
              <a:off x="6189523" y="3505200"/>
              <a:ext cx="604577" cy="606669"/>
            </a:xfrm>
            <a:prstGeom prst="ellipse">
              <a:avLst/>
            </a:prstGeom>
            <a:solidFill>
              <a:schemeClr val="accent3"/>
            </a:solidFill>
            <a:ln w="19050">
              <a:noFill/>
              <a:round/>
              <a:headEnd/>
              <a:tailEnd/>
            </a:ln>
            <a:effectLst>
              <a:outerShdw blurRad="50800" dist="38100" dir="5400000" algn="t" rotWithShape="0">
                <a:prstClr val="black">
                  <a:alpha val="40000"/>
                </a:prstClr>
              </a:outerShdw>
            </a:effectLst>
          </p:spPr>
          <p:txBody>
            <a:bodyPr wrap="none" lIns="0" tIns="0" rIns="0" bIns="0" anchor="ctr"/>
            <a:lstStyle/>
            <a:p>
              <a:pPr algn="ctr"/>
              <a:endParaRPr lang="en-US" sz="1500" u="sng">
                <a:solidFill>
                  <a:srgbClr val="FFFFFF"/>
                </a:solidFill>
              </a:endParaRPr>
            </a:p>
          </p:txBody>
        </p:sp>
        <p:grpSp>
          <p:nvGrpSpPr>
            <p:cNvPr id="98" name="Group 97"/>
            <p:cNvGrpSpPr/>
            <p:nvPr/>
          </p:nvGrpSpPr>
          <p:grpSpPr>
            <a:xfrm>
              <a:off x="6349114" y="3671819"/>
              <a:ext cx="285395" cy="303408"/>
              <a:chOff x="6818030" y="2851424"/>
              <a:chExt cx="750343" cy="794950"/>
            </a:xfrm>
            <a:solidFill>
              <a:schemeClr val="accent5">
                <a:lumMod val="20000"/>
                <a:lumOff val="80000"/>
              </a:schemeClr>
            </a:solidFill>
            <a:effectLst>
              <a:outerShdw dist="38100" dir="2700000" algn="tl" rotWithShape="0">
                <a:schemeClr val="accent3">
                  <a:lumMod val="50000"/>
                  <a:alpha val="15000"/>
                </a:schemeClr>
              </a:outerShdw>
            </a:effectLst>
          </p:grpSpPr>
          <p:sp>
            <p:nvSpPr>
              <p:cNvPr id="99" name="Freeform 98"/>
              <p:cNvSpPr>
                <a:spLocks/>
              </p:cNvSpPr>
              <p:nvPr/>
            </p:nvSpPr>
            <p:spPr bwMode="auto">
              <a:xfrm>
                <a:off x="6818030" y="2851424"/>
                <a:ext cx="707947" cy="380531"/>
              </a:xfrm>
              <a:custGeom>
                <a:avLst/>
                <a:gdLst>
                  <a:gd name="T0" fmla="*/ 711 w 725"/>
                  <a:gd name="T1" fmla="*/ 82 h 390"/>
                  <a:gd name="T2" fmla="*/ 254 w 725"/>
                  <a:gd name="T3" fmla="*/ 82 h 390"/>
                  <a:gd name="T4" fmla="*/ 254 w 725"/>
                  <a:gd name="T5" fmla="*/ 0 h 390"/>
                  <a:gd name="T6" fmla="*/ 2 w 725"/>
                  <a:gd name="T7" fmla="*/ 192 h 390"/>
                  <a:gd name="T8" fmla="*/ 0 w 725"/>
                  <a:gd name="T9" fmla="*/ 195 h 390"/>
                  <a:gd name="T10" fmla="*/ 2 w 725"/>
                  <a:gd name="T11" fmla="*/ 198 h 390"/>
                  <a:gd name="T12" fmla="*/ 254 w 725"/>
                  <a:gd name="T13" fmla="*/ 390 h 390"/>
                  <a:gd name="T14" fmla="*/ 254 w 725"/>
                  <a:gd name="T15" fmla="*/ 303 h 390"/>
                  <a:gd name="T16" fmla="*/ 711 w 725"/>
                  <a:gd name="T17" fmla="*/ 303 h 390"/>
                  <a:gd name="T18" fmla="*/ 725 w 725"/>
                  <a:gd name="T19" fmla="*/ 289 h 390"/>
                  <a:gd name="T20" fmla="*/ 725 w 725"/>
                  <a:gd name="T21" fmla="*/ 96 h 390"/>
                  <a:gd name="T22" fmla="*/ 711 w 725"/>
                  <a:gd name="T23" fmla="*/ 8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390">
                    <a:moveTo>
                      <a:pt x="711" y="82"/>
                    </a:moveTo>
                    <a:cubicBezTo>
                      <a:pt x="254" y="82"/>
                      <a:pt x="254" y="82"/>
                      <a:pt x="254" y="82"/>
                    </a:cubicBezTo>
                    <a:cubicBezTo>
                      <a:pt x="254" y="0"/>
                      <a:pt x="254" y="0"/>
                      <a:pt x="254" y="0"/>
                    </a:cubicBezTo>
                    <a:cubicBezTo>
                      <a:pt x="2" y="192"/>
                      <a:pt x="2" y="192"/>
                      <a:pt x="2" y="192"/>
                    </a:cubicBezTo>
                    <a:cubicBezTo>
                      <a:pt x="0" y="193"/>
                      <a:pt x="0" y="195"/>
                      <a:pt x="0" y="195"/>
                    </a:cubicBezTo>
                    <a:cubicBezTo>
                      <a:pt x="0" y="195"/>
                      <a:pt x="0" y="196"/>
                      <a:pt x="2" y="198"/>
                    </a:cubicBezTo>
                    <a:cubicBezTo>
                      <a:pt x="254" y="390"/>
                      <a:pt x="254" y="390"/>
                      <a:pt x="254" y="390"/>
                    </a:cubicBezTo>
                    <a:cubicBezTo>
                      <a:pt x="254" y="303"/>
                      <a:pt x="254" y="303"/>
                      <a:pt x="254" y="303"/>
                    </a:cubicBezTo>
                    <a:cubicBezTo>
                      <a:pt x="711" y="303"/>
                      <a:pt x="711" y="303"/>
                      <a:pt x="711" y="303"/>
                    </a:cubicBezTo>
                    <a:cubicBezTo>
                      <a:pt x="718" y="303"/>
                      <a:pt x="725" y="297"/>
                      <a:pt x="725" y="289"/>
                    </a:cubicBezTo>
                    <a:cubicBezTo>
                      <a:pt x="725" y="96"/>
                      <a:pt x="725" y="96"/>
                      <a:pt x="725" y="96"/>
                    </a:cubicBezTo>
                    <a:cubicBezTo>
                      <a:pt x="725" y="88"/>
                      <a:pt x="718" y="82"/>
                      <a:pt x="711" y="82"/>
                    </a:cubicBezTo>
                    <a:close/>
                  </a:path>
                </a:pathLst>
              </a:custGeom>
              <a:solidFill>
                <a:schemeClr val="bg1"/>
              </a:solid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2566">
                  <a:lnSpc>
                    <a:spcPct val="85000"/>
                  </a:lnSpc>
                </a:pPr>
                <a:endParaRPr lang="en-US" u="sng">
                  <a:solidFill>
                    <a:srgbClr val="717074"/>
                  </a:solidFill>
                </a:endParaRPr>
              </a:p>
            </p:txBody>
          </p:sp>
          <p:sp>
            <p:nvSpPr>
              <p:cNvPr id="100" name="Freeform 99"/>
              <p:cNvSpPr>
                <a:spLocks/>
              </p:cNvSpPr>
              <p:nvPr/>
            </p:nvSpPr>
            <p:spPr bwMode="auto">
              <a:xfrm>
                <a:off x="6860426" y="3265843"/>
                <a:ext cx="707947" cy="380531"/>
              </a:xfrm>
              <a:custGeom>
                <a:avLst/>
                <a:gdLst>
                  <a:gd name="T0" fmla="*/ 722 w 725"/>
                  <a:gd name="T1" fmla="*/ 199 h 390"/>
                  <a:gd name="T2" fmla="*/ 725 w 725"/>
                  <a:gd name="T3" fmla="*/ 195 h 390"/>
                  <a:gd name="T4" fmla="*/ 722 w 725"/>
                  <a:gd name="T5" fmla="*/ 192 h 390"/>
                  <a:gd name="T6" fmla="*/ 470 w 725"/>
                  <a:gd name="T7" fmla="*/ 0 h 390"/>
                  <a:gd name="T8" fmla="*/ 470 w 725"/>
                  <a:gd name="T9" fmla="*/ 87 h 390"/>
                  <a:gd name="T10" fmla="*/ 14 w 725"/>
                  <a:gd name="T11" fmla="*/ 87 h 390"/>
                  <a:gd name="T12" fmla="*/ 0 w 725"/>
                  <a:gd name="T13" fmla="*/ 101 h 390"/>
                  <a:gd name="T14" fmla="*/ 0 w 725"/>
                  <a:gd name="T15" fmla="*/ 295 h 390"/>
                  <a:gd name="T16" fmla="*/ 14 w 725"/>
                  <a:gd name="T17" fmla="*/ 309 h 390"/>
                  <a:gd name="T18" fmla="*/ 470 w 725"/>
                  <a:gd name="T19" fmla="*/ 309 h 390"/>
                  <a:gd name="T20" fmla="*/ 470 w 725"/>
                  <a:gd name="T21" fmla="*/ 390 h 390"/>
                  <a:gd name="T22" fmla="*/ 722 w 725"/>
                  <a:gd name="T23" fmla="*/ 19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390">
                    <a:moveTo>
                      <a:pt x="722" y="199"/>
                    </a:moveTo>
                    <a:cubicBezTo>
                      <a:pt x="724" y="197"/>
                      <a:pt x="725" y="196"/>
                      <a:pt x="725" y="195"/>
                    </a:cubicBezTo>
                    <a:cubicBezTo>
                      <a:pt x="725" y="195"/>
                      <a:pt x="724" y="194"/>
                      <a:pt x="722" y="192"/>
                    </a:cubicBezTo>
                    <a:cubicBezTo>
                      <a:pt x="470" y="0"/>
                      <a:pt x="470" y="0"/>
                      <a:pt x="470" y="0"/>
                    </a:cubicBezTo>
                    <a:cubicBezTo>
                      <a:pt x="470" y="87"/>
                      <a:pt x="470" y="87"/>
                      <a:pt x="470" y="87"/>
                    </a:cubicBezTo>
                    <a:cubicBezTo>
                      <a:pt x="14" y="87"/>
                      <a:pt x="14" y="87"/>
                      <a:pt x="14" y="87"/>
                    </a:cubicBezTo>
                    <a:cubicBezTo>
                      <a:pt x="6" y="87"/>
                      <a:pt x="0" y="93"/>
                      <a:pt x="0" y="101"/>
                    </a:cubicBezTo>
                    <a:cubicBezTo>
                      <a:pt x="0" y="295"/>
                      <a:pt x="0" y="295"/>
                      <a:pt x="0" y="295"/>
                    </a:cubicBezTo>
                    <a:cubicBezTo>
                      <a:pt x="0" y="302"/>
                      <a:pt x="6" y="309"/>
                      <a:pt x="14" y="309"/>
                    </a:cubicBezTo>
                    <a:cubicBezTo>
                      <a:pt x="470" y="309"/>
                      <a:pt x="470" y="309"/>
                      <a:pt x="470" y="309"/>
                    </a:cubicBezTo>
                    <a:cubicBezTo>
                      <a:pt x="470" y="390"/>
                      <a:pt x="470" y="390"/>
                      <a:pt x="470" y="390"/>
                    </a:cubicBezTo>
                    <a:lnTo>
                      <a:pt x="722" y="199"/>
                    </a:lnTo>
                    <a:close/>
                  </a:path>
                </a:pathLst>
              </a:custGeom>
              <a:solidFill>
                <a:schemeClr val="bg1"/>
              </a:solid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2566">
                  <a:lnSpc>
                    <a:spcPct val="85000"/>
                  </a:lnSpc>
                </a:pPr>
                <a:endParaRPr lang="en-US" u="sng">
                  <a:solidFill>
                    <a:srgbClr val="717074"/>
                  </a:solidFill>
                </a:endParaRPr>
              </a:p>
            </p:txBody>
          </p:sp>
        </p:grpSp>
      </p:grpSp>
      <p:sp>
        <p:nvSpPr>
          <p:cNvPr id="102" name="Rectangle 101"/>
          <p:cNvSpPr/>
          <p:nvPr/>
        </p:nvSpPr>
        <p:spPr>
          <a:xfrm>
            <a:off x="1368861" y="2989351"/>
            <a:ext cx="4763651" cy="492964"/>
          </a:xfrm>
          <a:prstGeom prst="rect">
            <a:avLst/>
          </a:prstGeom>
          <a:noFill/>
          <a:ln w="19050" cmpd="sng">
            <a:solidFill>
              <a:schemeClr val="tx1">
                <a:lumMod val="50000"/>
              </a:schemeClr>
            </a:solidFill>
            <a:prstDash val="dot"/>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u="sng">
              <a:solidFill>
                <a:schemeClr val="tx1">
                  <a:lumMod val="75000"/>
                </a:schemeClr>
              </a:solidFill>
            </a:endParaRPr>
          </a:p>
        </p:txBody>
      </p:sp>
    </p:spTree>
    <p:extLst>
      <p:ext uri="{BB962C8B-B14F-4D97-AF65-F5344CB8AC3E}">
        <p14:creationId xmlns:p14="http://schemas.microsoft.com/office/powerpoint/2010/main" val="2699009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77">
            <a:extLst>
              <a:ext uri="{FF2B5EF4-FFF2-40B4-BE49-F238E27FC236}">
                <a16:creationId xmlns:a16="http://schemas.microsoft.com/office/drawing/2014/main" id="{D2B3ADB7-CAAA-964B-94CF-A1290F55878F}"/>
              </a:ext>
            </a:extLst>
          </p:cNvPr>
          <p:cNvSpPr>
            <a:spLocks noGrp="1"/>
          </p:cNvSpPr>
          <p:nvPr>
            <p:ph type="title"/>
          </p:nvPr>
        </p:nvSpPr>
        <p:spPr>
          <a:xfrm>
            <a:off x="609441" y="330200"/>
            <a:ext cx="10969943" cy="480984"/>
          </a:xfrm>
        </p:spPr>
        <p:txBody>
          <a:bodyPr/>
          <a:lstStyle/>
          <a:p>
            <a:r>
              <a:rPr lang="en-US"/>
              <a:t>Cross AZ Traffic</a:t>
            </a:r>
          </a:p>
        </p:txBody>
      </p:sp>
      <p:sp>
        <p:nvSpPr>
          <p:cNvPr id="36" name="Text Placeholder 35">
            <a:extLst>
              <a:ext uri="{FF2B5EF4-FFF2-40B4-BE49-F238E27FC236}">
                <a16:creationId xmlns:a16="http://schemas.microsoft.com/office/drawing/2014/main" id="{B14EFBEF-0467-BD47-A9A1-E24584AF932C}"/>
              </a:ext>
            </a:extLst>
          </p:cNvPr>
          <p:cNvSpPr>
            <a:spLocks noGrp="1"/>
          </p:cNvSpPr>
          <p:nvPr>
            <p:ph type="body" sz="quarter" idx="17"/>
          </p:nvPr>
        </p:nvSpPr>
        <p:spPr>
          <a:xfrm>
            <a:off x="8405376" y="1515781"/>
            <a:ext cx="3808412" cy="4595365"/>
          </a:xfrm>
        </p:spPr>
        <p:txBody>
          <a:bodyPr/>
          <a:lstStyle/>
          <a:p>
            <a:pPr>
              <a:buNone/>
            </a:pPr>
            <a:r>
              <a:rPr lang="en-US"/>
              <a:t>Traffic types</a:t>
            </a:r>
          </a:p>
          <a:p>
            <a:pPr>
              <a:buNone/>
            </a:pPr>
            <a:r>
              <a:rPr lang="en-US" sz="1400" b="1">
                <a:solidFill>
                  <a:srgbClr val="3F3F3F"/>
                </a:solidFill>
              </a:rPr>
              <a:t>Read traffic </a:t>
            </a:r>
            <a:r>
              <a:rPr lang="en-US" sz="1400">
                <a:solidFill>
                  <a:srgbClr val="3F3F3F"/>
                </a:solidFill>
              </a:rPr>
              <a:t>serviced by AZ that VM resides on</a:t>
            </a:r>
          </a:p>
          <a:p>
            <a:pPr>
              <a:buNone/>
            </a:pPr>
            <a:r>
              <a:rPr lang="en-US" sz="1400" b="1">
                <a:solidFill>
                  <a:srgbClr val="3F3F3F"/>
                </a:solidFill>
              </a:rPr>
              <a:t>Synchronous replication </a:t>
            </a:r>
            <a:r>
              <a:rPr lang="en-US" sz="1400">
                <a:solidFill>
                  <a:srgbClr val="3F3F3F"/>
                </a:solidFill>
              </a:rPr>
              <a:t>commits writes to both AZ’s</a:t>
            </a:r>
          </a:p>
          <a:p>
            <a:pPr>
              <a:buNone/>
            </a:pPr>
            <a:r>
              <a:rPr lang="en-US" sz="1400" b="1">
                <a:solidFill>
                  <a:srgbClr val="3F3F3F"/>
                </a:solidFill>
              </a:rPr>
              <a:t>Witness traffic </a:t>
            </a:r>
            <a:r>
              <a:rPr lang="en-US" sz="1400">
                <a:solidFill>
                  <a:srgbClr val="3F3F3F"/>
                </a:solidFill>
              </a:rPr>
              <a:t>dependent on number of objects </a:t>
            </a:r>
            <a:endParaRPr lang="en-US"/>
          </a:p>
        </p:txBody>
      </p:sp>
      <p:sp>
        <p:nvSpPr>
          <p:cNvPr id="81" name="Text Placeholder 80">
            <a:extLst>
              <a:ext uri="{FF2B5EF4-FFF2-40B4-BE49-F238E27FC236}">
                <a16:creationId xmlns:a16="http://schemas.microsoft.com/office/drawing/2014/main" id="{14E896DE-E247-8E4D-8D09-4C050847AB5C}"/>
              </a:ext>
            </a:extLst>
          </p:cNvPr>
          <p:cNvSpPr>
            <a:spLocks noGrp="1"/>
          </p:cNvSpPr>
          <p:nvPr>
            <p:ph type="subTitle" idx="10"/>
          </p:nvPr>
        </p:nvSpPr>
        <p:spPr/>
        <p:txBody>
          <a:bodyPr/>
          <a:lstStyle/>
          <a:p>
            <a:r>
              <a:rPr lang="en-US"/>
              <a:t>vSAN Stretched Cluster – replication traffic</a:t>
            </a:r>
          </a:p>
        </p:txBody>
      </p:sp>
      <p:grpSp>
        <p:nvGrpSpPr>
          <p:cNvPr id="86" name="Group 85">
            <a:extLst>
              <a:ext uri="{FF2B5EF4-FFF2-40B4-BE49-F238E27FC236}">
                <a16:creationId xmlns:a16="http://schemas.microsoft.com/office/drawing/2014/main" id="{B9961B11-3652-9A42-B221-E83D52576D11}"/>
              </a:ext>
            </a:extLst>
          </p:cNvPr>
          <p:cNvGrpSpPr/>
          <p:nvPr/>
        </p:nvGrpSpPr>
        <p:grpSpPr>
          <a:xfrm>
            <a:off x="592866" y="1707556"/>
            <a:ext cx="6377777" cy="4229418"/>
            <a:chOff x="292311" y="2469969"/>
            <a:chExt cx="5251080" cy="3440448"/>
          </a:xfrm>
        </p:grpSpPr>
        <p:sp>
          <p:nvSpPr>
            <p:cNvPr id="53" name="Rectangle 52">
              <a:extLst>
                <a:ext uri="{FF2B5EF4-FFF2-40B4-BE49-F238E27FC236}">
                  <a16:creationId xmlns:a16="http://schemas.microsoft.com/office/drawing/2014/main" id="{DDA3057C-66AB-5A48-B073-930E84D191CB}"/>
                </a:ext>
              </a:extLst>
            </p:cNvPr>
            <p:cNvSpPr/>
            <p:nvPr/>
          </p:nvSpPr>
          <p:spPr>
            <a:xfrm>
              <a:off x="292311" y="3473917"/>
              <a:ext cx="5251080" cy="2436500"/>
            </a:xfrm>
            <a:prstGeom prst="rect">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799">
                  <a:solidFill>
                    <a:schemeClr val="accent1"/>
                  </a:solidFill>
                </a:rPr>
                <a:t>Stretched Cluster</a:t>
              </a:r>
            </a:p>
          </p:txBody>
        </p:sp>
        <p:sp>
          <p:nvSpPr>
            <p:cNvPr id="11" name="Freeform 86">
              <a:extLst>
                <a:ext uri="{FF2B5EF4-FFF2-40B4-BE49-F238E27FC236}">
                  <a16:creationId xmlns:a16="http://schemas.microsoft.com/office/drawing/2014/main" id="{F5015EEF-3272-034B-BDAC-8A6182C9BA09}"/>
                </a:ext>
              </a:extLst>
            </p:cNvPr>
            <p:cNvSpPr>
              <a:spLocks noChangeAspect="1" noEditPoints="1"/>
            </p:cNvSpPr>
            <p:nvPr/>
          </p:nvSpPr>
          <p:spPr bwMode="auto">
            <a:xfrm>
              <a:off x="547969" y="4346119"/>
              <a:ext cx="835889" cy="218520"/>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86">
              <a:extLst>
                <a:ext uri="{FF2B5EF4-FFF2-40B4-BE49-F238E27FC236}">
                  <a16:creationId xmlns:a16="http://schemas.microsoft.com/office/drawing/2014/main" id="{01BD760A-DD2B-1D4D-BB54-8E8EBA8D136C}"/>
                </a:ext>
              </a:extLst>
            </p:cNvPr>
            <p:cNvSpPr>
              <a:spLocks noChangeAspect="1" noEditPoints="1"/>
            </p:cNvSpPr>
            <p:nvPr/>
          </p:nvSpPr>
          <p:spPr bwMode="auto">
            <a:xfrm>
              <a:off x="547969" y="4638193"/>
              <a:ext cx="835889" cy="218520"/>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86">
              <a:extLst>
                <a:ext uri="{FF2B5EF4-FFF2-40B4-BE49-F238E27FC236}">
                  <a16:creationId xmlns:a16="http://schemas.microsoft.com/office/drawing/2014/main" id="{2A344755-66C7-A946-96AA-2909DC6558CD}"/>
                </a:ext>
              </a:extLst>
            </p:cNvPr>
            <p:cNvSpPr>
              <a:spLocks noChangeAspect="1" noEditPoints="1"/>
            </p:cNvSpPr>
            <p:nvPr/>
          </p:nvSpPr>
          <p:spPr bwMode="auto">
            <a:xfrm>
              <a:off x="1436347" y="4345594"/>
              <a:ext cx="835889" cy="218520"/>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6">
              <a:extLst>
                <a:ext uri="{FF2B5EF4-FFF2-40B4-BE49-F238E27FC236}">
                  <a16:creationId xmlns:a16="http://schemas.microsoft.com/office/drawing/2014/main" id="{2DB9AC2A-B384-564E-B8BA-B81EDD35496C}"/>
                </a:ext>
              </a:extLst>
            </p:cNvPr>
            <p:cNvSpPr>
              <a:spLocks noChangeAspect="1" noEditPoints="1"/>
            </p:cNvSpPr>
            <p:nvPr/>
          </p:nvSpPr>
          <p:spPr bwMode="auto">
            <a:xfrm>
              <a:off x="1436347" y="4637668"/>
              <a:ext cx="835889" cy="218520"/>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8A89F22C-DF7C-2841-B1E2-EF6ACC60F239}"/>
                </a:ext>
              </a:extLst>
            </p:cNvPr>
            <p:cNvSpPr/>
            <p:nvPr/>
          </p:nvSpPr>
          <p:spPr>
            <a:xfrm>
              <a:off x="547969" y="4905939"/>
              <a:ext cx="1728990" cy="280672"/>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16" name="Rectangle 15">
              <a:extLst>
                <a:ext uri="{FF2B5EF4-FFF2-40B4-BE49-F238E27FC236}">
                  <a16:creationId xmlns:a16="http://schemas.microsoft.com/office/drawing/2014/main" id="{3EC225E5-ACE2-C844-AA21-8B2FC9CC9837}"/>
                </a:ext>
              </a:extLst>
            </p:cNvPr>
            <p:cNvSpPr/>
            <p:nvPr/>
          </p:nvSpPr>
          <p:spPr>
            <a:xfrm>
              <a:off x="4495517" y="4905939"/>
              <a:ext cx="856035" cy="280672"/>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17" name="Rectangle 16">
              <a:extLst>
                <a:ext uri="{FF2B5EF4-FFF2-40B4-BE49-F238E27FC236}">
                  <a16:creationId xmlns:a16="http://schemas.microsoft.com/office/drawing/2014/main" id="{9A64731E-2F5B-144C-BF59-B37C010C3C5D}"/>
                </a:ext>
              </a:extLst>
            </p:cNvPr>
            <p:cNvSpPr/>
            <p:nvPr/>
          </p:nvSpPr>
          <p:spPr>
            <a:xfrm>
              <a:off x="548150" y="5233389"/>
              <a:ext cx="4845951" cy="325355"/>
            </a:xfrm>
            <a:prstGeom prst="rect">
              <a:avLst/>
            </a:prstGeom>
            <a:solidFill>
              <a:srgbClr val="F8981D"/>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solidFill>
                    <a:schemeClr val="bg1"/>
                  </a:solidFill>
                </a:rPr>
                <a:t>Region</a:t>
              </a:r>
            </a:p>
          </p:txBody>
        </p:sp>
        <p:sp>
          <p:nvSpPr>
            <p:cNvPr id="18" name="Rectangle 17">
              <a:extLst>
                <a:ext uri="{FF2B5EF4-FFF2-40B4-BE49-F238E27FC236}">
                  <a16:creationId xmlns:a16="http://schemas.microsoft.com/office/drawing/2014/main" id="{F64E42EC-9382-EC49-9D63-90853AD576E8}"/>
                </a:ext>
              </a:extLst>
            </p:cNvPr>
            <p:cNvSpPr/>
            <p:nvPr/>
          </p:nvSpPr>
          <p:spPr>
            <a:xfrm>
              <a:off x="2514516" y="4905939"/>
              <a:ext cx="1728990" cy="280672"/>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19" name="TextBox 18">
              <a:extLst>
                <a:ext uri="{FF2B5EF4-FFF2-40B4-BE49-F238E27FC236}">
                  <a16:creationId xmlns:a16="http://schemas.microsoft.com/office/drawing/2014/main" id="{17F9B35C-D399-554D-8C7B-6C5C4F85499C}"/>
                </a:ext>
              </a:extLst>
            </p:cNvPr>
            <p:cNvSpPr txBox="1"/>
            <p:nvPr/>
          </p:nvSpPr>
          <p:spPr>
            <a:xfrm>
              <a:off x="4519122" y="4575878"/>
              <a:ext cx="788678" cy="221599"/>
            </a:xfrm>
            <a:prstGeom prst="rect">
              <a:avLst/>
            </a:prstGeom>
            <a:noFill/>
          </p:spPr>
          <p:txBody>
            <a:bodyPr wrap="none" lIns="0" tIns="0" rIns="0" bIns="0" rtlCol="0">
              <a:spAutoFit/>
            </a:bodyPr>
            <a:lstStyle/>
            <a:p>
              <a:pPr algn="ctr">
                <a:lnSpc>
                  <a:spcPct val="90000"/>
                </a:lnSpc>
              </a:pPr>
              <a:r>
                <a:rPr lang="en-US" sz="1600"/>
                <a:t>Witness</a:t>
              </a:r>
            </a:p>
          </p:txBody>
        </p:sp>
        <p:sp>
          <p:nvSpPr>
            <p:cNvPr id="20" name="Freeform 86">
              <a:extLst>
                <a:ext uri="{FF2B5EF4-FFF2-40B4-BE49-F238E27FC236}">
                  <a16:creationId xmlns:a16="http://schemas.microsoft.com/office/drawing/2014/main" id="{4832E26C-A510-8E4A-83E9-08ABC8AE6B8C}"/>
                </a:ext>
              </a:extLst>
            </p:cNvPr>
            <p:cNvSpPr>
              <a:spLocks noChangeAspect="1" noEditPoints="1"/>
            </p:cNvSpPr>
            <p:nvPr/>
          </p:nvSpPr>
          <p:spPr bwMode="auto">
            <a:xfrm>
              <a:off x="2519239" y="4357882"/>
              <a:ext cx="835889" cy="218520"/>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86">
              <a:extLst>
                <a:ext uri="{FF2B5EF4-FFF2-40B4-BE49-F238E27FC236}">
                  <a16:creationId xmlns:a16="http://schemas.microsoft.com/office/drawing/2014/main" id="{8A4C286B-BE59-DD47-9F11-B669619EC8A4}"/>
                </a:ext>
              </a:extLst>
            </p:cNvPr>
            <p:cNvSpPr>
              <a:spLocks noChangeAspect="1" noEditPoints="1"/>
            </p:cNvSpPr>
            <p:nvPr/>
          </p:nvSpPr>
          <p:spPr bwMode="auto">
            <a:xfrm>
              <a:off x="2519239" y="4649956"/>
              <a:ext cx="835889" cy="218520"/>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6">
              <a:extLst>
                <a:ext uri="{FF2B5EF4-FFF2-40B4-BE49-F238E27FC236}">
                  <a16:creationId xmlns:a16="http://schemas.microsoft.com/office/drawing/2014/main" id="{C4888615-6793-5949-9EBC-A4FB4869722A}"/>
                </a:ext>
              </a:extLst>
            </p:cNvPr>
            <p:cNvSpPr>
              <a:spLocks noChangeAspect="1" noEditPoints="1"/>
            </p:cNvSpPr>
            <p:nvPr/>
          </p:nvSpPr>
          <p:spPr bwMode="auto">
            <a:xfrm>
              <a:off x="3407617" y="4357357"/>
              <a:ext cx="835889" cy="218520"/>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6">
              <a:extLst>
                <a:ext uri="{FF2B5EF4-FFF2-40B4-BE49-F238E27FC236}">
                  <a16:creationId xmlns:a16="http://schemas.microsoft.com/office/drawing/2014/main" id="{93DA5F42-04B3-A146-B0E5-9E8ECC28630F}"/>
                </a:ext>
              </a:extLst>
            </p:cNvPr>
            <p:cNvSpPr>
              <a:spLocks noChangeAspect="1" noEditPoints="1"/>
            </p:cNvSpPr>
            <p:nvPr/>
          </p:nvSpPr>
          <p:spPr bwMode="auto">
            <a:xfrm>
              <a:off x="3407617" y="4649431"/>
              <a:ext cx="835889" cy="218520"/>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86">
              <a:extLst>
                <a:ext uri="{FF2B5EF4-FFF2-40B4-BE49-F238E27FC236}">
                  <a16:creationId xmlns:a16="http://schemas.microsoft.com/office/drawing/2014/main" id="{FC457F68-1048-8044-8B70-22069ED4201D}"/>
                </a:ext>
              </a:extLst>
            </p:cNvPr>
            <p:cNvSpPr>
              <a:spLocks noChangeAspect="1" noEditPoints="1"/>
            </p:cNvSpPr>
            <p:nvPr/>
          </p:nvSpPr>
          <p:spPr bwMode="auto">
            <a:xfrm>
              <a:off x="4495517" y="4345595"/>
              <a:ext cx="835889" cy="218520"/>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
              <a:extLst>
                <a:ext uri="{FF2B5EF4-FFF2-40B4-BE49-F238E27FC236}">
                  <a16:creationId xmlns:a16="http://schemas.microsoft.com/office/drawing/2014/main" id="{9AE26F59-CDFB-7C42-B9CF-EFBC9549B680}"/>
                </a:ext>
              </a:extLst>
            </p:cNvPr>
            <p:cNvSpPr>
              <a:spLocks noChangeAspect="1" noEditPoints="1"/>
            </p:cNvSpPr>
            <p:nvPr/>
          </p:nvSpPr>
          <p:spPr bwMode="auto">
            <a:xfrm>
              <a:off x="1098131" y="2469969"/>
              <a:ext cx="571454" cy="57145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1" name="Group 50">
              <a:extLst>
                <a:ext uri="{FF2B5EF4-FFF2-40B4-BE49-F238E27FC236}">
                  <a16:creationId xmlns:a16="http://schemas.microsoft.com/office/drawing/2014/main" id="{DC8BCE0A-8966-3049-887C-0020F8AC56B6}"/>
                </a:ext>
              </a:extLst>
            </p:cNvPr>
            <p:cNvGrpSpPr/>
            <p:nvPr/>
          </p:nvGrpSpPr>
          <p:grpSpPr>
            <a:xfrm>
              <a:off x="1262694" y="3023838"/>
              <a:ext cx="2092434" cy="1333519"/>
              <a:chOff x="2394079" y="2293067"/>
              <a:chExt cx="2092434" cy="1333519"/>
            </a:xfrm>
          </p:grpSpPr>
          <p:cxnSp>
            <p:nvCxnSpPr>
              <p:cNvPr id="44" name="Straight Arrow Connector 43">
                <a:extLst>
                  <a:ext uri="{FF2B5EF4-FFF2-40B4-BE49-F238E27FC236}">
                    <a16:creationId xmlns:a16="http://schemas.microsoft.com/office/drawing/2014/main" id="{E331E6C7-58E3-3248-8599-5834EB2CE2A5}"/>
                  </a:ext>
                </a:extLst>
              </p:cNvPr>
              <p:cNvCxnSpPr>
                <a:cxnSpLocks/>
              </p:cNvCxnSpPr>
              <p:nvPr/>
            </p:nvCxnSpPr>
            <p:spPr bwMode="gray">
              <a:xfrm>
                <a:off x="2679806" y="2293067"/>
                <a:ext cx="0" cy="1321756"/>
              </a:xfrm>
              <a:prstGeom prst="straightConnector1">
                <a:avLst/>
              </a:prstGeom>
              <a:ln w="889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93B5BFB-FBB4-F243-97CD-55DAD4BBD25E}"/>
                  </a:ext>
                </a:extLst>
              </p:cNvPr>
              <p:cNvCxnSpPr>
                <a:cxnSpLocks/>
              </p:cNvCxnSpPr>
              <p:nvPr/>
            </p:nvCxnSpPr>
            <p:spPr bwMode="gray">
              <a:xfrm>
                <a:off x="4486513" y="3071486"/>
                <a:ext cx="0" cy="555100"/>
              </a:xfrm>
              <a:prstGeom prst="straightConnector1">
                <a:avLst/>
              </a:prstGeom>
              <a:ln w="88900" cap="rnd">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B51A17C-5415-4D48-BE7E-65A319399B02}"/>
                  </a:ext>
                </a:extLst>
              </p:cNvPr>
              <p:cNvCxnSpPr>
                <a:cxnSpLocks/>
              </p:cNvCxnSpPr>
              <p:nvPr/>
            </p:nvCxnSpPr>
            <p:spPr bwMode="gray">
              <a:xfrm flipH="1">
                <a:off x="2679808" y="3059723"/>
                <a:ext cx="1806705" cy="0"/>
              </a:xfrm>
              <a:prstGeom prst="line">
                <a:avLst/>
              </a:prstGeom>
              <a:ln w="76200" cap="rnd">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7E2BF58-CA9F-5845-8680-470780D7B484}"/>
                  </a:ext>
                </a:extLst>
              </p:cNvPr>
              <p:cNvCxnSpPr>
                <a:cxnSpLocks/>
              </p:cNvCxnSpPr>
              <p:nvPr/>
            </p:nvCxnSpPr>
            <p:spPr bwMode="gray">
              <a:xfrm flipV="1">
                <a:off x="2394079" y="2293067"/>
                <a:ext cx="0" cy="1296309"/>
              </a:xfrm>
              <a:prstGeom prst="straightConnector1">
                <a:avLst/>
              </a:prstGeom>
              <a:ln w="8890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8141325E-F116-584C-93B1-F04F70638F5B}"/>
                </a:ext>
              </a:extLst>
            </p:cNvPr>
            <p:cNvSpPr txBox="1"/>
            <p:nvPr/>
          </p:nvSpPr>
          <p:spPr>
            <a:xfrm>
              <a:off x="1820529" y="3519126"/>
              <a:ext cx="1202124" cy="630942"/>
            </a:xfrm>
            <a:prstGeom prst="rect">
              <a:avLst/>
            </a:prstGeom>
          </p:spPr>
          <p:txBody>
            <a:bodyPr wrap="none" lIns="0" tIns="0" rIns="0" bIns="0" rtlCol="0">
              <a:spAutoFit/>
            </a:bodyPr>
            <a:lstStyle/>
            <a:p>
              <a:pPr algn="ctr">
                <a:spcAft>
                  <a:spcPts val="600"/>
                </a:spcAft>
              </a:pPr>
              <a:r>
                <a:rPr lang="en-US">
                  <a:solidFill>
                    <a:schemeClr val="accent1"/>
                  </a:solidFill>
                </a:rPr>
                <a:t>Synchronous</a:t>
              </a:r>
            </a:p>
            <a:p>
              <a:pPr algn="ctr">
                <a:spcAft>
                  <a:spcPts val="600"/>
                </a:spcAft>
              </a:pPr>
              <a:r>
                <a:rPr lang="en-US">
                  <a:solidFill>
                    <a:schemeClr val="accent1"/>
                  </a:solidFill>
                </a:rPr>
                <a:t>Writes</a:t>
              </a:r>
              <a:endParaRPr lang="en-US" sz="1000">
                <a:solidFill>
                  <a:schemeClr val="accent1"/>
                </a:solidFill>
              </a:endParaRPr>
            </a:p>
          </p:txBody>
        </p:sp>
        <p:sp>
          <p:nvSpPr>
            <p:cNvPr id="68" name="TextBox 67">
              <a:extLst>
                <a:ext uri="{FF2B5EF4-FFF2-40B4-BE49-F238E27FC236}">
                  <a16:creationId xmlns:a16="http://schemas.microsoft.com/office/drawing/2014/main" id="{4122B124-757C-F742-8CD1-BB75730CBDDA}"/>
                </a:ext>
              </a:extLst>
            </p:cNvPr>
            <p:cNvSpPr txBox="1"/>
            <p:nvPr/>
          </p:nvSpPr>
          <p:spPr>
            <a:xfrm>
              <a:off x="443851" y="3518296"/>
              <a:ext cx="713017" cy="630942"/>
            </a:xfrm>
            <a:prstGeom prst="rect">
              <a:avLst/>
            </a:prstGeom>
          </p:spPr>
          <p:txBody>
            <a:bodyPr wrap="none" lIns="0" tIns="0" rIns="0" bIns="0" rtlCol="0">
              <a:spAutoFit/>
            </a:bodyPr>
            <a:lstStyle/>
            <a:p>
              <a:pPr algn="r">
                <a:spcAft>
                  <a:spcPts val="600"/>
                </a:spcAft>
              </a:pPr>
              <a:r>
                <a:rPr lang="en-US">
                  <a:solidFill>
                    <a:schemeClr val="accent1"/>
                  </a:solidFill>
                </a:rPr>
                <a:t>Read</a:t>
              </a:r>
            </a:p>
            <a:p>
              <a:pPr algn="r">
                <a:spcAft>
                  <a:spcPts val="600"/>
                </a:spcAft>
              </a:pPr>
              <a:r>
                <a:rPr lang="en-US">
                  <a:solidFill>
                    <a:schemeClr val="accent1"/>
                  </a:solidFill>
                </a:rPr>
                <a:t>Locality</a:t>
              </a:r>
              <a:endParaRPr lang="en-US" sz="1000">
                <a:solidFill>
                  <a:schemeClr val="accent1"/>
                </a:solidFill>
              </a:endParaRPr>
            </a:p>
          </p:txBody>
        </p:sp>
      </p:grpSp>
    </p:spTree>
    <p:extLst>
      <p:ext uri="{BB962C8B-B14F-4D97-AF65-F5344CB8AC3E}">
        <p14:creationId xmlns:p14="http://schemas.microsoft.com/office/powerpoint/2010/main" val="25460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AAE22A16-BB7C-C14A-AD36-CDC3066F2E50}"/>
              </a:ext>
            </a:extLst>
          </p:cNvPr>
          <p:cNvSpPr>
            <a:spLocks noGrp="1"/>
          </p:cNvSpPr>
          <p:nvPr>
            <p:ph type="body" sz="quarter" idx="21"/>
          </p:nvPr>
        </p:nvSpPr>
        <p:spPr/>
        <p:txBody>
          <a:bodyPr vert="horz" lIns="0" tIns="0" rIns="0" bIns="0" rtlCol="0" anchor="t">
            <a:noAutofit/>
          </a:bodyPr>
          <a:lstStyle/>
          <a:p>
            <a:pPr>
              <a:buNone/>
            </a:pPr>
            <a:r>
              <a:rPr lang="en-US"/>
              <a:t>Controls how the data will be stored on each vSAN host.</a:t>
            </a:r>
          </a:p>
        </p:txBody>
      </p:sp>
      <p:sp>
        <p:nvSpPr>
          <p:cNvPr id="11" name="Text Placeholder 10">
            <a:extLst>
              <a:ext uri="{FF2B5EF4-FFF2-40B4-BE49-F238E27FC236}">
                <a16:creationId xmlns:a16="http://schemas.microsoft.com/office/drawing/2014/main" id="{DEDF47E5-9AB8-D74E-9C29-3DB33B3FB6CE}"/>
              </a:ext>
            </a:extLst>
          </p:cNvPr>
          <p:cNvSpPr>
            <a:spLocks noGrp="1"/>
          </p:cNvSpPr>
          <p:nvPr>
            <p:ph type="body" sz="quarter" idx="20"/>
          </p:nvPr>
        </p:nvSpPr>
        <p:spPr/>
        <p:txBody>
          <a:bodyPr/>
          <a:lstStyle/>
          <a:p>
            <a:r>
              <a:rPr lang="en-US"/>
              <a:t>Controls which sites should contain a copy of the data.</a:t>
            </a:r>
          </a:p>
        </p:txBody>
      </p:sp>
      <p:sp>
        <p:nvSpPr>
          <p:cNvPr id="9" name="Text Placeholder 8">
            <a:extLst>
              <a:ext uri="{FF2B5EF4-FFF2-40B4-BE49-F238E27FC236}">
                <a16:creationId xmlns:a16="http://schemas.microsoft.com/office/drawing/2014/main" id="{75930086-1644-5647-A5E6-CC9483FE0254}"/>
              </a:ext>
            </a:extLst>
          </p:cNvPr>
          <p:cNvSpPr>
            <a:spLocks noGrp="1"/>
          </p:cNvSpPr>
          <p:nvPr>
            <p:ph type="body" sz="quarter" idx="17"/>
          </p:nvPr>
        </p:nvSpPr>
        <p:spPr/>
        <p:txBody>
          <a:bodyPr/>
          <a:lstStyle/>
          <a:p>
            <a:pPr>
              <a:buNone/>
            </a:pPr>
            <a:r>
              <a:rPr lang="en-US"/>
              <a:t>Site Affinity</a:t>
            </a:r>
          </a:p>
        </p:txBody>
      </p:sp>
      <p:sp>
        <p:nvSpPr>
          <p:cNvPr id="10" name="Text Placeholder 9">
            <a:extLst>
              <a:ext uri="{FF2B5EF4-FFF2-40B4-BE49-F238E27FC236}">
                <a16:creationId xmlns:a16="http://schemas.microsoft.com/office/drawing/2014/main" id="{5BEF3C8B-1BA7-3246-9F57-F3E3E8F65F53}"/>
              </a:ext>
            </a:extLst>
          </p:cNvPr>
          <p:cNvSpPr>
            <a:spLocks noGrp="1"/>
          </p:cNvSpPr>
          <p:nvPr>
            <p:ph type="body" sz="quarter" idx="19"/>
          </p:nvPr>
        </p:nvSpPr>
        <p:spPr>
          <a:xfrm>
            <a:off x="8380412" y="3972469"/>
            <a:ext cx="2944927" cy="298450"/>
          </a:xfrm>
        </p:spPr>
        <p:txBody>
          <a:bodyPr/>
          <a:lstStyle/>
          <a:p>
            <a:r>
              <a:rPr lang="en-US"/>
              <a:t>Local Protection</a:t>
            </a:r>
          </a:p>
        </p:txBody>
      </p:sp>
      <p:sp>
        <p:nvSpPr>
          <p:cNvPr id="7" name="Title 6">
            <a:extLst>
              <a:ext uri="{FF2B5EF4-FFF2-40B4-BE49-F238E27FC236}">
                <a16:creationId xmlns:a16="http://schemas.microsoft.com/office/drawing/2014/main" id="{F726F1C4-BA79-0844-8D92-A6634597DBEF}"/>
              </a:ext>
            </a:extLst>
          </p:cNvPr>
          <p:cNvSpPr>
            <a:spLocks noGrp="1"/>
          </p:cNvSpPr>
          <p:nvPr>
            <p:ph type="title"/>
          </p:nvPr>
        </p:nvSpPr>
        <p:spPr>
          <a:xfrm>
            <a:off x="609441" y="330200"/>
            <a:ext cx="10969943" cy="481629"/>
          </a:xfrm>
        </p:spPr>
        <p:txBody>
          <a:bodyPr/>
          <a:lstStyle/>
          <a:p>
            <a:r>
              <a:rPr lang="en-US"/>
              <a:t>Policy Based Availability Management</a:t>
            </a:r>
          </a:p>
        </p:txBody>
      </p:sp>
      <p:sp>
        <p:nvSpPr>
          <p:cNvPr id="8" name="Subtitle 7">
            <a:extLst>
              <a:ext uri="{FF2B5EF4-FFF2-40B4-BE49-F238E27FC236}">
                <a16:creationId xmlns:a16="http://schemas.microsoft.com/office/drawing/2014/main" id="{63C2D554-6DA4-F047-B48A-671A192C9A11}"/>
              </a:ext>
            </a:extLst>
          </p:cNvPr>
          <p:cNvSpPr>
            <a:spLocks noGrp="1"/>
          </p:cNvSpPr>
          <p:nvPr>
            <p:ph type="subTitle" idx="10"/>
          </p:nvPr>
        </p:nvSpPr>
        <p:spPr/>
        <p:txBody>
          <a:bodyPr/>
          <a:lstStyle/>
          <a:p>
            <a:r>
              <a:rPr lang="en-US"/>
              <a:t>Site and local data management in a single view</a:t>
            </a:r>
          </a:p>
        </p:txBody>
      </p:sp>
      <p:pic>
        <p:nvPicPr>
          <p:cNvPr id="6" name="Picture 5">
            <a:extLst>
              <a:ext uri="{FF2B5EF4-FFF2-40B4-BE49-F238E27FC236}">
                <a16:creationId xmlns:a16="http://schemas.microsoft.com/office/drawing/2014/main" id="{8BF72978-09BC-0D4B-A6EB-CAC0C0F7951F}"/>
              </a:ext>
            </a:extLst>
          </p:cNvPr>
          <p:cNvPicPr>
            <a:picLocks noChangeAspect="1"/>
          </p:cNvPicPr>
          <p:nvPr/>
        </p:nvPicPr>
        <p:blipFill>
          <a:blip r:embed="rId3"/>
          <a:stretch>
            <a:fillRect/>
          </a:stretch>
        </p:blipFill>
        <p:spPr>
          <a:xfrm>
            <a:off x="370639" y="1921019"/>
            <a:ext cx="7132059" cy="3215546"/>
          </a:xfrm>
          <a:prstGeom prst="rect">
            <a:avLst/>
          </a:prstGeom>
        </p:spPr>
      </p:pic>
      <p:grpSp>
        <p:nvGrpSpPr>
          <p:cNvPr id="23" name="Group 22">
            <a:extLst>
              <a:ext uri="{FF2B5EF4-FFF2-40B4-BE49-F238E27FC236}">
                <a16:creationId xmlns:a16="http://schemas.microsoft.com/office/drawing/2014/main" id="{916EC276-EA76-5943-A0B9-68B55AEE76F0}"/>
              </a:ext>
            </a:extLst>
          </p:cNvPr>
          <p:cNvGrpSpPr/>
          <p:nvPr/>
        </p:nvGrpSpPr>
        <p:grpSpPr>
          <a:xfrm>
            <a:off x="207055" y="1608463"/>
            <a:ext cx="8171770" cy="1836868"/>
            <a:chOff x="239713" y="1510489"/>
            <a:chExt cx="8171770" cy="1836868"/>
          </a:xfrm>
        </p:grpSpPr>
        <p:cxnSp>
          <p:nvCxnSpPr>
            <p:cNvPr id="16" name="Straight Connector 15">
              <a:extLst>
                <a:ext uri="{FF2B5EF4-FFF2-40B4-BE49-F238E27FC236}">
                  <a16:creationId xmlns:a16="http://schemas.microsoft.com/office/drawing/2014/main" id="{B2962C6C-0242-1344-BC83-82FE1A9758C9}"/>
                </a:ext>
              </a:extLst>
            </p:cNvPr>
            <p:cNvCxnSpPr>
              <a:cxnSpLocks/>
            </p:cNvCxnSpPr>
            <p:nvPr/>
          </p:nvCxnSpPr>
          <p:spPr bwMode="gray">
            <a:xfrm flipH="1">
              <a:off x="7699179" y="1510489"/>
              <a:ext cx="712304" cy="1836868"/>
            </a:xfrm>
            <a:prstGeom prst="line">
              <a:avLst/>
            </a:prstGeom>
            <a:ln w="25400" cap="rnd">
              <a:solidFill>
                <a:srgbClr val="0296D4"/>
              </a:solidFill>
              <a:round/>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076C040-427D-0A4C-A351-DCB1DE210C40}"/>
                </a:ext>
              </a:extLst>
            </p:cNvPr>
            <p:cNvCxnSpPr/>
            <p:nvPr/>
          </p:nvCxnSpPr>
          <p:spPr bwMode="gray">
            <a:xfrm flipH="1">
              <a:off x="359229" y="3347357"/>
              <a:ext cx="7339950" cy="0"/>
            </a:xfrm>
            <a:prstGeom prst="line">
              <a:avLst/>
            </a:prstGeom>
            <a:ln w="25400" cap="rnd">
              <a:solidFill>
                <a:srgbClr val="0296D4"/>
              </a:solidFill>
              <a:round/>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71B41B5-96B8-964C-92F1-26DDD66663C5}"/>
                </a:ext>
              </a:extLst>
            </p:cNvPr>
            <p:cNvCxnSpPr>
              <a:cxnSpLocks/>
            </p:cNvCxnSpPr>
            <p:nvPr/>
          </p:nvCxnSpPr>
          <p:spPr bwMode="gray">
            <a:xfrm flipH="1" flipV="1">
              <a:off x="239713" y="3200400"/>
              <a:ext cx="119516" cy="146957"/>
            </a:xfrm>
            <a:prstGeom prst="line">
              <a:avLst/>
            </a:prstGeom>
            <a:ln w="25400" cap="rnd">
              <a:solidFill>
                <a:srgbClr val="0296D4"/>
              </a:solidFill>
              <a:round/>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CAC1CA50-0175-624B-BA96-3430BFC9AE8C}"/>
              </a:ext>
            </a:extLst>
          </p:cNvPr>
          <p:cNvGrpSpPr/>
          <p:nvPr/>
        </p:nvGrpSpPr>
        <p:grpSpPr>
          <a:xfrm flipV="1">
            <a:off x="207055" y="3510243"/>
            <a:ext cx="8171770" cy="360084"/>
            <a:chOff x="239713" y="2851693"/>
            <a:chExt cx="8171770" cy="495664"/>
          </a:xfrm>
        </p:grpSpPr>
        <p:cxnSp>
          <p:nvCxnSpPr>
            <p:cNvPr id="29" name="Straight Connector 28">
              <a:extLst>
                <a:ext uri="{FF2B5EF4-FFF2-40B4-BE49-F238E27FC236}">
                  <a16:creationId xmlns:a16="http://schemas.microsoft.com/office/drawing/2014/main" id="{EE76FA01-8F43-7148-BC23-3E7D38496C7D}"/>
                </a:ext>
              </a:extLst>
            </p:cNvPr>
            <p:cNvCxnSpPr>
              <a:cxnSpLocks/>
            </p:cNvCxnSpPr>
            <p:nvPr/>
          </p:nvCxnSpPr>
          <p:spPr bwMode="gray">
            <a:xfrm flipH="1">
              <a:off x="7699179" y="2851693"/>
              <a:ext cx="712304" cy="495664"/>
            </a:xfrm>
            <a:prstGeom prst="line">
              <a:avLst/>
            </a:prstGeom>
            <a:ln w="25400" cap="rnd">
              <a:solidFill>
                <a:schemeClr val="accent4"/>
              </a:solidFill>
              <a:round/>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3874E43-4AEA-434B-AE82-062A966B21B4}"/>
                </a:ext>
              </a:extLst>
            </p:cNvPr>
            <p:cNvCxnSpPr/>
            <p:nvPr/>
          </p:nvCxnSpPr>
          <p:spPr bwMode="gray">
            <a:xfrm flipH="1">
              <a:off x="359229" y="3347357"/>
              <a:ext cx="7339950" cy="0"/>
            </a:xfrm>
            <a:prstGeom prst="line">
              <a:avLst/>
            </a:prstGeom>
            <a:ln w="25400" cap="rnd">
              <a:solidFill>
                <a:schemeClr val="accent4"/>
              </a:solidFill>
              <a:round/>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14227C4-C9CA-EF45-9533-63251272F86D}"/>
                </a:ext>
              </a:extLst>
            </p:cNvPr>
            <p:cNvCxnSpPr>
              <a:cxnSpLocks/>
            </p:cNvCxnSpPr>
            <p:nvPr/>
          </p:nvCxnSpPr>
          <p:spPr bwMode="gray">
            <a:xfrm flipH="1" flipV="1">
              <a:off x="239713" y="3200400"/>
              <a:ext cx="119516" cy="146957"/>
            </a:xfrm>
            <a:prstGeom prst="line">
              <a:avLst/>
            </a:prstGeom>
            <a:ln w="25400" cap="rnd">
              <a:solidFill>
                <a:schemeClr val="accent4"/>
              </a:solidFill>
              <a:roun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347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D0EB387-5632-3349-B91F-630E4F58E9CE}"/>
              </a:ext>
            </a:extLst>
          </p:cNvPr>
          <p:cNvSpPr>
            <a:spLocks noGrp="1"/>
          </p:cNvSpPr>
          <p:nvPr>
            <p:ph sz="quarter" idx="16"/>
          </p:nvPr>
        </p:nvSpPr>
        <p:spPr/>
        <p:txBody>
          <a:bodyPr/>
          <a:lstStyle/>
          <a:p>
            <a:r>
              <a:rPr lang="en-US"/>
              <a:t>All Data is kept on the preferred site</a:t>
            </a:r>
          </a:p>
        </p:txBody>
      </p:sp>
      <p:sp>
        <p:nvSpPr>
          <p:cNvPr id="8" name="Content Placeholder 7">
            <a:extLst>
              <a:ext uri="{FF2B5EF4-FFF2-40B4-BE49-F238E27FC236}">
                <a16:creationId xmlns:a16="http://schemas.microsoft.com/office/drawing/2014/main" id="{E1069B7B-9604-DD49-9173-94C785546B49}"/>
              </a:ext>
            </a:extLst>
          </p:cNvPr>
          <p:cNvSpPr>
            <a:spLocks noGrp="1"/>
          </p:cNvSpPr>
          <p:nvPr>
            <p:ph sz="quarter" idx="17"/>
          </p:nvPr>
        </p:nvSpPr>
        <p:spPr/>
        <p:txBody>
          <a:bodyPr/>
          <a:lstStyle/>
          <a:p>
            <a:pPr algn="ctr"/>
            <a:r>
              <a:rPr lang="en-US"/>
              <a:t>All Data is kept on the non-preferred site.</a:t>
            </a:r>
          </a:p>
        </p:txBody>
      </p:sp>
      <p:sp>
        <p:nvSpPr>
          <p:cNvPr id="52" name="Rectangle 51">
            <a:extLst>
              <a:ext uri="{FF2B5EF4-FFF2-40B4-BE49-F238E27FC236}">
                <a16:creationId xmlns:a16="http://schemas.microsoft.com/office/drawing/2014/main" id="{69DF859A-8E7F-B94B-807C-3CF57639D3B4}"/>
              </a:ext>
            </a:extLst>
          </p:cNvPr>
          <p:cNvSpPr/>
          <p:nvPr/>
        </p:nvSpPr>
        <p:spPr>
          <a:xfrm>
            <a:off x="4525883" y="4411079"/>
            <a:ext cx="3146357" cy="1655821"/>
          </a:xfrm>
          <a:prstGeom prst="rect">
            <a:avLst/>
          </a:prstGeom>
          <a:solidFill>
            <a:schemeClr val="bg1"/>
          </a:solidFill>
          <a:ln w="28575">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a:solidFill>
                  <a:schemeClr val="accent1"/>
                </a:solidFill>
              </a:rPr>
              <a:t>Stretched Cluster</a:t>
            </a:r>
          </a:p>
        </p:txBody>
      </p:sp>
      <p:sp>
        <p:nvSpPr>
          <p:cNvPr id="62" name="Rectangle 61">
            <a:extLst>
              <a:ext uri="{FF2B5EF4-FFF2-40B4-BE49-F238E27FC236}">
                <a16:creationId xmlns:a16="http://schemas.microsoft.com/office/drawing/2014/main" id="{482288B1-BE53-D749-9C0C-B1555E751620}"/>
              </a:ext>
            </a:extLst>
          </p:cNvPr>
          <p:cNvSpPr/>
          <p:nvPr/>
        </p:nvSpPr>
        <p:spPr>
          <a:xfrm>
            <a:off x="8346005" y="4411079"/>
            <a:ext cx="3146357" cy="1655821"/>
          </a:xfrm>
          <a:prstGeom prst="rect">
            <a:avLst/>
          </a:prstGeom>
          <a:solidFill>
            <a:schemeClr val="bg1"/>
          </a:solidFill>
          <a:ln w="28575">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a:solidFill>
                  <a:schemeClr val="accent1"/>
                </a:solidFill>
              </a:rPr>
              <a:t>Stretched Cluster</a:t>
            </a:r>
          </a:p>
        </p:txBody>
      </p:sp>
      <p:sp>
        <p:nvSpPr>
          <p:cNvPr id="6" name="Content Placeholder 5">
            <a:extLst>
              <a:ext uri="{FF2B5EF4-FFF2-40B4-BE49-F238E27FC236}">
                <a16:creationId xmlns:a16="http://schemas.microsoft.com/office/drawing/2014/main" id="{ED4C9A4F-BD11-FF4F-8EFB-5CCCF52BC25D}"/>
              </a:ext>
            </a:extLst>
          </p:cNvPr>
          <p:cNvSpPr>
            <a:spLocks noGrp="1"/>
          </p:cNvSpPr>
          <p:nvPr>
            <p:ph sz="quarter" idx="14"/>
          </p:nvPr>
        </p:nvSpPr>
        <p:spPr/>
        <p:txBody>
          <a:bodyPr/>
          <a:lstStyle/>
          <a:p>
            <a:r>
              <a:rPr lang="en-US"/>
              <a:t>All Data is mirrored to both sites in the cluster.</a:t>
            </a:r>
          </a:p>
        </p:txBody>
      </p:sp>
      <p:sp>
        <p:nvSpPr>
          <p:cNvPr id="42" name="Rectangle 41">
            <a:extLst>
              <a:ext uri="{FF2B5EF4-FFF2-40B4-BE49-F238E27FC236}">
                <a16:creationId xmlns:a16="http://schemas.microsoft.com/office/drawing/2014/main" id="{A78C12B6-1232-A345-99E0-5C8D9990DBAE}"/>
              </a:ext>
            </a:extLst>
          </p:cNvPr>
          <p:cNvSpPr/>
          <p:nvPr/>
        </p:nvSpPr>
        <p:spPr>
          <a:xfrm>
            <a:off x="709104" y="4387016"/>
            <a:ext cx="3146357" cy="1655821"/>
          </a:xfrm>
          <a:prstGeom prst="rect">
            <a:avLst/>
          </a:prstGeom>
          <a:solidFill>
            <a:schemeClr val="bg1"/>
          </a:solidFill>
          <a:ln w="28575">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a:solidFill>
                  <a:schemeClr val="accent1"/>
                </a:solidFill>
              </a:rPr>
              <a:t>Stretched Cluster</a:t>
            </a:r>
          </a:p>
        </p:txBody>
      </p:sp>
      <p:sp>
        <p:nvSpPr>
          <p:cNvPr id="2" name="Title 1">
            <a:extLst>
              <a:ext uri="{FF2B5EF4-FFF2-40B4-BE49-F238E27FC236}">
                <a16:creationId xmlns:a16="http://schemas.microsoft.com/office/drawing/2014/main" id="{77DCB810-1767-0441-B5F2-014A3BE7CFB3}"/>
              </a:ext>
            </a:extLst>
          </p:cNvPr>
          <p:cNvSpPr>
            <a:spLocks noGrp="1"/>
          </p:cNvSpPr>
          <p:nvPr>
            <p:ph type="title"/>
          </p:nvPr>
        </p:nvSpPr>
        <p:spPr>
          <a:xfrm>
            <a:off x="609441" y="330200"/>
            <a:ext cx="10969943" cy="481076"/>
          </a:xfrm>
        </p:spPr>
        <p:txBody>
          <a:bodyPr/>
          <a:lstStyle/>
          <a:p>
            <a:r>
              <a:rPr lang="en-US"/>
              <a:t>Policy based data placement</a:t>
            </a:r>
          </a:p>
        </p:txBody>
      </p:sp>
      <p:sp>
        <p:nvSpPr>
          <p:cNvPr id="5" name="Subtitle 4">
            <a:extLst>
              <a:ext uri="{FF2B5EF4-FFF2-40B4-BE49-F238E27FC236}">
                <a16:creationId xmlns:a16="http://schemas.microsoft.com/office/drawing/2014/main" id="{AF648AC8-C13E-464C-8983-6486F8EACEEB}"/>
              </a:ext>
            </a:extLst>
          </p:cNvPr>
          <p:cNvSpPr>
            <a:spLocks noGrp="1"/>
          </p:cNvSpPr>
          <p:nvPr>
            <p:ph type="subTitle" idx="10"/>
          </p:nvPr>
        </p:nvSpPr>
        <p:spPr/>
        <p:txBody>
          <a:bodyPr/>
          <a:lstStyle/>
          <a:p>
            <a:r>
              <a:rPr lang="en-US"/>
              <a:t>Site Disaster Tolerance</a:t>
            </a:r>
          </a:p>
        </p:txBody>
      </p:sp>
      <p:sp>
        <p:nvSpPr>
          <p:cNvPr id="3" name="Text Placeholder 2">
            <a:extLst>
              <a:ext uri="{FF2B5EF4-FFF2-40B4-BE49-F238E27FC236}">
                <a16:creationId xmlns:a16="http://schemas.microsoft.com/office/drawing/2014/main" id="{35A84F24-169B-5B46-890E-07BD761FA89D}"/>
              </a:ext>
            </a:extLst>
          </p:cNvPr>
          <p:cNvSpPr>
            <a:spLocks noGrp="1"/>
          </p:cNvSpPr>
          <p:nvPr>
            <p:ph type="body" sz="quarter" idx="21"/>
          </p:nvPr>
        </p:nvSpPr>
        <p:spPr/>
        <p:txBody>
          <a:bodyPr/>
          <a:lstStyle/>
          <a:p>
            <a:pPr lvl="1"/>
            <a:r>
              <a:rPr lang="en-US"/>
              <a:t>Dual Site Mirroring</a:t>
            </a:r>
          </a:p>
        </p:txBody>
      </p:sp>
      <p:sp>
        <p:nvSpPr>
          <p:cNvPr id="9" name="Text Placeholder 8">
            <a:extLst>
              <a:ext uri="{FF2B5EF4-FFF2-40B4-BE49-F238E27FC236}">
                <a16:creationId xmlns:a16="http://schemas.microsoft.com/office/drawing/2014/main" id="{1CFF6ABF-CDF6-1747-B8F9-803371050A92}"/>
              </a:ext>
            </a:extLst>
          </p:cNvPr>
          <p:cNvSpPr>
            <a:spLocks noGrp="1"/>
          </p:cNvSpPr>
          <p:nvPr>
            <p:ph type="body" sz="quarter" idx="22"/>
          </p:nvPr>
        </p:nvSpPr>
        <p:spPr/>
        <p:txBody>
          <a:bodyPr/>
          <a:lstStyle/>
          <a:p>
            <a:r>
              <a:rPr lang="en-US"/>
              <a:t>None – Keep data on Preferred</a:t>
            </a:r>
          </a:p>
        </p:txBody>
      </p:sp>
      <p:sp>
        <p:nvSpPr>
          <p:cNvPr id="10" name="Text Placeholder 9">
            <a:extLst>
              <a:ext uri="{FF2B5EF4-FFF2-40B4-BE49-F238E27FC236}">
                <a16:creationId xmlns:a16="http://schemas.microsoft.com/office/drawing/2014/main" id="{8B21B7E9-FCFC-E447-978A-396AABF8276D}"/>
              </a:ext>
            </a:extLst>
          </p:cNvPr>
          <p:cNvSpPr>
            <a:spLocks noGrp="1"/>
          </p:cNvSpPr>
          <p:nvPr>
            <p:ph type="body" sz="quarter" idx="23"/>
          </p:nvPr>
        </p:nvSpPr>
        <p:spPr/>
        <p:txBody>
          <a:bodyPr/>
          <a:lstStyle/>
          <a:p>
            <a:r>
              <a:rPr lang="en-US"/>
              <a:t>None – Keep data on non-preferred</a:t>
            </a:r>
          </a:p>
        </p:txBody>
      </p:sp>
      <p:grpSp>
        <p:nvGrpSpPr>
          <p:cNvPr id="27" name="Group 26">
            <a:extLst>
              <a:ext uri="{FF2B5EF4-FFF2-40B4-BE49-F238E27FC236}">
                <a16:creationId xmlns:a16="http://schemas.microsoft.com/office/drawing/2014/main" id="{6B7F0A2A-225D-CA4E-BC0A-F205905AEBE7}"/>
              </a:ext>
            </a:extLst>
          </p:cNvPr>
          <p:cNvGrpSpPr/>
          <p:nvPr/>
        </p:nvGrpSpPr>
        <p:grpSpPr>
          <a:xfrm>
            <a:off x="744031" y="5094994"/>
            <a:ext cx="3045660" cy="873326"/>
            <a:chOff x="720982" y="4794051"/>
            <a:chExt cx="3045660" cy="873326"/>
          </a:xfrm>
        </p:grpSpPr>
        <p:sp>
          <p:nvSpPr>
            <p:cNvPr id="15" name="Rectangle 14">
              <a:extLst>
                <a:ext uri="{FF2B5EF4-FFF2-40B4-BE49-F238E27FC236}">
                  <a16:creationId xmlns:a16="http://schemas.microsoft.com/office/drawing/2014/main" id="{7E0ED7FD-A307-1844-AE8B-A85C35ABB44C}"/>
                </a:ext>
              </a:extLst>
            </p:cNvPr>
            <p:cNvSpPr/>
            <p:nvPr/>
          </p:nvSpPr>
          <p:spPr>
            <a:xfrm>
              <a:off x="720982" y="5265146"/>
              <a:ext cx="3045660" cy="40223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Region</a:t>
              </a:r>
            </a:p>
          </p:txBody>
        </p:sp>
        <p:sp>
          <p:nvSpPr>
            <p:cNvPr id="24" name="Rectangle 23">
              <a:extLst>
                <a:ext uri="{FF2B5EF4-FFF2-40B4-BE49-F238E27FC236}">
                  <a16:creationId xmlns:a16="http://schemas.microsoft.com/office/drawing/2014/main" id="{FE761E86-01AC-9A46-9221-0A6A46243375}"/>
                </a:ext>
              </a:extLst>
            </p:cNvPr>
            <p:cNvSpPr/>
            <p:nvPr/>
          </p:nvSpPr>
          <p:spPr>
            <a:xfrm>
              <a:off x="720982" y="4794051"/>
              <a:ext cx="931355" cy="40223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25" name="Rectangle 24">
              <a:extLst>
                <a:ext uri="{FF2B5EF4-FFF2-40B4-BE49-F238E27FC236}">
                  <a16:creationId xmlns:a16="http://schemas.microsoft.com/office/drawing/2014/main" id="{854AB29E-CBC4-5644-B198-E1A17DC4C880}"/>
                </a:ext>
              </a:extLst>
            </p:cNvPr>
            <p:cNvSpPr/>
            <p:nvPr/>
          </p:nvSpPr>
          <p:spPr>
            <a:xfrm>
              <a:off x="1778134" y="4794051"/>
              <a:ext cx="931355" cy="40223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26" name="Rectangle 25">
              <a:extLst>
                <a:ext uri="{FF2B5EF4-FFF2-40B4-BE49-F238E27FC236}">
                  <a16:creationId xmlns:a16="http://schemas.microsoft.com/office/drawing/2014/main" id="{DC8658DB-B4D9-A74C-815C-9269C51750F5}"/>
                </a:ext>
              </a:extLst>
            </p:cNvPr>
            <p:cNvSpPr/>
            <p:nvPr/>
          </p:nvSpPr>
          <p:spPr>
            <a:xfrm>
              <a:off x="2835287" y="4794051"/>
              <a:ext cx="931355" cy="40223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grpSp>
      <p:sp>
        <p:nvSpPr>
          <p:cNvPr id="38" name="Freeform 5">
            <a:extLst>
              <a:ext uri="{FF2B5EF4-FFF2-40B4-BE49-F238E27FC236}">
                <a16:creationId xmlns:a16="http://schemas.microsoft.com/office/drawing/2014/main" id="{44325E19-0D93-F54D-A6B2-4D826CDDB949}"/>
              </a:ext>
            </a:extLst>
          </p:cNvPr>
          <p:cNvSpPr>
            <a:spLocks noChangeAspect="1" noEditPoints="1"/>
          </p:cNvSpPr>
          <p:nvPr/>
        </p:nvSpPr>
        <p:spPr bwMode="auto">
          <a:xfrm>
            <a:off x="1962545" y="3662495"/>
            <a:ext cx="608629" cy="608629"/>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38">
            <a:extLst>
              <a:ext uri="{FF2B5EF4-FFF2-40B4-BE49-F238E27FC236}">
                <a16:creationId xmlns:a16="http://schemas.microsoft.com/office/drawing/2014/main" id="{FD4165B3-449A-3A49-A8BD-D7E039A88CED}"/>
              </a:ext>
            </a:extLst>
          </p:cNvPr>
          <p:cNvSpPr/>
          <p:nvPr/>
        </p:nvSpPr>
        <p:spPr>
          <a:xfrm>
            <a:off x="1801183" y="4709006"/>
            <a:ext cx="931355" cy="31397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Data</a:t>
            </a:r>
            <a:endParaRPr lang="en-US">
              <a:solidFill>
                <a:schemeClr val="bg1"/>
              </a:solidFill>
            </a:endParaRPr>
          </a:p>
        </p:txBody>
      </p:sp>
      <p:sp>
        <p:nvSpPr>
          <p:cNvPr id="40" name="Rectangle 39">
            <a:extLst>
              <a:ext uri="{FF2B5EF4-FFF2-40B4-BE49-F238E27FC236}">
                <a16:creationId xmlns:a16="http://schemas.microsoft.com/office/drawing/2014/main" id="{E6EDA2DF-BFBF-A543-87A1-312190B57019}"/>
              </a:ext>
            </a:extLst>
          </p:cNvPr>
          <p:cNvSpPr/>
          <p:nvPr/>
        </p:nvSpPr>
        <p:spPr>
          <a:xfrm>
            <a:off x="744031" y="4709006"/>
            <a:ext cx="931355" cy="31397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Data</a:t>
            </a:r>
            <a:endParaRPr lang="en-US">
              <a:solidFill>
                <a:schemeClr val="bg1"/>
              </a:solidFill>
            </a:endParaRPr>
          </a:p>
        </p:txBody>
      </p:sp>
      <p:sp>
        <p:nvSpPr>
          <p:cNvPr id="41" name="Rectangle 40">
            <a:extLst>
              <a:ext uri="{FF2B5EF4-FFF2-40B4-BE49-F238E27FC236}">
                <a16:creationId xmlns:a16="http://schemas.microsoft.com/office/drawing/2014/main" id="{39F7E892-151B-1449-8B6E-C108D71ED7F2}"/>
              </a:ext>
            </a:extLst>
          </p:cNvPr>
          <p:cNvSpPr/>
          <p:nvPr/>
        </p:nvSpPr>
        <p:spPr>
          <a:xfrm>
            <a:off x="3141100" y="4684251"/>
            <a:ext cx="365826" cy="313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W</a:t>
            </a:r>
            <a:endParaRPr lang="en-US">
              <a:solidFill>
                <a:schemeClr val="bg1"/>
              </a:solidFill>
            </a:endParaRPr>
          </a:p>
        </p:txBody>
      </p:sp>
      <p:grpSp>
        <p:nvGrpSpPr>
          <p:cNvPr id="43" name="Group 42">
            <a:extLst>
              <a:ext uri="{FF2B5EF4-FFF2-40B4-BE49-F238E27FC236}">
                <a16:creationId xmlns:a16="http://schemas.microsoft.com/office/drawing/2014/main" id="{C355FE01-B1AA-EF47-83B2-5AB901C9F07F}"/>
              </a:ext>
            </a:extLst>
          </p:cNvPr>
          <p:cNvGrpSpPr/>
          <p:nvPr/>
        </p:nvGrpSpPr>
        <p:grpSpPr>
          <a:xfrm>
            <a:off x="4560810" y="5119057"/>
            <a:ext cx="3045660" cy="873326"/>
            <a:chOff x="720982" y="4794051"/>
            <a:chExt cx="3045660" cy="873326"/>
          </a:xfrm>
        </p:grpSpPr>
        <p:sp>
          <p:nvSpPr>
            <p:cNvPr id="44" name="Rectangle 43">
              <a:extLst>
                <a:ext uri="{FF2B5EF4-FFF2-40B4-BE49-F238E27FC236}">
                  <a16:creationId xmlns:a16="http://schemas.microsoft.com/office/drawing/2014/main" id="{19C9C961-EF83-C14C-9338-DA12DD5A1832}"/>
                </a:ext>
              </a:extLst>
            </p:cNvPr>
            <p:cNvSpPr/>
            <p:nvPr/>
          </p:nvSpPr>
          <p:spPr>
            <a:xfrm>
              <a:off x="720982" y="5265146"/>
              <a:ext cx="3045660" cy="40223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Region</a:t>
              </a:r>
            </a:p>
          </p:txBody>
        </p:sp>
        <p:sp>
          <p:nvSpPr>
            <p:cNvPr id="45" name="Rectangle 44">
              <a:extLst>
                <a:ext uri="{FF2B5EF4-FFF2-40B4-BE49-F238E27FC236}">
                  <a16:creationId xmlns:a16="http://schemas.microsoft.com/office/drawing/2014/main" id="{40FD1A65-2C2F-4445-922F-9E2AC5F9A133}"/>
                </a:ext>
              </a:extLst>
            </p:cNvPr>
            <p:cNvSpPr/>
            <p:nvPr/>
          </p:nvSpPr>
          <p:spPr>
            <a:xfrm>
              <a:off x="720982" y="4794051"/>
              <a:ext cx="931355" cy="40223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46" name="Rectangle 45">
              <a:extLst>
                <a:ext uri="{FF2B5EF4-FFF2-40B4-BE49-F238E27FC236}">
                  <a16:creationId xmlns:a16="http://schemas.microsoft.com/office/drawing/2014/main" id="{7FF8B0B4-8844-AC43-843D-A34C500A8B98}"/>
                </a:ext>
              </a:extLst>
            </p:cNvPr>
            <p:cNvSpPr/>
            <p:nvPr/>
          </p:nvSpPr>
          <p:spPr>
            <a:xfrm>
              <a:off x="1778134" y="4794051"/>
              <a:ext cx="931355" cy="40223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47" name="Rectangle 46">
              <a:extLst>
                <a:ext uri="{FF2B5EF4-FFF2-40B4-BE49-F238E27FC236}">
                  <a16:creationId xmlns:a16="http://schemas.microsoft.com/office/drawing/2014/main" id="{F3E5307F-DF79-9A44-9860-48771926A9D4}"/>
                </a:ext>
              </a:extLst>
            </p:cNvPr>
            <p:cNvSpPr/>
            <p:nvPr/>
          </p:nvSpPr>
          <p:spPr>
            <a:xfrm>
              <a:off x="2835287" y="4794051"/>
              <a:ext cx="931355" cy="40223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grpSp>
      <p:sp>
        <p:nvSpPr>
          <p:cNvPr id="48" name="Freeform 5">
            <a:extLst>
              <a:ext uri="{FF2B5EF4-FFF2-40B4-BE49-F238E27FC236}">
                <a16:creationId xmlns:a16="http://schemas.microsoft.com/office/drawing/2014/main" id="{1053DE6E-5D93-4C49-9604-97C06800AFF3}"/>
              </a:ext>
            </a:extLst>
          </p:cNvPr>
          <p:cNvSpPr>
            <a:spLocks noChangeAspect="1" noEditPoints="1"/>
          </p:cNvSpPr>
          <p:nvPr/>
        </p:nvSpPr>
        <p:spPr bwMode="auto">
          <a:xfrm>
            <a:off x="5779324" y="3686558"/>
            <a:ext cx="608629" cy="608629"/>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Rectangle 49">
            <a:extLst>
              <a:ext uri="{FF2B5EF4-FFF2-40B4-BE49-F238E27FC236}">
                <a16:creationId xmlns:a16="http://schemas.microsoft.com/office/drawing/2014/main" id="{8675D45B-B460-8046-87E5-E695E9E2F30B}"/>
              </a:ext>
            </a:extLst>
          </p:cNvPr>
          <p:cNvSpPr/>
          <p:nvPr/>
        </p:nvSpPr>
        <p:spPr>
          <a:xfrm>
            <a:off x="4560810" y="4733069"/>
            <a:ext cx="931355" cy="31397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Data</a:t>
            </a:r>
            <a:endParaRPr lang="en-US">
              <a:solidFill>
                <a:schemeClr val="bg1"/>
              </a:solidFill>
            </a:endParaRPr>
          </a:p>
        </p:txBody>
      </p:sp>
      <p:grpSp>
        <p:nvGrpSpPr>
          <p:cNvPr id="53" name="Group 52">
            <a:extLst>
              <a:ext uri="{FF2B5EF4-FFF2-40B4-BE49-F238E27FC236}">
                <a16:creationId xmlns:a16="http://schemas.microsoft.com/office/drawing/2014/main" id="{759792BD-B030-5140-8E0F-05CEFC14BD09}"/>
              </a:ext>
            </a:extLst>
          </p:cNvPr>
          <p:cNvGrpSpPr/>
          <p:nvPr/>
        </p:nvGrpSpPr>
        <p:grpSpPr>
          <a:xfrm>
            <a:off x="8380932" y="5119057"/>
            <a:ext cx="3045660" cy="873326"/>
            <a:chOff x="720982" y="4794051"/>
            <a:chExt cx="3045660" cy="873326"/>
          </a:xfrm>
        </p:grpSpPr>
        <p:sp>
          <p:nvSpPr>
            <p:cNvPr id="54" name="Rectangle 53">
              <a:extLst>
                <a:ext uri="{FF2B5EF4-FFF2-40B4-BE49-F238E27FC236}">
                  <a16:creationId xmlns:a16="http://schemas.microsoft.com/office/drawing/2014/main" id="{0D181B33-92DB-B542-AF5F-ED734F0D338A}"/>
                </a:ext>
              </a:extLst>
            </p:cNvPr>
            <p:cNvSpPr/>
            <p:nvPr/>
          </p:nvSpPr>
          <p:spPr>
            <a:xfrm>
              <a:off x="720982" y="5265146"/>
              <a:ext cx="3045660" cy="40223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Region</a:t>
              </a:r>
            </a:p>
          </p:txBody>
        </p:sp>
        <p:sp>
          <p:nvSpPr>
            <p:cNvPr id="55" name="Rectangle 54">
              <a:extLst>
                <a:ext uri="{FF2B5EF4-FFF2-40B4-BE49-F238E27FC236}">
                  <a16:creationId xmlns:a16="http://schemas.microsoft.com/office/drawing/2014/main" id="{E114DA8A-F429-8649-BFC9-2E01242425C0}"/>
                </a:ext>
              </a:extLst>
            </p:cNvPr>
            <p:cNvSpPr/>
            <p:nvPr/>
          </p:nvSpPr>
          <p:spPr>
            <a:xfrm>
              <a:off x="720982" y="4794051"/>
              <a:ext cx="931355" cy="40223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56" name="Rectangle 55">
              <a:extLst>
                <a:ext uri="{FF2B5EF4-FFF2-40B4-BE49-F238E27FC236}">
                  <a16:creationId xmlns:a16="http://schemas.microsoft.com/office/drawing/2014/main" id="{C16C37FF-BA27-1148-8354-9EEFC4284FB8}"/>
                </a:ext>
              </a:extLst>
            </p:cNvPr>
            <p:cNvSpPr/>
            <p:nvPr/>
          </p:nvSpPr>
          <p:spPr>
            <a:xfrm>
              <a:off x="1778134" y="4794051"/>
              <a:ext cx="931355" cy="40223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57" name="Rectangle 56">
              <a:extLst>
                <a:ext uri="{FF2B5EF4-FFF2-40B4-BE49-F238E27FC236}">
                  <a16:creationId xmlns:a16="http://schemas.microsoft.com/office/drawing/2014/main" id="{E0FF39C4-6479-A243-B68E-6CBE14A3388B}"/>
                </a:ext>
              </a:extLst>
            </p:cNvPr>
            <p:cNvSpPr/>
            <p:nvPr/>
          </p:nvSpPr>
          <p:spPr>
            <a:xfrm>
              <a:off x="2835287" y="4794051"/>
              <a:ext cx="931355" cy="40223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grpSp>
      <p:sp>
        <p:nvSpPr>
          <p:cNvPr id="58" name="Freeform 5">
            <a:extLst>
              <a:ext uri="{FF2B5EF4-FFF2-40B4-BE49-F238E27FC236}">
                <a16:creationId xmlns:a16="http://schemas.microsoft.com/office/drawing/2014/main" id="{84F118E7-162E-014E-8B97-63EE02189B81}"/>
              </a:ext>
            </a:extLst>
          </p:cNvPr>
          <p:cNvSpPr>
            <a:spLocks noChangeAspect="1" noEditPoints="1"/>
          </p:cNvSpPr>
          <p:nvPr/>
        </p:nvSpPr>
        <p:spPr bwMode="auto">
          <a:xfrm>
            <a:off x="9599446" y="3686558"/>
            <a:ext cx="608629" cy="608629"/>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58">
            <a:extLst>
              <a:ext uri="{FF2B5EF4-FFF2-40B4-BE49-F238E27FC236}">
                <a16:creationId xmlns:a16="http://schemas.microsoft.com/office/drawing/2014/main" id="{D34E2286-E5FC-364E-9D1A-506ED153FB1A}"/>
              </a:ext>
            </a:extLst>
          </p:cNvPr>
          <p:cNvSpPr/>
          <p:nvPr/>
        </p:nvSpPr>
        <p:spPr>
          <a:xfrm>
            <a:off x="9438084" y="4733069"/>
            <a:ext cx="931355" cy="31397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Data</a:t>
            </a:r>
            <a:endParaRPr lang="en-US">
              <a:solidFill>
                <a:schemeClr val="bg1"/>
              </a:solidFill>
            </a:endParaRPr>
          </a:p>
        </p:txBody>
      </p:sp>
    </p:spTree>
    <p:extLst>
      <p:ext uri="{BB962C8B-B14F-4D97-AF65-F5344CB8AC3E}">
        <p14:creationId xmlns:p14="http://schemas.microsoft.com/office/powerpoint/2010/main" val="162051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Straight Connector 10">
            <a:extLst>
              <a:ext uri="{FF2B5EF4-FFF2-40B4-BE49-F238E27FC236}">
                <a16:creationId xmlns:a16="http://schemas.microsoft.com/office/drawing/2014/main" id="{7ECE7053-060F-B544-B9EC-E3D37B2B6975}"/>
              </a:ext>
            </a:extLst>
          </p:cNvPr>
          <p:cNvCxnSpPr>
            <a:cxnSpLocks/>
            <a:stCxn id="127" idx="3"/>
          </p:cNvCxnSpPr>
          <p:nvPr/>
        </p:nvCxnSpPr>
        <p:spPr bwMode="gray">
          <a:xfrm>
            <a:off x="6783491" y="2275440"/>
            <a:ext cx="230632" cy="0"/>
          </a:xfrm>
          <a:prstGeom prst="straightConnector1">
            <a:avLst/>
          </a:prstGeom>
          <a:ln w="9525">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586AF0B-B25D-794F-ADFB-BD85A1AFFC6F}"/>
              </a:ext>
            </a:extLst>
          </p:cNvPr>
          <p:cNvPicPr>
            <a:picLocks noChangeAspect="1"/>
          </p:cNvPicPr>
          <p:nvPr/>
        </p:nvPicPr>
        <p:blipFill>
          <a:blip r:embed="rId3"/>
          <a:stretch>
            <a:fillRect/>
          </a:stretch>
        </p:blipFill>
        <p:spPr>
          <a:xfrm>
            <a:off x="7014123" y="969674"/>
            <a:ext cx="4889500" cy="1422400"/>
          </a:xfrm>
          <a:prstGeom prst="rect">
            <a:avLst/>
          </a:prstGeom>
          <a:ln>
            <a:solidFill>
              <a:schemeClr val="tx2"/>
            </a:solidFill>
          </a:ln>
        </p:spPr>
      </p:pic>
      <p:pic>
        <p:nvPicPr>
          <p:cNvPr id="16" name="Picture 15">
            <a:extLst>
              <a:ext uri="{FF2B5EF4-FFF2-40B4-BE49-F238E27FC236}">
                <a16:creationId xmlns:a16="http://schemas.microsoft.com/office/drawing/2014/main" id="{A8D850E5-C8C6-FD40-BD75-6BBB37C48ECA}"/>
              </a:ext>
            </a:extLst>
          </p:cNvPr>
          <p:cNvPicPr>
            <a:picLocks noChangeAspect="1"/>
          </p:cNvPicPr>
          <p:nvPr/>
        </p:nvPicPr>
        <p:blipFill>
          <a:blip r:embed="rId4"/>
          <a:stretch>
            <a:fillRect/>
          </a:stretch>
        </p:blipFill>
        <p:spPr>
          <a:xfrm>
            <a:off x="7014123" y="969674"/>
            <a:ext cx="4889500" cy="1422400"/>
          </a:xfrm>
          <a:prstGeom prst="rect">
            <a:avLst/>
          </a:prstGeom>
          <a:ln>
            <a:solidFill>
              <a:schemeClr val="tx2"/>
            </a:solidFill>
          </a:ln>
        </p:spPr>
      </p:pic>
      <p:sp>
        <p:nvSpPr>
          <p:cNvPr id="176" name="Rectangle 175">
            <a:extLst>
              <a:ext uri="{FF2B5EF4-FFF2-40B4-BE49-F238E27FC236}">
                <a16:creationId xmlns:a16="http://schemas.microsoft.com/office/drawing/2014/main" id="{D6C13864-6728-754C-B9C8-DFC3E98D37E3}"/>
              </a:ext>
            </a:extLst>
          </p:cNvPr>
          <p:cNvSpPr/>
          <p:nvPr/>
        </p:nvSpPr>
        <p:spPr>
          <a:xfrm>
            <a:off x="720982" y="5398817"/>
            <a:ext cx="4694886" cy="402231"/>
          </a:xfrm>
          <a:prstGeom prst="rect">
            <a:avLst/>
          </a:prstGeom>
          <a:solidFill>
            <a:srgbClr val="F8981D"/>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solidFill>
                  <a:schemeClr val="bg1"/>
                </a:solidFill>
              </a:rPr>
              <a:t>Region</a:t>
            </a:r>
          </a:p>
        </p:txBody>
      </p:sp>
      <p:sp>
        <p:nvSpPr>
          <p:cNvPr id="7" name="Title 6">
            <a:extLst>
              <a:ext uri="{FF2B5EF4-FFF2-40B4-BE49-F238E27FC236}">
                <a16:creationId xmlns:a16="http://schemas.microsoft.com/office/drawing/2014/main" id="{31B30AF8-32F1-B647-8072-8C99C8E0C667}"/>
              </a:ext>
            </a:extLst>
          </p:cNvPr>
          <p:cNvSpPr>
            <a:spLocks noGrp="1"/>
          </p:cNvSpPr>
          <p:nvPr>
            <p:ph type="title"/>
          </p:nvPr>
        </p:nvSpPr>
        <p:spPr>
          <a:xfrm>
            <a:off x="609441" y="330200"/>
            <a:ext cx="10969943" cy="492230"/>
          </a:xfrm>
        </p:spPr>
        <p:txBody>
          <a:bodyPr/>
          <a:lstStyle/>
          <a:p>
            <a:r>
              <a:rPr lang="en-US"/>
              <a:t>Provide Workload Resiliency Against AZ Failure</a:t>
            </a:r>
          </a:p>
        </p:txBody>
      </p:sp>
      <p:sp>
        <p:nvSpPr>
          <p:cNvPr id="112" name="Freeform 5">
            <a:extLst>
              <a:ext uri="{FF2B5EF4-FFF2-40B4-BE49-F238E27FC236}">
                <a16:creationId xmlns:a16="http://schemas.microsoft.com/office/drawing/2014/main" id="{9F97D45C-8DE7-384B-B705-40E30CA96187}"/>
              </a:ext>
            </a:extLst>
          </p:cNvPr>
          <p:cNvSpPr>
            <a:spLocks noChangeAspect="1" noEditPoints="1"/>
          </p:cNvSpPr>
          <p:nvPr/>
        </p:nvSpPr>
        <p:spPr bwMode="auto">
          <a:xfrm>
            <a:off x="5808685" y="1433151"/>
            <a:ext cx="571454" cy="57145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Rectangle 126">
            <a:extLst>
              <a:ext uri="{FF2B5EF4-FFF2-40B4-BE49-F238E27FC236}">
                <a16:creationId xmlns:a16="http://schemas.microsoft.com/office/drawing/2014/main" id="{21E66E39-E8AB-2D45-B667-5BF160AFC6A8}"/>
              </a:ext>
            </a:extLst>
          </p:cNvPr>
          <p:cNvSpPr/>
          <p:nvPr/>
        </p:nvSpPr>
        <p:spPr>
          <a:xfrm>
            <a:off x="5566868" y="2128194"/>
            <a:ext cx="1216623" cy="294491"/>
          </a:xfrm>
          <a:prstGeom prst="rect">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bg1"/>
                </a:solidFill>
              </a:rPr>
              <a:t>OS/APP</a:t>
            </a:r>
          </a:p>
        </p:txBody>
      </p:sp>
      <p:grpSp>
        <p:nvGrpSpPr>
          <p:cNvPr id="133" name="Group 132">
            <a:extLst>
              <a:ext uri="{FF2B5EF4-FFF2-40B4-BE49-F238E27FC236}">
                <a16:creationId xmlns:a16="http://schemas.microsoft.com/office/drawing/2014/main" id="{7B5B8666-7696-114D-9B97-3C31F726D2CD}"/>
              </a:ext>
            </a:extLst>
          </p:cNvPr>
          <p:cNvGrpSpPr/>
          <p:nvPr/>
        </p:nvGrpSpPr>
        <p:grpSpPr>
          <a:xfrm>
            <a:off x="5199672" y="2056520"/>
            <a:ext cx="437839" cy="437839"/>
            <a:chOff x="3818267" y="4956432"/>
            <a:chExt cx="529785" cy="529785"/>
          </a:xfrm>
        </p:grpSpPr>
        <p:sp>
          <p:nvSpPr>
            <p:cNvPr id="134" name="Oval 133">
              <a:extLst>
                <a:ext uri="{FF2B5EF4-FFF2-40B4-BE49-F238E27FC236}">
                  <a16:creationId xmlns:a16="http://schemas.microsoft.com/office/drawing/2014/main" id="{2863AC7C-0F2F-5A44-90A6-0FA1A6C72EAB}"/>
                </a:ext>
              </a:extLst>
            </p:cNvPr>
            <p:cNvSpPr/>
            <p:nvPr/>
          </p:nvSpPr>
          <p:spPr>
            <a:xfrm>
              <a:off x="3818267" y="4956432"/>
              <a:ext cx="529785" cy="529785"/>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5" name="Freeform 27">
              <a:extLst>
                <a:ext uri="{FF2B5EF4-FFF2-40B4-BE49-F238E27FC236}">
                  <a16:creationId xmlns:a16="http://schemas.microsoft.com/office/drawing/2014/main" id="{2124565E-E54C-724C-8FBA-732F59139A3F}"/>
                </a:ext>
              </a:extLst>
            </p:cNvPr>
            <p:cNvSpPr>
              <a:spLocks noChangeAspect="1" noEditPoints="1"/>
            </p:cNvSpPr>
            <p:nvPr/>
          </p:nvSpPr>
          <p:spPr bwMode="auto">
            <a:xfrm>
              <a:off x="3932027" y="5083982"/>
              <a:ext cx="322235" cy="293425"/>
            </a:xfrm>
            <a:custGeom>
              <a:avLst/>
              <a:gdLst>
                <a:gd name="T0" fmla="*/ 319 w 354"/>
                <a:gd name="T1" fmla="*/ 132 h 322"/>
                <a:gd name="T2" fmla="*/ 305 w 354"/>
                <a:gd name="T3" fmla="*/ 146 h 322"/>
                <a:gd name="T4" fmla="*/ 306 w 354"/>
                <a:gd name="T5" fmla="*/ 161 h 322"/>
                <a:gd name="T6" fmla="*/ 161 w 354"/>
                <a:gd name="T7" fmla="*/ 306 h 322"/>
                <a:gd name="T8" fmla="*/ 16 w 354"/>
                <a:gd name="T9" fmla="*/ 161 h 322"/>
                <a:gd name="T10" fmla="*/ 161 w 354"/>
                <a:gd name="T11" fmla="*/ 16 h 322"/>
                <a:gd name="T12" fmla="*/ 247 w 354"/>
                <a:gd name="T13" fmla="*/ 45 h 322"/>
                <a:gd name="T14" fmla="*/ 259 w 354"/>
                <a:gd name="T15" fmla="*/ 34 h 322"/>
                <a:gd name="T16" fmla="*/ 161 w 354"/>
                <a:gd name="T17" fmla="*/ 0 h 322"/>
                <a:gd name="T18" fmla="*/ 0 w 354"/>
                <a:gd name="T19" fmla="*/ 161 h 322"/>
                <a:gd name="T20" fmla="*/ 161 w 354"/>
                <a:gd name="T21" fmla="*/ 322 h 322"/>
                <a:gd name="T22" fmla="*/ 322 w 354"/>
                <a:gd name="T23" fmla="*/ 161 h 322"/>
                <a:gd name="T24" fmla="*/ 319 w 354"/>
                <a:gd name="T25" fmla="*/ 132 h 322"/>
                <a:gd name="T26" fmla="*/ 300 w 354"/>
                <a:gd name="T27" fmla="*/ 39 h 322"/>
                <a:gd name="T28" fmla="*/ 331 w 354"/>
                <a:gd name="T29" fmla="*/ 70 h 322"/>
                <a:gd name="T30" fmla="*/ 161 w 354"/>
                <a:gd name="T31" fmla="*/ 240 h 322"/>
                <a:gd name="T32" fmla="*/ 86 w 354"/>
                <a:gd name="T33" fmla="*/ 165 h 322"/>
                <a:gd name="T34" fmla="*/ 116 w 354"/>
                <a:gd name="T35" fmla="*/ 134 h 322"/>
                <a:gd name="T36" fmla="*/ 149 w 354"/>
                <a:gd name="T37" fmla="*/ 167 h 322"/>
                <a:gd name="T38" fmla="*/ 161 w 354"/>
                <a:gd name="T39" fmla="*/ 179 h 322"/>
                <a:gd name="T40" fmla="*/ 172 w 354"/>
                <a:gd name="T41" fmla="*/ 167 h 322"/>
                <a:gd name="T42" fmla="*/ 300 w 354"/>
                <a:gd name="T43" fmla="*/ 39 h 322"/>
                <a:gd name="T44" fmla="*/ 300 w 354"/>
                <a:gd name="T45" fmla="*/ 16 h 322"/>
                <a:gd name="T46" fmla="*/ 161 w 354"/>
                <a:gd name="T47" fmla="*/ 156 h 322"/>
                <a:gd name="T48" fmla="*/ 116 w 354"/>
                <a:gd name="T49" fmla="*/ 112 h 322"/>
                <a:gd name="T50" fmla="*/ 63 w 354"/>
                <a:gd name="T51" fmla="*/ 165 h 322"/>
                <a:gd name="T52" fmla="*/ 160 w 354"/>
                <a:gd name="T53" fmla="*/ 262 h 322"/>
                <a:gd name="T54" fmla="*/ 161 w 354"/>
                <a:gd name="T55" fmla="*/ 262 h 322"/>
                <a:gd name="T56" fmla="*/ 161 w 354"/>
                <a:gd name="T57" fmla="*/ 262 h 322"/>
                <a:gd name="T58" fmla="*/ 354 w 354"/>
                <a:gd name="T59" fmla="*/ 70 h 322"/>
                <a:gd name="T60" fmla="*/ 300 w 354"/>
                <a:gd name="T61" fmla="*/ 1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4" h="322">
                  <a:moveTo>
                    <a:pt x="319" y="132"/>
                  </a:moveTo>
                  <a:cubicBezTo>
                    <a:pt x="305" y="146"/>
                    <a:pt x="305" y="146"/>
                    <a:pt x="305" y="146"/>
                  </a:cubicBezTo>
                  <a:cubicBezTo>
                    <a:pt x="305" y="151"/>
                    <a:pt x="306" y="156"/>
                    <a:pt x="306" y="161"/>
                  </a:cubicBezTo>
                  <a:cubicBezTo>
                    <a:pt x="306" y="241"/>
                    <a:pt x="241" y="306"/>
                    <a:pt x="161" y="306"/>
                  </a:cubicBezTo>
                  <a:cubicBezTo>
                    <a:pt x="81" y="306"/>
                    <a:pt x="16" y="241"/>
                    <a:pt x="16" y="161"/>
                  </a:cubicBezTo>
                  <a:cubicBezTo>
                    <a:pt x="16" y="81"/>
                    <a:pt x="81" y="16"/>
                    <a:pt x="161" y="16"/>
                  </a:cubicBezTo>
                  <a:cubicBezTo>
                    <a:pt x="193" y="16"/>
                    <a:pt x="223" y="27"/>
                    <a:pt x="247" y="45"/>
                  </a:cubicBezTo>
                  <a:cubicBezTo>
                    <a:pt x="259" y="34"/>
                    <a:pt x="259" y="34"/>
                    <a:pt x="259" y="34"/>
                  </a:cubicBezTo>
                  <a:cubicBezTo>
                    <a:pt x="232" y="13"/>
                    <a:pt x="198" y="0"/>
                    <a:pt x="161" y="0"/>
                  </a:cubicBezTo>
                  <a:cubicBezTo>
                    <a:pt x="72" y="0"/>
                    <a:pt x="0" y="72"/>
                    <a:pt x="0" y="161"/>
                  </a:cubicBezTo>
                  <a:cubicBezTo>
                    <a:pt x="0" y="250"/>
                    <a:pt x="72" y="322"/>
                    <a:pt x="161" y="322"/>
                  </a:cubicBezTo>
                  <a:cubicBezTo>
                    <a:pt x="250" y="322"/>
                    <a:pt x="322" y="250"/>
                    <a:pt x="322" y="161"/>
                  </a:cubicBezTo>
                  <a:cubicBezTo>
                    <a:pt x="322" y="151"/>
                    <a:pt x="321" y="141"/>
                    <a:pt x="319" y="132"/>
                  </a:cubicBezTo>
                  <a:close/>
                  <a:moveTo>
                    <a:pt x="300" y="39"/>
                  </a:moveTo>
                  <a:cubicBezTo>
                    <a:pt x="331" y="70"/>
                    <a:pt x="331" y="70"/>
                    <a:pt x="331" y="70"/>
                  </a:cubicBezTo>
                  <a:cubicBezTo>
                    <a:pt x="161" y="240"/>
                    <a:pt x="161" y="240"/>
                    <a:pt x="161" y="240"/>
                  </a:cubicBezTo>
                  <a:cubicBezTo>
                    <a:pt x="86" y="165"/>
                    <a:pt x="86" y="165"/>
                    <a:pt x="86" y="165"/>
                  </a:cubicBezTo>
                  <a:cubicBezTo>
                    <a:pt x="116" y="134"/>
                    <a:pt x="116" y="134"/>
                    <a:pt x="116" y="134"/>
                  </a:cubicBezTo>
                  <a:cubicBezTo>
                    <a:pt x="149" y="167"/>
                    <a:pt x="149" y="167"/>
                    <a:pt x="149" y="167"/>
                  </a:cubicBezTo>
                  <a:cubicBezTo>
                    <a:pt x="161" y="179"/>
                    <a:pt x="161" y="179"/>
                    <a:pt x="161" y="179"/>
                  </a:cubicBezTo>
                  <a:cubicBezTo>
                    <a:pt x="172" y="167"/>
                    <a:pt x="172" y="167"/>
                    <a:pt x="172" y="167"/>
                  </a:cubicBezTo>
                  <a:cubicBezTo>
                    <a:pt x="300" y="39"/>
                    <a:pt x="300" y="39"/>
                    <a:pt x="300" y="39"/>
                  </a:cubicBezTo>
                  <a:moveTo>
                    <a:pt x="300" y="16"/>
                  </a:moveTo>
                  <a:cubicBezTo>
                    <a:pt x="161" y="156"/>
                    <a:pt x="161" y="156"/>
                    <a:pt x="161" y="156"/>
                  </a:cubicBezTo>
                  <a:cubicBezTo>
                    <a:pt x="116" y="112"/>
                    <a:pt x="116" y="112"/>
                    <a:pt x="116" y="112"/>
                  </a:cubicBezTo>
                  <a:cubicBezTo>
                    <a:pt x="63" y="165"/>
                    <a:pt x="63" y="165"/>
                    <a:pt x="63" y="165"/>
                  </a:cubicBezTo>
                  <a:cubicBezTo>
                    <a:pt x="160" y="262"/>
                    <a:pt x="160" y="262"/>
                    <a:pt x="160" y="262"/>
                  </a:cubicBezTo>
                  <a:cubicBezTo>
                    <a:pt x="161" y="262"/>
                    <a:pt x="161" y="262"/>
                    <a:pt x="161" y="262"/>
                  </a:cubicBezTo>
                  <a:cubicBezTo>
                    <a:pt x="161" y="262"/>
                    <a:pt x="161" y="262"/>
                    <a:pt x="161" y="262"/>
                  </a:cubicBezTo>
                  <a:cubicBezTo>
                    <a:pt x="354" y="70"/>
                    <a:pt x="354" y="70"/>
                    <a:pt x="354" y="70"/>
                  </a:cubicBezTo>
                  <a:cubicBezTo>
                    <a:pt x="300" y="16"/>
                    <a:pt x="300" y="16"/>
                    <a:pt x="300"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76D2DE80-2AB2-774F-956D-50806FFAF860}"/>
              </a:ext>
            </a:extLst>
          </p:cNvPr>
          <p:cNvGrpSpPr/>
          <p:nvPr/>
        </p:nvGrpSpPr>
        <p:grpSpPr>
          <a:xfrm>
            <a:off x="720982" y="3011189"/>
            <a:ext cx="4694886" cy="1614726"/>
            <a:chOff x="697832" y="2991453"/>
            <a:chExt cx="5164375" cy="1776199"/>
          </a:xfrm>
        </p:grpSpPr>
        <p:sp>
          <p:nvSpPr>
            <p:cNvPr id="113" name="Rectangle 112">
              <a:extLst>
                <a:ext uri="{FF2B5EF4-FFF2-40B4-BE49-F238E27FC236}">
                  <a16:creationId xmlns:a16="http://schemas.microsoft.com/office/drawing/2014/main" id="{7DA5D695-27EF-2C47-9D92-4F80BFB762E2}"/>
                </a:ext>
              </a:extLst>
            </p:cNvPr>
            <p:cNvSpPr/>
            <p:nvPr/>
          </p:nvSpPr>
          <p:spPr>
            <a:xfrm>
              <a:off x="697832" y="2991453"/>
              <a:ext cx="5164375" cy="1776199"/>
            </a:xfrm>
            <a:prstGeom prst="rect">
              <a:avLst/>
            </a:prstGeom>
            <a:solidFill>
              <a:schemeClr val="bg1">
                <a:lumMod val="95000"/>
              </a:schemeClr>
            </a:solidFill>
            <a:ln w="28575">
              <a:solidFill>
                <a:schemeClr val="tx1">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tIns="182880" rtlCol="0" anchor="t"/>
            <a:lstStyle/>
            <a:p>
              <a:pPr algn="ctr"/>
              <a:endParaRPr lang="en-US" sz="1400">
                <a:solidFill>
                  <a:schemeClr val="tx1"/>
                </a:solidFill>
              </a:endParaRPr>
            </a:p>
          </p:txBody>
        </p:sp>
        <p:cxnSp>
          <p:nvCxnSpPr>
            <p:cNvPr id="115" name="Straight Connector 114">
              <a:extLst>
                <a:ext uri="{FF2B5EF4-FFF2-40B4-BE49-F238E27FC236}">
                  <a16:creationId xmlns:a16="http://schemas.microsoft.com/office/drawing/2014/main" id="{05A33480-0A82-3B44-A12A-5F06A7BA3380}"/>
                </a:ext>
              </a:extLst>
            </p:cNvPr>
            <p:cNvCxnSpPr>
              <a:cxnSpLocks/>
            </p:cNvCxnSpPr>
            <p:nvPr/>
          </p:nvCxnSpPr>
          <p:spPr bwMode="gray">
            <a:xfrm>
              <a:off x="2013114" y="4052487"/>
              <a:ext cx="0" cy="581891"/>
            </a:xfrm>
            <a:prstGeom prst="line">
              <a:avLst/>
            </a:prstGeom>
            <a:ln w="25400">
              <a:solidFill>
                <a:schemeClr val="tx1">
                  <a:lumMod val="60000"/>
                  <a:lumOff val="4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3216F63-B52B-3348-9E28-451FDA5792E6}"/>
                </a:ext>
              </a:extLst>
            </p:cNvPr>
            <p:cNvCxnSpPr>
              <a:cxnSpLocks/>
            </p:cNvCxnSpPr>
            <p:nvPr/>
          </p:nvCxnSpPr>
          <p:spPr bwMode="gray">
            <a:xfrm>
              <a:off x="3279276" y="4052487"/>
              <a:ext cx="0" cy="581891"/>
            </a:xfrm>
            <a:prstGeom prst="line">
              <a:avLst/>
            </a:prstGeom>
            <a:ln w="25400">
              <a:solidFill>
                <a:schemeClr val="tx1">
                  <a:lumMod val="60000"/>
                  <a:lumOff val="4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0035D58-91D8-3A4A-B885-1029CD533B4B}"/>
                </a:ext>
              </a:extLst>
            </p:cNvPr>
            <p:cNvCxnSpPr>
              <a:cxnSpLocks/>
            </p:cNvCxnSpPr>
            <p:nvPr/>
          </p:nvCxnSpPr>
          <p:spPr bwMode="gray">
            <a:xfrm>
              <a:off x="4545438" y="4052487"/>
              <a:ext cx="0" cy="581891"/>
            </a:xfrm>
            <a:prstGeom prst="line">
              <a:avLst/>
            </a:prstGeom>
            <a:ln w="25400">
              <a:solidFill>
                <a:schemeClr val="tx1">
                  <a:lumMod val="60000"/>
                  <a:lumOff val="4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D93E9BF9-6F21-7C42-B211-8638D5130F50}"/>
                </a:ext>
              </a:extLst>
            </p:cNvPr>
            <p:cNvSpPr txBox="1"/>
            <p:nvPr/>
          </p:nvSpPr>
          <p:spPr>
            <a:xfrm>
              <a:off x="2050897" y="3075419"/>
              <a:ext cx="2493285" cy="270843"/>
            </a:xfrm>
            <a:prstGeom prst="rect">
              <a:avLst/>
            </a:prstGeom>
          </p:spPr>
          <p:txBody>
            <a:bodyPr wrap="square" lIns="0" tIns="0" rIns="0" bIns="0" rtlCol="0" anchor="ctr">
              <a:spAutoFit/>
            </a:bodyPr>
            <a:lstStyle/>
            <a:p>
              <a:pPr lvl="0" algn="ctr"/>
              <a:r>
                <a:rPr lang="en-US" sz="1600"/>
                <a:t>Preferred Fault Domain</a:t>
              </a:r>
            </a:p>
          </p:txBody>
        </p:sp>
        <p:grpSp>
          <p:nvGrpSpPr>
            <p:cNvPr id="3" name="Group 2">
              <a:extLst>
                <a:ext uri="{FF2B5EF4-FFF2-40B4-BE49-F238E27FC236}">
                  <a16:creationId xmlns:a16="http://schemas.microsoft.com/office/drawing/2014/main" id="{60026CF0-4DF2-A14E-9A67-0F3CC91A6928}"/>
                </a:ext>
              </a:extLst>
            </p:cNvPr>
            <p:cNvGrpSpPr/>
            <p:nvPr/>
          </p:nvGrpSpPr>
          <p:grpSpPr>
            <a:xfrm>
              <a:off x="836275" y="3473414"/>
              <a:ext cx="1087516" cy="473843"/>
              <a:chOff x="986749" y="3473414"/>
              <a:chExt cx="1087516" cy="473843"/>
            </a:xfrm>
          </p:grpSpPr>
          <p:sp>
            <p:nvSpPr>
              <p:cNvPr id="123" name="Freeform 86">
                <a:extLst>
                  <a:ext uri="{FF2B5EF4-FFF2-40B4-BE49-F238E27FC236}">
                    <a16:creationId xmlns:a16="http://schemas.microsoft.com/office/drawing/2014/main" id="{ECF81091-6302-2B41-8D30-192D2CE0F77B}"/>
                  </a:ext>
                </a:extLst>
              </p:cNvPr>
              <p:cNvSpPr>
                <a:spLocks noChangeAspect="1" noEditPoints="1"/>
              </p:cNvSpPr>
              <p:nvPr/>
            </p:nvSpPr>
            <p:spPr bwMode="auto">
              <a:xfrm>
                <a:off x="986749" y="3473414"/>
                <a:ext cx="1087516" cy="284301"/>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5">
                <a:extLst>
                  <a:ext uri="{FF2B5EF4-FFF2-40B4-BE49-F238E27FC236}">
                    <a16:creationId xmlns:a16="http://schemas.microsoft.com/office/drawing/2014/main" id="{ACBB299E-09A0-BD45-8C35-7809C03F1E66}"/>
                  </a:ext>
                </a:extLst>
              </p:cNvPr>
              <p:cNvSpPr>
                <a:spLocks noChangeAspect="1"/>
              </p:cNvSpPr>
              <p:nvPr/>
            </p:nvSpPr>
            <p:spPr bwMode="gray">
              <a:xfrm rot="10800000">
                <a:off x="1402359" y="3822275"/>
                <a:ext cx="251460" cy="12498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grpSp>
          <p:nvGrpSpPr>
            <p:cNvPr id="4" name="Group 3">
              <a:extLst>
                <a:ext uri="{FF2B5EF4-FFF2-40B4-BE49-F238E27FC236}">
                  <a16:creationId xmlns:a16="http://schemas.microsoft.com/office/drawing/2014/main" id="{437CE533-93F6-9A45-AEED-56BCF15F0DE1}"/>
                </a:ext>
              </a:extLst>
            </p:cNvPr>
            <p:cNvGrpSpPr/>
            <p:nvPr/>
          </p:nvGrpSpPr>
          <p:grpSpPr>
            <a:xfrm>
              <a:off x="2102437" y="3473414"/>
              <a:ext cx="1087516" cy="473843"/>
              <a:chOff x="2509814" y="3473414"/>
              <a:chExt cx="1087516" cy="473843"/>
            </a:xfrm>
          </p:grpSpPr>
          <p:sp>
            <p:nvSpPr>
              <p:cNvPr id="124" name="Freeform 86">
                <a:extLst>
                  <a:ext uri="{FF2B5EF4-FFF2-40B4-BE49-F238E27FC236}">
                    <a16:creationId xmlns:a16="http://schemas.microsoft.com/office/drawing/2014/main" id="{9F8BFD8F-1B6D-4849-AE77-32AC7C43BB3E}"/>
                  </a:ext>
                </a:extLst>
              </p:cNvPr>
              <p:cNvSpPr>
                <a:spLocks noChangeAspect="1" noEditPoints="1"/>
              </p:cNvSpPr>
              <p:nvPr/>
            </p:nvSpPr>
            <p:spPr bwMode="auto">
              <a:xfrm>
                <a:off x="2509814" y="3473414"/>
                <a:ext cx="1087516" cy="284301"/>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5">
                <a:extLst>
                  <a:ext uri="{FF2B5EF4-FFF2-40B4-BE49-F238E27FC236}">
                    <a16:creationId xmlns:a16="http://schemas.microsoft.com/office/drawing/2014/main" id="{FB6ABCB2-EBEB-CE45-AA69-8E19CAE932CB}"/>
                  </a:ext>
                </a:extLst>
              </p:cNvPr>
              <p:cNvSpPr>
                <a:spLocks noChangeAspect="1"/>
              </p:cNvSpPr>
              <p:nvPr/>
            </p:nvSpPr>
            <p:spPr bwMode="gray">
              <a:xfrm rot="10800000">
                <a:off x="2923280" y="3822275"/>
                <a:ext cx="251460" cy="12498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grpSp>
          <p:nvGrpSpPr>
            <p:cNvPr id="5" name="Group 4">
              <a:extLst>
                <a:ext uri="{FF2B5EF4-FFF2-40B4-BE49-F238E27FC236}">
                  <a16:creationId xmlns:a16="http://schemas.microsoft.com/office/drawing/2014/main" id="{D95DA16E-B9DB-9849-A19A-4717C8F27DB3}"/>
                </a:ext>
              </a:extLst>
            </p:cNvPr>
            <p:cNvGrpSpPr/>
            <p:nvPr/>
          </p:nvGrpSpPr>
          <p:grpSpPr>
            <a:xfrm>
              <a:off x="3368599" y="3473414"/>
              <a:ext cx="1087516" cy="473843"/>
              <a:chOff x="4032879" y="3473414"/>
              <a:chExt cx="1087516" cy="473843"/>
            </a:xfrm>
          </p:grpSpPr>
          <p:sp>
            <p:nvSpPr>
              <p:cNvPr id="125" name="Freeform 86">
                <a:extLst>
                  <a:ext uri="{FF2B5EF4-FFF2-40B4-BE49-F238E27FC236}">
                    <a16:creationId xmlns:a16="http://schemas.microsoft.com/office/drawing/2014/main" id="{1EC6091D-369C-8548-A64A-B36ABF1A92C0}"/>
                  </a:ext>
                </a:extLst>
              </p:cNvPr>
              <p:cNvSpPr>
                <a:spLocks noChangeAspect="1" noEditPoints="1"/>
              </p:cNvSpPr>
              <p:nvPr/>
            </p:nvSpPr>
            <p:spPr bwMode="auto">
              <a:xfrm>
                <a:off x="4032879" y="3473414"/>
                <a:ext cx="1087516" cy="284301"/>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5">
                <a:extLst>
                  <a:ext uri="{FF2B5EF4-FFF2-40B4-BE49-F238E27FC236}">
                    <a16:creationId xmlns:a16="http://schemas.microsoft.com/office/drawing/2014/main" id="{4B34952C-932B-EF4B-89E1-C7F02820E1A3}"/>
                  </a:ext>
                </a:extLst>
              </p:cNvPr>
              <p:cNvSpPr>
                <a:spLocks noChangeAspect="1"/>
              </p:cNvSpPr>
              <p:nvPr/>
            </p:nvSpPr>
            <p:spPr bwMode="gray">
              <a:xfrm rot="10800000">
                <a:off x="4444201" y="3822275"/>
                <a:ext cx="251460" cy="12498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grpSp>
          <p:nvGrpSpPr>
            <p:cNvPr id="8" name="Group 7">
              <a:extLst>
                <a:ext uri="{FF2B5EF4-FFF2-40B4-BE49-F238E27FC236}">
                  <a16:creationId xmlns:a16="http://schemas.microsoft.com/office/drawing/2014/main" id="{CF6AD6CB-3511-8D45-9124-64D705FA2744}"/>
                </a:ext>
              </a:extLst>
            </p:cNvPr>
            <p:cNvGrpSpPr/>
            <p:nvPr/>
          </p:nvGrpSpPr>
          <p:grpSpPr>
            <a:xfrm>
              <a:off x="4634760" y="3473414"/>
              <a:ext cx="1087516" cy="473843"/>
              <a:chOff x="5555944" y="3473414"/>
              <a:chExt cx="1087516" cy="473843"/>
            </a:xfrm>
          </p:grpSpPr>
          <p:sp>
            <p:nvSpPr>
              <p:cNvPr id="126" name="Freeform 86">
                <a:extLst>
                  <a:ext uri="{FF2B5EF4-FFF2-40B4-BE49-F238E27FC236}">
                    <a16:creationId xmlns:a16="http://schemas.microsoft.com/office/drawing/2014/main" id="{67D32A2B-92EE-A54C-9287-AF5D1D73D570}"/>
                  </a:ext>
                </a:extLst>
              </p:cNvPr>
              <p:cNvSpPr>
                <a:spLocks noChangeAspect="1" noEditPoints="1"/>
              </p:cNvSpPr>
              <p:nvPr/>
            </p:nvSpPr>
            <p:spPr bwMode="auto">
              <a:xfrm>
                <a:off x="5555944" y="3473414"/>
                <a:ext cx="1087516" cy="284301"/>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5">
                <a:extLst>
                  <a:ext uri="{FF2B5EF4-FFF2-40B4-BE49-F238E27FC236}">
                    <a16:creationId xmlns:a16="http://schemas.microsoft.com/office/drawing/2014/main" id="{586CB9C1-3F40-164B-B6D8-1FBB2102FAF4}"/>
                  </a:ext>
                </a:extLst>
              </p:cNvPr>
              <p:cNvSpPr>
                <a:spLocks noChangeAspect="1"/>
              </p:cNvSpPr>
              <p:nvPr/>
            </p:nvSpPr>
            <p:spPr bwMode="gray">
              <a:xfrm rot="10800000">
                <a:off x="5965123" y="3822275"/>
                <a:ext cx="251460" cy="12498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grpSp>
      <p:sp>
        <p:nvSpPr>
          <p:cNvPr id="146" name="Rectangle 145">
            <a:extLst>
              <a:ext uri="{FF2B5EF4-FFF2-40B4-BE49-F238E27FC236}">
                <a16:creationId xmlns:a16="http://schemas.microsoft.com/office/drawing/2014/main" id="{1ABA0491-6A43-3941-B7B6-3C34D963DA6F}"/>
              </a:ext>
            </a:extLst>
          </p:cNvPr>
          <p:cNvSpPr/>
          <p:nvPr/>
        </p:nvSpPr>
        <p:spPr>
          <a:xfrm>
            <a:off x="579809" y="2533786"/>
            <a:ext cx="11323814" cy="2743200"/>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a:solidFill>
                  <a:schemeClr val="accent1"/>
                </a:solidFill>
              </a:rPr>
              <a:t>Stretched Cluster</a:t>
            </a:r>
          </a:p>
        </p:txBody>
      </p:sp>
      <p:sp>
        <p:nvSpPr>
          <p:cNvPr id="148" name="Rectangle 147">
            <a:extLst>
              <a:ext uri="{FF2B5EF4-FFF2-40B4-BE49-F238E27FC236}">
                <a16:creationId xmlns:a16="http://schemas.microsoft.com/office/drawing/2014/main" id="{EEA10635-51DF-5041-8CDF-67EE926D6E4E}"/>
              </a:ext>
            </a:extLst>
          </p:cNvPr>
          <p:cNvSpPr/>
          <p:nvPr/>
        </p:nvSpPr>
        <p:spPr>
          <a:xfrm>
            <a:off x="720982" y="4759771"/>
            <a:ext cx="4694886" cy="40223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grpSp>
        <p:nvGrpSpPr>
          <p:cNvPr id="22" name="Group 21">
            <a:extLst>
              <a:ext uri="{FF2B5EF4-FFF2-40B4-BE49-F238E27FC236}">
                <a16:creationId xmlns:a16="http://schemas.microsoft.com/office/drawing/2014/main" id="{B14F6727-6BB5-5E4D-8E1D-F25E4480BD4F}"/>
              </a:ext>
            </a:extLst>
          </p:cNvPr>
          <p:cNvGrpSpPr/>
          <p:nvPr/>
        </p:nvGrpSpPr>
        <p:grpSpPr>
          <a:xfrm>
            <a:off x="5571166" y="3011189"/>
            <a:ext cx="4694886" cy="1614726"/>
            <a:chOff x="5571166" y="3011189"/>
            <a:chExt cx="4694886" cy="1614726"/>
          </a:xfrm>
        </p:grpSpPr>
        <p:sp>
          <p:nvSpPr>
            <p:cNvPr id="149" name="Rectangle 148">
              <a:extLst>
                <a:ext uri="{FF2B5EF4-FFF2-40B4-BE49-F238E27FC236}">
                  <a16:creationId xmlns:a16="http://schemas.microsoft.com/office/drawing/2014/main" id="{73F3A1C4-BAF6-0C41-9470-9092E25D0E75}"/>
                </a:ext>
              </a:extLst>
            </p:cNvPr>
            <p:cNvSpPr/>
            <p:nvPr/>
          </p:nvSpPr>
          <p:spPr>
            <a:xfrm>
              <a:off x="5571166" y="3011189"/>
              <a:ext cx="4694886" cy="1614726"/>
            </a:xfrm>
            <a:prstGeom prst="rect">
              <a:avLst/>
            </a:prstGeom>
            <a:solidFill>
              <a:schemeClr val="bg1">
                <a:lumMod val="95000"/>
              </a:schemeClr>
            </a:solidFill>
            <a:ln w="28575">
              <a:solidFill>
                <a:schemeClr val="tx1">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tIns="182880" rtlCol="0" anchor="t"/>
            <a:lstStyle/>
            <a:p>
              <a:pPr algn="ctr"/>
              <a:endParaRPr lang="en-US" sz="1400">
                <a:solidFill>
                  <a:schemeClr val="tx1"/>
                </a:solidFill>
              </a:endParaRPr>
            </a:p>
          </p:txBody>
        </p:sp>
        <p:cxnSp>
          <p:nvCxnSpPr>
            <p:cNvPr id="150" name="Straight Connector 149">
              <a:extLst>
                <a:ext uri="{FF2B5EF4-FFF2-40B4-BE49-F238E27FC236}">
                  <a16:creationId xmlns:a16="http://schemas.microsoft.com/office/drawing/2014/main" id="{9F6B062B-9D56-E948-8F6A-5984F23C43A5}"/>
                </a:ext>
              </a:extLst>
            </p:cNvPr>
            <p:cNvCxnSpPr>
              <a:cxnSpLocks/>
            </p:cNvCxnSpPr>
            <p:nvPr/>
          </p:nvCxnSpPr>
          <p:spPr bwMode="gray">
            <a:xfrm>
              <a:off x="6732152" y="3975765"/>
              <a:ext cx="0" cy="528992"/>
            </a:xfrm>
            <a:prstGeom prst="line">
              <a:avLst/>
            </a:prstGeom>
            <a:ln w="25400">
              <a:solidFill>
                <a:schemeClr val="tx1">
                  <a:lumMod val="60000"/>
                  <a:lumOff val="4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E453C76-A045-C945-ADDF-B0674FFE90F6}"/>
                </a:ext>
              </a:extLst>
            </p:cNvPr>
            <p:cNvCxnSpPr>
              <a:cxnSpLocks/>
            </p:cNvCxnSpPr>
            <p:nvPr/>
          </p:nvCxnSpPr>
          <p:spPr bwMode="gray">
            <a:xfrm>
              <a:off x="7883208" y="3975765"/>
              <a:ext cx="0" cy="528992"/>
            </a:xfrm>
            <a:prstGeom prst="line">
              <a:avLst/>
            </a:prstGeom>
            <a:ln w="25400">
              <a:solidFill>
                <a:schemeClr val="tx1">
                  <a:lumMod val="60000"/>
                  <a:lumOff val="4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461790F-4879-8545-AC04-FE6AA8BB940C}"/>
                </a:ext>
              </a:extLst>
            </p:cNvPr>
            <p:cNvCxnSpPr>
              <a:cxnSpLocks/>
            </p:cNvCxnSpPr>
            <p:nvPr/>
          </p:nvCxnSpPr>
          <p:spPr bwMode="gray">
            <a:xfrm>
              <a:off x="9034264" y="3975765"/>
              <a:ext cx="0" cy="528992"/>
            </a:xfrm>
            <a:prstGeom prst="line">
              <a:avLst/>
            </a:prstGeom>
            <a:ln w="25400">
              <a:solidFill>
                <a:schemeClr val="tx1">
                  <a:lumMod val="60000"/>
                  <a:lumOff val="4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FB995248-3BE1-924B-93CA-1B3C61421520}"/>
                </a:ext>
              </a:extLst>
            </p:cNvPr>
            <p:cNvSpPr txBox="1"/>
            <p:nvPr/>
          </p:nvSpPr>
          <p:spPr>
            <a:xfrm>
              <a:off x="6739288" y="3087523"/>
              <a:ext cx="2376178" cy="246221"/>
            </a:xfrm>
            <a:prstGeom prst="rect">
              <a:avLst/>
            </a:prstGeom>
          </p:spPr>
          <p:txBody>
            <a:bodyPr wrap="square" lIns="0" tIns="0" rIns="0" bIns="0" rtlCol="0" anchor="ctr">
              <a:spAutoFit/>
            </a:bodyPr>
            <a:lstStyle/>
            <a:p>
              <a:pPr lvl="0" algn="ctr"/>
              <a:r>
                <a:rPr lang="en-US" sz="1600"/>
                <a:t>Non-Preferred Fault Domain</a:t>
              </a:r>
            </a:p>
          </p:txBody>
        </p:sp>
        <p:grpSp>
          <p:nvGrpSpPr>
            <p:cNvPr id="154" name="Group 153">
              <a:extLst>
                <a:ext uri="{FF2B5EF4-FFF2-40B4-BE49-F238E27FC236}">
                  <a16:creationId xmlns:a16="http://schemas.microsoft.com/office/drawing/2014/main" id="{29D597F7-EBDD-174D-BF7E-CD6D5EB18ED2}"/>
                </a:ext>
              </a:extLst>
            </p:cNvPr>
            <p:cNvGrpSpPr/>
            <p:nvPr/>
          </p:nvGrpSpPr>
          <p:grpSpPr>
            <a:xfrm>
              <a:off x="5662298" y="3449335"/>
              <a:ext cx="988651" cy="430766"/>
              <a:chOff x="986749" y="3473414"/>
              <a:chExt cx="1087516" cy="473843"/>
            </a:xfrm>
          </p:grpSpPr>
          <p:sp>
            <p:nvSpPr>
              <p:cNvPr id="155" name="Freeform 86">
                <a:extLst>
                  <a:ext uri="{FF2B5EF4-FFF2-40B4-BE49-F238E27FC236}">
                    <a16:creationId xmlns:a16="http://schemas.microsoft.com/office/drawing/2014/main" id="{A9436DC1-8843-524A-8745-DF54919A54E3}"/>
                  </a:ext>
                </a:extLst>
              </p:cNvPr>
              <p:cNvSpPr>
                <a:spLocks noChangeAspect="1" noEditPoints="1"/>
              </p:cNvSpPr>
              <p:nvPr/>
            </p:nvSpPr>
            <p:spPr bwMode="auto">
              <a:xfrm>
                <a:off x="986749" y="3473414"/>
                <a:ext cx="1087516" cy="284301"/>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5">
                <a:extLst>
                  <a:ext uri="{FF2B5EF4-FFF2-40B4-BE49-F238E27FC236}">
                    <a16:creationId xmlns:a16="http://schemas.microsoft.com/office/drawing/2014/main" id="{1433364C-5029-C74B-BF60-CF3B5EF59C35}"/>
                  </a:ext>
                </a:extLst>
              </p:cNvPr>
              <p:cNvSpPr>
                <a:spLocks noChangeAspect="1"/>
              </p:cNvSpPr>
              <p:nvPr/>
            </p:nvSpPr>
            <p:spPr bwMode="gray">
              <a:xfrm rot="10800000">
                <a:off x="1402359" y="3822275"/>
                <a:ext cx="251460" cy="12498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grpSp>
          <p:nvGrpSpPr>
            <p:cNvPr id="157" name="Group 156">
              <a:extLst>
                <a:ext uri="{FF2B5EF4-FFF2-40B4-BE49-F238E27FC236}">
                  <a16:creationId xmlns:a16="http://schemas.microsoft.com/office/drawing/2014/main" id="{48028658-5323-B844-9702-0D4E87C01B7D}"/>
                </a:ext>
              </a:extLst>
            </p:cNvPr>
            <p:cNvGrpSpPr/>
            <p:nvPr/>
          </p:nvGrpSpPr>
          <p:grpSpPr>
            <a:xfrm>
              <a:off x="6813355" y="3449335"/>
              <a:ext cx="988651" cy="430766"/>
              <a:chOff x="2509814" y="3473414"/>
              <a:chExt cx="1087516" cy="473843"/>
            </a:xfrm>
          </p:grpSpPr>
          <p:sp>
            <p:nvSpPr>
              <p:cNvPr id="158" name="Freeform 86">
                <a:extLst>
                  <a:ext uri="{FF2B5EF4-FFF2-40B4-BE49-F238E27FC236}">
                    <a16:creationId xmlns:a16="http://schemas.microsoft.com/office/drawing/2014/main" id="{84A7BEC1-C362-9442-AE7F-4A2C38E95491}"/>
                  </a:ext>
                </a:extLst>
              </p:cNvPr>
              <p:cNvSpPr>
                <a:spLocks noChangeAspect="1" noEditPoints="1"/>
              </p:cNvSpPr>
              <p:nvPr/>
            </p:nvSpPr>
            <p:spPr bwMode="auto">
              <a:xfrm>
                <a:off x="2509814" y="3473414"/>
                <a:ext cx="1087516" cy="284301"/>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5">
                <a:extLst>
                  <a:ext uri="{FF2B5EF4-FFF2-40B4-BE49-F238E27FC236}">
                    <a16:creationId xmlns:a16="http://schemas.microsoft.com/office/drawing/2014/main" id="{D7FCCB38-519E-3943-9648-F246DC3883D0}"/>
                  </a:ext>
                </a:extLst>
              </p:cNvPr>
              <p:cNvSpPr>
                <a:spLocks noChangeAspect="1"/>
              </p:cNvSpPr>
              <p:nvPr/>
            </p:nvSpPr>
            <p:spPr bwMode="gray">
              <a:xfrm rot="10800000">
                <a:off x="2923280" y="3822275"/>
                <a:ext cx="251460" cy="12498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grpSp>
          <p:nvGrpSpPr>
            <p:cNvPr id="160" name="Group 159">
              <a:extLst>
                <a:ext uri="{FF2B5EF4-FFF2-40B4-BE49-F238E27FC236}">
                  <a16:creationId xmlns:a16="http://schemas.microsoft.com/office/drawing/2014/main" id="{2B9FB469-E0B3-8043-91EA-4DA1B813C40E}"/>
                </a:ext>
              </a:extLst>
            </p:cNvPr>
            <p:cNvGrpSpPr/>
            <p:nvPr/>
          </p:nvGrpSpPr>
          <p:grpSpPr>
            <a:xfrm>
              <a:off x="7964411" y="3449335"/>
              <a:ext cx="988651" cy="430766"/>
              <a:chOff x="4032879" y="3473414"/>
              <a:chExt cx="1087516" cy="473843"/>
            </a:xfrm>
          </p:grpSpPr>
          <p:sp>
            <p:nvSpPr>
              <p:cNvPr id="161" name="Freeform 86">
                <a:extLst>
                  <a:ext uri="{FF2B5EF4-FFF2-40B4-BE49-F238E27FC236}">
                    <a16:creationId xmlns:a16="http://schemas.microsoft.com/office/drawing/2014/main" id="{2E3D7865-B0E9-D643-8E3F-45AF05D1DD5A}"/>
                  </a:ext>
                </a:extLst>
              </p:cNvPr>
              <p:cNvSpPr>
                <a:spLocks noChangeAspect="1" noEditPoints="1"/>
              </p:cNvSpPr>
              <p:nvPr/>
            </p:nvSpPr>
            <p:spPr bwMode="auto">
              <a:xfrm>
                <a:off x="4032879" y="3473414"/>
                <a:ext cx="1087516" cy="284301"/>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5">
                <a:extLst>
                  <a:ext uri="{FF2B5EF4-FFF2-40B4-BE49-F238E27FC236}">
                    <a16:creationId xmlns:a16="http://schemas.microsoft.com/office/drawing/2014/main" id="{543A437E-D45B-D042-8B95-90FF08031943}"/>
                  </a:ext>
                </a:extLst>
              </p:cNvPr>
              <p:cNvSpPr>
                <a:spLocks noChangeAspect="1"/>
              </p:cNvSpPr>
              <p:nvPr/>
            </p:nvSpPr>
            <p:spPr bwMode="gray">
              <a:xfrm rot="10800000">
                <a:off x="4444201" y="3822275"/>
                <a:ext cx="251460" cy="12498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grpSp>
          <p:nvGrpSpPr>
            <p:cNvPr id="163" name="Group 162">
              <a:extLst>
                <a:ext uri="{FF2B5EF4-FFF2-40B4-BE49-F238E27FC236}">
                  <a16:creationId xmlns:a16="http://schemas.microsoft.com/office/drawing/2014/main" id="{8BC76202-B52A-A34F-96C4-E8C0A5A3AE79}"/>
                </a:ext>
              </a:extLst>
            </p:cNvPr>
            <p:cNvGrpSpPr/>
            <p:nvPr/>
          </p:nvGrpSpPr>
          <p:grpSpPr>
            <a:xfrm>
              <a:off x="9115466" y="3449335"/>
              <a:ext cx="988651" cy="430766"/>
              <a:chOff x="5555944" y="3473414"/>
              <a:chExt cx="1087516" cy="473843"/>
            </a:xfrm>
          </p:grpSpPr>
          <p:sp>
            <p:nvSpPr>
              <p:cNvPr id="164" name="Freeform 86">
                <a:extLst>
                  <a:ext uri="{FF2B5EF4-FFF2-40B4-BE49-F238E27FC236}">
                    <a16:creationId xmlns:a16="http://schemas.microsoft.com/office/drawing/2014/main" id="{538820E0-0ECD-524B-80C7-BD7DBBF441C4}"/>
                  </a:ext>
                </a:extLst>
              </p:cNvPr>
              <p:cNvSpPr>
                <a:spLocks noChangeAspect="1" noEditPoints="1"/>
              </p:cNvSpPr>
              <p:nvPr/>
            </p:nvSpPr>
            <p:spPr bwMode="auto">
              <a:xfrm>
                <a:off x="5555944" y="3473414"/>
                <a:ext cx="1087516" cy="284301"/>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5">
                <a:extLst>
                  <a:ext uri="{FF2B5EF4-FFF2-40B4-BE49-F238E27FC236}">
                    <a16:creationId xmlns:a16="http://schemas.microsoft.com/office/drawing/2014/main" id="{D2916868-4C2C-414D-8CB9-0F6E89A1AFF2}"/>
                  </a:ext>
                </a:extLst>
              </p:cNvPr>
              <p:cNvSpPr>
                <a:spLocks noChangeAspect="1"/>
              </p:cNvSpPr>
              <p:nvPr/>
            </p:nvSpPr>
            <p:spPr bwMode="gray">
              <a:xfrm rot="10800000">
                <a:off x="5965123" y="3822275"/>
                <a:ext cx="251460" cy="12498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grpSp>
      <p:sp>
        <p:nvSpPr>
          <p:cNvPr id="174" name="Rectangle 173">
            <a:extLst>
              <a:ext uri="{FF2B5EF4-FFF2-40B4-BE49-F238E27FC236}">
                <a16:creationId xmlns:a16="http://schemas.microsoft.com/office/drawing/2014/main" id="{059E07DE-0425-244C-866D-9A785C2CC5F1}"/>
              </a:ext>
            </a:extLst>
          </p:cNvPr>
          <p:cNvSpPr/>
          <p:nvPr/>
        </p:nvSpPr>
        <p:spPr>
          <a:xfrm>
            <a:off x="5571166" y="4759771"/>
            <a:ext cx="4694886" cy="40223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175" name="Rectangle 174">
            <a:extLst>
              <a:ext uri="{FF2B5EF4-FFF2-40B4-BE49-F238E27FC236}">
                <a16:creationId xmlns:a16="http://schemas.microsoft.com/office/drawing/2014/main" id="{AFABEEDD-59FF-654B-B30D-68813C27C647}"/>
              </a:ext>
            </a:extLst>
          </p:cNvPr>
          <p:cNvSpPr/>
          <p:nvPr/>
        </p:nvSpPr>
        <p:spPr>
          <a:xfrm>
            <a:off x="10421349" y="4759771"/>
            <a:ext cx="1337837" cy="40223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147" name="Rectangle 146">
            <a:extLst>
              <a:ext uri="{FF2B5EF4-FFF2-40B4-BE49-F238E27FC236}">
                <a16:creationId xmlns:a16="http://schemas.microsoft.com/office/drawing/2014/main" id="{AE2C08A7-8ABD-534F-A48C-C1BA2524171B}"/>
              </a:ext>
            </a:extLst>
          </p:cNvPr>
          <p:cNvSpPr/>
          <p:nvPr/>
        </p:nvSpPr>
        <p:spPr>
          <a:xfrm>
            <a:off x="579809" y="5398817"/>
            <a:ext cx="11323814" cy="402231"/>
          </a:xfrm>
          <a:prstGeom prst="rect">
            <a:avLst/>
          </a:prstGeom>
          <a:solidFill>
            <a:srgbClr val="F8981D"/>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solidFill>
                  <a:schemeClr val="bg1"/>
                </a:solidFill>
              </a:rPr>
              <a:t>Region</a:t>
            </a:r>
          </a:p>
        </p:txBody>
      </p:sp>
      <p:grpSp>
        <p:nvGrpSpPr>
          <p:cNvPr id="2" name="Group 1">
            <a:extLst>
              <a:ext uri="{FF2B5EF4-FFF2-40B4-BE49-F238E27FC236}">
                <a16:creationId xmlns:a16="http://schemas.microsoft.com/office/drawing/2014/main" id="{C2743781-904E-9B4B-A6AC-0CAD26EA4D94}"/>
              </a:ext>
            </a:extLst>
          </p:cNvPr>
          <p:cNvGrpSpPr/>
          <p:nvPr/>
        </p:nvGrpSpPr>
        <p:grpSpPr>
          <a:xfrm>
            <a:off x="10595942" y="3138185"/>
            <a:ext cx="988651" cy="745737"/>
            <a:chOff x="10595942" y="3138185"/>
            <a:chExt cx="988651" cy="745737"/>
          </a:xfrm>
        </p:grpSpPr>
        <p:grpSp>
          <p:nvGrpSpPr>
            <p:cNvPr id="27" name="Group 26">
              <a:extLst>
                <a:ext uri="{FF2B5EF4-FFF2-40B4-BE49-F238E27FC236}">
                  <a16:creationId xmlns:a16="http://schemas.microsoft.com/office/drawing/2014/main" id="{750F60C0-6978-5947-A73B-7503E52A77AF}"/>
                </a:ext>
              </a:extLst>
            </p:cNvPr>
            <p:cNvGrpSpPr/>
            <p:nvPr/>
          </p:nvGrpSpPr>
          <p:grpSpPr>
            <a:xfrm>
              <a:off x="10595942" y="3138185"/>
              <a:ext cx="988651" cy="569605"/>
              <a:chOff x="10595942" y="3138185"/>
              <a:chExt cx="988651" cy="569605"/>
            </a:xfrm>
          </p:grpSpPr>
          <p:sp>
            <p:nvSpPr>
              <p:cNvPr id="171" name="Freeform 86">
                <a:extLst>
                  <a:ext uri="{FF2B5EF4-FFF2-40B4-BE49-F238E27FC236}">
                    <a16:creationId xmlns:a16="http://schemas.microsoft.com/office/drawing/2014/main" id="{59AFDF81-A575-984E-89AB-EBBA1E1F83BA}"/>
                  </a:ext>
                </a:extLst>
              </p:cNvPr>
              <p:cNvSpPr>
                <a:spLocks noChangeAspect="1" noEditPoints="1"/>
              </p:cNvSpPr>
              <p:nvPr/>
            </p:nvSpPr>
            <p:spPr bwMode="auto">
              <a:xfrm>
                <a:off x="10595942" y="3449335"/>
                <a:ext cx="988651" cy="258455"/>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TextBox 172">
                <a:extLst>
                  <a:ext uri="{FF2B5EF4-FFF2-40B4-BE49-F238E27FC236}">
                    <a16:creationId xmlns:a16="http://schemas.microsoft.com/office/drawing/2014/main" id="{89487212-CB7D-CF48-8CF4-D08A2F173D58}"/>
                  </a:ext>
                </a:extLst>
              </p:cNvPr>
              <p:cNvSpPr txBox="1"/>
              <p:nvPr/>
            </p:nvSpPr>
            <p:spPr>
              <a:xfrm>
                <a:off x="10695928" y="3138185"/>
                <a:ext cx="788678" cy="221599"/>
              </a:xfrm>
              <a:prstGeom prst="rect">
                <a:avLst/>
              </a:prstGeom>
              <a:noFill/>
            </p:spPr>
            <p:txBody>
              <a:bodyPr wrap="none" lIns="0" tIns="0" rIns="0" bIns="0" rtlCol="0">
                <a:spAutoFit/>
              </a:bodyPr>
              <a:lstStyle/>
              <a:p>
                <a:pPr algn="ctr">
                  <a:lnSpc>
                    <a:spcPct val="90000"/>
                  </a:lnSpc>
                </a:pPr>
                <a:r>
                  <a:rPr lang="en-US" sz="1600"/>
                  <a:t>Witness</a:t>
                </a:r>
              </a:p>
            </p:txBody>
          </p:sp>
        </p:grpSp>
        <p:sp>
          <p:nvSpPr>
            <p:cNvPr id="75" name="Freeform 5">
              <a:extLst>
                <a:ext uri="{FF2B5EF4-FFF2-40B4-BE49-F238E27FC236}">
                  <a16:creationId xmlns:a16="http://schemas.microsoft.com/office/drawing/2014/main" id="{F0B21CBC-8205-654A-B12B-501FA04D3620}"/>
                </a:ext>
              </a:extLst>
            </p:cNvPr>
            <p:cNvSpPr>
              <a:spLocks noChangeAspect="1"/>
            </p:cNvSpPr>
            <p:nvPr/>
          </p:nvSpPr>
          <p:spPr bwMode="gray">
            <a:xfrm rot="10800000">
              <a:off x="10975967" y="377030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sp>
        <p:nvSpPr>
          <p:cNvPr id="78" name="Rectangle 77">
            <a:extLst>
              <a:ext uri="{FF2B5EF4-FFF2-40B4-BE49-F238E27FC236}">
                <a16:creationId xmlns:a16="http://schemas.microsoft.com/office/drawing/2014/main" id="{FACAC62F-E4E5-F944-AFF8-F5AD8478D5E8}"/>
              </a:ext>
            </a:extLst>
          </p:cNvPr>
          <p:cNvSpPr/>
          <p:nvPr/>
        </p:nvSpPr>
        <p:spPr>
          <a:xfrm>
            <a:off x="3148952" y="3973207"/>
            <a:ext cx="988652" cy="31397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Data</a:t>
            </a:r>
            <a:endParaRPr lang="en-US">
              <a:solidFill>
                <a:schemeClr val="bg1"/>
              </a:solidFill>
            </a:endParaRPr>
          </a:p>
        </p:txBody>
      </p:sp>
      <p:sp>
        <p:nvSpPr>
          <p:cNvPr id="80" name="Rectangle 79">
            <a:extLst>
              <a:ext uri="{FF2B5EF4-FFF2-40B4-BE49-F238E27FC236}">
                <a16:creationId xmlns:a16="http://schemas.microsoft.com/office/drawing/2014/main" id="{FE33E4AC-C554-B24C-845A-78C3315F44C5}"/>
              </a:ext>
            </a:extLst>
          </p:cNvPr>
          <p:cNvSpPr/>
          <p:nvPr/>
        </p:nvSpPr>
        <p:spPr>
          <a:xfrm>
            <a:off x="2007534" y="3962182"/>
            <a:ext cx="365826" cy="313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W</a:t>
            </a:r>
            <a:endParaRPr lang="en-US">
              <a:solidFill>
                <a:schemeClr val="bg1"/>
              </a:solidFill>
            </a:endParaRPr>
          </a:p>
        </p:txBody>
      </p:sp>
      <p:sp>
        <p:nvSpPr>
          <p:cNvPr id="81" name="Rectangle 80">
            <a:extLst>
              <a:ext uri="{FF2B5EF4-FFF2-40B4-BE49-F238E27FC236}">
                <a16:creationId xmlns:a16="http://schemas.microsoft.com/office/drawing/2014/main" id="{768A0634-4300-1644-96AB-1A763A22E76D}"/>
              </a:ext>
            </a:extLst>
          </p:cNvPr>
          <p:cNvSpPr/>
          <p:nvPr/>
        </p:nvSpPr>
        <p:spPr>
          <a:xfrm>
            <a:off x="846838" y="3960863"/>
            <a:ext cx="988652" cy="31397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Data</a:t>
            </a:r>
            <a:endParaRPr lang="en-US">
              <a:solidFill>
                <a:schemeClr val="bg1"/>
              </a:solidFill>
            </a:endParaRPr>
          </a:p>
        </p:txBody>
      </p:sp>
      <p:grpSp>
        <p:nvGrpSpPr>
          <p:cNvPr id="91" name="Group 90">
            <a:extLst>
              <a:ext uri="{FF2B5EF4-FFF2-40B4-BE49-F238E27FC236}">
                <a16:creationId xmlns:a16="http://schemas.microsoft.com/office/drawing/2014/main" id="{EC11B12B-0790-3546-BCC7-B73CE07A216E}"/>
              </a:ext>
            </a:extLst>
          </p:cNvPr>
          <p:cNvGrpSpPr/>
          <p:nvPr/>
        </p:nvGrpSpPr>
        <p:grpSpPr>
          <a:xfrm>
            <a:off x="5199672" y="2056519"/>
            <a:ext cx="437839" cy="437839"/>
            <a:chOff x="9752013" y="4116249"/>
            <a:chExt cx="1828959" cy="1828959"/>
          </a:xfrm>
        </p:grpSpPr>
        <p:sp>
          <p:nvSpPr>
            <p:cNvPr id="92" name="Oval 91">
              <a:extLst>
                <a:ext uri="{FF2B5EF4-FFF2-40B4-BE49-F238E27FC236}">
                  <a16:creationId xmlns:a16="http://schemas.microsoft.com/office/drawing/2014/main" id="{12222290-F9C3-9145-B29D-5BA04DC0C666}"/>
                </a:ext>
              </a:extLst>
            </p:cNvPr>
            <p:cNvSpPr/>
            <p:nvPr/>
          </p:nvSpPr>
          <p:spPr>
            <a:xfrm>
              <a:off x="9752013" y="4116249"/>
              <a:ext cx="1828959" cy="1828959"/>
            </a:xfrm>
            <a:prstGeom prst="ellipse">
              <a:avLst/>
            </a:prstGeom>
            <a:solidFill>
              <a:srgbClr val="82002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grpSp>
          <p:nvGrpSpPr>
            <p:cNvPr id="93" name="Group 92">
              <a:extLst>
                <a:ext uri="{FF2B5EF4-FFF2-40B4-BE49-F238E27FC236}">
                  <a16:creationId xmlns:a16="http://schemas.microsoft.com/office/drawing/2014/main" id="{F3727B08-75AA-2B42-B8EF-EE103ABF9978}"/>
                </a:ext>
              </a:extLst>
            </p:cNvPr>
            <p:cNvGrpSpPr/>
            <p:nvPr/>
          </p:nvGrpSpPr>
          <p:grpSpPr>
            <a:xfrm>
              <a:off x="10131583" y="4506367"/>
              <a:ext cx="1069818" cy="947124"/>
              <a:chOff x="2384425" y="1408113"/>
              <a:chExt cx="5426075" cy="4803775"/>
            </a:xfrm>
            <a:solidFill>
              <a:schemeClr val="bg1"/>
            </a:solidFill>
          </p:grpSpPr>
          <p:sp>
            <p:nvSpPr>
              <p:cNvPr id="94" name="Freeform 1">
                <a:extLst>
                  <a:ext uri="{FF2B5EF4-FFF2-40B4-BE49-F238E27FC236}">
                    <a16:creationId xmlns:a16="http://schemas.microsoft.com/office/drawing/2014/main" id="{022A6945-DF15-9E48-8AA9-B52BD707F35B}"/>
                  </a:ext>
                </a:extLst>
              </p:cNvPr>
              <p:cNvSpPr>
                <a:spLocks noChangeArrowheads="1"/>
              </p:cNvSpPr>
              <p:nvPr/>
            </p:nvSpPr>
            <p:spPr bwMode="auto">
              <a:xfrm>
                <a:off x="4738688" y="2797175"/>
                <a:ext cx="717550" cy="2840038"/>
              </a:xfrm>
              <a:custGeom>
                <a:avLst/>
                <a:gdLst>
                  <a:gd name="T0" fmla="*/ 9 w 1994"/>
                  <a:gd name="T1" fmla="*/ 565 h 7890"/>
                  <a:gd name="T2" fmla="*/ 17 w 1994"/>
                  <a:gd name="T3" fmla="*/ 344 h 7890"/>
                  <a:gd name="T4" fmla="*/ 79 w 1994"/>
                  <a:gd name="T5" fmla="*/ 203 h 7890"/>
                  <a:gd name="T6" fmla="*/ 132 w 1994"/>
                  <a:gd name="T7" fmla="*/ 123 h 7890"/>
                  <a:gd name="T8" fmla="*/ 212 w 1994"/>
                  <a:gd name="T9" fmla="*/ 61 h 7890"/>
                  <a:gd name="T10" fmla="*/ 300 w 1994"/>
                  <a:gd name="T11" fmla="*/ 17 h 7890"/>
                  <a:gd name="T12" fmla="*/ 397 w 1994"/>
                  <a:gd name="T13" fmla="*/ 0 h 7890"/>
                  <a:gd name="T14" fmla="*/ 1543 w 1994"/>
                  <a:gd name="T15" fmla="*/ 0 h 7890"/>
                  <a:gd name="T16" fmla="*/ 1596 w 1994"/>
                  <a:gd name="T17" fmla="*/ 0 h 7890"/>
                  <a:gd name="T18" fmla="*/ 1702 w 1994"/>
                  <a:gd name="T19" fmla="*/ 17 h 7890"/>
                  <a:gd name="T20" fmla="*/ 1781 w 1994"/>
                  <a:gd name="T21" fmla="*/ 61 h 7890"/>
                  <a:gd name="T22" fmla="*/ 1861 w 1994"/>
                  <a:gd name="T23" fmla="*/ 123 h 7890"/>
                  <a:gd name="T24" fmla="*/ 1914 w 1994"/>
                  <a:gd name="T25" fmla="*/ 203 h 7890"/>
                  <a:gd name="T26" fmla="*/ 1976 w 1994"/>
                  <a:gd name="T27" fmla="*/ 344 h 7890"/>
                  <a:gd name="T28" fmla="*/ 1984 w 1994"/>
                  <a:gd name="T29" fmla="*/ 565 h 7890"/>
                  <a:gd name="T30" fmla="*/ 1508 w 1994"/>
                  <a:gd name="T31" fmla="*/ 4756 h 7890"/>
                  <a:gd name="T32" fmla="*/ 1455 w 1994"/>
                  <a:gd name="T33" fmla="*/ 4959 h 7890"/>
                  <a:gd name="T34" fmla="*/ 1340 w 1994"/>
                  <a:gd name="T35" fmla="*/ 5109 h 7890"/>
                  <a:gd name="T36" fmla="*/ 1190 w 1994"/>
                  <a:gd name="T37" fmla="*/ 5206 h 7890"/>
                  <a:gd name="T38" fmla="*/ 997 w 1994"/>
                  <a:gd name="T39" fmla="*/ 5241 h 7890"/>
                  <a:gd name="T40" fmla="*/ 900 w 1994"/>
                  <a:gd name="T41" fmla="*/ 5232 h 7890"/>
                  <a:gd name="T42" fmla="*/ 723 w 1994"/>
                  <a:gd name="T43" fmla="*/ 5162 h 7890"/>
                  <a:gd name="T44" fmla="*/ 591 w 1994"/>
                  <a:gd name="T45" fmla="*/ 5038 h 7890"/>
                  <a:gd name="T46" fmla="*/ 503 w 1994"/>
                  <a:gd name="T47" fmla="*/ 4861 h 7890"/>
                  <a:gd name="T48" fmla="*/ 9 w 1994"/>
                  <a:gd name="T49" fmla="*/ 565 h 7890"/>
                  <a:gd name="T50" fmla="*/ 997 w 1994"/>
                  <a:gd name="T51" fmla="*/ 5973 h 7890"/>
                  <a:gd name="T52" fmla="*/ 1199 w 1994"/>
                  <a:gd name="T53" fmla="*/ 5991 h 7890"/>
                  <a:gd name="T54" fmla="*/ 1384 w 1994"/>
                  <a:gd name="T55" fmla="*/ 6053 h 7890"/>
                  <a:gd name="T56" fmla="*/ 1552 w 1994"/>
                  <a:gd name="T57" fmla="*/ 6132 h 7890"/>
                  <a:gd name="T58" fmla="*/ 1693 w 1994"/>
                  <a:gd name="T59" fmla="*/ 6247 h 7890"/>
                  <a:gd name="T60" fmla="*/ 1808 w 1994"/>
                  <a:gd name="T61" fmla="*/ 6388 h 7890"/>
                  <a:gd name="T62" fmla="*/ 1896 w 1994"/>
                  <a:gd name="T63" fmla="*/ 6547 h 7890"/>
                  <a:gd name="T64" fmla="*/ 1949 w 1994"/>
                  <a:gd name="T65" fmla="*/ 6732 h 7890"/>
                  <a:gd name="T66" fmla="*/ 1967 w 1994"/>
                  <a:gd name="T67" fmla="*/ 6927 h 7890"/>
                  <a:gd name="T68" fmla="*/ 1967 w 1994"/>
                  <a:gd name="T69" fmla="*/ 6944 h 7890"/>
                  <a:gd name="T70" fmla="*/ 1949 w 1994"/>
                  <a:gd name="T71" fmla="*/ 7138 h 7890"/>
                  <a:gd name="T72" fmla="*/ 1896 w 1994"/>
                  <a:gd name="T73" fmla="*/ 7315 h 7890"/>
                  <a:gd name="T74" fmla="*/ 1808 w 1994"/>
                  <a:gd name="T75" fmla="*/ 7483 h 7890"/>
                  <a:gd name="T76" fmla="*/ 1693 w 1994"/>
                  <a:gd name="T77" fmla="*/ 7615 h 7890"/>
                  <a:gd name="T78" fmla="*/ 1552 w 1994"/>
                  <a:gd name="T79" fmla="*/ 7730 h 7890"/>
                  <a:gd name="T80" fmla="*/ 1384 w 1994"/>
                  <a:gd name="T81" fmla="*/ 7818 h 7890"/>
                  <a:gd name="T82" fmla="*/ 1199 w 1994"/>
                  <a:gd name="T83" fmla="*/ 7871 h 7890"/>
                  <a:gd name="T84" fmla="*/ 997 w 1994"/>
                  <a:gd name="T85" fmla="*/ 7889 h 7890"/>
                  <a:gd name="T86" fmla="*/ 891 w 1994"/>
                  <a:gd name="T87" fmla="*/ 7889 h 7890"/>
                  <a:gd name="T88" fmla="*/ 706 w 1994"/>
                  <a:gd name="T89" fmla="*/ 7853 h 7890"/>
                  <a:gd name="T90" fmla="*/ 529 w 1994"/>
                  <a:gd name="T91" fmla="*/ 7783 h 7890"/>
                  <a:gd name="T92" fmla="*/ 370 w 1994"/>
                  <a:gd name="T93" fmla="*/ 7677 h 7890"/>
                  <a:gd name="T94" fmla="*/ 247 w 1994"/>
                  <a:gd name="T95" fmla="*/ 7553 h 7890"/>
                  <a:gd name="T96" fmla="*/ 141 w 1994"/>
                  <a:gd name="T97" fmla="*/ 7403 h 7890"/>
                  <a:gd name="T98" fmla="*/ 70 w 1994"/>
                  <a:gd name="T99" fmla="*/ 7236 h 7890"/>
                  <a:gd name="T100" fmla="*/ 35 w 1994"/>
                  <a:gd name="T101" fmla="*/ 7041 h 7890"/>
                  <a:gd name="T102" fmla="*/ 26 w 1994"/>
                  <a:gd name="T103" fmla="*/ 6927 h 7890"/>
                  <a:gd name="T104" fmla="*/ 35 w 1994"/>
                  <a:gd name="T105" fmla="*/ 6821 h 7890"/>
                  <a:gd name="T106" fmla="*/ 70 w 1994"/>
                  <a:gd name="T107" fmla="*/ 6635 h 7890"/>
                  <a:gd name="T108" fmla="*/ 141 w 1994"/>
                  <a:gd name="T109" fmla="*/ 6468 h 7890"/>
                  <a:gd name="T110" fmla="*/ 247 w 1994"/>
                  <a:gd name="T111" fmla="*/ 6318 h 7890"/>
                  <a:gd name="T112" fmla="*/ 370 w 1994"/>
                  <a:gd name="T113" fmla="*/ 6185 h 7890"/>
                  <a:gd name="T114" fmla="*/ 529 w 1994"/>
                  <a:gd name="T115" fmla="*/ 6088 h 7890"/>
                  <a:gd name="T116" fmla="*/ 706 w 1994"/>
                  <a:gd name="T117" fmla="*/ 6018 h 7890"/>
                  <a:gd name="T118" fmla="*/ 891 w 1994"/>
                  <a:gd name="T119" fmla="*/ 5982 h 7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7890">
                    <a:moveTo>
                      <a:pt x="9" y="565"/>
                    </a:moveTo>
                    <a:lnTo>
                      <a:pt x="9" y="565"/>
                    </a:lnTo>
                    <a:lnTo>
                      <a:pt x="0" y="450"/>
                    </a:lnTo>
                    <a:lnTo>
                      <a:pt x="17" y="344"/>
                    </a:lnTo>
                    <a:lnTo>
                      <a:pt x="53" y="247"/>
                    </a:lnTo>
                    <a:lnTo>
                      <a:pt x="79" y="203"/>
                    </a:lnTo>
                    <a:lnTo>
                      <a:pt x="106" y="159"/>
                    </a:lnTo>
                    <a:lnTo>
                      <a:pt x="132" y="123"/>
                    </a:lnTo>
                    <a:lnTo>
                      <a:pt x="168" y="88"/>
                    </a:lnTo>
                    <a:lnTo>
                      <a:pt x="212" y="61"/>
                    </a:lnTo>
                    <a:lnTo>
                      <a:pt x="247" y="44"/>
                    </a:lnTo>
                    <a:lnTo>
                      <a:pt x="300" y="17"/>
                    </a:lnTo>
                    <a:lnTo>
                      <a:pt x="344" y="9"/>
                    </a:lnTo>
                    <a:lnTo>
                      <a:pt x="397" y="0"/>
                    </a:lnTo>
                    <a:lnTo>
                      <a:pt x="450" y="0"/>
                    </a:lnTo>
                    <a:lnTo>
                      <a:pt x="1543" y="0"/>
                    </a:lnTo>
                    <a:lnTo>
                      <a:pt x="1543" y="0"/>
                    </a:lnTo>
                    <a:lnTo>
                      <a:pt x="1596" y="0"/>
                    </a:lnTo>
                    <a:lnTo>
                      <a:pt x="1649" y="9"/>
                    </a:lnTo>
                    <a:lnTo>
                      <a:pt x="1702" y="17"/>
                    </a:lnTo>
                    <a:lnTo>
                      <a:pt x="1746" y="44"/>
                    </a:lnTo>
                    <a:lnTo>
                      <a:pt x="1781" y="61"/>
                    </a:lnTo>
                    <a:lnTo>
                      <a:pt x="1825" y="88"/>
                    </a:lnTo>
                    <a:lnTo>
                      <a:pt x="1861" y="123"/>
                    </a:lnTo>
                    <a:lnTo>
                      <a:pt x="1887" y="159"/>
                    </a:lnTo>
                    <a:lnTo>
                      <a:pt x="1914" y="203"/>
                    </a:lnTo>
                    <a:lnTo>
                      <a:pt x="1940" y="247"/>
                    </a:lnTo>
                    <a:lnTo>
                      <a:pt x="1976" y="344"/>
                    </a:lnTo>
                    <a:lnTo>
                      <a:pt x="1993" y="450"/>
                    </a:lnTo>
                    <a:lnTo>
                      <a:pt x="1984" y="565"/>
                    </a:lnTo>
                    <a:lnTo>
                      <a:pt x="1508" y="4756"/>
                    </a:lnTo>
                    <a:lnTo>
                      <a:pt x="1508" y="4756"/>
                    </a:lnTo>
                    <a:lnTo>
                      <a:pt x="1490" y="4861"/>
                    </a:lnTo>
                    <a:lnTo>
                      <a:pt x="1455" y="4959"/>
                    </a:lnTo>
                    <a:lnTo>
                      <a:pt x="1402" y="5038"/>
                    </a:lnTo>
                    <a:lnTo>
                      <a:pt x="1340" y="5109"/>
                    </a:lnTo>
                    <a:lnTo>
                      <a:pt x="1270" y="5162"/>
                    </a:lnTo>
                    <a:lnTo>
                      <a:pt x="1190" y="5206"/>
                    </a:lnTo>
                    <a:lnTo>
                      <a:pt x="1093" y="5232"/>
                    </a:lnTo>
                    <a:lnTo>
                      <a:pt x="997" y="5241"/>
                    </a:lnTo>
                    <a:lnTo>
                      <a:pt x="997" y="5241"/>
                    </a:lnTo>
                    <a:lnTo>
                      <a:pt x="900" y="5232"/>
                    </a:lnTo>
                    <a:lnTo>
                      <a:pt x="803" y="5206"/>
                    </a:lnTo>
                    <a:lnTo>
                      <a:pt x="723" y="5162"/>
                    </a:lnTo>
                    <a:lnTo>
                      <a:pt x="653" y="5109"/>
                    </a:lnTo>
                    <a:lnTo>
                      <a:pt x="591" y="5038"/>
                    </a:lnTo>
                    <a:lnTo>
                      <a:pt x="538" y="4959"/>
                    </a:lnTo>
                    <a:lnTo>
                      <a:pt x="503" y="4861"/>
                    </a:lnTo>
                    <a:lnTo>
                      <a:pt x="485" y="4756"/>
                    </a:lnTo>
                    <a:lnTo>
                      <a:pt x="9" y="565"/>
                    </a:lnTo>
                    <a:close/>
                    <a:moveTo>
                      <a:pt x="997" y="5973"/>
                    </a:moveTo>
                    <a:lnTo>
                      <a:pt x="997" y="5973"/>
                    </a:lnTo>
                    <a:lnTo>
                      <a:pt x="1102" y="5982"/>
                    </a:lnTo>
                    <a:lnTo>
                      <a:pt x="1199" y="5991"/>
                    </a:lnTo>
                    <a:lnTo>
                      <a:pt x="1296" y="6018"/>
                    </a:lnTo>
                    <a:lnTo>
                      <a:pt x="1384" y="6053"/>
                    </a:lnTo>
                    <a:lnTo>
                      <a:pt x="1464" y="6088"/>
                    </a:lnTo>
                    <a:lnTo>
                      <a:pt x="1552" y="6132"/>
                    </a:lnTo>
                    <a:lnTo>
                      <a:pt x="1623" y="6185"/>
                    </a:lnTo>
                    <a:lnTo>
                      <a:pt x="1693" y="6247"/>
                    </a:lnTo>
                    <a:lnTo>
                      <a:pt x="1755" y="6318"/>
                    </a:lnTo>
                    <a:lnTo>
                      <a:pt x="1808" y="6388"/>
                    </a:lnTo>
                    <a:lnTo>
                      <a:pt x="1852" y="6468"/>
                    </a:lnTo>
                    <a:lnTo>
                      <a:pt x="1896" y="6547"/>
                    </a:lnTo>
                    <a:lnTo>
                      <a:pt x="1923" y="6635"/>
                    </a:lnTo>
                    <a:lnTo>
                      <a:pt x="1949" y="6732"/>
                    </a:lnTo>
                    <a:lnTo>
                      <a:pt x="1958" y="6821"/>
                    </a:lnTo>
                    <a:lnTo>
                      <a:pt x="1967" y="6927"/>
                    </a:lnTo>
                    <a:lnTo>
                      <a:pt x="1967" y="6944"/>
                    </a:lnTo>
                    <a:lnTo>
                      <a:pt x="1967" y="6944"/>
                    </a:lnTo>
                    <a:lnTo>
                      <a:pt x="1958" y="7041"/>
                    </a:lnTo>
                    <a:lnTo>
                      <a:pt x="1949" y="7138"/>
                    </a:lnTo>
                    <a:lnTo>
                      <a:pt x="1923" y="7236"/>
                    </a:lnTo>
                    <a:lnTo>
                      <a:pt x="1896" y="7315"/>
                    </a:lnTo>
                    <a:lnTo>
                      <a:pt x="1852" y="7403"/>
                    </a:lnTo>
                    <a:lnTo>
                      <a:pt x="1808" y="7483"/>
                    </a:lnTo>
                    <a:lnTo>
                      <a:pt x="1755" y="7553"/>
                    </a:lnTo>
                    <a:lnTo>
                      <a:pt x="1693" y="7615"/>
                    </a:lnTo>
                    <a:lnTo>
                      <a:pt x="1623" y="7677"/>
                    </a:lnTo>
                    <a:lnTo>
                      <a:pt x="1552" y="7730"/>
                    </a:lnTo>
                    <a:lnTo>
                      <a:pt x="1464" y="7783"/>
                    </a:lnTo>
                    <a:lnTo>
                      <a:pt x="1384" y="7818"/>
                    </a:lnTo>
                    <a:lnTo>
                      <a:pt x="1296" y="7853"/>
                    </a:lnTo>
                    <a:lnTo>
                      <a:pt x="1199" y="7871"/>
                    </a:lnTo>
                    <a:lnTo>
                      <a:pt x="1102" y="7889"/>
                    </a:lnTo>
                    <a:lnTo>
                      <a:pt x="997" y="7889"/>
                    </a:lnTo>
                    <a:lnTo>
                      <a:pt x="997" y="7889"/>
                    </a:lnTo>
                    <a:lnTo>
                      <a:pt x="891" y="7889"/>
                    </a:lnTo>
                    <a:lnTo>
                      <a:pt x="794" y="7871"/>
                    </a:lnTo>
                    <a:lnTo>
                      <a:pt x="706" y="7853"/>
                    </a:lnTo>
                    <a:lnTo>
                      <a:pt x="609" y="7818"/>
                    </a:lnTo>
                    <a:lnTo>
                      <a:pt x="529" y="7783"/>
                    </a:lnTo>
                    <a:lnTo>
                      <a:pt x="450" y="7730"/>
                    </a:lnTo>
                    <a:lnTo>
                      <a:pt x="370" y="7677"/>
                    </a:lnTo>
                    <a:lnTo>
                      <a:pt x="309" y="7615"/>
                    </a:lnTo>
                    <a:lnTo>
                      <a:pt x="247" y="7553"/>
                    </a:lnTo>
                    <a:lnTo>
                      <a:pt x="185" y="7483"/>
                    </a:lnTo>
                    <a:lnTo>
                      <a:pt x="141" y="7403"/>
                    </a:lnTo>
                    <a:lnTo>
                      <a:pt x="106" y="7315"/>
                    </a:lnTo>
                    <a:lnTo>
                      <a:pt x="70" y="7236"/>
                    </a:lnTo>
                    <a:lnTo>
                      <a:pt x="44" y="7138"/>
                    </a:lnTo>
                    <a:lnTo>
                      <a:pt x="35" y="7041"/>
                    </a:lnTo>
                    <a:lnTo>
                      <a:pt x="26" y="6944"/>
                    </a:lnTo>
                    <a:lnTo>
                      <a:pt x="26" y="6927"/>
                    </a:lnTo>
                    <a:lnTo>
                      <a:pt x="26" y="6927"/>
                    </a:lnTo>
                    <a:lnTo>
                      <a:pt x="35" y="6821"/>
                    </a:lnTo>
                    <a:lnTo>
                      <a:pt x="44" y="6732"/>
                    </a:lnTo>
                    <a:lnTo>
                      <a:pt x="70" y="6635"/>
                    </a:lnTo>
                    <a:lnTo>
                      <a:pt x="106" y="6547"/>
                    </a:lnTo>
                    <a:lnTo>
                      <a:pt x="141" y="6468"/>
                    </a:lnTo>
                    <a:lnTo>
                      <a:pt x="185" y="6388"/>
                    </a:lnTo>
                    <a:lnTo>
                      <a:pt x="247" y="6318"/>
                    </a:lnTo>
                    <a:lnTo>
                      <a:pt x="309" y="6247"/>
                    </a:lnTo>
                    <a:lnTo>
                      <a:pt x="370" y="6185"/>
                    </a:lnTo>
                    <a:lnTo>
                      <a:pt x="450" y="6132"/>
                    </a:lnTo>
                    <a:lnTo>
                      <a:pt x="529" y="6088"/>
                    </a:lnTo>
                    <a:lnTo>
                      <a:pt x="609" y="6053"/>
                    </a:lnTo>
                    <a:lnTo>
                      <a:pt x="706" y="6018"/>
                    </a:lnTo>
                    <a:lnTo>
                      <a:pt x="794" y="5991"/>
                    </a:lnTo>
                    <a:lnTo>
                      <a:pt x="891" y="5982"/>
                    </a:lnTo>
                    <a:lnTo>
                      <a:pt x="997" y="59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 name="Freeform 2">
                <a:extLst>
                  <a:ext uri="{FF2B5EF4-FFF2-40B4-BE49-F238E27FC236}">
                    <a16:creationId xmlns:a16="http://schemas.microsoft.com/office/drawing/2014/main" id="{8EC9FCF5-BD74-B642-8D6B-BA13E157528D}"/>
                  </a:ext>
                </a:extLst>
              </p:cNvPr>
              <p:cNvSpPr>
                <a:spLocks noChangeArrowheads="1"/>
              </p:cNvSpPr>
              <p:nvPr/>
            </p:nvSpPr>
            <p:spPr bwMode="auto">
              <a:xfrm>
                <a:off x="4738688" y="2797175"/>
                <a:ext cx="717550" cy="2840038"/>
              </a:xfrm>
              <a:custGeom>
                <a:avLst/>
                <a:gdLst>
                  <a:gd name="T0" fmla="*/ 9 w 1994"/>
                  <a:gd name="T1" fmla="*/ 565 h 7890"/>
                  <a:gd name="T2" fmla="*/ 17 w 1994"/>
                  <a:gd name="T3" fmla="*/ 344 h 7890"/>
                  <a:gd name="T4" fmla="*/ 79 w 1994"/>
                  <a:gd name="T5" fmla="*/ 203 h 7890"/>
                  <a:gd name="T6" fmla="*/ 132 w 1994"/>
                  <a:gd name="T7" fmla="*/ 123 h 7890"/>
                  <a:gd name="T8" fmla="*/ 212 w 1994"/>
                  <a:gd name="T9" fmla="*/ 61 h 7890"/>
                  <a:gd name="T10" fmla="*/ 300 w 1994"/>
                  <a:gd name="T11" fmla="*/ 17 h 7890"/>
                  <a:gd name="T12" fmla="*/ 397 w 1994"/>
                  <a:gd name="T13" fmla="*/ 0 h 7890"/>
                  <a:gd name="T14" fmla="*/ 1543 w 1994"/>
                  <a:gd name="T15" fmla="*/ 0 h 7890"/>
                  <a:gd name="T16" fmla="*/ 1596 w 1994"/>
                  <a:gd name="T17" fmla="*/ 0 h 7890"/>
                  <a:gd name="T18" fmla="*/ 1702 w 1994"/>
                  <a:gd name="T19" fmla="*/ 17 h 7890"/>
                  <a:gd name="T20" fmla="*/ 1781 w 1994"/>
                  <a:gd name="T21" fmla="*/ 61 h 7890"/>
                  <a:gd name="T22" fmla="*/ 1861 w 1994"/>
                  <a:gd name="T23" fmla="*/ 123 h 7890"/>
                  <a:gd name="T24" fmla="*/ 1914 w 1994"/>
                  <a:gd name="T25" fmla="*/ 203 h 7890"/>
                  <a:gd name="T26" fmla="*/ 1976 w 1994"/>
                  <a:gd name="T27" fmla="*/ 344 h 7890"/>
                  <a:gd name="T28" fmla="*/ 1984 w 1994"/>
                  <a:gd name="T29" fmla="*/ 565 h 7890"/>
                  <a:gd name="T30" fmla="*/ 1508 w 1994"/>
                  <a:gd name="T31" fmla="*/ 4756 h 7890"/>
                  <a:gd name="T32" fmla="*/ 1455 w 1994"/>
                  <a:gd name="T33" fmla="*/ 4959 h 7890"/>
                  <a:gd name="T34" fmla="*/ 1340 w 1994"/>
                  <a:gd name="T35" fmla="*/ 5109 h 7890"/>
                  <a:gd name="T36" fmla="*/ 1190 w 1994"/>
                  <a:gd name="T37" fmla="*/ 5206 h 7890"/>
                  <a:gd name="T38" fmla="*/ 997 w 1994"/>
                  <a:gd name="T39" fmla="*/ 5241 h 7890"/>
                  <a:gd name="T40" fmla="*/ 900 w 1994"/>
                  <a:gd name="T41" fmla="*/ 5232 h 7890"/>
                  <a:gd name="T42" fmla="*/ 723 w 1994"/>
                  <a:gd name="T43" fmla="*/ 5162 h 7890"/>
                  <a:gd name="T44" fmla="*/ 591 w 1994"/>
                  <a:gd name="T45" fmla="*/ 5038 h 7890"/>
                  <a:gd name="T46" fmla="*/ 503 w 1994"/>
                  <a:gd name="T47" fmla="*/ 4861 h 7890"/>
                  <a:gd name="T48" fmla="*/ 9 w 1994"/>
                  <a:gd name="T49" fmla="*/ 565 h 7890"/>
                  <a:gd name="T50" fmla="*/ 997 w 1994"/>
                  <a:gd name="T51" fmla="*/ 5973 h 7890"/>
                  <a:gd name="T52" fmla="*/ 1199 w 1994"/>
                  <a:gd name="T53" fmla="*/ 5991 h 7890"/>
                  <a:gd name="T54" fmla="*/ 1384 w 1994"/>
                  <a:gd name="T55" fmla="*/ 6053 h 7890"/>
                  <a:gd name="T56" fmla="*/ 1552 w 1994"/>
                  <a:gd name="T57" fmla="*/ 6132 h 7890"/>
                  <a:gd name="T58" fmla="*/ 1693 w 1994"/>
                  <a:gd name="T59" fmla="*/ 6247 h 7890"/>
                  <a:gd name="T60" fmla="*/ 1808 w 1994"/>
                  <a:gd name="T61" fmla="*/ 6388 h 7890"/>
                  <a:gd name="T62" fmla="*/ 1896 w 1994"/>
                  <a:gd name="T63" fmla="*/ 6547 h 7890"/>
                  <a:gd name="T64" fmla="*/ 1949 w 1994"/>
                  <a:gd name="T65" fmla="*/ 6732 h 7890"/>
                  <a:gd name="T66" fmla="*/ 1967 w 1994"/>
                  <a:gd name="T67" fmla="*/ 6927 h 7890"/>
                  <a:gd name="T68" fmla="*/ 1967 w 1994"/>
                  <a:gd name="T69" fmla="*/ 6944 h 7890"/>
                  <a:gd name="T70" fmla="*/ 1949 w 1994"/>
                  <a:gd name="T71" fmla="*/ 7138 h 7890"/>
                  <a:gd name="T72" fmla="*/ 1896 w 1994"/>
                  <a:gd name="T73" fmla="*/ 7315 h 7890"/>
                  <a:gd name="T74" fmla="*/ 1808 w 1994"/>
                  <a:gd name="T75" fmla="*/ 7483 h 7890"/>
                  <a:gd name="T76" fmla="*/ 1693 w 1994"/>
                  <a:gd name="T77" fmla="*/ 7615 h 7890"/>
                  <a:gd name="T78" fmla="*/ 1552 w 1994"/>
                  <a:gd name="T79" fmla="*/ 7730 h 7890"/>
                  <a:gd name="T80" fmla="*/ 1384 w 1994"/>
                  <a:gd name="T81" fmla="*/ 7818 h 7890"/>
                  <a:gd name="T82" fmla="*/ 1199 w 1994"/>
                  <a:gd name="T83" fmla="*/ 7871 h 7890"/>
                  <a:gd name="T84" fmla="*/ 997 w 1994"/>
                  <a:gd name="T85" fmla="*/ 7889 h 7890"/>
                  <a:gd name="T86" fmla="*/ 891 w 1994"/>
                  <a:gd name="T87" fmla="*/ 7889 h 7890"/>
                  <a:gd name="T88" fmla="*/ 706 w 1994"/>
                  <a:gd name="T89" fmla="*/ 7853 h 7890"/>
                  <a:gd name="T90" fmla="*/ 529 w 1994"/>
                  <a:gd name="T91" fmla="*/ 7783 h 7890"/>
                  <a:gd name="T92" fmla="*/ 370 w 1994"/>
                  <a:gd name="T93" fmla="*/ 7677 h 7890"/>
                  <a:gd name="T94" fmla="*/ 247 w 1994"/>
                  <a:gd name="T95" fmla="*/ 7553 h 7890"/>
                  <a:gd name="T96" fmla="*/ 141 w 1994"/>
                  <a:gd name="T97" fmla="*/ 7403 h 7890"/>
                  <a:gd name="T98" fmla="*/ 70 w 1994"/>
                  <a:gd name="T99" fmla="*/ 7236 h 7890"/>
                  <a:gd name="T100" fmla="*/ 35 w 1994"/>
                  <a:gd name="T101" fmla="*/ 7041 h 7890"/>
                  <a:gd name="T102" fmla="*/ 26 w 1994"/>
                  <a:gd name="T103" fmla="*/ 6927 h 7890"/>
                  <a:gd name="T104" fmla="*/ 35 w 1994"/>
                  <a:gd name="T105" fmla="*/ 6821 h 7890"/>
                  <a:gd name="T106" fmla="*/ 70 w 1994"/>
                  <a:gd name="T107" fmla="*/ 6635 h 7890"/>
                  <a:gd name="T108" fmla="*/ 141 w 1994"/>
                  <a:gd name="T109" fmla="*/ 6468 h 7890"/>
                  <a:gd name="T110" fmla="*/ 247 w 1994"/>
                  <a:gd name="T111" fmla="*/ 6318 h 7890"/>
                  <a:gd name="T112" fmla="*/ 370 w 1994"/>
                  <a:gd name="T113" fmla="*/ 6185 h 7890"/>
                  <a:gd name="T114" fmla="*/ 529 w 1994"/>
                  <a:gd name="T115" fmla="*/ 6088 h 7890"/>
                  <a:gd name="T116" fmla="*/ 706 w 1994"/>
                  <a:gd name="T117" fmla="*/ 6018 h 7890"/>
                  <a:gd name="T118" fmla="*/ 891 w 1994"/>
                  <a:gd name="T119" fmla="*/ 5982 h 7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7890">
                    <a:moveTo>
                      <a:pt x="9" y="565"/>
                    </a:moveTo>
                    <a:lnTo>
                      <a:pt x="9" y="565"/>
                    </a:lnTo>
                    <a:lnTo>
                      <a:pt x="0" y="450"/>
                    </a:lnTo>
                    <a:lnTo>
                      <a:pt x="17" y="344"/>
                    </a:lnTo>
                    <a:lnTo>
                      <a:pt x="53" y="247"/>
                    </a:lnTo>
                    <a:lnTo>
                      <a:pt x="79" y="203"/>
                    </a:lnTo>
                    <a:lnTo>
                      <a:pt x="106" y="159"/>
                    </a:lnTo>
                    <a:lnTo>
                      <a:pt x="132" y="123"/>
                    </a:lnTo>
                    <a:lnTo>
                      <a:pt x="168" y="88"/>
                    </a:lnTo>
                    <a:lnTo>
                      <a:pt x="212" y="61"/>
                    </a:lnTo>
                    <a:lnTo>
                      <a:pt x="247" y="44"/>
                    </a:lnTo>
                    <a:lnTo>
                      <a:pt x="300" y="17"/>
                    </a:lnTo>
                    <a:lnTo>
                      <a:pt x="344" y="9"/>
                    </a:lnTo>
                    <a:lnTo>
                      <a:pt x="397" y="0"/>
                    </a:lnTo>
                    <a:lnTo>
                      <a:pt x="450" y="0"/>
                    </a:lnTo>
                    <a:lnTo>
                      <a:pt x="1543" y="0"/>
                    </a:lnTo>
                    <a:lnTo>
                      <a:pt x="1543" y="0"/>
                    </a:lnTo>
                    <a:lnTo>
                      <a:pt x="1596" y="0"/>
                    </a:lnTo>
                    <a:lnTo>
                      <a:pt x="1649" y="9"/>
                    </a:lnTo>
                    <a:lnTo>
                      <a:pt x="1702" y="17"/>
                    </a:lnTo>
                    <a:lnTo>
                      <a:pt x="1746" y="44"/>
                    </a:lnTo>
                    <a:lnTo>
                      <a:pt x="1781" y="61"/>
                    </a:lnTo>
                    <a:lnTo>
                      <a:pt x="1825" y="88"/>
                    </a:lnTo>
                    <a:lnTo>
                      <a:pt x="1861" y="123"/>
                    </a:lnTo>
                    <a:lnTo>
                      <a:pt x="1887" y="159"/>
                    </a:lnTo>
                    <a:lnTo>
                      <a:pt x="1914" y="203"/>
                    </a:lnTo>
                    <a:lnTo>
                      <a:pt x="1940" y="247"/>
                    </a:lnTo>
                    <a:lnTo>
                      <a:pt x="1976" y="344"/>
                    </a:lnTo>
                    <a:lnTo>
                      <a:pt x="1993" y="450"/>
                    </a:lnTo>
                    <a:lnTo>
                      <a:pt x="1984" y="565"/>
                    </a:lnTo>
                    <a:lnTo>
                      <a:pt x="1508" y="4756"/>
                    </a:lnTo>
                    <a:lnTo>
                      <a:pt x="1508" y="4756"/>
                    </a:lnTo>
                    <a:lnTo>
                      <a:pt x="1490" y="4861"/>
                    </a:lnTo>
                    <a:lnTo>
                      <a:pt x="1455" y="4959"/>
                    </a:lnTo>
                    <a:lnTo>
                      <a:pt x="1402" y="5038"/>
                    </a:lnTo>
                    <a:lnTo>
                      <a:pt x="1340" y="5109"/>
                    </a:lnTo>
                    <a:lnTo>
                      <a:pt x="1270" y="5162"/>
                    </a:lnTo>
                    <a:lnTo>
                      <a:pt x="1190" y="5206"/>
                    </a:lnTo>
                    <a:lnTo>
                      <a:pt x="1093" y="5232"/>
                    </a:lnTo>
                    <a:lnTo>
                      <a:pt x="997" y="5241"/>
                    </a:lnTo>
                    <a:lnTo>
                      <a:pt x="997" y="5241"/>
                    </a:lnTo>
                    <a:lnTo>
                      <a:pt x="900" y="5232"/>
                    </a:lnTo>
                    <a:lnTo>
                      <a:pt x="803" y="5206"/>
                    </a:lnTo>
                    <a:lnTo>
                      <a:pt x="723" y="5162"/>
                    </a:lnTo>
                    <a:lnTo>
                      <a:pt x="653" y="5109"/>
                    </a:lnTo>
                    <a:lnTo>
                      <a:pt x="591" y="5038"/>
                    </a:lnTo>
                    <a:lnTo>
                      <a:pt x="538" y="4959"/>
                    </a:lnTo>
                    <a:lnTo>
                      <a:pt x="503" y="4861"/>
                    </a:lnTo>
                    <a:lnTo>
                      <a:pt x="485" y="4756"/>
                    </a:lnTo>
                    <a:lnTo>
                      <a:pt x="9" y="565"/>
                    </a:lnTo>
                    <a:close/>
                    <a:moveTo>
                      <a:pt x="997" y="5973"/>
                    </a:moveTo>
                    <a:lnTo>
                      <a:pt x="997" y="5973"/>
                    </a:lnTo>
                    <a:lnTo>
                      <a:pt x="1102" y="5982"/>
                    </a:lnTo>
                    <a:lnTo>
                      <a:pt x="1199" y="5991"/>
                    </a:lnTo>
                    <a:lnTo>
                      <a:pt x="1296" y="6018"/>
                    </a:lnTo>
                    <a:lnTo>
                      <a:pt x="1384" y="6053"/>
                    </a:lnTo>
                    <a:lnTo>
                      <a:pt x="1464" y="6088"/>
                    </a:lnTo>
                    <a:lnTo>
                      <a:pt x="1552" y="6132"/>
                    </a:lnTo>
                    <a:lnTo>
                      <a:pt x="1623" y="6185"/>
                    </a:lnTo>
                    <a:lnTo>
                      <a:pt x="1693" y="6247"/>
                    </a:lnTo>
                    <a:lnTo>
                      <a:pt x="1755" y="6318"/>
                    </a:lnTo>
                    <a:lnTo>
                      <a:pt x="1808" y="6388"/>
                    </a:lnTo>
                    <a:lnTo>
                      <a:pt x="1852" y="6468"/>
                    </a:lnTo>
                    <a:lnTo>
                      <a:pt x="1896" y="6547"/>
                    </a:lnTo>
                    <a:lnTo>
                      <a:pt x="1923" y="6635"/>
                    </a:lnTo>
                    <a:lnTo>
                      <a:pt x="1949" y="6732"/>
                    </a:lnTo>
                    <a:lnTo>
                      <a:pt x="1958" y="6821"/>
                    </a:lnTo>
                    <a:lnTo>
                      <a:pt x="1967" y="6927"/>
                    </a:lnTo>
                    <a:lnTo>
                      <a:pt x="1967" y="6944"/>
                    </a:lnTo>
                    <a:lnTo>
                      <a:pt x="1967" y="6944"/>
                    </a:lnTo>
                    <a:lnTo>
                      <a:pt x="1958" y="7041"/>
                    </a:lnTo>
                    <a:lnTo>
                      <a:pt x="1949" y="7138"/>
                    </a:lnTo>
                    <a:lnTo>
                      <a:pt x="1923" y="7236"/>
                    </a:lnTo>
                    <a:lnTo>
                      <a:pt x="1896" y="7315"/>
                    </a:lnTo>
                    <a:lnTo>
                      <a:pt x="1852" y="7403"/>
                    </a:lnTo>
                    <a:lnTo>
                      <a:pt x="1808" y="7483"/>
                    </a:lnTo>
                    <a:lnTo>
                      <a:pt x="1755" y="7553"/>
                    </a:lnTo>
                    <a:lnTo>
                      <a:pt x="1693" y="7615"/>
                    </a:lnTo>
                    <a:lnTo>
                      <a:pt x="1623" y="7677"/>
                    </a:lnTo>
                    <a:lnTo>
                      <a:pt x="1552" y="7730"/>
                    </a:lnTo>
                    <a:lnTo>
                      <a:pt x="1464" y="7783"/>
                    </a:lnTo>
                    <a:lnTo>
                      <a:pt x="1384" y="7818"/>
                    </a:lnTo>
                    <a:lnTo>
                      <a:pt x="1296" y="7853"/>
                    </a:lnTo>
                    <a:lnTo>
                      <a:pt x="1199" y="7871"/>
                    </a:lnTo>
                    <a:lnTo>
                      <a:pt x="1102" y="7889"/>
                    </a:lnTo>
                    <a:lnTo>
                      <a:pt x="997" y="7889"/>
                    </a:lnTo>
                    <a:lnTo>
                      <a:pt x="997" y="7889"/>
                    </a:lnTo>
                    <a:lnTo>
                      <a:pt x="891" y="7889"/>
                    </a:lnTo>
                    <a:lnTo>
                      <a:pt x="794" y="7871"/>
                    </a:lnTo>
                    <a:lnTo>
                      <a:pt x="706" y="7853"/>
                    </a:lnTo>
                    <a:lnTo>
                      <a:pt x="609" y="7818"/>
                    </a:lnTo>
                    <a:lnTo>
                      <a:pt x="529" y="7783"/>
                    </a:lnTo>
                    <a:lnTo>
                      <a:pt x="450" y="7730"/>
                    </a:lnTo>
                    <a:lnTo>
                      <a:pt x="370" y="7677"/>
                    </a:lnTo>
                    <a:lnTo>
                      <a:pt x="309" y="7615"/>
                    </a:lnTo>
                    <a:lnTo>
                      <a:pt x="247" y="7553"/>
                    </a:lnTo>
                    <a:lnTo>
                      <a:pt x="185" y="7483"/>
                    </a:lnTo>
                    <a:lnTo>
                      <a:pt x="141" y="7403"/>
                    </a:lnTo>
                    <a:lnTo>
                      <a:pt x="106" y="7315"/>
                    </a:lnTo>
                    <a:lnTo>
                      <a:pt x="70" y="7236"/>
                    </a:lnTo>
                    <a:lnTo>
                      <a:pt x="44" y="7138"/>
                    </a:lnTo>
                    <a:lnTo>
                      <a:pt x="35" y="7041"/>
                    </a:lnTo>
                    <a:lnTo>
                      <a:pt x="26" y="6944"/>
                    </a:lnTo>
                    <a:lnTo>
                      <a:pt x="26" y="6927"/>
                    </a:lnTo>
                    <a:lnTo>
                      <a:pt x="26" y="6927"/>
                    </a:lnTo>
                    <a:lnTo>
                      <a:pt x="35" y="6821"/>
                    </a:lnTo>
                    <a:lnTo>
                      <a:pt x="44" y="6732"/>
                    </a:lnTo>
                    <a:lnTo>
                      <a:pt x="70" y="6635"/>
                    </a:lnTo>
                    <a:lnTo>
                      <a:pt x="106" y="6547"/>
                    </a:lnTo>
                    <a:lnTo>
                      <a:pt x="141" y="6468"/>
                    </a:lnTo>
                    <a:lnTo>
                      <a:pt x="185" y="6388"/>
                    </a:lnTo>
                    <a:lnTo>
                      <a:pt x="247" y="6318"/>
                    </a:lnTo>
                    <a:lnTo>
                      <a:pt x="309" y="6247"/>
                    </a:lnTo>
                    <a:lnTo>
                      <a:pt x="370" y="6185"/>
                    </a:lnTo>
                    <a:lnTo>
                      <a:pt x="450" y="6132"/>
                    </a:lnTo>
                    <a:lnTo>
                      <a:pt x="529" y="6088"/>
                    </a:lnTo>
                    <a:lnTo>
                      <a:pt x="609" y="6053"/>
                    </a:lnTo>
                    <a:lnTo>
                      <a:pt x="706" y="6018"/>
                    </a:lnTo>
                    <a:lnTo>
                      <a:pt x="794" y="5991"/>
                    </a:lnTo>
                    <a:lnTo>
                      <a:pt x="891" y="5982"/>
                    </a:lnTo>
                    <a:lnTo>
                      <a:pt x="997" y="59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 name="Freeform 3">
                <a:extLst>
                  <a:ext uri="{FF2B5EF4-FFF2-40B4-BE49-F238E27FC236}">
                    <a16:creationId xmlns:a16="http://schemas.microsoft.com/office/drawing/2014/main" id="{B79F8881-B5F5-E04D-84C5-F45B5BCE0E54}"/>
                  </a:ext>
                </a:extLst>
              </p:cNvPr>
              <p:cNvSpPr>
                <a:spLocks noChangeArrowheads="1"/>
              </p:cNvSpPr>
              <p:nvPr/>
            </p:nvSpPr>
            <p:spPr bwMode="auto">
              <a:xfrm>
                <a:off x="2384425" y="1408113"/>
                <a:ext cx="5426075" cy="4803775"/>
              </a:xfrm>
              <a:custGeom>
                <a:avLst/>
                <a:gdLst>
                  <a:gd name="T0" fmla="*/ 7536 w 15072"/>
                  <a:gd name="T1" fmla="*/ 688 h 13344"/>
                  <a:gd name="T2" fmla="*/ 7641 w 15072"/>
                  <a:gd name="T3" fmla="*/ 706 h 13344"/>
                  <a:gd name="T4" fmla="*/ 7729 w 15072"/>
                  <a:gd name="T5" fmla="*/ 741 h 13344"/>
                  <a:gd name="T6" fmla="*/ 7817 w 15072"/>
                  <a:gd name="T7" fmla="*/ 821 h 13344"/>
                  <a:gd name="T8" fmla="*/ 11100 w 15072"/>
                  <a:gd name="T9" fmla="*/ 6487 h 13344"/>
                  <a:gd name="T10" fmla="*/ 14339 w 15072"/>
                  <a:gd name="T11" fmla="*/ 12090 h 13344"/>
                  <a:gd name="T12" fmla="*/ 14383 w 15072"/>
                  <a:gd name="T13" fmla="*/ 12213 h 13344"/>
                  <a:gd name="T14" fmla="*/ 14383 w 15072"/>
                  <a:gd name="T15" fmla="*/ 12319 h 13344"/>
                  <a:gd name="T16" fmla="*/ 14365 w 15072"/>
                  <a:gd name="T17" fmla="*/ 12408 h 13344"/>
                  <a:gd name="T18" fmla="*/ 14339 w 15072"/>
                  <a:gd name="T19" fmla="*/ 12469 h 13344"/>
                  <a:gd name="T20" fmla="*/ 14268 w 15072"/>
                  <a:gd name="T21" fmla="*/ 12549 h 13344"/>
                  <a:gd name="T22" fmla="*/ 14189 w 15072"/>
                  <a:gd name="T23" fmla="*/ 12610 h 13344"/>
                  <a:gd name="T24" fmla="*/ 14083 w 15072"/>
                  <a:gd name="T25" fmla="*/ 12646 h 13344"/>
                  <a:gd name="T26" fmla="*/ 7536 w 15072"/>
                  <a:gd name="T27" fmla="*/ 12655 h 13344"/>
                  <a:gd name="T28" fmla="*/ 1059 w 15072"/>
                  <a:gd name="T29" fmla="*/ 12655 h 13344"/>
                  <a:gd name="T30" fmla="*/ 935 w 15072"/>
                  <a:gd name="T31" fmla="*/ 12637 h 13344"/>
                  <a:gd name="T32" fmla="*/ 838 w 15072"/>
                  <a:gd name="T33" fmla="*/ 12584 h 13344"/>
                  <a:gd name="T34" fmla="*/ 777 w 15072"/>
                  <a:gd name="T35" fmla="*/ 12522 h 13344"/>
                  <a:gd name="T36" fmla="*/ 732 w 15072"/>
                  <a:gd name="T37" fmla="*/ 12469 h 13344"/>
                  <a:gd name="T38" fmla="*/ 697 w 15072"/>
                  <a:gd name="T39" fmla="*/ 12372 h 13344"/>
                  <a:gd name="T40" fmla="*/ 688 w 15072"/>
                  <a:gd name="T41" fmla="*/ 12275 h 13344"/>
                  <a:gd name="T42" fmla="*/ 706 w 15072"/>
                  <a:gd name="T43" fmla="*/ 12152 h 13344"/>
                  <a:gd name="T44" fmla="*/ 3971 w 15072"/>
                  <a:gd name="T45" fmla="*/ 6487 h 13344"/>
                  <a:gd name="T46" fmla="*/ 7209 w 15072"/>
                  <a:gd name="T47" fmla="*/ 874 h 13344"/>
                  <a:gd name="T48" fmla="*/ 7298 w 15072"/>
                  <a:gd name="T49" fmla="*/ 777 h 13344"/>
                  <a:gd name="T50" fmla="*/ 7386 w 15072"/>
                  <a:gd name="T51" fmla="*/ 715 h 13344"/>
                  <a:gd name="T52" fmla="*/ 7474 w 15072"/>
                  <a:gd name="T53" fmla="*/ 697 h 13344"/>
                  <a:gd name="T54" fmla="*/ 7536 w 15072"/>
                  <a:gd name="T55" fmla="*/ 0 h 13344"/>
                  <a:gd name="T56" fmla="*/ 7404 w 15072"/>
                  <a:gd name="T57" fmla="*/ 9 h 13344"/>
                  <a:gd name="T58" fmla="*/ 7139 w 15072"/>
                  <a:gd name="T59" fmla="*/ 79 h 13344"/>
                  <a:gd name="T60" fmla="*/ 6901 w 15072"/>
                  <a:gd name="T61" fmla="*/ 212 h 13344"/>
                  <a:gd name="T62" fmla="*/ 6698 w 15072"/>
                  <a:gd name="T63" fmla="*/ 406 h 13344"/>
                  <a:gd name="T64" fmla="*/ 3380 w 15072"/>
                  <a:gd name="T65" fmla="*/ 6142 h 13344"/>
                  <a:gd name="T66" fmla="*/ 141 w 15072"/>
                  <a:gd name="T67" fmla="*/ 11754 h 13344"/>
                  <a:gd name="T68" fmla="*/ 35 w 15072"/>
                  <a:gd name="T69" fmla="*/ 12019 h 13344"/>
                  <a:gd name="T70" fmla="*/ 0 w 15072"/>
                  <a:gd name="T71" fmla="*/ 12293 h 13344"/>
                  <a:gd name="T72" fmla="*/ 35 w 15072"/>
                  <a:gd name="T73" fmla="*/ 12566 h 13344"/>
                  <a:gd name="T74" fmla="*/ 141 w 15072"/>
                  <a:gd name="T75" fmla="*/ 12813 h 13344"/>
                  <a:gd name="T76" fmla="*/ 300 w 15072"/>
                  <a:gd name="T77" fmla="*/ 13025 h 13344"/>
                  <a:gd name="T78" fmla="*/ 512 w 15072"/>
                  <a:gd name="T79" fmla="*/ 13193 h 13344"/>
                  <a:gd name="T80" fmla="*/ 768 w 15072"/>
                  <a:gd name="T81" fmla="*/ 13299 h 13344"/>
                  <a:gd name="T82" fmla="*/ 1059 w 15072"/>
                  <a:gd name="T83" fmla="*/ 13343 h 13344"/>
                  <a:gd name="T84" fmla="*/ 14012 w 15072"/>
                  <a:gd name="T85" fmla="*/ 13343 h 13344"/>
                  <a:gd name="T86" fmla="*/ 14162 w 15072"/>
                  <a:gd name="T87" fmla="*/ 13334 h 13344"/>
                  <a:gd name="T88" fmla="*/ 14436 w 15072"/>
                  <a:gd name="T89" fmla="*/ 13255 h 13344"/>
                  <a:gd name="T90" fmla="*/ 14665 w 15072"/>
                  <a:gd name="T91" fmla="*/ 13114 h 13344"/>
                  <a:gd name="T92" fmla="*/ 14859 w 15072"/>
                  <a:gd name="T93" fmla="*/ 12919 h 13344"/>
                  <a:gd name="T94" fmla="*/ 14992 w 15072"/>
                  <a:gd name="T95" fmla="*/ 12690 h 13344"/>
                  <a:gd name="T96" fmla="*/ 15062 w 15072"/>
                  <a:gd name="T97" fmla="*/ 12434 h 13344"/>
                  <a:gd name="T98" fmla="*/ 15062 w 15072"/>
                  <a:gd name="T99" fmla="*/ 12160 h 13344"/>
                  <a:gd name="T100" fmla="*/ 14992 w 15072"/>
                  <a:gd name="T101" fmla="*/ 11887 h 13344"/>
                  <a:gd name="T102" fmla="*/ 11691 w 15072"/>
                  <a:gd name="T103" fmla="*/ 6142 h 13344"/>
                  <a:gd name="T104" fmla="*/ 8453 w 15072"/>
                  <a:gd name="T105" fmla="*/ 530 h 13344"/>
                  <a:gd name="T106" fmla="*/ 8276 w 15072"/>
                  <a:gd name="T107" fmla="*/ 300 h 13344"/>
                  <a:gd name="T108" fmla="*/ 8056 w 15072"/>
                  <a:gd name="T109" fmla="*/ 132 h 13344"/>
                  <a:gd name="T110" fmla="*/ 7800 w 15072"/>
                  <a:gd name="T111" fmla="*/ 35 h 13344"/>
                  <a:gd name="T112" fmla="*/ 7536 w 15072"/>
                  <a:gd name="T113" fmla="*/ 0 h 13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072" h="13344">
                    <a:moveTo>
                      <a:pt x="7536" y="688"/>
                    </a:moveTo>
                    <a:lnTo>
                      <a:pt x="7536" y="688"/>
                    </a:lnTo>
                    <a:lnTo>
                      <a:pt x="7597" y="697"/>
                    </a:lnTo>
                    <a:lnTo>
                      <a:pt x="7641" y="706"/>
                    </a:lnTo>
                    <a:lnTo>
                      <a:pt x="7685" y="715"/>
                    </a:lnTo>
                    <a:lnTo>
                      <a:pt x="7729" y="741"/>
                    </a:lnTo>
                    <a:lnTo>
                      <a:pt x="7773" y="777"/>
                    </a:lnTo>
                    <a:lnTo>
                      <a:pt x="7817" y="821"/>
                    </a:lnTo>
                    <a:lnTo>
                      <a:pt x="7862" y="874"/>
                    </a:lnTo>
                    <a:lnTo>
                      <a:pt x="11100" y="6487"/>
                    </a:lnTo>
                    <a:lnTo>
                      <a:pt x="14339" y="12090"/>
                    </a:lnTo>
                    <a:lnTo>
                      <a:pt x="14339" y="12090"/>
                    </a:lnTo>
                    <a:lnTo>
                      <a:pt x="14365" y="12152"/>
                    </a:lnTo>
                    <a:lnTo>
                      <a:pt x="14383" y="12213"/>
                    </a:lnTo>
                    <a:lnTo>
                      <a:pt x="14392" y="12275"/>
                    </a:lnTo>
                    <a:lnTo>
                      <a:pt x="14383" y="12319"/>
                    </a:lnTo>
                    <a:lnTo>
                      <a:pt x="14374" y="12372"/>
                    </a:lnTo>
                    <a:lnTo>
                      <a:pt x="14365" y="12408"/>
                    </a:lnTo>
                    <a:lnTo>
                      <a:pt x="14339" y="12469"/>
                    </a:lnTo>
                    <a:lnTo>
                      <a:pt x="14339" y="12469"/>
                    </a:lnTo>
                    <a:lnTo>
                      <a:pt x="14303" y="12522"/>
                    </a:lnTo>
                    <a:lnTo>
                      <a:pt x="14268" y="12549"/>
                    </a:lnTo>
                    <a:lnTo>
                      <a:pt x="14233" y="12584"/>
                    </a:lnTo>
                    <a:lnTo>
                      <a:pt x="14189" y="12610"/>
                    </a:lnTo>
                    <a:lnTo>
                      <a:pt x="14144" y="12637"/>
                    </a:lnTo>
                    <a:lnTo>
                      <a:pt x="14083" y="12646"/>
                    </a:lnTo>
                    <a:lnTo>
                      <a:pt x="14012" y="12655"/>
                    </a:lnTo>
                    <a:lnTo>
                      <a:pt x="7536" y="12655"/>
                    </a:lnTo>
                    <a:lnTo>
                      <a:pt x="1059" y="12655"/>
                    </a:lnTo>
                    <a:lnTo>
                      <a:pt x="1059" y="12655"/>
                    </a:lnTo>
                    <a:lnTo>
                      <a:pt x="988" y="12646"/>
                    </a:lnTo>
                    <a:lnTo>
                      <a:pt x="935" y="12637"/>
                    </a:lnTo>
                    <a:lnTo>
                      <a:pt x="882" y="12610"/>
                    </a:lnTo>
                    <a:lnTo>
                      <a:pt x="838" y="12584"/>
                    </a:lnTo>
                    <a:lnTo>
                      <a:pt x="803" y="12549"/>
                    </a:lnTo>
                    <a:lnTo>
                      <a:pt x="777" y="12522"/>
                    </a:lnTo>
                    <a:lnTo>
                      <a:pt x="732" y="12469"/>
                    </a:lnTo>
                    <a:lnTo>
                      <a:pt x="732" y="12469"/>
                    </a:lnTo>
                    <a:lnTo>
                      <a:pt x="706" y="12408"/>
                    </a:lnTo>
                    <a:lnTo>
                      <a:pt x="697" y="12372"/>
                    </a:lnTo>
                    <a:lnTo>
                      <a:pt x="688" y="12319"/>
                    </a:lnTo>
                    <a:lnTo>
                      <a:pt x="688" y="12275"/>
                    </a:lnTo>
                    <a:lnTo>
                      <a:pt x="688" y="12213"/>
                    </a:lnTo>
                    <a:lnTo>
                      <a:pt x="706" y="12152"/>
                    </a:lnTo>
                    <a:lnTo>
                      <a:pt x="732" y="12090"/>
                    </a:lnTo>
                    <a:lnTo>
                      <a:pt x="3971" y="6487"/>
                    </a:lnTo>
                    <a:lnTo>
                      <a:pt x="7209" y="874"/>
                    </a:lnTo>
                    <a:lnTo>
                      <a:pt x="7209" y="874"/>
                    </a:lnTo>
                    <a:lnTo>
                      <a:pt x="7254" y="821"/>
                    </a:lnTo>
                    <a:lnTo>
                      <a:pt x="7298" y="777"/>
                    </a:lnTo>
                    <a:lnTo>
                      <a:pt x="7342" y="741"/>
                    </a:lnTo>
                    <a:lnTo>
                      <a:pt x="7386" y="715"/>
                    </a:lnTo>
                    <a:lnTo>
                      <a:pt x="7430" y="706"/>
                    </a:lnTo>
                    <a:lnTo>
                      <a:pt x="7474" y="697"/>
                    </a:lnTo>
                    <a:lnTo>
                      <a:pt x="7536" y="688"/>
                    </a:lnTo>
                    <a:close/>
                    <a:moveTo>
                      <a:pt x="7536" y="0"/>
                    </a:moveTo>
                    <a:lnTo>
                      <a:pt x="7536" y="0"/>
                    </a:lnTo>
                    <a:lnTo>
                      <a:pt x="7404" y="9"/>
                    </a:lnTo>
                    <a:lnTo>
                      <a:pt x="7271" y="35"/>
                    </a:lnTo>
                    <a:lnTo>
                      <a:pt x="7139" y="79"/>
                    </a:lnTo>
                    <a:lnTo>
                      <a:pt x="7024" y="132"/>
                    </a:lnTo>
                    <a:lnTo>
                      <a:pt x="6901" y="212"/>
                    </a:lnTo>
                    <a:lnTo>
                      <a:pt x="6795" y="300"/>
                    </a:lnTo>
                    <a:lnTo>
                      <a:pt x="6698" y="406"/>
                    </a:lnTo>
                    <a:lnTo>
                      <a:pt x="6618" y="530"/>
                    </a:lnTo>
                    <a:lnTo>
                      <a:pt x="3380" y="6142"/>
                    </a:lnTo>
                    <a:lnTo>
                      <a:pt x="141" y="11754"/>
                    </a:lnTo>
                    <a:lnTo>
                      <a:pt x="141" y="11754"/>
                    </a:lnTo>
                    <a:lnTo>
                      <a:pt x="79" y="11887"/>
                    </a:lnTo>
                    <a:lnTo>
                      <a:pt x="35" y="12019"/>
                    </a:lnTo>
                    <a:lnTo>
                      <a:pt x="9" y="12160"/>
                    </a:lnTo>
                    <a:lnTo>
                      <a:pt x="0" y="12293"/>
                    </a:lnTo>
                    <a:lnTo>
                      <a:pt x="9" y="12434"/>
                    </a:lnTo>
                    <a:lnTo>
                      <a:pt x="35" y="12566"/>
                    </a:lnTo>
                    <a:lnTo>
                      <a:pt x="79" y="12690"/>
                    </a:lnTo>
                    <a:lnTo>
                      <a:pt x="141" y="12813"/>
                    </a:lnTo>
                    <a:lnTo>
                      <a:pt x="221" y="12919"/>
                    </a:lnTo>
                    <a:lnTo>
                      <a:pt x="300" y="13025"/>
                    </a:lnTo>
                    <a:lnTo>
                      <a:pt x="406" y="13114"/>
                    </a:lnTo>
                    <a:lnTo>
                      <a:pt x="512" y="13193"/>
                    </a:lnTo>
                    <a:lnTo>
                      <a:pt x="635" y="13255"/>
                    </a:lnTo>
                    <a:lnTo>
                      <a:pt x="768" y="13299"/>
                    </a:lnTo>
                    <a:lnTo>
                      <a:pt x="909" y="13334"/>
                    </a:lnTo>
                    <a:lnTo>
                      <a:pt x="1059" y="13343"/>
                    </a:lnTo>
                    <a:lnTo>
                      <a:pt x="7536" y="13343"/>
                    </a:lnTo>
                    <a:lnTo>
                      <a:pt x="14012" y="13343"/>
                    </a:lnTo>
                    <a:lnTo>
                      <a:pt x="14012" y="13343"/>
                    </a:lnTo>
                    <a:lnTo>
                      <a:pt x="14162" y="13334"/>
                    </a:lnTo>
                    <a:lnTo>
                      <a:pt x="14303" y="13299"/>
                    </a:lnTo>
                    <a:lnTo>
                      <a:pt x="14436" y="13255"/>
                    </a:lnTo>
                    <a:lnTo>
                      <a:pt x="14559" y="13193"/>
                    </a:lnTo>
                    <a:lnTo>
                      <a:pt x="14665" y="13114"/>
                    </a:lnTo>
                    <a:lnTo>
                      <a:pt x="14771" y="13025"/>
                    </a:lnTo>
                    <a:lnTo>
                      <a:pt x="14859" y="12919"/>
                    </a:lnTo>
                    <a:lnTo>
                      <a:pt x="14930" y="12813"/>
                    </a:lnTo>
                    <a:lnTo>
                      <a:pt x="14992" y="12690"/>
                    </a:lnTo>
                    <a:lnTo>
                      <a:pt x="15036" y="12566"/>
                    </a:lnTo>
                    <a:lnTo>
                      <a:pt x="15062" y="12434"/>
                    </a:lnTo>
                    <a:lnTo>
                      <a:pt x="15071" y="12293"/>
                    </a:lnTo>
                    <a:lnTo>
                      <a:pt x="15062" y="12160"/>
                    </a:lnTo>
                    <a:lnTo>
                      <a:pt x="15045" y="12019"/>
                    </a:lnTo>
                    <a:lnTo>
                      <a:pt x="14992" y="11887"/>
                    </a:lnTo>
                    <a:lnTo>
                      <a:pt x="14930" y="11754"/>
                    </a:lnTo>
                    <a:lnTo>
                      <a:pt x="11691" y="6142"/>
                    </a:lnTo>
                    <a:lnTo>
                      <a:pt x="8453" y="530"/>
                    </a:lnTo>
                    <a:lnTo>
                      <a:pt x="8453" y="530"/>
                    </a:lnTo>
                    <a:lnTo>
                      <a:pt x="8373" y="406"/>
                    </a:lnTo>
                    <a:lnTo>
                      <a:pt x="8276" y="300"/>
                    </a:lnTo>
                    <a:lnTo>
                      <a:pt x="8170" y="212"/>
                    </a:lnTo>
                    <a:lnTo>
                      <a:pt x="8056" y="132"/>
                    </a:lnTo>
                    <a:lnTo>
                      <a:pt x="7932" y="79"/>
                    </a:lnTo>
                    <a:lnTo>
                      <a:pt x="7800" y="35"/>
                    </a:lnTo>
                    <a:lnTo>
                      <a:pt x="7667" y="9"/>
                    </a:lnTo>
                    <a:lnTo>
                      <a:pt x="7536"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99" name="Rectangle 98">
            <a:extLst>
              <a:ext uri="{FF2B5EF4-FFF2-40B4-BE49-F238E27FC236}">
                <a16:creationId xmlns:a16="http://schemas.microsoft.com/office/drawing/2014/main" id="{E8CE23FE-7162-414A-9287-89F9200EEC5C}"/>
              </a:ext>
            </a:extLst>
          </p:cNvPr>
          <p:cNvSpPr/>
          <p:nvPr/>
        </p:nvSpPr>
        <p:spPr>
          <a:xfrm>
            <a:off x="6808388" y="3960863"/>
            <a:ext cx="988652" cy="31397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Data</a:t>
            </a:r>
            <a:endParaRPr lang="en-US">
              <a:solidFill>
                <a:schemeClr val="bg1"/>
              </a:solidFill>
            </a:endParaRPr>
          </a:p>
        </p:txBody>
      </p:sp>
      <p:sp>
        <p:nvSpPr>
          <p:cNvPr id="100" name="Rectangle 99">
            <a:extLst>
              <a:ext uri="{FF2B5EF4-FFF2-40B4-BE49-F238E27FC236}">
                <a16:creationId xmlns:a16="http://schemas.microsoft.com/office/drawing/2014/main" id="{CEAD9A8E-A588-154D-969D-5A5627D91D94}"/>
              </a:ext>
            </a:extLst>
          </p:cNvPr>
          <p:cNvSpPr/>
          <p:nvPr/>
        </p:nvSpPr>
        <p:spPr>
          <a:xfrm>
            <a:off x="9115466" y="3973207"/>
            <a:ext cx="365826" cy="313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W</a:t>
            </a:r>
            <a:endParaRPr lang="en-US">
              <a:solidFill>
                <a:schemeClr val="bg1"/>
              </a:solidFill>
            </a:endParaRPr>
          </a:p>
        </p:txBody>
      </p:sp>
      <p:sp>
        <p:nvSpPr>
          <p:cNvPr id="101" name="Rectangle 100">
            <a:extLst>
              <a:ext uri="{FF2B5EF4-FFF2-40B4-BE49-F238E27FC236}">
                <a16:creationId xmlns:a16="http://schemas.microsoft.com/office/drawing/2014/main" id="{AD046601-DD88-EA41-85D9-5885C3CAC3C2}"/>
              </a:ext>
            </a:extLst>
          </p:cNvPr>
          <p:cNvSpPr/>
          <p:nvPr/>
        </p:nvSpPr>
        <p:spPr>
          <a:xfrm>
            <a:off x="5652366" y="3960863"/>
            <a:ext cx="988652" cy="31397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Data</a:t>
            </a:r>
            <a:endParaRPr lang="en-US">
              <a:solidFill>
                <a:schemeClr val="bg1"/>
              </a:solidFill>
            </a:endParaRPr>
          </a:p>
        </p:txBody>
      </p:sp>
      <p:sp>
        <p:nvSpPr>
          <p:cNvPr id="102" name="Rectangle 101">
            <a:extLst>
              <a:ext uri="{FF2B5EF4-FFF2-40B4-BE49-F238E27FC236}">
                <a16:creationId xmlns:a16="http://schemas.microsoft.com/office/drawing/2014/main" id="{CAD98A30-DEA1-B342-8AAB-0250B4DD370F}"/>
              </a:ext>
            </a:extLst>
          </p:cNvPr>
          <p:cNvSpPr/>
          <p:nvPr/>
        </p:nvSpPr>
        <p:spPr>
          <a:xfrm>
            <a:off x="10901924" y="3960863"/>
            <a:ext cx="365826" cy="313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W</a:t>
            </a:r>
            <a:endParaRPr lang="en-US">
              <a:solidFill>
                <a:schemeClr val="bg1"/>
              </a:solidFill>
            </a:endParaRPr>
          </a:p>
        </p:txBody>
      </p:sp>
    </p:spTree>
    <p:extLst>
      <p:ext uri="{BB962C8B-B14F-4D97-AF65-F5344CB8AC3E}">
        <p14:creationId xmlns:p14="http://schemas.microsoft.com/office/powerpoint/2010/main" val="258578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 presetClass="exit" presetSubtype="0" fill="hold" nodeType="after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par>
                          <p:cTn id="11" fill="hold">
                            <p:stCondLst>
                              <p:cond delay="500"/>
                            </p:stCondLst>
                            <p:childTnLst>
                              <p:par>
                                <p:cTn id="12" presetID="26" presetClass="emph" presetSubtype="0" fill="hold" nodeType="afterEffect">
                                  <p:stCondLst>
                                    <p:cond delay="0"/>
                                  </p:stCondLst>
                                  <p:childTnLst>
                                    <p:animEffect transition="out" filter="fade">
                                      <p:cBhvr>
                                        <p:cTn id="13" dur="500" tmFilter="0, 0; .2, .5; .8, .5; 1, 0"/>
                                        <p:tgtEl>
                                          <p:spTgt spid="16"/>
                                        </p:tgtEl>
                                      </p:cBhvr>
                                    </p:animEffect>
                                    <p:animScale>
                                      <p:cBhvr>
                                        <p:cTn id="14" dur="250" autoRev="1" fill="hold"/>
                                        <p:tgtEl>
                                          <p:spTgt spid="16"/>
                                        </p:tgtEl>
                                      </p:cBhvr>
                                      <p:by x="105000" y="105000"/>
                                    </p:animScale>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91"/>
                                        </p:tgtEl>
                                        <p:attrNameLst>
                                          <p:attrName>style.visibility</p:attrName>
                                        </p:attrNameLst>
                                      </p:cBhvr>
                                      <p:to>
                                        <p:strVal val="visible"/>
                                      </p:to>
                                    </p:set>
                                    <p:animEffect transition="in" filter="fade">
                                      <p:cBhvr>
                                        <p:cTn id="18" dur="500"/>
                                        <p:tgtEl>
                                          <p:spTgt spid="9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9"/>
                                        </p:tgtEl>
                                        <p:attrNameLst>
                                          <p:attrName>style.visibility</p:attrName>
                                        </p:attrNameLst>
                                      </p:cBhvr>
                                      <p:to>
                                        <p:strVal val="visible"/>
                                      </p:to>
                                    </p:set>
                                    <p:animEffect transition="in" filter="wipe(left)">
                                      <p:cBhvr>
                                        <p:cTn id="23" dur="500"/>
                                        <p:tgtEl>
                                          <p:spTgt spid="9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1"/>
                                        </p:tgtEl>
                                        <p:attrNameLst>
                                          <p:attrName>style.visibility</p:attrName>
                                        </p:attrNameLst>
                                      </p:cBhvr>
                                      <p:to>
                                        <p:strVal val="visible"/>
                                      </p:to>
                                    </p:set>
                                    <p:animEffect transition="in" filter="wipe(left)">
                                      <p:cBhvr>
                                        <p:cTn id="26" dur="500"/>
                                        <p:tgtEl>
                                          <p:spTgt spid="101"/>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00"/>
                                        </p:tgtEl>
                                        <p:attrNameLst>
                                          <p:attrName>style.visibility</p:attrName>
                                        </p:attrNameLst>
                                      </p:cBhvr>
                                      <p:to>
                                        <p:strVal val="visible"/>
                                      </p:to>
                                    </p:set>
                                    <p:animEffect transition="in" filter="wipe(left)">
                                      <p:cBhvr>
                                        <p:cTn id="30" dur="500"/>
                                        <p:tgtEl>
                                          <p:spTgt spid="100"/>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102"/>
                                        </p:tgtEl>
                                        <p:attrNameLst>
                                          <p:attrName>style.visibility</p:attrName>
                                        </p:attrNameLst>
                                      </p:cBhvr>
                                      <p:to>
                                        <p:strVal val="visible"/>
                                      </p:to>
                                    </p:set>
                                    <p:animEffect transition="in" filter="wipe(left)">
                                      <p:cBhvr>
                                        <p:cTn id="34" dur="500"/>
                                        <p:tgtEl>
                                          <p:spTgt spid="102"/>
                                        </p:tgtEl>
                                      </p:cBhvr>
                                    </p:animEffect>
                                  </p:childTnLst>
                                </p:cTn>
                              </p:par>
                            </p:childTnLst>
                          </p:cTn>
                        </p:par>
                        <p:par>
                          <p:cTn id="35" fill="hold">
                            <p:stCondLst>
                              <p:cond delay="1500"/>
                            </p:stCondLst>
                            <p:childTnLst>
                              <p:par>
                                <p:cTn id="36" presetID="10" presetClass="exit" presetSubtype="0" fill="hold" nodeType="afterEffect">
                                  <p:stCondLst>
                                    <p:cond delay="0"/>
                                  </p:stCondLst>
                                  <p:childTnLst>
                                    <p:animEffect transition="out" filter="fade">
                                      <p:cBhvr>
                                        <p:cTn id="37" dur="500"/>
                                        <p:tgtEl>
                                          <p:spTgt spid="91"/>
                                        </p:tgtEl>
                                      </p:cBhvr>
                                    </p:animEffect>
                                    <p:set>
                                      <p:cBhvr>
                                        <p:cTn id="38" dur="1" fill="hold">
                                          <p:stCondLst>
                                            <p:cond delay="499"/>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1" grpId="0" animBg="1"/>
      <p:bldP spid="10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8D850E5-C8C6-FD40-BD75-6BBB37C48ECA}"/>
              </a:ext>
            </a:extLst>
          </p:cNvPr>
          <p:cNvPicPr>
            <a:picLocks noChangeAspect="1"/>
          </p:cNvPicPr>
          <p:nvPr/>
        </p:nvPicPr>
        <p:blipFill>
          <a:blip r:embed="rId3"/>
          <a:stretch>
            <a:fillRect/>
          </a:stretch>
        </p:blipFill>
        <p:spPr>
          <a:xfrm>
            <a:off x="7014123" y="969674"/>
            <a:ext cx="4889500" cy="1422400"/>
          </a:xfrm>
          <a:prstGeom prst="rect">
            <a:avLst/>
          </a:prstGeom>
          <a:ln>
            <a:solidFill>
              <a:schemeClr val="tx2"/>
            </a:solidFill>
          </a:ln>
        </p:spPr>
      </p:pic>
      <p:cxnSp>
        <p:nvCxnSpPr>
          <p:cNvPr id="132" name="Straight Connector 10">
            <a:extLst>
              <a:ext uri="{FF2B5EF4-FFF2-40B4-BE49-F238E27FC236}">
                <a16:creationId xmlns:a16="http://schemas.microsoft.com/office/drawing/2014/main" id="{7ECE7053-060F-B544-B9EC-E3D37B2B6975}"/>
              </a:ext>
            </a:extLst>
          </p:cNvPr>
          <p:cNvCxnSpPr>
            <a:cxnSpLocks/>
            <a:stCxn id="127" idx="3"/>
          </p:cNvCxnSpPr>
          <p:nvPr/>
        </p:nvCxnSpPr>
        <p:spPr bwMode="gray">
          <a:xfrm>
            <a:off x="6783491" y="2275440"/>
            <a:ext cx="230632" cy="0"/>
          </a:xfrm>
          <a:prstGeom prst="straightConnector1">
            <a:avLst/>
          </a:prstGeom>
          <a:ln w="9525">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D6C13864-6728-754C-B9C8-DFC3E98D37E3}"/>
              </a:ext>
            </a:extLst>
          </p:cNvPr>
          <p:cNvSpPr/>
          <p:nvPr/>
        </p:nvSpPr>
        <p:spPr>
          <a:xfrm>
            <a:off x="720982" y="5398817"/>
            <a:ext cx="4694886" cy="402231"/>
          </a:xfrm>
          <a:prstGeom prst="rect">
            <a:avLst/>
          </a:prstGeom>
          <a:solidFill>
            <a:srgbClr val="F8981D"/>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solidFill>
                  <a:schemeClr val="bg1"/>
                </a:solidFill>
              </a:rPr>
              <a:t>Region</a:t>
            </a:r>
          </a:p>
        </p:txBody>
      </p:sp>
      <p:sp>
        <p:nvSpPr>
          <p:cNvPr id="7" name="Title 6">
            <a:extLst>
              <a:ext uri="{FF2B5EF4-FFF2-40B4-BE49-F238E27FC236}">
                <a16:creationId xmlns:a16="http://schemas.microsoft.com/office/drawing/2014/main" id="{31B30AF8-32F1-B647-8072-8C99C8E0C667}"/>
              </a:ext>
            </a:extLst>
          </p:cNvPr>
          <p:cNvSpPr>
            <a:spLocks noGrp="1"/>
          </p:cNvSpPr>
          <p:nvPr>
            <p:ph type="title"/>
          </p:nvPr>
        </p:nvSpPr>
        <p:spPr>
          <a:xfrm>
            <a:off x="609441" y="377906"/>
            <a:ext cx="10969943" cy="434147"/>
          </a:xfrm>
        </p:spPr>
        <p:txBody>
          <a:bodyPr/>
          <a:lstStyle/>
          <a:p>
            <a:r>
              <a:rPr lang="en-US"/>
              <a:t>Provide Workload Resiliency Against AZ Failure</a:t>
            </a:r>
          </a:p>
        </p:txBody>
      </p:sp>
      <p:sp>
        <p:nvSpPr>
          <p:cNvPr id="112" name="Freeform 5">
            <a:extLst>
              <a:ext uri="{FF2B5EF4-FFF2-40B4-BE49-F238E27FC236}">
                <a16:creationId xmlns:a16="http://schemas.microsoft.com/office/drawing/2014/main" id="{9F97D45C-8DE7-384B-B705-40E30CA96187}"/>
              </a:ext>
            </a:extLst>
          </p:cNvPr>
          <p:cNvSpPr>
            <a:spLocks noChangeAspect="1" noEditPoints="1"/>
          </p:cNvSpPr>
          <p:nvPr/>
        </p:nvSpPr>
        <p:spPr bwMode="auto">
          <a:xfrm>
            <a:off x="5808685" y="1433151"/>
            <a:ext cx="571454" cy="57145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Rectangle 126">
            <a:extLst>
              <a:ext uri="{FF2B5EF4-FFF2-40B4-BE49-F238E27FC236}">
                <a16:creationId xmlns:a16="http://schemas.microsoft.com/office/drawing/2014/main" id="{21E66E39-E8AB-2D45-B667-5BF160AFC6A8}"/>
              </a:ext>
            </a:extLst>
          </p:cNvPr>
          <p:cNvSpPr/>
          <p:nvPr/>
        </p:nvSpPr>
        <p:spPr>
          <a:xfrm>
            <a:off x="5566868" y="2128194"/>
            <a:ext cx="1216623" cy="294491"/>
          </a:xfrm>
          <a:prstGeom prst="rect">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bg1"/>
                </a:solidFill>
              </a:rPr>
              <a:t>OS/APP</a:t>
            </a:r>
          </a:p>
        </p:txBody>
      </p:sp>
      <p:grpSp>
        <p:nvGrpSpPr>
          <p:cNvPr id="133" name="Group 132">
            <a:extLst>
              <a:ext uri="{FF2B5EF4-FFF2-40B4-BE49-F238E27FC236}">
                <a16:creationId xmlns:a16="http://schemas.microsoft.com/office/drawing/2014/main" id="{7B5B8666-7696-114D-9B97-3C31F726D2CD}"/>
              </a:ext>
            </a:extLst>
          </p:cNvPr>
          <p:cNvGrpSpPr/>
          <p:nvPr/>
        </p:nvGrpSpPr>
        <p:grpSpPr>
          <a:xfrm>
            <a:off x="5199672" y="2056520"/>
            <a:ext cx="437839" cy="437839"/>
            <a:chOff x="3818267" y="4956432"/>
            <a:chExt cx="529785" cy="529785"/>
          </a:xfrm>
        </p:grpSpPr>
        <p:sp>
          <p:nvSpPr>
            <p:cNvPr id="134" name="Oval 133">
              <a:extLst>
                <a:ext uri="{FF2B5EF4-FFF2-40B4-BE49-F238E27FC236}">
                  <a16:creationId xmlns:a16="http://schemas.microsoft.com/office/drawing/2014/main" id="{2863AC7C-0F2F-5A44-90A6-0FA1A6C72EAB}"/>
                </a:ext>
              </a:extLst>
            </p:cNvPr>
            <p:cNvSpPr/>
            <p:nvPr/>
          </p:nvSpPr>
          <p:spPr>
            <a:xfrm>
              <a:off x="3818267" y="4956432"/>
              <a:ext cx="529785" cy="529785"/>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5" name="Freeform 27">
              <a:extLst>
                <a:ext uri="{FF2B5EF4-FFF2-40B4-BE49-F238E27FC236}">
                  <a16:creationId xmlns:a16="http://schemas.microsoft.com/office/drawing/2014/main" id="{2124565E-E54C-724C-8FBA-732F59139A3F}"/>
                </a:ext>
              </a:extLst>
            </p:cNvPr>
            <p:cNvSpPr>
              <a:spLocks noChangeAspect="1" noEditPoints="1"/>
            </p:cNvSpPr>
            <p:nvPr/>
          </p:nvSpPr>
          <p:spPr bwMode="auto">
            <a:xfrm>
              <a:off x="3932027" y="5083982"/>
              <a:ext cx="322235" cy="293425"/>
            </a:xfrm>
            <a:custGeom>
              <a:avLst/>
              <a:gdLst>
                <a:gd name="T0" fmla="*/ 319 w 354"/>
                <a:gd name="T1" fmla="*/ 132 h 322"/>
                <a:gd name="T2" fmla="*/ 305 w 354"/>
                <a:gd name="T3" fmla="*/ 146 h 322"/>
                <a:gd name="T4" fmla="*/ 306 w 354"/>
                <a:gd name="T5" fmla="*/ 161 h 322"/>
                <a:gd name="T6" fmla="*/ 161 w 354"/>
                <a:gd name="T7" fmla="*/ 306 h 322"/>
                <a:gd name="T8" fmla="*/ 16 w 354"/>
                <a:gd name="T9" fmla="*/ 161 h 322"/>
                <a:gd name="T10" fmla="*/ 161 w 354"/>
                <a:gd name="T11" fmla="*/ 16 h 322"/>
                <a:gd name="T12" fmla="*/ 247 w 354"/>
                <a:gd name="T13" fmla="*/ 45 h 322"/>
                <a:gd name="T14" fmla="*/ 259 w 354"/>
                <a:gd name="T15" fmla="*/ 34 h 322"/>
                <a:gd name="T16" fmla="*/ 161 w 354"/>
                <a:gd name="T17" fmla="*/ 0 h 322"/>
                <a:gd name="T18" fmla="*/ 0 w 354"/>
                <a:gd name="T19" fmla="*/ 161 h 322"/>
                <a:gd name="T20" fmla="*/ 161 w 354"/>
                <a:gd name="T21" fmla="*/ 322 h 322"/>
                <a:gd name="T22" fmla="*/ 322 w 354"/>
                <a:gd name="T23" fmla="*/ 161 h 322"/>
                <a:gd name="T24" fmla="*/ 319 w 354"/>
                <a:gd name="T25" fmla="*/ 132 h 322"/>
                <a:gd name="T26" fmla="*/ 300 w 354"/>
                <a:gd name="T27" fmla="*/ 39 h 322"/>
                <a:gd name="T28" fmla="*/ 331 w 354"/>
                <a:gd name="T29" fmla="*/ 70 h 322"/>
                <a:gd name="T30" fmla="*/ 161 w 354"/>
                <a:gd name="T31" fmla="*/ 240 h 322"/>
                <a:gd name="T32" fmla="*/ 86 w 354"/>
                <a:gd name="T33" fmla="*/ 165 h 322"/>
                <a:gd name="T34" fmla="*/ 116 w 354"/>
                <a:gd name="T35" fmla="*/ 134 h 322"/>
                <a:gd name="T36" fmla="*/ 149 w 354"/>
                <a:gd name="T37" fmla="*/ 167 h 322"/>
                <a:gd name="T38" fmla="*/ 161 w 354"/>
                <a:gd name="T39" fmla="*/ 179 h 322"/>
                <a:gd name="T40" fmla="*/ 172 w 354"/>
                <a:gd name="T41" fmla="*/ 167 h 322"/>
                <a:gd name="T42" fmla="*/ 300 w 354"/>
                <a:gd name="T43" fmla="*/ 39 h 322"/>
                <a:gd name="T44" fmla="*/ 300 w 354"/>
                <a:gd name="T45" fmla="*/ 16 h 322"/>
                <a:gd name="T46" fmla="*/ 161 w 354"/>
                <a:gd name="T47" fmla="*/ 156 h 322"/>
                <a:gd name="T48" fmla="*/ 116 w 354"/>
                <a:gd name="T49" fmla="*/ 112 h 322"/>
                <a:gd name="T50" fmla="*/ 63 w 354"/>
                <a:gd name="T51" fmla="*/ 165 h 322"/>
                <a:gd name="T52" fmla="*/ 160 w 354"/>
                <a:gd name="T53" fmla="*/ 262 h 322"/>
                <a:gd name="T54" fmla="*/ 161 w 354"/>
                <a:gd name="T55" fmla="*/ 262 h 322"/>
                <a:gd name="T56" fmla="*/ 161 w 354"/>
                <a:gd name="T57" fmla="*/ 262 h 322"/>
                <a:gd name="T58" fmla="*/ 354 w 354"/>
                <a:gd name="T59" fmla="*/ 70 h 322"/>
                <a:gd name="T60" fmla="*/ 300 w 354"/>
                <a:gd name="T61" fmla="*/ 1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4" h="322">
                  <a:moveTo>
                    <a:pt x="319" y="132"/>
                  </a:moveTo>
                  <a:cubicBezTo>
                    <a:pt x="305" y="146"/>
                    <a:pt x="305" y="146"/>
                    <a:pt x="305" y="146"/>
                  </a:cubicBezTo>
                  <a:cubicBezTo>
                    <a:pt x="305" y="151"/>
                    <a:pt x="306" y="156"/>
                    <a:pt x="306" y="161"/>
                  </a:cubicBezTo>
                  <a:cubicBezTo>
                    <a:pt x="306" y="241"/>
                    <a:pt x="241" y="306"/>
                    <a:pt x="161" y="306"/>
                  </a:cubicBezTo>
                  <a:cubicBezTo>
                    <a:pt x="81" y="306"/>
                    <a:pt x="16" y="241"/>
                    <a:pt x="16" y="161"/>
                  </a:cubicBezTo>
                  <a:cubicBezTo>
                    <a:pt x="16" y="81"/>
                    <a:pt x="81" y="16"/>
                    <a:pt x="161" y="16"/>
                  </a:cubicBezTo>
                  <a:cubicBezTo>
                    <a:pt x="193" y="16"/>
                    <a:pt x="223" y="27"/>
                    <a:pt x="247" y="45"/>
                  </a:cubicBezTo>
                  <a:cubicBezTo>
                    <a:pt x="259" y="34"/>
                    <a:pt x="259" y="34"/>
                    <a:pt x="259" y="34"/>
                  </a:cubicBezTo>
                  <a:cubicBezTo>
                    <a:pt x="232" y="13"/>
                    <a:pt x="198" y="0"/>
                    <a:pt x="161" y="0"/>
                  </a:cubicBezTo>
                  <a:cubicBezTo>
                    <a:pt x="72" y="0"/>
                    <a:pt x="0" y="72"/>
                    <a:pt x="0" y="161"/>
                  </a:cubicBezTo>
                  <a:cubicBezTo>
                    <a:pt x="0" y="250"/>
                    <a:pt x="72" y="322"/>
                    <a:pt x="161" y="322"/>
                  </a:cubicBezTo>
                  <a:cubicBezTo>
                    <a:pt x="250" y="322"/>
                    <a:pt x="322" y="250"/>
                    <a:pt x="322" y="161"/>
                  </a:cubicBezTo>
                  <a:cubicBezTo>
                    <a:pt x="322" y="151"/>
                    <a:pt x="321" y="141"/>
                    <a:pt x="319" y="132"/>
                  </a:cubicBezTo>
                  <a:close/>
                  <a:moveTo>
                    <a:pt x="300" y="39"/>
                  </a:moveTo>
                  <a:cubicBezTo>
                    <a:pt x="331" y="70"/>
                    <a:pt x="331" y="70"/>
                    <a:pt x="331" y="70"/>
                  </a:cubicBezTo>
                  <a:cubicBezTo>
                    <a:pt x="161" y="240"/>
                    <a:pt x="161" y="240"/>
                    <a:pt x="161" y="240"/>
                  </a:cubicBezTo>
                  <a:cubicBezTo>
                    <a:pt x="86" y="165"/>
                    <a:pt x="86" y="165"/>
                    <a:pt x="86" y="165"/>
                  </a:cubicBezTo>
                  <a:cubicBezTo>
                    <a:pt x="116" y="134"/>
                    <a:pt x="116" y="134"/>
                    <a:pt x="116" y="134"/>
                  </a:cubicBezTo>
                  <a:cubicBezTo>
                    <a:pt x="149" y="167"/>
                    <a:pt x="149" y="167"/>
                    <a:pt x="149" y="167"/>
                  </a:cubicBezTo>
                  <a:cubicBezTo>
                    <a:pt x="161" y="179"/>
                    <a:pt x="161" y="179"/>
                    <a:pt x="161" y="179"/>
                  </a:cubicBezTo>
                  <a:cubicBezTo>
                    <a:pt x="172" y="167"/>
                    <a:pt x="172" y="167"/>
                    <a:pt x="172" y="167"/>
                  </a:cubicBezTo>
                  <a:cubicBezTo>
                    <a:pt x="300" y="39"/>
                    <a:pt x="300" y="39"/>
                    <a:pt x="300" y="39"/>
                  </a:cubicBezTo>
                  <a:moveTo>
                    <a:pt x="300" y="16"/>
                  </a:moveTo>
                  <a:cubicBezTo>
                    <a:pt x="161" y="156"/>
                    <a:pt x="161" y="156"/>
                    <a:pt x="161" y="156"/>
                  </a:cubicBezTo>
                  <a:cubicBezTo>
                    <a:pt x="116" y="112"/>
                    <a:pt x="116" y="112"/>
                    <a:pt x="116" y="112"/>
                  </a:cubicBezTo>
                  <a:cubicBezTo>
                    <a:pt x="63" y="165"/>
                    <a:pt x="63" y="165"/>
                    <a:pt x="63" y="165"/>
                  </a:cubicBezTo>
                  <a:cubicBezTo>
                    <a:pt x="160" y="262"/>
                    <a:pt x="160" y="262"/>
                    <a:pt x="160" y="262"/>
                  </a:cubicBezTo>
                  <a:cubicBezTo>
                    <a:pt x="161" y="262"/>
                    <a:pt x="161" y="262"/>
                    <a:pt x="161" y="262"/>
                  </a:cubicBezTo>
                  <a:cubicBezTo>
                    <a:pt x="161" y="262"/>
                    <a:pt x="161" y="262"/>
                    <a:pt x="161" y="262"/>
                  </a:cubicBezTo>
                  <a:cubicBezTo>
                    <a:pt x="354" y="70"/>
                    <a:pt x="354" y="70"/>
                    <a:pt x="354" y="70"/>
                  </a:cubicBezTo>
                  <a:cubicBezTo>
                    <a:pt x="300" y="16"/>
                    <a:pt x="300" y="16"/>
                    <a:pt x="300"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76D2DE80-2AB2-774F-956D-50806FFAF860}"/>
              </a:ext>
            </a:extLst>
          </p:cNvPr>
          <p:cNvGrpSpPr/>
          <p:nvPr/>
        </p:nvGrpSpPr>
        <p:grpSpPr>
          <a:xfrm>
            <a:off x="720982" y="3011189"/>
            <a:ext cx="4694886" cy="1614726"/>
            <a:chOff x="697832" y="2991453"/>
            <a:chExt cx="5164375" cy="1776199"/>
          </a:xfrm>
        </p:grpSpPr>
        <p:sp>
          <p:nvSpPr>
            <p:cNvPr id="113" name="Rectangle 112">
              <a:extLst>
                <a:ext uri="{FF2B5EF4-FFF2-40B4-BE49-F238E27FC236}">
                  <a16:creationId xmlns:a16="http://schemas.microsoft.com/office/drawing/2014/main" id="{7DA5D695-27EF-2C47-9D92-4F80BFB762E2}"/>
                </a:ext>
              </a:extLst>
            </p:cNvPr>
            <p:cNvSpPr/>
            <p:nvPr/>
          </p:nvSpPr>
          <p:spPr>
            <a:xfrm>
              <a:off x="697832" y="2991453"/>
              <a:ext cx="5164375" cy="1776199"/>
            </a:xfrm>
            <a:prstGeom prst="rect">
              <a:avLst/>
            </a:prstGeom>
            <a:solidFill>
              <a:schemeClr val="bg1">
                <a:lumMod val="95000"/>
              </a:schemeClr>
            </a:solidFill>
            <a:ln w="28575">
              <a:solidFill>
                <a:schemeClr val="tx1">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tIns="182880" rtlCol="0" anchor="t"/>
            <a:lstStyle/>
            <a:p>
              <a:pPr algn="ctr"/>
              <a:endParaRPr lang="en-US" sz="1400">
                <a:solidFill>
                  <a:schemeClr val="tx1"/>
                </a:solidFill>
              </a:endParaRPr>
            </a:p>
          </p:txBody>
        </p:sp>
        <p:cxnSp>
          <p:nvCxnSpPr>
            <p:cNvPr id="115" name="Straight Connector 114">
              <a:extLst>
                <a:ext uri="{FF2B5EF4-FFF2-40B4-BE49-F238E27FC236}">
                  <a16:creationId xmlns:a16="http://schemas.microsoft.com/office/drawing/2014/main" id="{05A33480-0A82-3B44-A12A-5F06A7BA3380}"/>
                </a:ext>
              </a:extLst>
            </p:cNvPr>
            <p:cNvCxnSpPr>
              <a:cxnSpLocks/>
            </p:cNvCxnSpPr>
            <p:nvPr/>
          </p:nvCxnSpPr>
          <p:spPr bwMode="gray">
            <a:xfrm>
              <a:off x="2013114" y="4052487"/>
              <a:ext cx="0" cy="581891"/>
            </a:xfrm>
            <a:prstGeom prst="line">
              <a:avLst/>
            </a:prstGeom>
            <a:ln w="25400">
              <a:solidFill>
                <a:schemeClr val="tx1">
                  <a:lumMod val="60000"/>
                  <a:lumOff val="4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3216F63-B52B-3348-9E28-451FDA5792E6}"/>
                </a:ext>
              </a:extLst>
            </p:cNvPr>
            <p:cNvCxnSpPr>
              <a:cxnSpLocks/>
            </p:cNvCxnSpPr>
            <p:nvPr/>
          </p:nvCxnSpPr>
          <p:spPr bwMode="gray">
            <a:xfrm>
              <a:off x="3279276" y="4052487"/>
              <a:ext cx="0" cy="581891"/>
            </a:xfrm>
            <a:prstGeom prst="line">
              <a:avLst/>
            </a:prstGeom>
            <a:ln w="25400">
              <a:solidFill>
                <a:schemeClr val="tx1">
                  <a:lumMod val="60000"/>
                  <a:lumOff val="4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0035D58-91D8-3A4A-B885-1029CD533B4B}"/>
                </a:ext>
              </a:extLst>
            </p:cNvPr>
            <p:cNvCxnSpPr>
              <a:cxnSpLocks/>
            </p:cNvCxnSpPr>
            <p:nvPr/>
          </p:nvCxnSpPr>
          <p:spPr bwMode="gray">
            <a:xfrm>
              <a:off x="4545438" y="4052487"/>
              <a:ext cx="0" cy="581891"/>
            </a:xfrm>
            <a:prstGeom prst="line">
              <a:avLst/>
            </a:prstGeom>
            <a:ln w="25400">
              <a:solidFill>
                <a:schemeClr val="tx1">
                  <a:lumMod val="60000"/>
                  <a:lumOff val="4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60026CF0-4DF2-A14E-9A67-0F3CC91A6928}"/>
                </a:ext>
              </a:extLst>
            </p:cNvPr>
            <p:cNvGrpSpPr/>
            <p:nvPr/>
          </p:nvGrpSpPr>
          <p:grpSpPr>
            <a:xfrm>
              <a:off x="836275" y="3473414"/>
              <a:ext cx="1087516" cy="473843"/>
              <a:chOff x="986749" y="3473414"/>
              <a:chExt cx="1087516" cy="473843"/>
            </a:xfrm>
          </p:grpSpPr>
          <p:sp>
            <p:nvSpPr>
              <p:cNvPr id="123" name="Freeform 86">
                <a:extLst>
                  <a:ext uri="{FF2B5EF4-FFF2-40B4-BE49-F238E27FC236}">
                    <a16:creationId xmlns:a16="http://schemas.microsoft.com/office/drawing/2014/main" id="{ECF81091-6302-2B41-8D30-192D2CE0F77B}"/>
                  </a:ext>
                </a:extLst>
              </p:cNvPr>
              <p:cNvSpPr>
                <a:spLocks noChangeAspect="1" noEditPoints="1"/>
              </p:cNvSpPr>
              <p:nvPr/>
            </p:nvSpPr>
            <p:spPr bwMode="auto">
              <a:xfrm>
                <a:off x="986749" y="3473414"/>
                <a:ext cx="1087516" cy="284301"/>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5">
                <a:extLst>
                  <a:ext uri="{FF2B5EF4-FFF2-40B4-BE49-F238E27FC236}">
                    <a16:creationId xmlns:a16="http://schemas.microsoft.com/office/drawing/2014/main" id="{ACBB299E-09A0-BD45-8C35-7809C03F1E66}"/>
                  </a:ext>
                </a:extLst>
              </p:cNvPr>
              <p:cNvSpPr>
                <a:spLocks noChangeAspect="1"/>
              </p:cNvSpPr>
              <p:nvPr/>
            </p:nvSpPr>
            <p:spPr bwMode="gray">
              <a:xfrm rot="10800000">
                <a:off x="1402359" y="3822275"/>
                <a:ext cx="251460" cy="12498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grpSp>
          <p:nvGrpSpPr>
            <p:cNvPr id="4" name="Group 3">
              <a:extLst>
                <a:ext uri="{FF2B5EF4-FFF2-40B4-BE49-F238E27FC236}">
                  <a16:creationId xmlns:a16="http://schemas.microsoft.com/office/drawing/2014/main" id="{437CE533-93F6-9A45-AEED-56BCF15F0DE1}"/>
                </a:ext>
              </a:extLst>
            </p:cNvPr>
            <p:cNvGrpSpPr/>
            <p:nvPr/>
          </p:nvGrpSpPr>
          <p:grpSpPr>
            <a:xfrm>
              <a:off x="2102437" y="3473414"/>
              <a:ext cx="1087516" cy="473843"/>
              <a:chOff x="2509814" y="3473414"/>
              <a:chExt cx="1087516" cy="473843"/>
            </a:xfrm>
          </p:grpSpPr>
          <p:sp>
            <p:nvSpPr>
              <p:cNvPr id="124" name="Freeform 86">
                <a:extLst>
                  <a:ext uri="{FF2B5EF4-FFF2-40B4-BE49-F238E27FC236}">
                    <a16:creationId xmlns:a16="http://schemas.microsoft.com/office/drawing/2014/main" id="{9F8BFD8F-1B6D-4849-AE77-32AC7C43BB3E}"/>
                  </a:ext>
                </a:extLst>
              </p:cNvPr>
              <p:cNvSpPr>
                <a:spLocks noChangeAspect="1" noEditPoints="1"/>
              </p:cNvSpPr>
              <p:nvPr/>
            </p:nvSpPr>
            <p:spPr bwMode="auto">
              <a:xfrm>
                <a:off x="2509814" y="3473414"/>
                <a:ext cx="1087516" cy="284301"/>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5">
                <a:extLst>
                  <a:ext uri="{FF2B5EF4-FFF2-40B4-BE49-F238E27FC236}">
                    <a16:creationId xmlns:a16="http://schemas.microsoft.com/office/drawing/2014/main" id="{FB6ABCB2-EBEB-CE45-AA69-8E19CAE932CB}"/>
                  </a:ext>
                </a:extLst>
              </p:cNvPr>
              <p:cNvSpPr>
                <a:spLocks noChangeAspect="1"/>
              </p:cNvSpPr>
              <p:nvPr/>
            </p:nvSpPr>
            <p:spPr bwMode="gray">
              <a:xfrm rot="10800000">
                <a:off x="2923280" y="3822275"/>
                <a:ext cx="251460" cy="12498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grpSp>
          <p:nvGrpSpPr>
            <p:cNvPr id="5" name="Group 4">
              <a:extLst>
                <a:ext uri="{FF2B5EF4-FFF2-40B4-BE49-F238E27FC236}">
                  <a16:creationId xmlns:a16="http://schemas.microsoft.com/office/drawing/2014/main" id="{D95DA16E-B9DB-9849-A19A-4717C8F27DB3}"/>
                </a:ext>
              </a:extLst>
            </p:cNvPr>
            <p:cNvGrpSpPr/>
            <p:nvPr/>
          </p:nvGrpSpPr>
          <p:grpSpPr>
            <a:xfrm>
              <a:off x="3368599" y="3473414"/>
              <a:ext cx="1087516" cy="473843"/>
              <a:chOff x="4032879" y="3473414"/>
              <a:chExt cx="1087516" cy="473843"/>
            </a:xfrm>
          </p:grpSpPr>
          <p:sp>
            <p:nvSpPr>
              <p:cNvPr id="125" name="Freeform 86">
                <a:extLst>
                  <a:ext uri="{FF2B5EF4-FFF2-40B4-BE49-F238E27FC236}">
                    <a16:creationId xmlns:a16="http://schemas.microsoft.com/office/drawing/2014/main" id="{1EC6091D-369C-8548-A64A-B36ABF1A92C0}"/>
                  </a:ext>
                </a:extLst>
              </p:cNvPr>
              <p:cNvSpPr>
                <a:spLocks noChangeAspect="1" noEditPoints="1"/>
              </p:cNvSpPr>
              <p:nvPr/>
            </p:nvSpPr>
            <p:spPr bwMode="auto">
              <a:xfrm>
                <a:off x="4032879" y="3473414"/>
                <a:ext cx="1087516" cy="284301"/>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5">
                <a:extLst>
                  <a:ext uri="{FF2B5EF4-FFF2-40B4-BE49-F238E27FC236}">
                    <a16:creationId xmlns:a16="http://schemas.microsoft.com/office/drawing/2014/main" id="{4B34952C-932B-EF4B-89E1-C7F02820E1A3}"/>
                  </a:ext>
                </a:extLst>
              </p:cNvPr>
              <p:cNvSpPr>
                <a:spLocks noChangeAspect="1"/>
              </p:cNvSpPr>
              <p:nvPr/>
            </p:nvSpPr>
            <p:spPr bwMode="gray">
              <a:xfrm rot="10800000">
                <a:off x="4444201" y="3822275"/>
                <a:ext cx="251460" cy="12498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grpSp>
          <p:nvGrpSpPr>
            <p:cNvPr id="8" name="Group 7">
              <a:extLst>
                <a:ext uri="{FF2B5EF4-FFF2-40B4-BE49-F238E27FC236}">
                  <a16:creationId xmlns:a16="http://schemas.microsoft.com/office/drawing/2014/main" id="{CF6AD6CB-3511-8D45-9124-64D705FA2744}"/>
                </a:ext>
              </a:extLst>
            </p:cNvPr>
            <p:cNvGrpSpPr/>
            <p:nvPr/>
          </p:nvGrpSpPr>
          <p:grpSpPr>
            <a:xfrm>
              <a:off x="4634760" y="3473414"/>
              <a:ext cx="1087516" cy="473843"/>
              <a:chOff x="5555944" y="3473414"/>
              <a:chExt cx="1087516" cy="473843"/>
            </a:xfrm>
          </p:grpSpPr>
          <p:sp>
            <p:nvSpPr>
              <p:cNvPr id="126" name="Freeform 86">
                <a:extLst>
                  <a:ext uri="{FF2B5EF4-FFF2-40B4-BE49-F238E27FC236}">
                    <a16:creationId xmlns:a16="http://schemas.microsoft.com/office/drawing/2014/main" id="{67D32A2B-92EE-A54C-9287-AF5D1D73D570}"/>
                  </a:ext>
                </a:extLst>
              </p:cNvPr>
              <p:cNvSpPr>
                <a:spLocks noChangeAspect="1" noEditPoints="1"/>
              </p:cNvSpPr>
              <p:nvPr/>
            </p:nvSpPr>
            <p:spPr bwMode="auto">
              <a:xfrm>
                <a:off x="5555944" y="3473414"/>
                <a:ext cx="1087516" cy="284301"/>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5">
                <a:extLst>
                  <a:ext uri="{FF2B5EF4-FFF2-40B4-BE49-F238E27FC236}">
                    <a16:creationId xmlns:a16="http://schemas.microsoft.com/office/drawing/2014/main" id="{586CB9C1-3F40-164B-B6D8-1FBB2102FAF4}"/>
                  </a:ext>
                </a:extLst>
              </p:cNvPr>
              <p:cNvSpPr>
                <a:spLocks noChangeAspect="1"/>
              </p:cNvSpPr>
              <p:nvPr/>
            </p:nvSpPr>
            <p:spPr bwMode="gray">
              <a:xfrm rot="10800000">
                <a:off x="5965123" y="3822275"/>
                <a:ext cx="251460" cy="12498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grpSp>
      <p:sp>
        <p:nvSpPr>
          <p:cNvPr id="146" name="Rectangle 145">
            <a:extLst>
              <a:ext uri="{FF2B5EF4-FFF2-40B4-BE49-F238E27FC236}">
                <a16:creationId xmlns:a16="http://schemas.microsoft.com/office/drawing/2014/main" id="{1ABA0491-6A43-3941-B7B6-3C34D963DA6F}"/>
              </a:ext>
            </a:extLst>
          </p:cNvPr>
          <p:cNvSpPr/>
          <p:nvPr/>
        </p:nvSpPr>
        <p:spPr>
          <a:xfrm>
            <a:off x="579809" y="2533786"/>
            <a:ext cx="11323814" cy="2743200"/>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799">
                <a:solidFill>
                  <a:schemeClr val="accent1"/>
                </a:solidFill>
              </a:rPr>
              <a:t>Stretched Cluster</a:t>
            </a:r>
          </a:p>
        </p:txBody>
      </p:sp>
      <p:sp>
        <p:nvSpPr>
          <p:cNvPr id="148" name="Rectangle 147">
            <a:extLst>
              <a:ext uri="{FF2B5EF4-FFF2-40B4-BE49-F238E27FC236}">
                <a16:creationId xmlns:a16="http://schemas.microsoft.com/office/drawing/2014/main" id="{EEA10635-51DF-5041-8CDF-67EE926D6E4E}"/>
              </a:ext>
            </a:extLst>
          </p:cNvPr>
          <p:cNvSpPr/>
          <p:nvPr/>
        </p:nvSpPr>
        <p:spPr>
          <a:xfrm>
            <a:off x="720982" y="4759771"/>
            <a:ext cx="4694886" cy="40223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grpSp>
        <p:nvGrpSpPr>
          <p:cNvPr id="22" name="Group 21">
            <a:extLst>
              <a:ext uri="{FF2B5EF4-FFF2-40B4-BE49-F238E27FC236}">
                <a16:creationId xmlns:a16="http://schemas.microsoft.com/office/drawing/2014/main" id="{B14F6727-6BB5-5E4D-8E1D-F25E4480BD4F}"/>
              </a:ext>
            </a:extLst>
          </p:cNvPr>
          <p:cNvGrpSpPr/>
          <p:nvPr/>
        </p:nvGrpSpPr>
        <p:grpSpPr>
          <a:xfrm>
            <a:off x="5571166" y="3011189"/>
            <a:ext cx="4694886" cy="1614726"/>
            <a:chOff x="5571166" y="3011189"/>
            <a:chExt cx="4694886" cy="1614726"/>
          </a:xfrm>
        </p:grpSpPr>
        <p:sp>
          <p:nvSpPr>
            <p:cNvPr id="149" name="Rectangle 148">
              <a:extLst>
                <a:ext uri="{FF2B5EF4-FFF2-40B4-BE49-F238E27FC236}">
                  <a16:creationId xmlns:a16="http://schemas.microsoft.com/office/drawing/2014/main" id="{73F3A1C4-BAF6-0C41-9470-9092E25D0E75}"/>
                </a:ext>
              </a:extLst>
            </p:cNvPr>
            <p:cNvSpPr/>
            <p:nvPr/>
          </p:nvSpPr>
          <p:spPr>
            <a:xfrm>
              <a:off x="5571166" y="3011189"/>
              <a:ext cx="4694886" cy="1614726"/>
            </a:xfrm>
            <a:prstGeom prst="rect">
              <a:avLst/>
            </a:prstGeom>
            <a:solidFill>
              <a:schemeClr val="bg1">
                <a:lumMod val="95000"/>
              </a:schemeClr>
            </a:solidFill>
            <a:ln w="28575">
              <a:solidFill>
                <a:schemeClr val="tx1">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tIns="182880" rtlCol="0" anchor="t"/>
            <a:lstStyle/>
            <a:p>
              <a:pPr algn="ctr"/>
              <a:endParaRPr lang="en-US" sz="1400">
                <a:solidFill>
                  <a:schemeClr val="tx1"/>
                </a:solidFill>
              </a:endParaRPr>
            </a:p>
          </p:txBody>
        </p:sp>
        <p:cxnSp>
          <p:nvCxnSpPr>
            <p:cNvPr id="150" name="Straight Connector 149">
              <a:extLst>
                <a:ext uri="{FF2B5EF4-FFF2-40B4-BE49-F238E27FC236}">
                  <a16:creationId xmlns:a16="http://schemas.microsoft.com/office/drawing/2014/main" id="{9F6B062B-9D56-E948-8F6A-5984F23C43A5}"/>
                </a:ext>
              </a:extLst>
            </p:cNvPr>
            <p:cNvCxnSpPr>
              <a:cxnSpLocks/>
            </p:cNvCxnSpPr>
            <p:nvPr/>
          </p:nvCxnSpPr>
          <p:spPr bwMode="gray">
            <a:xfrm>
              <a:off x="6732152" y="3975765"/>
              <a:ext cx="0" cy="528992"/>
            </a:xfrm>
            <a:prstGeom prst="line">
              <a:avLst/>
            </a:prstGeom>
            <a:ln w="25400">
              <a:solidFill>
                <a:schemeClr val="tx1">
                  <a:lumMod val="60000"/>
                  <a:lumOff val="4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E453C76-A045-C945-ADDF-B0674FFE90F6}"/>
                </a:ext>
              </a:extLst>
            </p:cNvPr>
            <p:cNvCxnSpPr>
              <a:cxnSpLocks/>
            </p:cNvCxnSpPr>
            <p:nvPr/>
          </p:nvCxnSpPr>
          <p:spPr bwMode="gray">
            <a:xfrm>
              <a:off x="7883208" y="3975765"/>
              <a:ext cx="0" cy="528992"/>
            </a:xfrm>
            <a:prstGeom prst="line">
              <a:avLst/>
            </a:prstGeom>
            <a:ln w="25400">
              <a:solidFill>
                <a:schemeClr val="tx1">
                  <a:lumMod val="60000"/>
                  <a:lumOff val="4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461790F-4879-8545-AC04-FE6AA8BB940C}"/>
                </a:ext>
              </a:extLst>
            </p:cNvPr>
            <p:cNvCxnSpPr>
              <a:cxnSpLocks/>
            </p:cNvCxnSpPr>
            <p:nvPr/>
          </p:nvCxnSpPr>
          <p:spPr bwMode="gray">
            <a:xfrm>
              <a:off x="9034264" y="3975765"/>
              <a:ext cx="0" cy="528992"/>
            </a:xfrm>
            <a:prstGeom prst="line">
              <a:avLst/>
            </a:prstGeom>
            <a:ln w="25400">
              <a:solidFill>
                <a:schemeClr val="tx1">
                  <a:lumMod val="60000"/>
                  <a:lumOff val="4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29D597F7-EBDD-174D-BF7E-CD6D5EB18ED2}"/>
                </a:ext>
              </a:extLst>
            </p:cNvPr>
            <p:cNvGrpSpPr/>
            <p:nvPr/>
          </p:nvGrpSpPr>
          <p:grpSpPr>
            <a:xfrm>
              <a:off x="5662298" y="3449335"/>
              <a:ext cx="988651" cy="430766"/>
              <a:chOff x="986749" y="3473414"/>
              <a:chExt cx="1087516" cy="473843"/>
            </a:xfrm>
          </p:grpSpPr>
          <p:sp>
            <p:nvSpPr>
              <p:cNvPr id="155" name="Freeform 86">
                <a:extLst>
                  <a:ext uri="{FF2B5EF4-FFF2-40B4-BE49-F238E27FC236}">
                    <a16:creationId xmlns:a16="http://schemas.microsoft.com/office/drawing/2014/main" id="{A9436DC1-8843-524A-8745-DF54919A54E3}"/>
                  </a:ext>
                </a:extLst>
              </p:cNvPr>
              <p:cNvSpPr>
                <a:spLocks noChangeAspect="1" noEditPoints="1"/>
              </p:cNvSpPr>
              <p:nvPr/>
            </p:nvSpPr>
            <p:spPr bwMode="auto">
              <a:xfrm>
                <a:off x="986749" y="3473414"/>
                <a:ext cx="1087516" cy="284301"/>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5">
                <a:extLst>
                  <a:ext uri="{FF2B5EF4-FFF2-40B4-BE49-F238E27FC236}">
                    <a16:creationId xmlns:a16="http://schemas.microsoft.com/office/drawing/2014/main" id="{1433364C-5029-C74B-BF60-CF3B5EF59C35}"/>
                  </a:ext>
                </a:extLst>
              </p:cNvPr>
              <p:cNvSpPr>
                <a:spLocks noChangeAspect="1"/>
              </p:cNvSpPr>
              <p:nvPr/>
            </p:nvSpPr>
            <p:spPr bwMode="gray">
              <a:xfrm rot="10800000">
                <a:off x="1402359" y="3822275"/>
                <a:ext cx="251460" cy="12498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grpSp>
          <p:nvGrpSpPr>
            <p:cNvPr id="157" name="Group 156">
              <a:extLst>
                <a:ext uri="{FF2B5EF4-FFF2-40B4-BE49-F238E27FC236}">
                  <a16:creationId xmlns:a16="http://schemas.microsoft.com/office/drawing/2014/main" id="{48028658-5323-B844-9702-0D4E87C01B7D}"/>
                </a:ext>
              </a:extLst>
            </p:cNvPr>
            <p:cNvGrpSpPr/>
            <p:nvPr/>
          </p:nvGrpSpPr>
          <p:grpSpPr>
            <a:xfrm>
              <a:off x="6813355" y="3449335"/>
              <a:ext cx="988651" cy="430766"/>
              <a:chOff x="2509814" y="3473414"/>
              <a:chExt cx="1087516" cy="473843"/>
            </a:xfrm>
          </p:grpSpPr>
          <p:sp>
            <p:nvSpPr>
              <p:cNvPr id="158" name="Freeform 86">
                <a:extLst>
                  <a:ext uri="{FF2B5EF4-FFF2-40B4-BE49-F238E27FC236}">
                    <a16:creationId xmlns:a16="http://schemas.microsoft.com/office/drawing/2014/main" id="{84A7BEC1-C362-9442-AE7F-4A2C38E95491}"/>
                  </a:ext>
                </a:extLst>
              </p:cNvPr>
              <p:cNvSpPr>
                <a:spLocks noChangeAspect="1" noEditPoints="1"/>
              </p:cNvSpPr>
              <p:nvPr/>
            </p:nvSpPr>
            <p:spPr bwMode="auto">
              <a:xfrm>
                <a:off x="2509814" y="3473414"/>
                <a:ext cx="1087516" cy="284301"/>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5">
                <a:extLst>
                  <a:ext uri="{FF2B5EF4-FFF2-40B4-BE49-F238E27FC236}">
                    <a16:creationId xmlns:a16="http://schemas.microsoft.com/office/drawing/2014/main" id="{D7FCCB38-519E-3943-9648-F246DC3883D0}"/>
                  </a:ext>
                </a:extLst>
              </p:cNvPr>
              <p:cNvSpPr>
                <a:spLocks noChangeAspect="1"/>
              </p:cNvSpPr>
              <p:nvPr/>
            </p:nvSpPr>
            <p:spPr bwMode="gray">
              <a:xfrm rot="10800000">
                <a:off x="2923280" y="3822275"/>
                <a:ext cx="251460" cy="12498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grpSp>
          <p:nvGrpSpPr>
            <p:cNvPr id="160" name="Group 159">
              <a:extLst>
                <a:ext uri="{FF2B5EF4-FFF2-40B4-BE49-F238E27FC236}">
                  <a16:creationId xmlns:a16="http://schemas.microsoft.com/office/drawing/2014/main" id="{2B9FB469-E0B3-8043-91EA-4DA1B813C40E}"/>
                </a:ext>
              </a:extLst>
            </p:cNvPr>
            <p:cNvGrpSpPr/>
            <p:nvPr/>
          </p:nvGrpSpPr>
          <p:grpSpPr>
            <a:xfrm>
              <a:off x="7964411" y="3449335"/>
              <a:ext cx="988651" cy="430766"/>
              <a:chOff x="4032879" y="3473414"/>
              <a:chExt cx="1087516" cy="473843"/>
            </a:xfrm>
          </p:grpSpPr>
          <p:sp>
            <p:nvSpPr>
              <p:cNvPr id="161" name="Freeform 86">
                <a:extLst>
                  <a:ext uri="{FF2B5EF4-FFF2-40B4-BE49-F238E27FC236}">
                    <a16:creationId xmlns:a16="http://schemas.microsoft.com/office/drawing/2014/main" id="{2E3D7865-B0E9-D643-8E3F-45AF05D1DD5A}"/>
                  </a:ext>
                </a:extLst>
              </p:cNvPr>
              <p:cNvSpPr>
                <a:spLocks noChangeAspect="1" noEditPoints="1"/>
              </p:cNvSpPr>
              <p:nvPr/>
            </p:nvSpPr>
            <p:spPr bwMode="auto">
              <a:xfrm>
                <a:off x="4032879" y="3473414"/>
                <a:ext cx="1087516" cy="284301"/>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5">
                <a:extLst>
                  <a:ext uri="{FF2B5EF4-FFF2-40B4-BE49-F238E27FC236}">
                    <a16:creationId xmlns:a16="http://schemas.microsoft.com/office/drawing/2014/main" id="{543A437E-D45B-D042-8B95-90FF08031943}"/>
                  </a:ext>
                </a:extLst>
              </p:cNvPr>
              <p:cNvSpPr>
                <a:spLocks noChangeAspect="1"/>
              </p:cNvSpPr>
              <p:nvPr/>
            </p:nvSpPr>
            <p:spPr bwMode="gray">
              <a:xfrm rot="10800000">
                <a:off x="4444201" y="3822275"/>
                <a:ext cx="251460" cy="12498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grpSp>
          <p:nvGrpSpPr>
            <p:cNvPr id="163" name="Group 162">
              <a:extLst>
                <a:ext uri="{FF2B5EF4-FFF2-40B4-BE49-F238E27FC236}">
                  <a16:creationId xmlns:a16="http://schemas.microsoft.com/office/drawing/2014/main" id="{8BC76202-B52A-A34F-96C4-E8C0A5A3AE79}"/>
                </a:ext>
              </a:extLst>
            </p:cNvPr>
            <p:cNvGrpSpPr/>
            <p:nvPr/>
          </p:nvGrpSpPr>
          <p:grpSpPr>
            <a:xfrm>
              <a:off x="9115466" y="3449335"/>
              <a:ext cx="988651" cy="430766"/>
              <a:chOff x="5555944" y="3473414"/>
              <a:chExt cx="1087516" cy="473843"/>
            </a:xfrm>
          </p:grpSpPr>
          <p:sp>
            <p:nvSpPr>
              <p:cNvPr id="164" name="Freeform 86">
                <a:extLst>
                  <a:ext uri="{FF2B5EF4-FFF2-40B4-BE49-F238E27FC236}">
                    <a16:creationId xmlns:a16="http://schemas.microsoft.com/office/drawing/2014/main" id="{538820E0-0ECD-524B-80C7-BD7DBBF441C4}"/>
                  </a:ext>
                </a:extLst>
              </p:cNvPr>
              <p:cNvSpPr>
                <a:spLocks noChangeAspect="1" noEditPoints="1"/>
              </p:cNvSpPr>
              <p:nvPr/>
            </p:nvSpPr>
            <p:spPr bwMode="auto">
              <a:xfrm>
                <a:off x="5555944" y="3473414"/>
                <a:ext cx="1087516" cy="284301"/>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5">
                <a:extLst>
                  <a:ext uri="{FF2B5EF4-FFF2-40B4-BE49-F238E27FC236}">
                    <a16:creationId xmlns:a16="http://schemas.microsoft.com/office/drawing/2014/main" id="{D2916868-4C2C-414D-8CB9-0F6E89A1AFF2}"/>
                  </a:ext>
                </a:extLst>
              </p:cNvPr>
              <p:cNvSpPr>
                <a:spLocks noChangeAspect="1"/>
              </p:cNvSpPr>
              <p:nvPr/>
            </p:nvSpPr>
            <p:spPr bwMode="gray">
              <a:xfrm rot="10800000">
                <a:off x="5965123" y="3822275"/>
                <a:ext cx="251460" cy="12498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grpSp>
      <p:sp>
        <p:nvSpPr>
          <p:cNvPr id="174" name="Rectangle 173">
            <a:extLst>
              <a:ext uri="{FF2B5EF4-FFF2-40B4-BE49-F238E27FC236}">
                <a16:creationId xmlns:a16="http://schemas.microsoft.com/office/drawing/2014/main" id="{059E07DE-0425-244C-866D-9A785C2CC5F1}"/>
              </a:ext>
            </a:extLst>
          </p:cNvPr>
          <p:cNvSpPr/>
          <p:nvPr/>
        </p:nvSpPr>
        <p:spPr>
          <a:xfrm>
            <a:off x="5571166" y="4759771"/>
            <a:ext cx="4694886" cy="40223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175" name="Rectangle 174">
            <a:extLst>
              <a:ext uri="{FF2B5EF4-FFF2-40B4-BE49-F238E27FC236}">
                <a16:creationId xmlns:a16="http://schemas.microsoft.com/office/drawing/2014/main" id="{AFABEEDD-59FF-654B-B30D-68813C27C647}"/>
              </a:ext>
            </a:extLst>
          </p:cNvPr>
          <p:cNvSpPr/>
          <p:nvPr/>
        </p:nvSpPr>
        <p:spPr>
          <a:xfrm>
            <a:off x="10421349" y="4759771"/>
            <a:ext cx="1337837" cy="40223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147" name="Rectangle 146">
            <a:extLst>
              <a:ext uri="{FF2B5EF4-FFF2-40B4-BE49-F238E27FC236}">
                <a16:creationId xmlns:a16="http://schemas.microsoft.com/office/drawing/2014/main" id="{AE2C08A7-8ABD-534F-A48C-C1BA2524171B}"/>
              </a:ext>
            </a:extLst>
          </p:cNvPr>
          <p:cNvSpPr/>
          <p:nvPr/>
        </p:nvSpPr>
        <p:spPr>
          <a:xfrm>
            <a:off x="579809" y="5398817"/>
            <a:ext cx="11323814" cy="402231"/>
          </a:xfrm>
          <a:prstGeom prst="rect">
            <a:avLst/>
          </a:prstGeom>
          <a:solidFill>
            <a:srgbClr val="F8981D"/>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solidFill>
                  <a:schemeClr val="bg1"/>
                </a:solidFill>
              </a:rPr>
              <a:t>Region</a:t>
            </a:r>
          </a:p>
        </p:txBody>
      </p:sp>
      <p:grpSp>
        <p:nvGrpSpPr>
          <p:cNvPr id="2" name="Group 1">
            <a:extLst>
              <a:ext uri="{FF2B5EF4-FFF2-40B4-BE49-F238E27FC236}">
                <a16:creationId xmlns:a16="http://schemas.microsoft.com/office/drawing/2014/main" id="{C2743781-904E-9B4B-A6AC-0CAD26EA4D94}"/>
              </a:ext>
            </a:extLst>
          </p:cNvPr>
          <p:cNvGrpSpPr/>
          <p:nvPr/>
        </p:nvGrpSpPr>
        <p:grpSpPr>
          <a:xfrm>
            <a:off x="10595942" y="3138185"/>
            <a:ext cx="988651" cy="745737"/>
            <a:chOff x="10595942" y="3138185"/>
            <a:chExt cx="988651" cy="745737"/>
          </a:xfrm>
        </p:grpSpPr>
        <p:grpSp>
          <p:nvGrpSpPr>
            <p:cNvPr id="27" name="Group 26">
              <a:extLst>
                <a:ext uri="{FF2B5EF4-FFF2-40B4-BE49-F238E27FC236}">
                  <a16:creationId xmlns:a16="http://schemas.microsoft.com/office/drawing/2014/main" id="{750F60C0-6978-5947-A73B-7503E52A77AF}"/>
                </a:ext>
              </a:extLst>
            </p:cNvPr>
            <p:cNvGrpSpPr/>
            <p:nvPr/>
          </p:nvGrpSpPr>
          <p:grpSpPr>
            <a:xfrm>
              <a:off x="10595942" y="3138185"/>
              <a:ext cx="988651" cy="569605"/>
              <a:chOff x="10595942" y="3138185"/>
              <a:chExt cx="988651" cy="569605"/>
            </a:xfrm>
          </p:grpSpPr>
          <p:sp>
            <p:nvSpPr>
              <p:cNvPr id="171" name="Freeform 86">
                <a:extLst>
                  <a:ext uri="{FF2B5EF4-FFF2-40B4-BE49-F238E27FC236}">
                    <a16:creationId xmlns:a16="http://schemas.microsoft.com/office/drawing/2014/main" id="{59AFDF81-A575-984E-89AB-EBBA1E1F83BA}"/>
                  </a:ext>
                </a:extLst>
              </p:cNvPr>
              <p:cNvSpPr>
                <a:spLocks noChangeAspect="1" noEditPoints="1"/>
              </p:cNvSpPr>
              <p:nvPr/>
            </p:nvSpPr>
            <p:spPr bwMode="auto">
              <a:xfrm>
                <a:off x="10595942" y="3449335"/>
                <a:ext cx="988651" cy="258455"/>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TextBox 172">
                <a:extLst>
                  <a:ext uri="{FF2B5EF4-FFF2-40B4-BE49-F238E27FC236}">
                    <a16:creationId xmlns:a16="http://schemas.microsoft.com/office/drawing/2014/main" id="{89487212-CB7D-CF48-8CF4-D08A2F173D58}"/>
                  </a:ext>
                </a:extLst>
              </p:cNvPr>
              <p:cNvSpPr txBox="1"/>
              <p:nvPr/>
            </p:nvSpPr>
            <p:spPr>
              <a:xfrm>
                <a:off x="10695928" y="3138185"/>
                <a:ext cx="788678" cy="221599"/>
              </a:xfrm>
              <a:prstGeom prst="rect">
                <a:avLst/>
              </a:prstGeom>
              <a:noFill/>
            </p:spPr>
            <p:txBody>
              <a:bodyPr wrap="none" lIns="0" tIns="0" rIns="0" bIns="0" rtlCol="0">
                <a:spAutoFit/>
              </a:bodyPr>
              <a:lstStyle/>
              <a:p>
                <a:pPr algn="ctr">
                  <a:lnSpc>
                    <a:spcPct val="90000"/>
                  </a:lnSpc>
                </a:pPr>
                <a:r>
                  <a:rPr lang="en-US" sz="1600"/>
                  <a:t>Witness</a:t>
                </a:r>
              </a:p>
            </p:txBody>
          </p:sp>
        </p:grpSp>
        <p:sp>
          <p:nvSpPr>
            <p:cNvPr id="75" name="Freeform 5">
              <a:extLst>
                <a:ext uri="{FF2B5EF4-FFF2-40B4-BE49-F238E27FC236}">
                  <a16:creationId xmlns:a16="http://schemas.microsoft.com/office/drawing/2014/main" id="{F0B21CBC-8205-654A-B12B-501FA04D3620}"/>
                </a:ext>
              </a:extLst>
            </p:cNvPr>
            <p:cNvSpPr>
              <a:spLocks noChangeAspect="1"/>
            </p:cNvSpPr>
            <p:nvPr/>
          </p:nvSpPr>
          <p:spPr bwMode="gray">
            <a:xfrm rot="10800000">
              <a:off x="10975967" y="377030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grpSp>
      <p:sp>
        <p:nvSpPr>
          <p:cNvPr id="78" name="Rectangle 77">
            <a:extLst>
              <a:ext uri="{FF2B5EF4-FFF2-40B4-BE49-F238E27FC236}">
                <a16:creationId xmlns:a16="http://schemas.microsoft.com/office/drawing/2014/main" id="{FACAC62F-E4E5-F944-AFF8-F5AD8478D5E8}"/>
              </a:ext>
            </a:extLst>
          </p:cNvPr>
          <p:cNvSpPr/>
          <p:nvPr/>
        </p:nvSpPr>
        <p:spPr>
          <a:xfrm>
            <a:off x="3148952" y="3973207"/>
            <a:ext cx="988652" cy="31397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Data</a:t>
            </a:r>
            <a:endParaRPr lang="en-US">
              <a:solidFill>
                <a:schemeClr val="bg1"/>
              </a:solidFill>
            </a:endParaRPr>
          </a:p>
        </p:txBody>
      </p:sp>
      <p:sp>
        <p:nvSpPr>
          <p:cNvPr id="80" name="Rectangle 79">
            <a:extLst>
              <a:ext uri="{FF2B5EF4-FFF2-40B4-BE49-F238E27FC236}">
                <a16:creationId xmlns:a16="http://schemas.microsoft.com/office/drawing/2014/main" id="{FE33E4AC-C554-B24C-845A-78C3315F44C5}"/>
              </a:ext>
            </a:extLst>
          </p:cNvPr>
          <p:cNvSpPr/>
          <p:nvPr/>
        </p:nvSpPr>
        <p:spPr>
          <a:xfrm>
            <a:off x="2007534" y="3962182"/>
            <a:ext cx="365826" cy="313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W</a:t>
            </a:r>
            <a:endParaRPr lang="en-US">
              <a:solidFill>
                <a:schemeClr val="bg1"/>
              </a:solidFill>
            </a:endParaRPr>
          </a:p>
        </p:txBody>
      </p:sp>
      <p:sp>
        <p:nvSpPr>
          <p:cNvPr id="81" name="Rectangle 80">
            <a:extLst>
              <a:ext uri="{FF2B5EF4-FFF2-40B4-BE49-F238E27FC236}">
                <a16:creationId xmlns:a16="http://schemas.microsoft.com/office/drawing/2014/main" id="{768A0634-4300-1644-96AB-1A763A22E76D}"/>
              </a:ext>
            </a:extLst>
          </p:cNvPr>
          <p:cNvSpPr/>
          <p:nvPr/>
        </p:nvSpPr>
        <p:spPr>
          <a:xfrm>
            <a:off x="846838" y="3960863"/>
            <a:ext cx="988652" cy="31397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Data</a:t>
            </a:r>
            <a:endParaRPr lang="en-US">
              <a:solidFill>
                <a:schemeClr val="bg1"/>
              </a:solidFill>
            </a:endParaRPr>
          </a:p>
        </p:txBody>
      </p:sp>
      <p:grpSp>
        <p:nvGrpSpPr>
          <p:cNvPr id="91" name="Group 90">
            <a:extLst>
              <a:ext uri="{FF2B5EF4-FFF2-40B4-BE49-F238E27FC236}">
                <a16:creationId xmlns:a16="http://schemas.microsoft.com/office/drawing/2014/main" id="{EC11B12B-0790-3546-BCC7-B73CE07A216E}"/>
              </a:ext>
            </a:extLst>
          </p:cNvPr>
          <p:cNvGrpSpPr/>
          <p:nvPr/>
        </p:nvGrpSpPr>
        <p:grpSpPr>
          <a:xfrm>
            <a:off x="5199672" y="2056519"/>
            <a:ext cx="437839" cy="437839"/>
            <a:chOff x="9752013" y="4116249"/>
            <a:chExt cx="1828959" cy="1828959"/>
          </a:xfrm>
        </p:grpSpPr>
        <p:sp>
          <p:nvSpPr>
            <p:cNvPr id="92" name="Oval 91">
              <a:extLst>
                <a:ext uri="{FF2B5EF4-FFF2-40B4-BE49-F238E27FC236}">
                  <a16:creationId xmlns:a16="http://schemas.microsoft.com/office/drawing/2014/main" id="{12222290-F9C3-9145-B29D-5BA04DC0C666}"/>
                </a:ext>
              </a:extLst>
            </p:cNvPr>
            <p:cNvSpPr/>
            <p:nvPr/>
          </p:nvSpPr>
          <p:spPr>
            <a:xfrm>
              <a:off x="9752013" y="4116249"/>
              <a:ext cx="1828959" cy="1828959"/>
            </a:xfrm>
            <a:prstGeom prst="ellipse">
              <a:avLst/>
            </a:prstGeom>
            <a:solidFill>
              <a:srgbClr val="82002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grpSp>
          <p:nvGrpSpPr>
            <p:cNvPr id="93" name="Group 92">
              <a:extLst>
                <a:ext uri="{FF2B5EF4-FFF2-40B4-BE49-F238E27FC236}">
                  <a16:creationId xmlns:a16="http://schemas.microsoft.com/office/drawing/2014/main" id="{F3727B08-75AA-2B42-B8EF-EE103ABF9978}"/>
                </a:ext>
              </a:extLst>
            </p:cNvPr>
            <p:cNvGrpSpPr/>
            <p:nvPr/>
          </p:nvGrpSpPr>
          <p:grpSpPr>
            <a:xfrm>
              <a:off x="10131583" y="4506367"/>
              <a:ext cx="1069818" cy="947124"/>
              <a:chOff x="2384425" y="1408113"/>
              <a:chExt cx="5426075" cy="4803775"/>
            </a:xfrm>
            <a:solidFill>
              <a:schemeClr val="bg1"/>
            </a:solidFill>
          </p:grpSpPr>
          <p:sp>
            <p:nvSpPr>
              <p:cNvPr id="94" name="Freeform 1">
                <a:extLst>
                  <a:ext uri="{FF2B5EF4-FFF2-40B4-BE49-F238E27FC236}">
                    <a16:creationId xmlns:a16="http://schemas.microsoft.com/office/drawing/2014/main" id="{022A6945-DF15-9E48-8AA9-B52BD707F35B}"/>
                  </a:ext>
                </a:extLst>
              </p:cNvPr>
              <p:cNvSpPr>
                <a:spLocks noChangeArrowheads="1"/>
              </p:cNvSpPr>
              <p:nvPr/>
            </p:nvSpPr>
            <p:spPr bwMode="auto">
              <a:xfrm>
                <a:off x="4738688" y="2797175"/>
                <a:ext cx="717550" cy="2840038"/>
              </a:xfrm>
              <a:custGeom>
                <a:avLst/>
                <a:gdLst>
                  <a:gd name="T0" fmla="*/ 9 w 1994"/>
                  <a:gd name="T1" fmla="*/ 565 h 7890"/>
                  <a:gd name="T2" fmla="*/ 17 w 1994"/>
                  <a:gd name="T3" fmla="*/ 344 h 7890"/>
                  <a:gd name="T4" fmla="*/ 79 w 1994"/>
                  <a:gd name="T5" fmla="*/ 203 h 7890"/>
                  <a:gd name="T6" fmla="*/ 132 w 1994"/>
                  <a:gd name="T7" fmla="*/ 123 h 7890"/>
                  <a:gd name="T8" fmla="*/ 212 w 1994"/>
                  <a:gd name="T9" fmla="*/ 61 h 7890"/>
                  <a:gd name="T10" fmla="*/ 300 w 1994"/>
                  <a:gd name="T11" fmla="*/ 17 h 7890"/>
                  <a:gd name="T12" fmla="*/ 397 w 1994"/>
                  <a:gd name="T13" fmla="*/ 0 h 7890"/>
                  <a:gd name="T14" fmla="*/ 1543 w 1994"/>
                  <a:gd name="T15" fmla="*/ 0 h 7890"/>
                  <a:gd name="T16" fmla="*/ 1596 w 1994"/>
                  <a:gd name="T17" fmla="*/ 0 h 7890"/>
                  <a:gd name="T18" fmla="*/ 1702 w 1994"/>
                  <a:gd name="T19" fmla="*/ 17 h 7890"/>
                  <a:gd name="T20" fmla="*/ 1781 w 1994"/>
                  <a:gd name="T21" fmla="*/ 61 h 7890"/>
                  <a:gd name="T22" fmla="*/ 1861 w 1994"/>
                  <a:gd name="T23" fmla="*/ 123 h 7890"/>
                  <a:gd name="T24" fmla="*/ 1914 w 1994"/>
                  <a:gd name="T25" fmla="*/ 203 h 7890"/>
                  <a:gd name="T26" fmla="*/ 1976 w 1994"/>
                  <a:gd name="T27" fmla="*/ 344 h 7890"/>
                  <a:gd name="T28" fmla="*/ 1984 w 1994"/>
                  <a:gd name="T29" fmla="*/ 565 h 7890"/>
                  <a:gd name="T30" fmla="*/ 1508 w 1994"/>
                  <a:gd name="T31" fmla="*/ 4756 h 7890"/>
                  <a:gd name="T32" fmla="*/ 1455 w 1994"/>
                  <a:gd name="T33" fmla="*/ 4959 h 7890"/>
                  <a:gd name="T34" fmla="*/ 1340 w 1994"/>
                  <a:gd name="T35" fmla="*/ 5109 h 7890"/>
                  <a:gd name="T36" fmla="*/ 1190 w 1994"/>
                  <a:gd name="T37" fmla="*/ 5206 h 7890"/>
                  <a:gd name="T38" fmla="*/ 997 w 1994"/>
                  <a:gd name="T39" fmla="*/ 5241 h 7890"/>
                  <a:gd name="T40" fmla="*/ 900 w 1994"/>
                  <a:gd name="T41" fmla="*/ 5232 h 7890"/>
                  <a:gd name="T42" fmla="*/ 723 w 1994"/>
                  <a:gd name="T43" fmla="*/ 5162 h 7890"/>
                  <a:gd name="T44" fmla="*/ 591 w 1994"/>
                  <a:gd name="T45" fmla="*/ 5038 h 7890"/>
                  <a:gd name="T46" fmla="*/ 503 w 1994"/>
                  <a:gd name="T47" fmla="*/ 4861 h 7890"/>
                  <a:gd name="T48" fmla="*/ 9 w 1994"/>
                  <a:gd name="T49" fmla="*/ 565 h 7890"/>
                  <a:gd name="T50" fmla="*/ 997 w 1994"/>
                  <a:gd name="T51" fmla="*/ 5973 h 7890"/>
                  <a:gd name="T52" fmla="*/ 1199 w 1994"/>
                  <a:gd name="T53" fmla="*/ 5991 h 7890"/>
                  <a:gd name="T54" fmla="*/ 1384 w 1994"/>
                  <a:gd name="T55" fmla="*/ 6053 h 7890"/>
                  <a:gd name="T56" fmla="*/ 1552 w 1994"/>
                  <a:gd name="T57" fmla="*/ 6132 h 7890"/>
                  <a:gd name="T58" fmla="*/ 1693 w 1994"/>
                  <a:gd name="T59" fmla="*/ 6247 h 7890"/>
                  <a:gd name="T60" fmla="*/ 1808 w 1994"/>
                  <a:gd name="T61" fmla="*/ 6388 h 7890"/>
                  <a:gd name="T62" fmla="*/ 1896 w 1994"/>
                  <a:gd name="T63" fmla="*/ 6547 h 7890"/>
                  <a:gd name="T64" fmla="*/ 1949 w 1994"/>
                  <a:gd name="T65" fmla="*/ 6732 h 7890"/>
                  <a:gd name="T66" fmla="*/ 1967 w 1994"/>
                  <a:gd name="T67" fmla="*/ 6927 h 7890"/>
                  <a:gd name="T68" fmla="*/ 1967 w 1994"/>
                  <a:gd name="T69" fmla="*/ 6944 h 7890"/>
                  <a:gd name="T70" fmla="*/ 1949 w 1994"/>
                  <a:gd name="T71" fmla="*/ 7138 h 7890"/>
                  <a:gd name="T72" fmla="*/ 1896 w 1994"/>
                  <a:gd name="T73" fmla="*/ 7315 h 7890"/>
                  <a:gd name="T74" fmla="*/ 1808 w 1994"/>
                  <a:gd name="T75" fmla="*/ 7483 h 7890"/>
                  <a:gd name="T76" fmla="*/ 1693 w 1994"/>
                  <a:gd name="T77" fmla="*/ 7615 h 7890"/>
                  <a:gd name="T78" fmla="*/ 1552 w 1994"/>
                  <a:gd name="T79" fmla="*/ 7730 h 7890"/>
                  <a:gd name="T80" fmla="*/ 1384 w 1994"/>
                  <a:gd name="T81" fmla="*/ 7818 h 7890"/>
                  <a:gd name="T82" fmla="*/ 1199 w 1994"/>
                  <a:gd name="T83" fmla="*/ 7871 h 7890"/>
                  <a:gd name="T84" fmla="*/ 997 w 1994"/>
                  <a:gd name="T85" fmla="*/ 7889 h 7890"/>
                  <a:gd name="T86" fmla="*/ 891 w 1994"/>
                  <a:gd name="T87" fmla="*/ 7889 h 7890"/>
                  <a:gd name="T88" fmla="*/ 706 w 1994"/>
                  <a:gd name="T89" fmla="*/ 7853 h 7890"/>
                  <a:gd name="T90" fmla="*/ 529 w 1994"/>
                  <a:gd name="T91" fmla="*/ 7783 h 7890"/>
                  <a:gd name="T92" fmla="*/ 370 w 1994"/>
                  <a:gd name="T93" fmla="*/ 7677 h 7890"/>
                  <a:gd name="T94" fmla="*/ 247 w 1994"/>
                  <a:gd name="T95" fmla="*/ 7553 h 7890"/>
                  <a:gd name="T96" fmla="*/ 141 w 1994"/>
                  <a:gd name="T97" fmla="*/ 7403 h 7890"/>
                  <a:gd name="T98" fmla="*/ 70 w 1994"/>
                  <a:gd name="T99" fmla="*/ 7236 h 7890"/>
                  <a:gd name="T100" fmla="*/ 35 w 1994"/>
                  <a:gd name="T101" fmla="*/ 7041 h 7890"/>
                  <a:gd name="T102" fmla="*/ 26 w 1994"/>
                  <a:gd name="T103" fmla="*/ 6927 h 7890"/>
                  <a:gd name="T104" fmla="*/ 35 w 1994"/>
                  <a:gd name="T105" fmla="*/ 6821 h 7890"/>
                  <a:gd name="T106" fmla="*/ 70 w 1994"/>
                  <a:gd name="T107" fmla="*/ 6635 h 7890"/>
                  <a:gd name="T108" fmla="*/ 141 w 1994"/>
                  <a:gd name="T109" fmla="*/ 6468 h 7890"/>
                  <a:gd name="T110" fmla="*/ 247 w 1994"/>
                  <a:gd name="T111" fmla="*/ 6318 h 7890"/>
                  <a:gd name="T112" fmla="*/ 370 w 1994"/>
                  <a:gd name="T113" fmla="*/ 6185 h 7890"/>
                  <a:gd name="T114" fmla="*/ 529 w 1994"/>
                  <a:gd name="T115" fmla="*/ 6088 h 7890"/>
                  <a:gd name="T116" fmla="*/ 706 w 1994"/>
                  <a:gd name="T117" fmla="*/ 6018 h 7890"/>
                  <a:gd name="T118" fmla="*/ 891 w 1994"/>
                  <a:gd name="T119" fmla="*/ 5982 h 7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7890">
                    <a:moveTo>
                      <a:pt x="9" y="565"/>
                    </a:moveTo>
                    <a:lnTo>
                      <a:pt x="9" y="565"/>
                    </a:lnTo>
                    <a:lnTo>
                      <a:pt x="0" y="450"/>
                    </a:lnTo>
                    <a:lnTo>
                      <a:pt x="17" y="344"/>
                    </a:lnTo>
                    <a:lnTo>
                      <a:pt x="53" y="247"/>
                    </a:lnTo>
                    <a:lnTo>
                      <a:pt x="79" y="203"/>
                    </a:lnTo>
                    <a:lnTo>
                      <a:pt x="106" y="159"/>
                    </a:lnTo>
                    <a:lnTo>
                      <a:pt x="132" y="123"/>
                    </a:lnTo>
                    <a:lnTo>
                      <a:pt x="168" y="88"/>
                    </a:lnTo>
                    <a:lnTo>
                      <a:pt x="212" y="61"/>
                    </a:lnTo>
                    <a:lnTo>
                      <a:pt x="247" y="44"/>
                    </a:lnTo>
                    <a:lnTo>
                      <a:pt x="300" y="17"/>
                    </a:lnTo>
                    <a:lnTo>
                      <a:pt x="344" y="9"/>
                    </a:lnTo>
                    <a:lnTo>
                      <a:pt x="397" y="0"/>
                    </a:lnTo>
                    <a:lnTo>
                      <a:pt x="450" y="0"/>
                    </a:lnTo>
                    <a:lnTo>
                      <a:pt x="1543" y="0"/>
                    </a:lnTo>
                    <a:lnTo>
                      <a:pt x="1543" y="0"/>
                    </a:lnTo>
                    <a:lnTo>
                      <a:pt x="1596" y="0"/>
                    </a:lnTo>
                    <a:lnTo>
                      <a:pt x="1649" y="9"/>
                    </a:lnTo>
                    <a:lnTo>
                      <a:pt x="1702" y="17"/>
                    </a:lnTo>
                    <a:lnTo>
                      <a:pt x="1746" y="44"/>
                    </a:lnTo>
                    <a:lnTo>
                      <a:pt x="1781" y="61"/>
                    </a:lnTo>
                    <a:lnTo>
                      <a:pt x="1825" y="88"/>
                    </a:lnTo>
                    <a:lnTo>
                      <a:pt x="1861" y="123"/>
                    </a:lnTo>
                    <a:lnTo>
                      <a:pt x="1887" y="159"/>
                    </a:lnTo>
                    <a:lnTo>
                      <a:pt x="1914" y="203"/>
                    </a:lnTo>
                    <a:lnTo>
                      <a:pt x="1940" y="247"/>
                    </a:lnTo>
                    <a:lnTo>
                      <a:pt x="1976" y="344"/>
                    </a:lnTo>
                    <a:lnTo>
                      <a:pt x="1993" y="450"/>
                    </a:lnTo>
                    <a:lnTo>
                      <a:pt x="1984" y="565"/>
                    </a:lnTo>
                    <a:lnTo>
                      <a:pt x="1508" y="4756"/>
                    </a:lnTo>
                    <a:lnTo>
                      <a:pt x="1508" y="4756"/>
                    </a:lnTo>
                    <a:lnTo>
                      <a:pt x="1490" y="4861"/>
                    </a:lnTo>
                    <a:lnTo>
                      <a:pt x="1455" y="4959"/>
                    </a:lnTo>
                    <a:lnTo>
                      <a:pt x="1402" y="5038"/>
                    </a:lnTo>
                    <a:lnTo>
                      <a:pt x="1340" y="5109"/>
                    </a:lnTo>
                    <a:lnTo>
                      <a:pt x="1270" y="5162"/>
                    </a:lnTo>
                    <a:lnTo>
                      <a:pt x="1190" y="5206"/>
                    </a:lnTo>
                    <a:lnTo>
                      <a:pt x="1093" y="5232"/>
                    </a:lnTo>
                    <a:lnTo>
                      <a:pt x="997" y="5241"/>
                    </a:lnTo>
                    <a:lnTo>
                      <a:pt x="997" y="5241"/>
                    </a:lnTo>
                    <a:lnTo>
                      <a:pt x="900" y="5232"/>
                    </a:lnTo>
                    <a:lnTo>
                      <a:pt x="803" y="5206"/>
                    </a:lnTo>
                    <a:lnTo>
                      <a:pt x="723" y="5162"/>
                    </a:lnTo>
                    <a:lnTo>
                      <a:pt x="653" y="5109"/>
                    </a:lnTo>
                    <a:lnTo>
                      <a:pt x="591" y="5038"/>
                    </a:lnTo>
                    <a:lnTo>
                      <a:pt x="538" y="4959"/>
                    </a:lnTo>
                    <a:lnTo>
                      <a:pt x="503" y="4861"/>
                    </a:lnTo>
                    <a:lnTo>
                      <a:pt x="485" y="4756"/>
                    </a:lnTo>
                    <a:lnTo>
                      <a:pt x="9" y="565"/>
                    </a:lnTo>
                    <a:close/>
                    <a:moveTo>
                      <a:pt x="997" y="5973"/>
                    </a:moveTo>
                    <a:lnTo>
                      <a:pt x="997" y="5973"/>
                    </a:lnTo>
                    <a:lnTo>
                      <a:pt x="1102" y="5982"/>
                    </a:lnTo>
                    <a:lnTo>
                      <a:pt x="1199" y="5991"/>
                    </a:lnTo>
                    <a:lnTo>
                      <a:pt x="1296" y="6018"/>
                    </a:lnTo>
                    <a:lnTo>
                      <a:pt x="1384" y="6053"/>
                    </a:lnTo>
                    <a:lnTo>
                      <a:pt x="1464" y="6088"/>
                    </a:lnTo>
                    <a:lnTo>
                      <a:pt x="1552" y="6132"/>
                    </a:lnTo>
                    <a:lnTo>
                      <a:pt x="1623" y="6185"/>
                    </a:lnTo>
                    <a:lnTo>
                      <a:pt x="1693" y="6247"/>
                    </a:lnTo>
                    <a:lnTo>
                      <a:pt x="1755" y="6318"/>
                    </a:lnTo>
                    <a:lnTo>
                      <a:pt x="1808" y="6388"/>
                    </a:lnTo>
                    <a:lnTo>
                      <a:pt x="1852" y="6468"/>
                    </a:lnTo>
                    <a:lnTo>
                      <a:pt x="1896" y="6547"/>
                    </a:lnTo>
                    <a:lnTo>
                      <a:pt x="1923" y="6635"/>
                    </a:lnTo>
                    <a:lnTo>
                      <a:pt x="1949" y="6732"/>
                    </a:lnTo>
                    <a:lnTo>
                      <a:pt x="1958" y="6821"/>
                    </a:lnTo>
                    <a:lnTo>
                      <a:pt x="1967" y="6927"/>
                    </a:lnTo>
                    <a:lnTo>
                      <a:pt x="1967" y="6944"/>
                    </a:lnTo>
                    <a:lnTo>
                      <a:pt x="1967" y="6944"/>
                    </a:lnTo>
                    <a:lnTo>
                      <a:pt x="1958" y="7041"/>
                    </a:lnTo>
                    <a:lnTo>
                      <a:pt x="1949" y="7138"/>
                    </a:lnTo>
                    <a:lnTo>
                      <a:pt x="1923" y="7236"/>
                    </a:lnTo>
                    <a:lnTo>
                      <a:pt x="1896" y="7315"/>
                    </a:lnTo>
                    <a:lnTo>
                      <a:pt x="1852" y="7403"/>
                    </a:lnTo>
                    <a:lnTo>
                      <a:pt x="1808" y="7483"/>
                    </a:lnTo>
                    <a:lnTo>
                      <a:pt x="1755" y="7553"/>
                    </a:lnTo>
                    <a:lnTo>
                      <a:pt x="1693" y="7615"/>
                    </a:lnTo>
                    <a:lnTo>
                      <a:pt x="1623" y="7677"/>
                    </a:lnTo>
                    <a:lnTo>
                      <a:pt x="1552" y="7730"/>
                    </a:lnTo>
                    <a:lnTo>
                      <a:pt x="1464" y="7783"/>
                    </a:lnTo>
                    <a:lnTo>
                      <a:pt x="1384" y="7818"/>
                    </a:lnTo>
                    <a:lnTo>
                      <a:pt x="1296" y="7853"/>
                    </a:lnTo>
                    <a:lnTo>
                      <a:pt x="1199" y="7871"/>
                    </a:lnTo>
                    <a:lnTo>
                      <a:pt x="1102" y="7889"/>
                    </a:lnTo>
                    <a:lnTo>
                      <a:pt x="997" y="7889"/>
                    </a:lnTo>
                    <a:lnTo>
                      <a:pt x="997" y="7889"/>
                    </a:lnTo>
                    <a:lnTo>
                      <a:pt x="891" y="7889"/>
                    </a:lnTo>
                    <a:lnTo>
                      <a:pt x="794" y="7871"/>
                    </a:lnTo>
                    <a:lnTo>
                      <a:pt x="706" y="7853"/>
                    </a:lnTo>
                    <a:lnTo>
                      <a:pt x="609" y="7818"/>
                    </a:lnTo>
                    <a:lnTo>
                      <a:pt x="529" y="7783"/>
                    </a:lnTo>
                    <a:lnTo>
                      <a:pt x="450" y="7730"/>
                    </a:lnTo>
                    <a:lnTo>
                      <a:pt x="370" y="7677"/>
                    </a:lnTo>
                    <a:lnTo>
                      <a:pt x="309" y="7615"/>
                    </a:lnTo>
                    <a:lnTo>
                      <a:pt x="247" y="7553"/>
                    </a:lnTo>
                    <a:lnTo>
                      <a:pt x="185" y="7483"/>
                    </a:lnTo>
                    <a:lnTo>
                      <a:pt x="141" y="7403"/>
                    </a:lnTo>
                    <a:lnTo>
                      <a:pt x="106" y="7315"/>
                    </a:lnTo>
                    <a:lnTo>
                      <a:pt x="70" y="7236"/>
                    </a:lnTo>
                    <a:lnTo>
                      <a:pt x="44" y="7138"/>
                    </a:lnTo>
                    <a:lnTo>
                      <a:pt x="35" y="7041"/>
                    </a:lnTo>
                    <a:lnTo>
                      <a:pt x="26" y="6944"/>
                    </a:lnTo>
                    <a:lnTo>
                      <a:pt x="26" y="6927"/>
                    </a:lnTo>
                    <a:lnTo>
                      <a:pt x="26" y="6927"/>
                    </a:lnTo>
                    <a:lnTo>
                      <a:pt x="35" y="6821"/>
                    </a:lnTo>
                    <a:lnTo>
                      <a:pt x="44" y="6732"/>
                    </a:lnTo>
                    <a:lnTo>
                      <a:pt x="70" y="6635"/>
                    </a:lnTo>
                    <a:lnTo>
                      <a:pt x="106" y="6547"/>
                    </a:lnTo>
                    <a:lnTo>
                      <a:pt x="141" y="6468"/>
                    </a:lnTo>
                    <a:lnTo>
                      <a:pt x="185" y="6388"/>
                    </a:lnTo>
                    <a:lnTo>
                      <a:pt x="247" y="6318"/>
                    </a:lnTo>
                    <a:lnTo>
                      <a:pt x="309" y="6247"/>
                    </a:lnTo>
                    <a:lnTo>
                      <a:pt x="370" y="6185"/>
                    </a:lnTo>
                    <a:lnTo>
                      <a:pt x="450" y="6132"/>
                    </a:lnTo>
                    <a:lnTo>
                      <a:pt x="529" y="6088"/>
                    </a:lnTo>
                    <a:lnTo>
                      <a:pt x="609" y="6053"/>
                    </a:lnTo>
                    <a:lnTo>
                      <a:pt x="706" y="6018"/>
                    </a:lnTo>
                    <a:lnTo>
                      <a:pt x="794" y="5991"/>
                    </a:lnTo>
                    <a:lnTo>
                      <a:pt x="891" y="5982"/>
                    </a:lnTo>
                    <a:lnTo>
                      <a:pt x="997" y="59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 name="Freeform 2">
                <a:extLst>
                  <a:ext uri="{FF2B5EF4-FFF2-40B4-BE49-F238E27FC236}">
                    <a16:creationId xmlns:a16="http://schemas.microsoft.com/office/drawing/2014/main" id="{8EC9FCF5-BD74-B642-8D6B-BA13E157528D}"/>
                  </a:ext>
                </a:extLst>
              </p:cNvPr>
              <p:cNvSpPr>
                <a:spLocks noChangeArrowheads="1"/>
              </p:cNvSpPr>
              <p:nvPr/>
            </p:nvSpPr>
            <p:spPr bwMode="auto">
              <a:xfrm>
                <a:off x="4738688" y="2797175"/>
                <a:ext cx="717550" cy="2840038"/>
              </a:xfrm>
              <a:custGeom>
                <a:avLst/>
                <a:gdLst>
                  <a:gd name="T0" fmla="*/ 9 w 1994"/>
                  <a:gd name="T1" fmla="*/ 565 h 7890"/>
                  <a:gd name="T2" fmla="*/ 17 w 1994"/>
                  <a:gd name="T3" fmla="*/ 344 h 7890"/>
                  <a:gd name="T4" fmla="*/ 79 w 1994"/>
                  <a:gd name="T5" fmla="*/ 203 h 7890"/>
                  <a:gd name="T6" fmla="*/ 132 w 1994"/>
                  <a:gd name="T7" fmla="*/ 123 h 7890"/>
                  <a:gd name="T8" fmla="*/ 212 w 1994"/>
                  <a:gd name="T9" fmla="*/ 61 h 7890"/>
                  <a:gd name="T10" fmla="*/ 300 w 1994"/>
                  <a:gd name="T11" fmla="*/ 17 h 7890"/>
                  <a:gd name="T12" fmla="*/ 397 w 1994"/>
                  <a:gd name="T13" fmla="*/ 0 h 7890"/>
                  <a:gd name="T14" fmla="*/ 1543 w 1994"/>
                  <a:gd name="T15" fmla="*/ 0 h 7890"/>
                  <a:gd name="T16" fmla="*/ 1596 w 1994"/>
                  <a:gd name="T17" fmla="*/ 0 h 7890"/>
                  <a:gd name="T18" fmla="*/ 1702 w 1994"/>
                  <a:gd name="T19" fmla="*/ 17 h 7890"/>
                  <a:gd name="T20" fmla="*/ 1781 w 1994"/>
                  <a:gd name="T21" fmla="*/ 61 h 7890"/>
                  <a:gd name="T22" fmla="*/ 1861 w 1994"/>
                  <a:gd name="T23" fmla="*/ 123 h 7890"/>
                  <a:gd name="T24" fmla="*/ 1914 w 1994"/>
                  <a:gd name="T25" fmla="*/ 203 h 7890"/>
                  <a:gd name="T26" fmla="*/ 1976 w 1994"/>
                  <a:gd name="T27" fmla="*/ 344 h 7890"/>
                  <a:gd name="T28" fmla="*/ 1984 w 1994"/>
                  <a:gd name="T29" fmla="*/ 565 h 7890"/>
                  <a:gd name="T30" fmla="*/ 1508 w 1994"/>
                  <a:gd name="T31" fmla="*/ 4756 h 7890"/>
                  <a:gd name="T32" fmla="*/ 1455 w 1994"/>
                  <a:gd name="T33" fmla="*/ 4959 h 7890"/>
                  <a:gd name="T34" fmla="*/ 1340 w 1994"/>
                  <a:gd name="T35" fmla="*/ 5109 h 7890"/>
                  <a:gd name="T36" fmla="*/ 1190 w 1994"/>
                  <a:gd name="T37" fmla="*/ 5206 h 7890"/>
                  <a:gd name="T38" fmla="*/ 997 w 1994"/>
                  <a:gd name="T39" fmla="*/ 5241 h 7890"/>
                  <a:gd name="T40" fmla="*/ 900 w 1994"/>
                  <a:gd name="T41" fmla="*/ 5232 h 7890"/>
                  <a:gd name="T42" fmla="*/ 723 w 1994"/>
                  <a:gd name="T43" fmla="*/ 5162 h 7890"/>
                  <a:gd name="T44" fmla="*/ 591 w 1994"/>
                  <a:gd name="T45" fmla="*/ 5038 h 7890"/>
                  <a:gd name="T46" fmla="*/ 503 w 1994"/>
                  <a:gd name="T47" fmla="*/ 4861 h 7890"/>
                  <a:gd name="T48" fmla="*/ 9 w 1994"/>
                  <a:gd name="T49" fmla="*/ 565 h 7890"/>
                  <a:gd name="T50" fmla="*/ 997 w 1994"/>
                  <a:gd name="T51" fmla="*/ 5973 h 7890"/>
                  <a:gd name="T52" fmla="*/ 1199 w 1994"/>
                  <a:gd name="T53" fmla="*/ 5991 h 7890"/>
                  <a:gd name="T54" fmla="*/ 1384 w 1994"/>
                  <a:gd name="T55" fmla="*/ 6053 h 7890"/>
                  <a:gd name="T56" fmla="*/ 1552 w 1994"/>
                  <a:gd name="T57" fmla="*/ 6132 h 7890"/>
                  <a:gd name="T58" fmla="*/ 1693 w 1994"/>
                  <a:gd name="T59" fmla="*/ 6247 h 7890"/>
                  <a:gd name="T60" fmla="*/ 1808 w 1994"/>
                  <a:gd name="T61" fmla="*/ 6388 h 7890"/>
                  <a:gd name="T62" fmla="*/ 1896 w 1994"/>
                  <a:gd name="T63" fmla="*/ 6547 h 7890"/>
                  <a:gd name="T64" fmla="*/ 1949 w 1994"/>
                  <a:gd name="T65" fmla="*/ 6732 h 7890"/>
                  <a:gd name="T66" fmla="*/ 1967 w 1994"/>
                  <a:gd name="T67" fmla="*/ 6927 h 7890"/>
                  <a:gd name="T68" fmla="*/ 1967 w 1994"/>
                  <a:gd name="T69" fmla="*/ 6944 h 7890"/>
                  <a:gd name="T70" fmla="*/ 1949 w 1994"/>
                  <a:gd name="T71" fmla="*/ 7138 h 7890"/>
                  <a:gd name="T72" fmla="*/ 1896 w 1994"/>
                  <a:gd name="T73" fmla="*/ 7315 h 7890"/>
                  <a:gd name="T74" fmla="*/ 1808 w 1994"/>
                  <a:gd name="T75" fmla="*/ 7483 h 7890"/>
                  <a:gd name="T76" fmla="*/ 1693 w 1994"/>
                  <a:gd name="T77" fmla="*/ 7615 h 7890"/>
                  <a:gd name="T78" fmla="*/ 1552 w 1994"/>
                  <a:gd name="T79" fmla="*/ 7730 h 7890"/>
                  <a:gd name="T80" fmla="*/ 1384 w 1994"/>
                  <a:gd name="T81" fmla="*/ 7818 h 7890"/>
                  <a:gd name="T82" fmla="*/ 1199 w 1994"/>
                  <a:gd name="T83" fmla="*/ 7871 h 7890"/>
                  <a:gd name="T84" fmla="*/ 997 w 1994"/>
                  <a:gd name="T85" fmla="*/ 7889 h 7890"/>
                  <a:gd name="T86" fmla="*/ 891 w 1994"/>
                  <a:gd name="T87" fmla="*/ 7889 h 7890"/>
                  <a:gd name="T88" fmla="*/ 706 w 1994"/>
                  <a:gd name="T89" fmla="*/ 7853 h 7890"/>
                  <a:gd name="T90" fmla="*/ 529 w 1994"/>
                  <a:gd name="T91" fmla="*/ 7783 h 7890"/>
                  <a:gd name="T92" fmla="*/ 370 w 1994"/>
                  <a:gd name="T93" fmla="*/ 7677 h 7890"/>
                  <a:gd name="T94" fmla="*/ 247 w 1994"/>
                  <a:gd name="T95" fmla="*/ 7553 h 7890"/>
                  <a:gd name="T96" fmla="*/ 141 w 1994"/>
                  <a:gd name="T97" fmla="*/ 7403 h 7890"/>
                  <a:gd name="T98" fmla="*/ 70 w 1994"/>
                  <a:gd name="T99" fmla="*/ 7236 h 7890"/>
                  <a:gd name="T100" fmla="*/ 35 w 1994"/>
                  <a:gd name="T101" fmla="*/ 7041 h 7890"/>
                  <a:gd name="T102" fmla="*/ 26 w 1994"/>
                  <a:gd name="T103" fmla="*/ 6927 h 7890"/>
                  <a:gd name="T104" fmla="*/ 35 w 1994"/>
                  <a:gd name="T105" fmla="*/ 6821 h 7890"/>
                  <a:gd name="T106" fmla="*/ 70 w 1994"/>
                  <a:gd name="T107" fmla="*/ 6635 h 7890"/>
                  <a:gd name="T108" fmla="*/ 141 w 1994"/>
                  <a:gd name="T109" fmla="*/ 6468 h 7890"/>
                  <a:gd name="T110" fmla="*/ 247 w 1994"/>
                  <a:gd name="T111" fmla="*/ 6318 h 7890"/>
                  <a:gd name="T112" fmla="*/ 370 w 1994"/>
                  <a:gd name="T113" fmla="*/ 6185 h 7890"/>
                  <a:gd name="T114" fmla="*/ 529 w 1994"/>
                  <a:gd name="T115" fmla="*/ 6088 h 7890"/>
                  <a:gd name="T116" fmla="*/ 706 w 1994"/>
                  <a:gd name="T117" fmla="*/ 6018 h 7890"/>
                  <a:gd name="T118" fmla="*/ 891 w 1994"/>
                  <a:gd name="T119" fmla="*/ 5982 h 7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7890">
                    <a:moveTo>
                      <a:pt x="9" y="565"/>
                    </a:moveTo>
                    <a:lnTo>
                      <a:pt x="9" y="565"/>
                    </a:lnTo>
                    <a:lnTo>
                      <a:pt x="0" y="450"/>
                    </a:lnTo>
                    <a:lnTo>
                      <a:pt x="17" y="344"/>
                    </a:lnTo>
                    <a:lnTo>
                      <a:pt x="53" y="247"/>
                    </a:lnTo>
                    <a:lnTo>
                      <a:pt x="79" y="203"/>
                    </a:lnTo>
                    <a:lnTo>
                      <a:pt x="106" y="159"/>
                    </a:lnTo>
                    <a:lnTo>
                      <a:pt x="132" y="123"/>
                    </a:lnTo>
                    <a:lnTo>
                      <a:pt x="168" y="88"/>
                    </a:lnTo>
                    <a:lnTo>
                      <a:pt x="212" y="61"/>
                    </a:lnTo>
                    <a:lnTo>
                      <a:pt x="247" y="44"/>
                    </a:lnTo>
                    <a:lnTo>
                      <a:pt x="300" y="17"/>
                    </a:lnTo>
                    <a:lnTo>
                      <a:pt x="344" y="9"/>
                    </a:lnTo>
                    <a:lnTo>
                      <a:pt x="397" y="0"/>
                    </a:lnTo>
                    <a:lnTo>
                      <a:pt x="450" y="0"/>
                    </a:lnTo>
                    <a:lnTo>
                      <a:pt x="1543" y="0"/>
                    </a:lnTo>
                    <a:lnTo>
                      <a:pt x="1543" y="0"/>
                    </a:lnTo>
                    <a:lnTo>
                      <a:pt x="1596" y="0"/>
                    </a:lnTo>
                    <a:lnTo>
                      <a:pt x="1649" y="9"/>
                    </a:lnTo>
                    <a:lnTo>
                      <a:pt x="1702" y="17"/>
                    </a:lnTo>
                    <a:lnTo>
                      <a:pt x="1746" y="44"/>
                    </a:lnTo>
                    <a:lnTo>
                      <a:pt x="1781" y="61"/>
                    </a:lnTo>
                    <a:lnTo>
                      <a:pt x="1825" y="88"/>
                    </a:lnTo>
                    <a:lnTo>
                      <a:pt x="1861" y="123"/>
                    </a:lnTo>
                    <a:lnTo>
                      <a:pt x="1887" y="159"/>
                    </a:lnTo>
                    <a:lnTo>
                      <a:pt x="1914" y="203"/>
                    </a:lnTo>
                    <a:lnTo>
                      <a:pt x="1940" y="247"/>
                    </a:lnTo>
                    <a:lnTo>
                      <a:pt x="1976" y="344"/>
                    </a:lnTo>
                    <a:lnTo>
                      <a:pt x="1993" y="450"/>
                    </a:lnTo>
                    <a:lnTo>
                      <a:pt x="1984" y="565"/>
                    </a:lnTo>
                    <a:lnTo>
                      <a:pt x="1508" y="4756"/>
                    </a:lnTo>
                    <a:lnTo>
                      <a:pt x="1508" y="4756"/>
                    </a:lnTo>
                    <a:lnTo>
                      <a:pt x="1490" y="4861"/>
                    </a:lnTo>
                    <a:lnTo>
                      <a:pt x="1455" y="4959"/>
                    </a:lnTo>
                    <a:lnTo>
                      <a:pt x="1402" y="5038"/>
                    </a:lnTo>
                    <a:lnTo>
                      <a:pt x="1340" y="5109"/>
                    </a:lnTo>
                    <a:lnTo>
                      <a:pt x="1270" y="5162"/>
                    </a:lnTo>
                    <a:lnTo>
                      <a:pt x="1190" y="5206"/>
                    </a:lnTo>
                    <a:lnTo>
                      <a:pt x="1093" y="5232"/>
                    </a:lnTo>
                    <a:lnTo>
                      <a:pt x="997" y="5241"/>
                    </a:lnTo>
                    <a:lnTo>
                      <a:pt x="997" y="5241"/>
                    </a:lnTo>
                    <a:lnTo>
                      <a:pt x="900" y="5232"/>
                    </a:lnTo>
                    <a:lnTo>
                      <a:pt x="803" y="5206"/>
                    </a:lnTo>
                    <a:lnTo>
                      <a:pt x="723" y="5162"/>
                    </a:lnTo>
                    <a:lnTo>
                      <a:pt x="653" y="5109"/>
                    </a:lnTo>
                    <a:lnTo>
                      <a:pt x="591" y="5038"/>
                    </a:lnTo>
                    <a:lnTo>
                      <a:pt x="538" y="4959"/>
                    </a:lnTo>
                    <a:lnTo>
                      <a:pt x="503" y="4861"/>
                    </a:lnTo>
                    <a:lnTo>
                      <a:pt x="485" y="4756"/>
                    </a:lnTo>
                    <a:lnTo>
                      <a:pt x="9" y="565"/>
                    </a:lnTo>
                    <a:close/>
                    <a:moveTo>
                      <a:pt x="997" y="5973"/>
                    </a:moveTo>
                    <a:lnTo>
                      <a:pt x="997" y="5973"/>
                    </a:lnTo>
                    <a:lnTo>
                      <a:pt x="1102" y="5982"/>
                    </a:lnTo>
                    <a:lnTo>
                      <a:pt x="1199" y="5991"/>
                    </a:lnTo>
                    <a:lnTo>
                      <a:pt x="1296" y="6018"/>
                    </a:lnTo>
                    <a:lnTo>
                      <a:pt x="1384" y="6053"/>
                    </a:lnTo>
                    <a:lnTo>
                      <a:pt x="1464" y="6088"/>
                    </a:lnTo>
                    <a:lnTo>
                      <a:pt x="1552" y="6132"/>
                    </a:lnTo>
                    <a:lnTo>
                      <a:pt x="1623" y="6185"/>
                    </a:lnTo>
                    <a:lnTo>
                      <a:pt x="1693" y="6247"/>
                    </a:lnTo>
                    <a:lnTo>
                      <a:pt x="1755" y="6318"/>
                    </a:lnTo>
                    <a:lnTo>
                      <a:pt x="1808" y="6388"/>
                    </a:lnTo>
                    <a:lnTo>
                      <a:pt x="1852" y="6468"/>
                    </a:lnTo>
                    <a:lnTo>
                      <a:pt x="1896" y="6547"/>
                    </a:lnTo>
                    <a:lnTo>
                      <a:pt x="1923" y="6635"/>
                    </a:lnTo>
                    <a:lnTo>
                      <a:pt x="1949" y="6732"/>
                    </a:lnTo>
                    <a:lnTo>
                      <a:pt x="1958" y="6821"/>
                    </a:lnTo>
                    <a:lnTo>
                      <a:pt x="1967" y="6927"/>
                    </a:lnTo>
                    <a:lnTo>
                      <a:pt x="1967" y="6944"/>
                    </a:lnTo>
                    <a:lnTo>
                      <a:pt x="1967" y="6944"/>
                    </a:lnTo>
                    <a:lnTo>
                      <a:pt x="1958" y="7041"/>
                    </a:lnTo>
                    <a:lnTo>
                      <a:pt x="1949" y="7138"/>
                    </a:lnTo>
                    <a:lnTo>
                      <a:pt x="1923" y="7236"/>
                    </a:lnTo>
                    <a:lnTo>
                      <a:pt x="1896" y="7315"/>
                    </a:lnTo>
                    <a:lnTo>
                      <a:pt x="1852" y="7403"/>
                    </a:lnTo>
                    <a:lnTo>
                      <a:pt x="1808" y="7483"/>
                    </a:lnTo>
                    <a:lnTo>
                      <a:pt x="1755" y="7553"/>
                    </a:lnTo>
                    <a:lnTo>
                      <a:pt x="1693" y="7615"/>
                    </a:lnTo>
                    <a:lnTo>
                      <a:pt x="1623" y="7677"/>
                    </a:lnTo>
                    <a:lnTo>
                      <a:pt x="1552" y="7730"/>
                    </a:lnTo>
                    <a:lnTo>
                      <a:pt x="1464" y="7783"/>
                    </a:lnTo>
                    <a:lnTo>
                      <a:pt x="1384" y="7818"/>
                    </a:lnTo>
                    <a:lnTo>
                      <a:pt x="1296" y="7853"/>
                    </a:lnTo>
                    <a:lnTo>
                      <a:pt x="1199" y="7871"/>
                    </a:lnTo>
                    <a:lnTo>
                      <a:pt x="1102" y="7889"/>
                    </a:lnTo>
                    <a:lnTo>
                      <a:pt x="997" y="7889"/>
                    </a:lnTo>
                    <a:lnTo>
                      <a:pt x="997" y="7889"/>
                    </a:lnTo>
                    <a:lnTo>
                      <a:pt x="891" y="7889"/>
                    </a:lnTo>
                    <a:lnTo>
                      <a:pt x="794" y="7871"/>
                    </a:lnTo>
                    <a:lnTo>
                      <a:pt x="706" y="7853"/>
                    </a:lnTo>
                    <a:lnTo>
                      <a:pt x="609" y="7818"/>
                    </a:lnTo>
                    <a:lnTo>
                      <a:pt x="529" y="7783"/>
                    </a:lnTo>
                    <a:lnTo>
                      <a:pt x="450" y="7730"/>
                    </a:lnTo>
                    <a:lnTo>
                      <a:pt x="370" y="7677"/>
                    </a:lnTo>
                    <a:lnTo>
                      <a:pt x="309" y="7615"/>
                    </a:lnTo>
                    <a:lnTo>
                      <a:pt x="247" y="7553"/>
                    </a:lnTo>
                    <a:lnTo>
                      <a:pt x="185" y="7483"/>
                    </a:lnTo>
                    <a:lnTo>
                      <a:pt x="141" y="7403"/>
                    </a:lnTo>
                    <a:lnTo>
                      <a:pt x="106" y="7315"/>
                    </a:lnTo>
                    <a:lnTo>
                      <a:pt x="70" y="7236"/>
                    </a:lnTo>
                    <a:lnTo>
                      <a:pt x="44" y="7138"/>
                    </a:lnTo>
                    <a:lnTo>
                      <a:pt x="35" y="7041"/>
                    </a:lnTo>
                    <a:lnTo>
                      <a:pt x="26" y="6944"/>
                    </a:lnTo>
                    <a:lnTo>
                      <a:pt x="26" y="6927"/>
                    </a:lnTo>
                    <a:lnTo>
                      <a:pt x="26" y="6927"/>
                    </a:lnTo>
                    <a:lnTo>
                      <a:pt x="35" y="6821"/>
                    </a:lnTo>
                    <a:lnTo>
                      <a:pt x="44" y="6732"/>
                    </a:lnTo>
                    <a:lnTo>
                      <a:pt x="70" y="6635"/>
                    </a:lnTo>
                    <a:lnTo>
                      <a:pt x="106" y="6547"/>
                    </a:lnTo>
                    <a:lnTo>
                      <a:pt x="141" y="6468"/>
                    </a:lnTo>
                    <a:lnTo>
                      <a:pt x="185" y="6388"/>
                    </a:lnTo>
                    <a:lnTo>
                      <a:pt x="247" y="6318"/>
                    </a:lnTo>
                    <a:lnTo>
                      <a:pt x="309" y="6247"/>
                    </a:lnTo>
                    <a:lnTo>
                      <a:pt x="370" y="6185"/>
                    </a:lnTo>
                    <a:lnTo>
                      <a:pt x="450" y="6132"/>
                    </a:lnTo>
                    <a:lnTo>
                      <a:pt x="529" y="6088"/>
                    </a:lnTo>
                    <a:lnTo>
                      <a:pt x="609" y="6053"/>
                    </a:lnTo>
                    <a:lnTo>
                      <a:pt x="706" y="6018"/>
                    </a:lnTo>
                    <a:lnTo>
                      <a:pt x="794" y="5991"/>
                    </a:lnTo>
                    <a:lnTo>
                      <a:pt x="891" y="5982"/>
                    </a:lnTo>
                    <a:lnTo>
                      <a:pt x="997" y="59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 name="Freeform 3">
                <a:extLst>
                  <a:ext uri="{FF2B5EF4-FFF2-40B4-BE49-F238E27FC236}">
                    <a16:creationId xmlns:a16="http://schemas.microsoft.com/office/drawing/2014/main" id="{B79F8881-B5F5-E04D-84C5-F45B5BCE0E54}"/>
                  </a:ext>
                </a:extLst>
              </p:cNvPr>
              <p:cNvSpPr>
                <a:spLocks noChangeArrowheads="1"/>
              </p:cNvSpPr>
              <p:nvPr/>
            </p:nvSpPr>
            <p:spPr bwMode="auto">
              <a:xfrm>
                <a:off x="2384425" y="1408113"/>
                <a:ext cx="5426075" cy="4803775"/>
              </a:xfrm>
              <a:custGeom>
                <a:avLst/>
                <a:gdLst>
                  <a:gd name="T0" fmla="*/ 7536 w 15072"/>
                  <a:gd name="T1" fmla="*/ 688 h 13344"/>
                  <a:gd name="T2" fmla="*/ 7641 w 15072"/>
                  <a:gd name="T3" fmla="*/ 706 h 13344"/>
                  <a:gd name="T4" fmla="*/ 7729 w 15072"/>
                  <a:gd name="T5" fmla="*/ 741 h 13344"/>
                  <a:gd name="T6" fmla="*/ 7817 w 15072"/>
                  <a:gd name="T7" fmla="*/ 821 h 13344"/>
                  <a:gd name="T8" fmla="*/ 11100 w 15072"/>
                  <a:gd name="T9" fmla="*/ 6487 h 13344"/>
                  <a:gd name="T10" fmla="*/ 14339 w 15072"/>
                  <a:gd name="T11" fmla="*/ 12090 h 13344"/>
                  <a:gd name="T12" fmla="*/ 14383 w 15072"/>
                  <a:gd name="T13" fmla="*/ 12213 h 13344"/>
                  <a:gd name="T14" fmla="*/ 14383 w 15072"/>
                  <a:gd name="T15" fmla="*/ 12319 h 13344"/>
                  <a:gd name="T16" fmla="*/ 14365 w 15072"/>
                  <a:gd name="T17" fmla="*/ 12408 h 13344"/>
                  <a:gd name="T18" fmla="*/ 14339 w 15072"/>
                  <a:gd name="T19" fmla="*/ 12469 h 13344"/>
                  <a:gd name="T20" fmla="*/ 14268 w 15072"/>
                  <a:gd name="T21" fmla="*/ 12549 h 13344"/>
                  <a:gd name="T22" fmla="*/ 14189 w 15072"/>
                  <a:gd name="T23" fmla="*/ 12610 h 13344"/>
                  <a:gd name="T24" fmla="*/ 14083 w 15072"/>
                  <a:gd name="T25" fmla="*/ 12646 h 13344"/>
                  <a:gd name="T26" fmla="*/ 7536 w 15072"/>
                  <a:gd name="T27" fmla="*/ 12655 h 13344"/>
                  <a:gd name="T28" fmla="*/ 1059 w 15072"/>
                  <a:gd name="T29" fmla="*/ 12655 h 13344"/>
                  <a:gd name="T30" fmla="*/ 935 w 15072"/>
                  <a:gd name="T31" fmla="*/ 12637 h 13344"/>
                  <a:gd name="T32" fmla="*/ 838 w 15072"/>
                  <a:gd name="T33" fmla="*/ 12584 h 13344"/>
                  <a:gd name="T34" fmla="*/ 777 w 15072"/>
                  <a:gd name="T35" fmla="*/ 12522 h 13344"/>
                  <a:gd name="T36" fmla="*/ 732 w 15072"/>
                  <a:gd name="T37" fmla="*/ 12469 h 13344"/>
                  <a:gd name="T38" fmla="*/ 697 w 15072"/>
                  <a:gd name="T39" fmla="*/ 12372 h 13344"/>
                  <a:gd name="T40" fmla="*/ 688 w 15072"/>
                  <a:gd name="T41" fmla="*/ 12275 h 13344"/>
                  <a:gd name="T42" fmla="*/ 706 w 15072"/>
                  <a:gd name="T43" fmla="*/ 12152 h 13344"/>
                  <a:gd name="T44" fmla="*/ 3971 w 15072"/>
                  <a:gd name="T45" fmla="*/ 6487 h 13344"/>
                  <a:gd name="T46" fmla="*/ 7209 w 15072"/>
                  <a:gd name="T47" fmla="*/ 874 h 13344"/>
                  <a:gd name="T48" fmla="*/ 7298 w 15072"/>
                  <a:gd name="T49" fmla="*/ 777 h 13344"/>
                  <a:gd name="T50" fmla="*/ 7386 w 15072"/>
                  <a:gd name="T51" fmla="*/ 715 h 13344"/>
                  <a:gd name="T52" fmla="*/ 7474 w 15072"/>
                  <a:gd name="T53" fmla="*/ 697 h 13344"/>
                  <a:gd name="T54" fmla="*/ 7536 w 15072"/>
                  <a:gd name="T55" fmla="*/ 0 h 13344"/>
                  <a:gd name="T56" fmla="*/ 7404 w 15072"/>
                  <a:gd name="T57" fmla="*/ 9 h 13344"/>
                  <a:gd name="T58" fmla="*/ 7139 w 15072"/>
                  <a:gd name="T59" fmla="*/ 79 h 13344"/>
                  <a:gd name="T60" fmla="*/ 6901 w 15072"/>
                  <a:gd name="T61" fmla="*/ 212 h 13344"/>
                  <a:gd name="T62" fmla="*/ 6698 w 15072"/>
                  <a:gd name="T63" fmla="*/ 406 h 13344"/>
                  <a:gd name="T64" fmla="*/ 3380 w 15072"/>
                  <a:gd name="T65" fmla="*/ 6142 h 13344"/>
                  <a:gd name="T66" fmla="*/ 141 w 15072"/>
                  <a:gd name="T67" fmla="*/ 11754 h 13344"/>
                  <a:gd name="T68" fmla="*/ 35 w 15072"/>
                  <a:gd name="T69" fmla="*/ 12019 h 13344"/>
                  <a:gd name="T70" fmla="*/ 0 w 15072"/>
                  <a:gd name="T71" fmla="*/ 12293 h 13344"/>
                  <a:gd name="T72" fmla="*/ 35 w 15072"/>
                  <a:gd name="T73" fmla="*/ 12566 h 13344"/>
                  <a:gd name="T74" fmla="*/ 141 w 15072"/>
                  <a:gd name="T75" fmla="*/ 12813 h 13344"/>
                  <a:gd name="T76" fmla="*/ 300 w 15072"/>
                  <a:gd name="T77" fmla="*/ 13025 h 13344"/>
                  <a:gd name="T78" fmla="*/ 512 w 15072"/>
                  <a:gd name="T79" fmla="*/ 13193 h 13344"/>
                  <a:gd name="T80" fmla="*/ 768 w 15072"/>
                  <a:gd name="T81" fmla="*/ 13299 h 13344"/>
                  <a:gd name="T82" fmla="*/ 1059 w 15072"/>
                  <a:gd name="T83" fmla="*/ 13343 h 13344"/>
                  <a:gd name="T84" fmla="*/ 14012 w 15072"/>
                  <a:gd name="T85" fmla="*/ 13343 h 13344"/>
                  <a:gd name="T86" fmla="*/ 14162 w 15072"/>
                  <a:gd name="T87" fmla="*/ 13334 h 13344"/>
                  <a:gd name="T88" fmla="*/ 14436 w 15072"/>
                  <a:gd name="T89" fmla="*/ 13255 h 13344"/>
                  <a:gd name="T90" fmla="*/ 14665 w 15072"/>
                  <a:gd name="T91" fmla="*/ 13114 h 13344"/>
                  <a:gd name="T92" fmla="*/ 14859 w 15072"/>
                  <a:gd name="T93" fmla="*/ 12919 h 13344"/>
                  <a:gd name="T94" fmla="*/ 14992 w 15072"/>
                  <a:gd name="T95" fmla="*/ 12690 h 13344"/>
                  <a:gd name="T96" fmla="*/ 15062 w 15072"/>
                  <a:gd name="T97" fmla="*/ 12434 h 13344"/>
                  <a:gd name="T98" fmla="*/ 15062 w 15072"/>
                  <a:gd name="T99" fmla="*/ 12160 h 13344"/>
                  <a:gd name="T100" fmla="*/ 14992 w 15072"/>
                  <a:gd name="T101" fmla="*/ 11887 h 13344"/>
                  <a:gd name="T102" fmla="*/ 11691 w 15072"/>
                  <a:gd name="T103" fmla="*/ 6142 h 13344"/>
                  <a:gd name="T104" fmla="*/ 8453 w 15072"/>
                  <a:gd name="T105" fmla="*/ 530 h 13344"/>
                  <a:gd name="T106" fmla="*/ 8276 w 15072"/>
                  <a:gd name="T107" fmla="*/ 300 h 13344"/>
                  <a:gd name="T108" fmla="*/ 8056 w 15072"/>
                  <a:gd name="T109" fmla="*/ 132 h 13344"/>
                  <a:gd name="T110" fmla="*/ 7800 w 15072"/>
                  <a:gd name="T111" fmla="*/ 35 h 13344"/>
                  <a:gd name="T112" fmla="*/ 7536 w 15072"/>
                  <a:gd name="T113" fmla="*/ 0 h 13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072" h="13344">
                    <a:moveTo>
                      <a:pt x="7536" y="688"/>
                    </a:moveTo>
                    <a:lnTo>
                      <a:pt x="7536" y="688"/>
                    </a:lnTo>
                    <a:lnTo>
                      <a:pt x="7597" y="697"/>
                    </a:lnTo>
                    <a:lnTo>
                      <a:pt x="7641" y="706"/>
                    </a:lnTo>
                    <a:lnTo>
                      <a:pt x="7685" y="715"/>
                    </a:lnTo>
                    <a:lnTo>
                      <a:pt x="7729" y="741"/>
                    </a:lnTo>
                    <a:lnTo>
                      <a:pt x="7773" y="777"/>
                    </a:lnTo>
                    <a:lnTo>
                      <a:pt x="7817" y="821"/>
                    </a:lnTo>
                    <a:lnTo>
                      <a:pt x="7862" y="874"/>
                    </a:lnTo>
                    <a:lnTo>
                      <a:pt x="11100" y="6487"/>
                    </a:lnTo>
                    <a:lnTo>
                      <a:pt x="14339" y="12090"/>
                    </a:lnTo>
                    <a:lnTo>
                      <a:pt x="14339" y="12090"/>
                    </a:lnTo>
                    <a:lnTo>
                      <a:pt x="14365" y="12152"/>
                    </a:lnTo>
                    <a:lnTo>
                      <a:pt x="14383" y="12213"/>
                    </a:lnTo>
                    <a:lnTo>
                      <a:pt x="14392" y="12275"/>
                    </a:lnTo>
                    <a:lnTo>
                      <a:pt x="14383" y="12319"/>
                    </a:lnTo>
                    <a:lnTo>
                      <a:pt x="14374" y="12372"/>
                    </a:lnTo>
                    <a:lnTo>
                      <a:pt x="14365" y="12408"/>
                    </a:lnTo>
                    <a:lnTo>
                      <a:pt x="14339" y="12469"/>
                    </a:lnTo>
                    <a:lnTo>
                      <a:pt x="14339" y="12469"/>
                    </a:lnTo>
                    <a:lnTo>
                      <a:pt x="14303" y="12522"/>
                    </a:lnTo>
                    <a:lnTo>
                      <a:pt x="14268" y="12549"/>
                    </a:lnTo>
                    <a:lnTo>
                      <a:pt x="14233" y="12584"/>
                    </a:lnTo>
                    <a:lnTo>
                      <a:pt x="14189" y="12610"/>
                    </a:lnTo>
                    <a:lnTo>
                      <a:pt x="14144" y="12637"/>
                    </a:lnTo>
                    <a:lnTo>
                      <a:pt x="14083" y="12646"/>
                    </a:lnTo>
                    <a:lnTo>
                      <a:pt x="14012" y="12655"/>
                    </a:lnTo>
                    <a:lnTo>
                      <a:pt x="7536" y="12655"/>
                    </a:lnTo>
                    <a:lnTo>
                      <a:pt x="1059" y="12655"/>
                    </a:lnTo>
                    <a:lnTo>
                      <a:pt x="1059" y="12655"/>
                    </a:lnTo>
                    <a:lnTo>
                      <a:pt x="988" y="12646"/>
                    </a:lnTo>
                    <a:lnTo>
                      <a:pt x="935" y="12637"/>
                    </a:lnTo>
                    <a:lnTo>
                      <a:pt x="882" y="12610"/>
                    </a:lnTo>
                    <a:lnTo>
                      <a:pt x="838" y="12584"/>
                    </a:lnTo>
                    <a:lnTo>
                      <a:pt x="803" y="12549"/>
                    </a:lnTo>
                    <a:lnTo>
                      <a:pt x="777" y="12522"/>
                    </a:lnTo>
                    <a:lnTo>
                      <a:pt x="732" y="12469"/>
                    </a:lnTo>
                    <a:lnTo>
                      <a:pt x="732" y="12469"/>
                    </a:lnTo>
                    <a:lnTo>
                      <a:pt x="706" y="12408"/>
                    </a:lnTo>
                    <a:lnTo>
                      <a:pt x="697" y="12372"/>
                    </a:lnTo>
                    <a:lnTo>
                      <a:pt x="688" y="12319"/>
                    </a:lnTo>
                    <a:lnTo>
                      <a:pt x="688" y="12275"/>
                    </a:lnTo>
                    <a:lnTo>
                      <a:pt x="688" y="12213"/>
                    </a:lnTo>
                    <a:lnTo>
                      <a:pt x="706" y="12152"/>
                    </a:lnTo>
                    <a:lnTo>
                      <a:pt x="732" y="12090"/>
                    </a:lnTo>
                    <a:lnTo>
                      <a:pt x="3971" y="6487"/>
                    </a:lnTo>
                    <a:lnTo>
                      <a:pt x="7209" y="874"/>
                    </a:lnTo>
                    <a:lnTo>
                      <a:pt x="7209" y="874"/>
                    </a:lnTo>
                    <a:lnTo>
                      <a:pt x="7254" y="821"/>
                    </a:lnTo>
                    <a:lnTo>
                      <a:pt x="7298" y="777"/>
                    </a:lnTo>
                    <a:lnTo>
                      <a:pt x="7342" y="741"/>
                    </a:lnTo>
                    <a:lnTo>
                      <a:pt x="7386" y="715"/>
                    </a:lnTo>
                    <a:lnTo>
                      <a:pt x="7430" y="706"/>
                    </a:lnTo>
                    <a:lnTo>
                      <a:pt x="7474" y="697"/>
                    </a:lnTo>
                    <a:lnTo>
                      <a:pt x="7536" y="688"/>
                    </a:lnTo>
                    <a:close/>
                    <a:moveTo>
                      <a:pt x="7536" y="0"/>
                    </a:moveTo>
                    <a:lnTo>
                      <a:pt x="7536" y="0"/>
                    </a:lnTo>
                    <a:lnTo>
                      <a:pt x="7404" y="9"/>
                    </a:lnTo>
                    <a:lnTo>
                      <a:pt x="7271" y="35"/>
                    </a:lnTo>
                    <a:lnTo>
                      <a:pt x="7139" y="79"/>
                    </a:lnTo>
                    <a:lnTo>
                      <a:pt x="7024" y="132"/>
                    </a:lnTo>
                    <a:lnTo>
                      <a:pt x="6901" y="212"/>
                    </a:lnTo>
                    <a:lnTo>
                      <a:pt x="6795" y="300"/>
                    </a:lnTo>
                    <a:lnTo>
                      <a:pt x="6698" y="406"/>
                    </a:lnTo>
                    <a:lnTo>
                      <a:pt x="6618" y="530"/>
                    </a:lnTo>
                    <a:lnTo>
                      <a:pt x="3380" y="6142"/>
                    </a:lnTo>
                    <a:lnTo>
                      <a:pt x="141" y="11754"/>
                    </a:lnTo>
                    <a:lnTo>
                      <a:pt x="141" y="11754"/>
                    </a:lnTo>
                    <a:lnTo>
                      <a:pt x="79" y="11887"/>
                    </a:lnTo>
                    <a:lnTo>
                      <a:pt x="35" y="12019"/>
                    </a:lnTo>
                    <a:lnTo>
                      <a:pt x="9" y="12160"/>
                    </a:lnTo>
                    <a:lnTo>
                      <a:pt x="0" y="12293"/>
                    </a:lnTo>
                    <a:lnTo>
                      <a:pt x="9" y="12434"/>
                    </a:lnTo>
                    <a:lnTo>
                      <a:pt x="35" y="12566"/>
                    </a:lnTo>
                    <a:lnTo>
                      <a:pt x="79" y="12690"/>
                    </a:lnTo>
                    <a:lnTo>
                      <a:pt x="141" y="12813"/>
                    </a:lnTo>
                    <a:lnTo>
                      <a:pt x="221" y="12919"/>
                    </a:lnTo>
                    <a:lnTo>
                      <a:pt x="300" y="13025"/>
                    </a:lnTo>
                    <a:lnTo>
                      <a:pt x="406" y="13114"/>
                    </a:lnTo>
                    <a:lnTo>
                      <a:pt x="512" y="13193"/>
                    </a:lnTo>
                    <a:lnTo>
                      <a:pt x="635" y="13255"/>
                    </a:lnTo>
                    <a:lnTo>
                      <a:pt x="768" y="13299"/>
                    </a:lnTo>
                    <a:lnTo>
                      <a:pt x="909" y="13334"/>
                    </a:lnTo>
                    <a:lnTo>
                      <a:pt x="1059" y="13343"/>
                    </a:lnTo>
                    <a:lnTo>
                      <a:pt x="7536" y="13343"/>
                    </a:lnTo>
                    <a:lnTo>
                      <a:pt x="14012" y="13343"/>
                    </a:lnTo>
                    <a:lnTo>
                      <a:pt x="14012" y="13343"/>
                    </a:lnTo>
                    <a:lnTo>
                      <a:pt x="14162" y="13334"/>
                    </a:lnTo>
                    <a:lnTo>
                      <a:pt x="14303" y="13299"/>
                    </a:lnTo>
                    <a:lnTo>
                      <a:pt x="14436" y="13255"/>
                    </a:lnTo>
                    <a:lnTo>
                      <a:pt x="14559" y="13193"/>
                    </a:lnTo>
                    <a:lnTo>
                      <a:pt x="14665" y="13114"/>
                    </a:lnTo>
                    <a:lnTo>
                      <a:pt x="14771" y="13025"/>
                    </a:lnTo>
                    <a:lnTo>
                      <a:pt x="14859" y="12919"/>
                    </a:lnTo>
                    <a:lnTo>
                      <a:pt x="14930" y="12813"/>
                    </a:lnTo>
                    <a:lnTo>
                      <a:pt x="14992" y="12690"/>
                    </a:lnTo>
                    <a:lnTo>
                      <a:pt x="15036" y="12566"/>
                    </a:lnTo>
                    <a:lnTo>
                      <a:pt x="15062" y="12434"/>
                    </a:lnTo>
                    <a:lnTo>
                      <a:pt x="15071" y="12293"/>
                    </a:lnTo>
                    <a:lnTo>
                      <a:pt x="15062" y="12160"/>
                    </a:lnTo>
                    <a:lnTo>
                      <a:pt x="15045" y="12019"/>
                    </a:lnTo>
                    <a:lnTo>
                      <a:pt x="14992" y="11887"/>
                    </a:lnTo>
                    <a:lnTo>
                      <a:pt x="14930" y="11754"/>
                    </a:lnTo>
                    <a:lnTo>
                      <a:pt x="11691" y="6142"/>
                    </a:lnTo>
                    <a:lnTo>
                      <a:pt x="8453" y="530"/>
                    </a:lnTo>
                    <a:lnTo>
                      <a:pt x="8453" y="530"/>
                    </a:lnTo>
                    <a:lnTo>
                      <a:pt x="8373" y="406"/>
                    </a:lnTo>
                    <a:lnTo>
                      <a:pt x="8276" y="300"/>
                    </a:lnTo>
                    <a:lnTo>
                      <a:pt x="8170" y="212"/>
                    </a:lnTo>
                    <a:lnTo>
                      <a:pt x="8056" y="132"/>
                    </a:lnTo>
                    <a:lnTo>
                      <a:pt x="7932" y="79"/>
                    </a:lnTo>
                    <a:lnTo>
                      <a:pt x="7800" y="35"/>
                    </a:lnTo>
                    <a:lnTo>
                      <a:pt x="7667" y="9"/>
                    </a:lnTo>
                    <a:lnTo>
                      <a:pt x="7536"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99" name="Rectangle 98">
            <a:extLst>
              <a:ext uri="{FF2B5EF4-FFF2-40B4-BE49-F238E27FC236}">
                <a16:creationId xmlns:a16="http://schemas.microsoft.com/office/drawing/2014/main" id="{E8CE23FE-7162-414A-9287-89F9200EEC5C}"/>
              </a:ext>
            </a:extLst>
          </p:cNvPr>
          <p:cNvSpPr/>
          <p:nvPr/>
        </p:nvSpPr>
        <p:spPr>
          <a:xfrm>
            <a:off x="6808388" y="3960863"/>
            <a:ext cx="988652" cy="31397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Data</a:t>
            </a:r>
            <a:endParaRPr lang="en-US">
              <a:solidFill>
                <a:schemeClr val="bg1"/>
              </a:solidFill>
            </a:endParaRPr>
          </a:p>
        </p:txBody>
      </p:sp>
      <p:sp>
        <p:nvSpPr>
          <p:cNvPr id="100" name="Rectangle 99">
            <a:extLst>
              <a:ext uri="{FF2B5EF4-FFF2-40B4-BE49-F238E27FC236}">
                <a16:creationId xmlns:a16="http://schemas.microsoft.com/office/drawing/2014/main" id="{CEAD9A8E-A588-154D-969D-5A5627D91D94}"/>
              </a:ext>
            </a:extLst>
          </p:cNvPr>
          <p:cNvSpPr/>
          <p:nvPr/>
        </p:nvSpPr>
        <p:spPr>
          <a:xfrm>
            <a:off x="9115466" y="3973207"/>
            <a:ext cx="365826" cy="313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W</a:t>
            </a:r>
            <a:endParaRPr lang="en-US">
              <a:solidFill>
                <a:schemeClr val="bg1"/>
              </a:solidFill>
            </a:endParaRPr>
          </a:p>
        </p:txBody>
      </p:sp>
      <p:sp>
        <p:nvSpPr>
          <p:cNvPr id="101" name="Rectangle 100">
            <a:extLst>
              <a:ext uri="{FF2B5EF4-FFF2-40B4-BE49-F238E27FC236}">
                <a16:creationId xmlns:a16="http://schemas.microsoft.com/office/drawing/2014/main" id="{AD046601-DD88-EA41-85D9-5885C3CAC3C2}"/>
              </a:ext>
            </a:extLst>
          </p:cNvPr>
          <p:cNvSpPr/>
          <p:nvPr/>
        </p:nvSpPr>
        <p:spPr>
          <a:xfrm>
            <a:off x="5652366" y="3960863"/>
            <a:ext cx="988652" cy="31397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Data</a:t>
            </a:r>
            <a:endParaRPr lang="en-US">
              <a:solidFill>
                <a:schemeClr val="bg1"/>
              </a:solidFill>
            </a:endParaRPr>
          </a:p>
        </p:txBody>
      </p:sp>
      <p:sp>
        <p:nvSpPr>
          <p:cNvPr id="102" name="Rectangle 101">
            <a:extLst>
              <a:ext uri="{FF2B5EF4-FFF2-40B4-BE49-F238E27FC236}">
                <a16:creationId xmlns:a16="http://schemas.microsoft.com/office/drawing/2014/main" id="{CAD98A30-DEA1-B342-8AAB-0250B4DD370F}"/>
              </a:ext>
            </a:extLst>
          </p:cNvPr>
          <p:cNvSpPr/>
          <p:nvPr/>
        </p:nvSpPr>
        <p:spPr>
          <a:xfrm>
            <a:off x="10901924" y="3960863"/>
            <a:ext cx="365826" cy="313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W</a:t>
            </a:r>
            <a:endParaRPr lang="en-US">
              <a:solidFill>
                <a:schemeClr val="bg1"/>
              </a:solidFill>
            </a:endParaRPr>
          </a:p>
        </p:txBody>
      </p:sp>
      <p:pic>
        <p:nvPicPr>
          <p:cNvPr id="6" name="Picture 5">
            <a:extLst>
              <a:ext uri="{FF2B5EF4-FFF2-40B4-BE49-F238E27FC236}">
                <a16:creationId xmlns:a16="http://schemas.microsoft.com/office/drawing/2014/main" id="{45AC5650-F2C2-2445-BCB0-EE519DEAD0D9}"/>
              </a:ext>
            </a:extLst>
          </p:cNvPr>
          <p:cNvPicPr>
            <a:picLocks noChangeAspect="1"/>
          </p:cNvPicPr>
          <p:nvPr/>
        </p:nvPicPr>
        <p:blipFill>
          <a:blip r:embed="rId4"/>
          <a:stretch>
            <a:fillRect/>
          </a:stretch>
        </p:blipFill>
        <p:spPr>
          <a:xfrm>
            <a:off x="7014123" y="969674"/>
            <a:ext cx="4889500" cy="1422400"/>
          </a:xfrm>
          <a:prstGeom prst="rect">
            <a:avLst/>
          </a:prstGeom>
          <a:ln>
            <a:solidFill>
              <a:schemeClr val="tx2"/>
            </a:solidFill>
          </a:ln>
        </p:spPr>
      </p:pic>
      <p:sp>
        <p:nvSpPr>
          <p:cNvPr id="87" name="Rectangle 86">
            <a:extLst>
              <a:ext uri="{FF2B5EF4-FFF2-40B4-BE49-F238E27FC236}">
                <a16:creationId xmlns:a16="http://schemas.microsoft.com/office/drawing/2014/main" id="{EB47FCB3-9FB4-D74C-8D45-EE92782C87F8}"/>
              </a:ext>
            </a:extLst>
          </p:cNvPr>
          <p:cNvSpPr/>
          <p:nvPr/>
        </p:nvSpPr>
        <p:spPr>
          <a:xfrm>
            <a:off x="4336890" y="4328423"/>
            <a:ext cx="475474" cy="25948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600">
                <a:solidFill>
                  <a:schemeClr val="bg1"/>
                </a:solidFill>
              </a:rPr>
              <a:t>P1</a:t>
            </a:r>
            <a:endParaRPr lang="en-US" sz="2000">
              <a:solidFill>
                <a:schemeClr val="bg1"/>
              </a:solidFill>
            </a:endParaRPr>
          </a:p>
        </p:txBody>
      </p:sp>
      <p:sp>
        <p:nvSpPr>
          <p:cNvPr id="89" name="Rectangle 88">
            <a:extLst>
              <a:ext uri="{FF2B5EF4-FFF2-40B4-BE49-F238E27FC236}">
                <a16:creationId xmlns:a16="http://schemas.microsoft.com/office/drawing/2014/main" id="{A3C5E1F1-39AD-5849-9679-D7AEA5C426D1}"/>
              </a:ext>
            </a:extLst>
          </p:cNvPr>
          <p:cNvSpPr/>
          <p:nvPr/>
        </p:nvSpPr>
        <p:spPr>
          <a:xfrm>
            <a:off x="1997893" y="4328423"/>
            <a:ext cx="475474" cy="25948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600">
                <a:solidFill>
                  <a:schemeClr val="bg1"/>
                </a:solidFill>
              </a:rPr>
              <a:t>D2</a:t>
            </a:r>
            <a:endParaRPr lang="en-US" sz="2000">
              <a:solidFill>
                <a:schemeClr val="bg1"/>
              </a:solidFill>
            </a:endParaRPr>
          </a:p>
        </p:txBody>
      </p:sp>
      <p:sp>
        <p:nvSpPr>
          <p:cNvPr id="97" name="Rectangle 96">
            <a:extLst>
              <a:ext uri="{FF2B5EF4-FFF2-40B4-BE49-F238E27FC236}">
                <a16:creationId xmlns:a16="http://schemas.microsoft.com/office/drawing/2014/main" id="{979969BF-A72C-5544-816F-0D005F3B67B1}"/>
              </a:ext>
            </a:extLst>
          </p:cNvPr>
          <p:cNvSpPr/>
          <p:nvPr/>
        </p:nvSpPr>
        <p:spPr>
          <a:xfrm>
            <a:off x="3149940" y="4326116"/>
            <a:ext cx="475474" cy="25948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600">
                <a:solidFill>
                  <a:schemeClr val="bg1"/>
                </a:solidFill>
              </a:rPr>
              <a:t>D3</a:t>
            </a:r>
            <a:endParaRPr lang="en-US" sz="2000">
              <a:solidFill>
                <a:schemeClr val="bg1"/>
              </a:solidFill>
            </a:endParaRPr>
          </a:p>
        </p:txBody>
      </p:sp>
      <p:sp>
        <p:nvSpPr>
          <p:cNvPr id="98" name="Rectangle 97">
            <a:extLst>
              <a:ext uri="{FF2B5EF4-FFF2-40B4-BE49-F238E27FC236}">
                <a16:creationId xmlns:a16="http://schemas.microsoft.com/office/drawing/2014/main" id="{D4396B58-2575-DF4A-8D7C-3258747032FA}"/>
              </a:ext>
            </a:extLst>
          </p:cNvPr>
          <p:cNvSpPr/>
          <p:nvPr/>
        </p:nvSpPr>
        <p:spPr>
          <a:xfrm>
            <a:off x="846838" y="4328423"/>
            <a:ext cx="475474" cy="25948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600">
                <a:solidFill>
                  <a:schemeClr val="bg1"/>
                </a:solidFill>
              </a:rPr>
              <a:t>D1</a:t>
            </a:r>
            <a:endParaRPr lang="en-US" sz="2000">
              <a:solidFill>
                <a:schemeClr val="bg1"/>
              </a:solidFill>
            </a:endParaRPr>
          </a:p>
        </p:txBody>
      </p:sp>
      <p:sp>
        <p:nvSpPr>
          <p:cNvPr id="103" name="Rectangle 102">
            <a:extLst>
              <a:ext uri="{FF2B5EF4-FFF2-40B4-BE49-F238E27FC236}">
                <a16:creationId xmlns:a16="http://schemas.microsoft.com/office/drawing/2014/main" id="{F223DA65-65D4-F444-822F-52822150BEEE}"/>
              </a:ext>
            </a:extLst>
          </p:cNvPr>
          <p:cNvSpPr/>
          <p:nvPr/>
        </p:nvSpPr>
        <p:spPr>
          <a:xfrm>
            <a:off x="6807994" y="4327065"/>
            <a:ext cx="475474" cy="25948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600">
                <a:solidFill>
                  <a:schemeClr val="bg1"/>
                </a:solidFill>
              </a:rPr>
              <a:t>P1</a:t>
            </a:r>
            <a:endParaRPr lang="en-US" sz="2000">
              <a:solidFill>
                <a:schemeClr val="bg1"/>
              </a:solidFill>
            </a:endParaRPr>
          </a:p>
        </p:txBody>
      </p:sp>
      <p:sp>
        <p:nvSpPr>
          <p:cNvPr id="105" name="Rectangle 104">
            <a:extLst>
              <a:ext uri="{FF2B5EF4-FFF2-40B4-BE49-F238E27FC236}">
                <a16:creationId xmlns:a16="http://schemas.microsoft.com/office/drawing/2014/main" id="{96299CA9-C096-144D-9D1F-B875D13A9D38}"/>
              </a:ext>
            </a:extLst>
          </p:cNvPr>
          <p:cNvSpPr/>
          <p:nvPr/>
        </p:nvSpPr>
        <p:spPr>
          <a:xfrm>
            <a:off x="9115323" y="4327065"/>
            <a:ext cx="475474" cy="25948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600">
                <a:solidFill>
                  <a:schemeClr val="bg1"/>
                </a:solidFill>
              </a:rPr>
              <a:t>D2</a:t>
            </a:r>
            <a:endParaRPr lang="en-US" sz="2000">
              <a:solidFill>
                <a:schemeClr val="bg1"/>
              </a:solidFill>
            </a:endParaRPr>
          </a:p>
        </p:txBody>
      </p:sp>
      <p:sp>
        <p:nvSpPr>
          <p:cNvPr id="107" name="Rectangle 106">
            <a:extLst>
              <a:ext uri="{FF2B5EF4-FFF2-40B4-BE49-F238E27FC236}">
                <a16:creationId xmlns:a16="http://schemas.microsoft.com/office/drawing/2014/main" id="{94376F23-E71C-ED42-A5A2-741EFA04FDA6}"/>
              </a:ext>
            </a:extLst>
          </p:cNvPr>
          <p:cNvSpPr/>
          <p:nvPr/>
        </p:nvSpPr>
        <p:spPr>
          <a:xfrm>
            <a:off x="7955468" y="4324855"/>
            <a:ext cx="475474" cy="25948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600">
                <a:solidFill>
                  <a:schemeClr val="bg1"/>
                </a:solidFill>
              </a:rPr>
              <a:t>D3</a:t>
            </a:r>
            <a:endParaRPr lang="en-US" sz="2000">
              <a:solidFill>
                <a:schemeClr val="bg1"/>
              </a:solidFill>
            </a:endParaRPr>
          </a:p>
        </p:txBody>
      </p:sp>
      <p:sp>
        <p:nvSpPr>
          <p:cNvPr id="108" name="Rectangle 107">
            <a:extLst>
              <a:ext uri="{FF2B5EF4-FFF2-40B4-BE49-F238E27FC236}">
                <a16:creationId xmlns:a16="http://schemas.microsoft.com/office/drawing/2014/main" id="{DE995283-F0E6-6B44-B42E-A725105E7B3A}"/>
              </a:ext>
            </a:extLst>
          </p:cNvPr>
          <p:cNvSpPr/>
          <p:nvPr/>
        </p:nvSpPr>
        <p:spPr>
          <a:xfrm>
            <a:off x="5652366" y="4327162"/>
            <a:ext cx="475474" cy="25948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600">
                <a:solidFill>
                  <a:schemeClr val="bg1"/>
                </a:solidFill>
              </a:rPr>
              <a:t>D1</a:t>
            </a:r>
            <a:endParaRPr lang="en-US" sz="2000">
              <a:solidFill>
                <a:schemeClr val="bg1"/>
              </a:solidFill>
            </a:endParaRPr>
          </a:p>
        </p:txBody>
      </p:sp>
      <p:sp>
        <p:nvSpPr>
          <p:cNvPr id="83" name="TextBox 82">
            <a:extLst>
              <a:ext uri="{FF2B5EF4-FFF2-40B4-BE49-F238E27FC236}">
                <a16:creationId xmlns:a16="http://schemas.microsoft.com/office/drawing/2014/main" id="{E3043F47-349F-5746-967A-D82ECE8E2EDE}"/>
              </a:ext>
            </a:extLst>
          </p:cNvPr>
          <p:cNvSpPr txBox="1"/>
          <p:nvPr/>
        </p:nvSpPr>
        <p:spPr>
          <a:xfrm>
            <a:off x="1951041" y="3087522"/>
            <a:ext cx="2266623" cy="246221"/>
          </a:xfrm>
          <a:prstGeom prst="rect">
            <a:avLst/>
          </a:prstGeom>
        </p:spPr>
        <p:txBody>
          <a:bodyPr wrap="square" lIns="0" tIns="0" rIns="0" bIns="0" rtlCol="0" anchor="ctr">
            <a:spAutoFit/>
          </a:bodyPr>
          <a:lstStyle/>
          <a:p>
            <a:pPr lvl="0" algn="ctr"/>
            <a:r>
              <a:rPr lang="en-US" sz="1600"/>
              <a:t>Preferred Fault Domain</a:t>
            </a:r>
          </a:p>
        </p:txBody>
      </p:sp>
      <p:sp>
        <p:nvSpPr>
          <p:cNvPr id="84" name="TextBox 83">
            <a:extLst>
              <a:ext uri="{FF2B5EF4-FFF2-40B4-BE49-F238E27FC236}">
                <a16:creationId xmlns:a16="http://schemas.microsoft.com/office/drawing/2014/main" id="{951B5A5B-EE33-F646-AC08-0FD0587DAA91}"/>
              </a:ext>
            </a:extLst>
          </p:cNvPr>
          <p:cNvSpPr txBox="1"/>
          <p:nvPr/>
        </p:nvSpPr>
        <p:spPr>
          <a:xfrm>
            <a:off x="6739288" y="3087523"/>
            <a:ext cx="2376178" cy="246221"/>
          </a:xfrm>
          <a:prstGeom prst="rect">
            <a:avLst/>
          </a:prstGeom>
        </p:spPr>
        <p:txBody>
          <a:bodyPr wrap="square" lIns="0" tIns="0" rIns="0" bIns="0" rtlCol="0" anchor="ctr">
            <a:spAutoFit/>
          </a:bodyPr>
          <a:lstStyle/>
          <a:p>
            <a:pPr lvl="0" algn="ctr"/>
            <a:r>
              <a:rPr lang="en-US" sz="1600"/>
              <a:t>Non-Preferred Fault Domain</a:t>
            </a:r>
          </a:p>
        </p:txBody>
      </p:sp>
    </p:spTree>
    <p:extLst>
      <p:ext uri="{BB962C8B-B14F-4D97-AF65-F5344CB8AC3E}">
        <p14:creationId xmlns:p14="http://schemas.microsoft.com/office/powerpoint/2010/main" val="273722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 presetClass="exit" presetSubtype="0" fill="hold" nodeType="after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par>
                          <p:cTn id="11" fill="hold">
                            <p:stCondLst>
                              <p:cond delay="500"/>
                            </p:stCondLst>
                            <p:childTnLst>
                              <p:par>
                                <p:cTn id="12" presetID="26" presetClass="emph" presetSubtype="0" fill="hold" nodeType="afterEffect">
                                  <p:stCondLst>
                                    <p:cond delay="0"/>
                                  </p:stCondLst>
                                  <p:childTnLst>
                                    <p:animEffect transition="out" filter="fade">
                                      <p:cBhvr>
                                        <p:cTn id="13" dur="500" tmFilter="0, 0; .2, .5; .8, .5; 1, 0"/>
                                        <p:tgtEl>
                                          <p:spTgt spid="6"/>
                                        </p:tgtEl>
                                      </p:cBhvr>
                                    </p:animEffect>
                                    <p:animScale>
                                      <p:cBhvr>
                                        <p:cTn id="14" dur="250" autoRev="1" fill="hold"/>
                                        <p:tgtEl>
                                          <p:spTgt spid="6"/>
                                        </p:tgtEl>
                                      </p:cBhvr>
                                      <p:by x="105000" y="105000"/>
                                    </p:animScale>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91"/>
                                        </p:tgtEl>
                                        <p:attrNameLst>
                                          <p:attrName>style.visibility</p:attrName>
                                        </p:attrNameLst>
                                      </p:cBhvr>
                                      <p:to>
                                        <p:strVal val="visible"/>
                                      </p:to>
                                    </p:set>
                                    <p:animEffect transition="in" filter="fade">
                                      <p:cBhvr>
                                        <p:cTn id="18" dur="500"/>
                                        <p:tgtEl>
                                          <p:spTgt spid="9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wipe(left)">
                                      <p:cBhvr>
                                        <p:cTn id="23" dur="500"/>
                                        <p:tgtEl>
                                          <p:spTgt spid="9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9"/>
                                        </p:tgtEl>
                                        <p:attrNameLst>
                                          <p:attrName>style.visibility</p:attrName>
                                        </p:attrNameLst>
                                      </p:cBhvr>
                                      <p:to>
                                        <p:strVal val="visible"/>
                                      </p:to>
                                    </p:set>
                                    <p:animEffect transition="in" filter="wipe(left)">
                                      <p:cBhvr>
                                        <p:cTn id="26" dur="500"/>
                                        <p:tgtEl>
                                          <p:spTgt spid="8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wipe(left)">
                                      <p:cBhvr>
                                        <p:cTn id="29" dur="500"/>
                                        <p:tgtEl>
                                          <p:spTgt spid="9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08"/>
                                        </p:tgtEl>
                                        <p:attrNameLst>
                                          <p:attrName>style.visibility</p:attrName>
                                        </p:attrNameLst>
                                      </p:cBhvr>
                                      <p:to>
                                        <p:strVal val="visible"/>
                                      </p:to>
                                    </p:set>
                                    <p:animEffect transition="in" filter="wipe(left)">
                                      <p:cBhvr>
                                        <p:cTn id="32" dur="500"/>
                                        <p:tgtEl>
                                          <p:spTgt spid="10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5"/>
                                        </p:tgtEl>
                                        <p:attrNameLst>
                                          <p:attrName>style.visibility</p:attrName>
                                        </p:attrNameLst>
                                      </p:cBhvr>
                                      <p:to>
                                        <p:strVal val="visible"/>
                                      </p:to>
                                    </p:set>
                                    <p:animEffect transition="in" filter="wipe(left)">
                                      <p:cBhvr>
                                        <p:cTn id="35" dur="500"/>
                                        <p:tgtEl>
                                          <p:spTgt spid="10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wipe(left)">
                                      <p:cBhvr>
                                        <p:cTn id="38" dur="500"/>
                                        <p:tgtEl>
                                          <p:spTgt spid="107"/>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wipe(left)">
                                      <p:cBhvr>
                                        <p:cTn id="42" dur="500"/>
                                        <p:tgtEl>
                                          <p:spTgt spid="87"/>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03"/>
                                        </p:tgtEl>
                                        <p:attrNameLst>
                                          <p:attrName>style.visibility</p:attrName>
                                        </p:attrNameLst>
                                      </p:cBhvr>
                                      <p:to>
                                        <p:strVal val="visible"/>
                                      </p:to>
                                    </p:set>
                                    <p:animEffect transition="in" filter="wipe(left)">
                                      <p:cBhvr>
                                        <p:cTn id="45" dur="500"/>
                                        <p:tgtEl>
                                          <p:spTgt spid="103"/>
                                        </p:tgtEl>
                                      </p:cBhvr>
                                    </p:animEffect>
                                  </p:childTnLst>
                                </p:cTn>
                              </p:par>
                            </p:childTnLst>
                          </p:cTn>
                        </p:par>
                        <p:par>
                          <p:cTn id="46" fill="hold">
                            <p:stCondLst>
                              <p:cond delay="1000"/>
                            </p:stCondLst>
                            <p:childTnLst>
                              <p:par>
                                <p:cTn id="47" presetID="9" presetClass="exit" presetSubtype="0" fill="hold" grpId="0" nodeType="afterEffect">
                                  <p:stCondLst>
                                    <p:cond delay="0"/>
                                  </p:stCondLst>
                                  <p:childTnLst>
                                    <p:animEffect transition="out" filter="dissolve">
                                      <p:cBhvr>
                                        <p:cTn id="48" dur="500"/>
                                        <p:tgtEl>
                                          <p:spTgt spid="100"/>
                                        </p:tgtEl>
                                      </p:cBhvr>
                                    </p:animEffect>
                                    <p:set>
                                      <p:cBhvr>
                                        <p:cTn id="49" dur="1" fill="hold">
                                          <p:stCondLst>
                                            <p:cond delay="499"/>
                                          </p:stCondLst>
                                        </p:cTn>
                                        <p:tgtEl>
                                          <p:spTgt spid="100"/>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99"/>
                                        </p:tgtEl>
                                      </p:cBhvr>
                                    </p:animEffect>
                                    <p:set>
                                      <p:cBhvr>
                                        <p:cTn id="52" dur="1" fill="hold">
                                          <p:stCondLst>
                                            <p:cond delay="499"/>
                                          </p:stCondLst>
                                        </p:cTn>
                                        <p:tgtEl>
                                          <p:spTgt spid="99"/>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101"/>
                                        </p:tgtEl>
                                      </p:cBhvr>
                                    </p:animEffect>
                                    <p:set>
                                      <p:cBhvr>
                                        <p:cTn id="55" dur="1" fill="hold">
                                          <p:stCondLst>
                                            <p:cond delay="499"/>
                                          </p:stCondLst>
                                        </p:cTn>
                                        <p:tgtEl>
                                          <p:spTgt spid="101"/>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500"/>
                                        <p:tgtEl>
                                          <p:spTgt spid="78"/>
                                        </p:tgtEl>
                                      </p:cBhvr>
                                    </p:animEffect>
                                    <p:set>
                                      <p:cBhvr>
                                        <p:cTn id="58" dur="1" fill="hold">
                                          <p:stCondLst>
                                            <p:cond delay="499"/>
                                          </p:stCondLst>
                                        </p:cTn>
                                        <p:tgtEl>
                                          <p:spTgt spid="78"/>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80"/>
                                        </p:tgtEl>
                                      </p:cBhvr>
                                    </p:animEffect>
                                    <p:set>
                                      <p:cBhvr>
                                        <p:cTn id="61" dur="1" fill="hold">
                                          <p:stCondLst>
                                            <p:cond delay="499"/>
                                          </p:stCondLst>
                                        </p:cTn>
                                        <p:tgtEl>
                                          <p:spTgt spid="80"/>
                                        </p:tgtEl>
                                        <p:attrNameLst>
                                          <p:attrName>style.visibility</p:attrName>
                                        </p:attrNameLst>
                                      </p:cBhvr>
                                      <p:to>
                                        <p:strVal val="hidden"/>
                                      </p:to>
                                    </p:set>
                                  </p:childTnLst>
                                </p:cTn>
                              </p:par>
                              <p:par>
                                <p:cTn id="62" presetID="9" presetClass="exit" presetSubtype="0" fill="hold" grpId="0" nodeType="withEffect">
                                  <p:stCondLst>
                                    <p:cond delay="0"/>
                                  </p:stCondLst>
                                  <p:childTnLst>
                                    <p:animEffect transition="out" filter="dissolve">
                                      <p:cBhvr>
                                        <p:cTn id="63" dur="500"/>
                                        <p:tgtEl>
                                          <p:spTgt spid="81"/>
                                        </p:tgtEl>
                                      </p:cBhvr>
                                    </p:animEffect>
                                    <p:set>
                                      <p:cBhvr>
                                        <p:cTn id="64" dur="1" fill="hold">
                                          <p:stCondLst>
                                            <p:cond delay="499"/>
                                          </p:stCondLst>
                                        </p:cTn>
                                        <p:tgtEl>
                                          <p:spTgt spid="81"/>
                                        </p:tgtEl>
                                        <p:attrNameLst>
                                          <p:attrName>style.visibility</p:attrName>
                                        </p:attrNameLst>
                                      </p:cBhvr>
                                      <p:to>
                                        <p:strVal val="hidden"/>
                                      </p:to>
                                    </p:set>
                                  </p:childTnLst>
                                </p:cTn>
                              </p:par>
                            </p:childTnLst>
                          </p:cTn>
                        </p:par>
                        <p:par>
                          <p:cTn id="65" fill="hold">
                            <p:stCondLst>
                              <p:cond delay="1500"/>
                            </p:stCondLst>
                            <p:childTnLst>
                              <p:par>
                                <p:cTn id="66" presetID="10" presetClass="exit" presetSubtype="0" fill="hold" nodeType="afterEffect">
                                  <p:stCondLst>
                                    <p:cond delay="0"/>
                                  </p:stCondLst>
                                  <p:childTnLst>
                                    <p:animEffect transition="out" filter="fade">
                                      <p:cBhvr>
                                        <p:cTn id="67" dur="500"/>
                                        <p:tgtEl>
                                          <p:spTgt spid="91"/>
                                        </p:tgtEl>
                                      </p:cBhvr>
                                    </p:animEffect>
                                    <p:set>
                                      <p:cBhvr>
                                        <p:cTn id="68" dur="1" fill="hold">
                                          <p:stCondLst>
                                            <p:cond delay="499"/>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0" grpId="0" animBg="1"/>
      <p:bldP spid="81" grpId="0" animBg="1"/>
      <p:bldP spid="99" grpId="0" animBg="1"/>
      <p:bldP spid="100" grpId="0" animBg="1"/>
      <p:bldP spid="101" grpId="0" animBg="1"/>
      <p:bldP spid="87" grpId="0" animBg="1"/>
      <p:bldP spid="89" grpId="0" animBg="1"/>
      <p:bldP spid="97" grpId="0" animBg="1"/>
      <p:bldP spid="98" grpId="0" animBg="1"/>
      <p:bldP spid="103" grpId="0" animBg="1"/>
      <p:bldP spid="105" grpId="0" animBg="1"/>
      <p:bldP spid="107" grpId="0" animBg="1"/>
      <p:bldP spid="10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77">
            <a:extLst>
              <a:ext uri="{FF2B5EF4-FFF2-40B4-BE49-F238E27FC236}">
                <a16:creationId xmlns:a16="http://schemas.microsoft.com/office/drawing/2014/main" id="{D2B3ADB7-CAAA-964B-94CF-A1290F55878F}"/>
              </a:ext>
            </a:extLst>
          </p:cNvPr>
          <p:cNvSpPr>
            <a:spLocks noGrp="1"/>
          </p:cNvSpPr>
          <p:nvPr>
            <p:ph type="title"/>
          </p:nvPr>
        </p:nvSpPr>
        <p:spPr>
          <a:xfrm>
            <a:off x="609441" y="330200"/>
            <a:ext cx="10969943" cy="481630"/>
          </a:xfrm>
        </p:spPr>
        <p:txBody>
          <a:bodyPr/>
          <a:lstStyle/>
          <a:p>
            <a:r>
              <a:rPr lang="en-US"/>
              <a:t>Relentless Availability with Stretched Cluster and AWS</a:t>
            </a:r>
          </a:p>
        </p:txBody>
      </p:sp>
      <p:sp>
        <p:nvSpPr>
          <p:cNvPr id="36" name="Text Placeholder 35">
            <a:extLst>
              <a:ext uri="{FF2B5EF4-FFF2-40B4-BE49-F238E27FC236}">
                <a16:creationId xmlns:a16="http://schemas.microsoft.com/office/drawing/2014/main" id="{B14EFBEF-0467-BD47-A9A1-E24584AF932C}"/>
              </a:ext>
            </a:extLst>
          </p:cNvPr>
          <p:cNvSpPr>
            <a:spLocks noGrp="1"/>
          </p:cNvSpPr>
          <p:nvPr>
            <p:ph type="body" sz="quarter" idx="17"/>
          </p:nvPr>
        </p:nvSpPr>
        <p:spPr>
          <a:xfrm>
            <a:off x="8380413" y="1600199"/>
            <a:ext cx="3808412" cy="4595365"/>
          </a:xfrm>
        </p:spPr>
        <p:txBody>
          <a:bodyPr/>
          <a:lstStyle/>
          <a:p>
            <a:pPr marL="342900" indent="-342900">
              <a:buFont typeface="+mj-lt"/>
              <a:buAutoNum type="arabicPeriod"/>
            </a:pPr>
            <a:r>
              <a:rPr lang="en-US"/>
              <a:t>Host fails, or problem identified</a:t>
            </a:r>
          </a:p>
          <a:p>
            <a:pPr marL="342900" indent="-342900">
              <a:buFont typeface="+mj-lt"/>
              <a:buAutoNum type="arabicPeriod"/>
            </a:pPr>
            <a:r>
              <a:rPr lang="en-US"/>
              <a:t>New host added </a:t>
            </a:r>
            <a:br>
              <a:rPr lang="en-US"/>
            </a:br>
            <a:r>
              <a:rPr lang="en-US"/>
              <a:t>to cluster</a:t>
            </a:r>
          </a:p>
          <a:p>
            <a:pPr marL="342900" indent="-342900">
              <a:buFont typeface="+mj-lt"/>
              <a:buAutoNum type="arabicPeriod"/>
            </a:pPr>
            <a:r>
              <a:rPr lang="en-US"/>
              <a:t>Data from problem host rebuilt, and/or migrated</a:t>
            </a:r>
          </a:p>
          <a:p>
            <a:pPr marL="342900" indent="-342900">
              <a:buFont typeface="+mj-lt"/>
              <a:buAutoNum type="arabicPeriod"/>
            </a:pPr>
            <a:r>
              <a:rPr lang="en-US"/>
              <a:t>Previous host evacuated from cluster, fully replaced by new host</a:t>
            </a:r>
          </a:p>
          <a:p>
            <a:pPr lvl="0">
              <a:spcBef>
                <a:spcPts val="0"/>
              </a:spcBef>
              <a:buClrTx/>
              <a:buSzTx/>
              <a:buNone/>
              <a:defRPr/>
            </a:pPr>
            <a:endParaRPr lang="en-US" sz="3200">
              <a:solidFill>
                <a:schemeClr val="bg1">
                  <a:lumMod val="50000"/>
                </a:schemeClr>
              </a:solidFill>
            </a:endParaRPr>
          </a:p>
        </p:txBody>
      </p:sp>
      <p:sp>
        <p:nvSpPr>
          <p:cNvPr id="81" name="Text Placeholder 80">
            <a:extLst>
              <a:ext uri="{FF2B5EF4-FFF2-40B4-BE49-F238E27FC236}">
                <a16:creationId xmlns:a16="http://schemas.microsoft.com/office/drawing/2014/main" id="{14E896DE-E247-8E4D-8D09-4C050847AB5C}"/>
              </a:ext>
            </a:extLst>
          </p:cNvPr>
          <p:cNvSpPr>
            <a:spLocks noGrp="1"/>
          </p:cNvSpPr>
          <p:nvPr>
            <p:ph type="subTitle" idx="10"/>
          </p:nvPr>
        </p:nvSpPr>
        <p:spPr/>
        <p:txBody>
          <a:bodyPr/>
          <a:lstStyle/>
          <a:p>
            <a:r>
              <a:rPr lang="en-US"/>
              <a:t>Host Failure</a:t>
            </a:r>
          </a:p>
        </p:txBody>
      </p:sp>
      <p:grpSp>
        <p:nvGrpSpPr>
          <p:cNvPr id="9" name="Group 8">
            <a:extLst>
              <a:ext uri="{FF2B5EF4-FFF2-40B4-BE49-F238E27FC236}">
                <a16:creationId xmlns:a16="http://schemas.microsoft.com/office/drawing/2014/main" id="{02F35A4C-F090-0848-B573-C45C5673B7BF}"/>
              </a:ext>
            </a:extLst>
          </p:cNvPr>
          <p:cNvGrpSpPr/>
          <p:nvPr/>
        </p:nvGrpSpPr>
        <p:grpSpPr>
          <a:xfrm>
            <a:off x="398721" y="2019431"/>
            <a:ext cx="7137103" cy="3594559"/>
            <a:chOff x="430620" y="2242715"/>
            <a:chExt cx="5262116" cy="2650233"/>
          </a:xfrm>
        </p:grpSpPr>
        <p:sp>
          <p:nvSpPr>
            <p:cNvPr id="53" name="Rectangle 52">
              <a:extLst>
                <a:ext uri="{FF2B5EF4-FFF2-40B4-BE49-F238E27FC236}">
                  <a16:creationId xmlns:a16="http://schemas.microsoft.com/office/drawing/2014/main" id="{DDA3057C-66AB-5A48-B073-930E84D191CB}"/>
                </a:ext>
              </a:extLst>
            </p:cNvPr>
            <p:cNvSpPr/>
            <p:nvPr/>
          </p:nvSpPr>
          <p:spPr>
            <a:xfrm>
              <a:off x="430620" y="2902814"/>
              <a:ext cx="5251080" cy="1990134"/>
            </a:xfrm>
            <a:prstGeom prst="rect">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799">
                  <a:solidFill>
                    <a:schemeClr val="accent1"/>
                  </a:solidFill>
                </a:rPr>
                <a:t>Stretched Cluster</a:t>
              </a:r>
            </a:p>
          </p:txBody>
        </p:sp>
        <p:sp>
          <p:nvSpPr>
            <p:cNvPr id="11" name="Freeform 86">
              <a:extLst>
                <a:ext uri="{FF2B5EF4-FFF2-40B4-BE49-F238E27FC236}">
                  <a16:creationId xmlns:a16="http://schemas.microsoft.com/office/drawing/2014/main" id="{F5015EEF-3272-034B-BDAC-8A6182C9BA09}"/>
                </a:ext>
              </a:extLst>
            </p:cNvPr>
            <p:cNvSpPr>
              <a:spLocks noChangeAspect="1" noEditPoints="1"/>
            </p:cNvSpPr>
            <p:nvPr/>
          </p:nvSpPr>
          <p:spPr bwMode="auto">
            <a:xfrm>
              <a:off x="686278" y="3328650"/>
              <a:ext cx="835889" cy="218520"/>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86">
              <a:extLst>
                <a:ext uri="{FF2B5EF4-FFF2-40B4-BE49-F238E27FC236}">
                  <a16:creationId xmlns:a16="http://schemas.microsoft.com/office/drawing/2014/main" id="{01BD760A-DD2B-1D4D-BB54-8E8EBA8D136C}"/>
                </a:ext>
              </a:extLst>
            </p:cNvPr>
            <p:cNvSpPr>
              <a:spLocks noChangeAspect="1" noEditPoints="1"/>
            </p:cNvSpPr>
            <p:nvPr/>
          </p:nvSpPr>
          <p:spPr bwMode="auto">
            <a:xfrm>
              <a:off x="686278" y="3620724"/>
              <a:ext cx="835889" cy="218520"/>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86">
              <a:extLst>
                <a:ext uri="{FF2B5EF4-FFF2-40B4-BE49-F238E27FC236}">
                  <a16:creationId xmlns:a16="http://schemas.microsoft.com/office/drawing/2014/main" id="{2A344755-66C7-A946-96AA-2909DC6558CD}"/>
                </a:ext>
              </a:extLst>
            </p:cNvPr>
            <p:cNvSpPr>
              <a:spLocks noChangeAspect="1" noEditPoints="1"/>
            </p:cNvSpPr>
            <p:nvPr/>
          </p:nvSpPr>
          <p:spPr bwMode="auto">
            <a:xfrm>
              <a:off x="1574656" y="3328125"/>
              <a:ext cx="835889" cy="218520"/>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alpha val="50196"/>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6">
              <a:extLst>
                <a:ext uri="{FF2B5EF4-FFF2-40B4-BE49-F238E27FC236}">
                  <a16:creationId xmlns:a16="http://schemas.microsoft.com/office/drawing/2014/main" id="{2DB9AC2A-B384-564E-B8BA-B81EDD35496C}"/>
                </a:ext>
              </a:extLst>
            </p:cNvPr>
            <p:cNvSpPr>
              <a:spLocks noChangeAspect="1" noEditPoints="1"/>
            </p:cNvSpPr>
            <p:nvPr/>
          </p:nvSpPr>
          <p:spPr bwMode="auto">
            <a:xfrm>
              <a:off x="1574656" y="3620199"/>
              <a:ext cx="835889" cy="218520"/>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8A89F22C-DF7C-2841-B1E2-EF6ACC60F239}"/>
                </a:ext>
              </a:extLst>
            </p:cNvPr>
            <p:cNvSpPr/>
            <p:nvPr/>
          </p:nvSpPr>
          <p:spPr>
            <a:xfrm>
              <a:off x="686278" y="3888470"/>
              <a:ext cx="1728990" cy="280672"/>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16" name="Rectangle 15">
              <a:extLst>
                <a:ext uri="{FF2B5EF4-FFF2-40B4-BE49-F238E27FC236}">
                  <a16:creationId xmlns:a16="http://schemas.microsoft.com/office/drawing/2014/main" id="{3EC225E5-ACE2-C844-AA21-8B2FC9CC9837}"/>
                </a:ext>
              </a:extLst>
            </p:cNvPr>
            <p:cNvSpPr/>
            <p:nvPr/>
          </p:nvSpPr>
          <p:spPr>
            <a:xfrm>
              <a:off x="4633826" y="3888470"/>
              <a:ext cx="856035" cy="280672"/>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17" name="Rectangle 16">
              <a:extLst>
                <a:ext uri="{FF2B5EF4-FFF2-40B4-BE49-F238E27FC236}">
                  <a16:creationId xmlns:a16="http://schemas.microsoft.com/office/drawing/2014/main" id="{9A64731E-2F5B-144C-BF59-B37C010C3C5D}"/>
                </a:ext>
              </a:extLst>
            </p:cNvPr>
            <p:cNvSpPr/>
            <p:nvPr/>
          </p:nvSpPr>
          <p:spPr>
            <a:xfrm>
              <a:off x="686459" y="4215920"/>
              <a:ext cx="4845951" cy="325355"/>
            </a:xfrm>
            <a:prstGeom prst="rect">
              <a:avLst/>
            </a:prstGeom>
            <a:solidFill>
              <a:srgbClr val="F8981D"/>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solidFill>
                    <a:schemeClr val="bg1"/>
                  </a:solidFill>
                </a:rPr>
                <a:t>Region</a:t>
              </a:r>
            </a:p>
          </p:txBody>
        </p:sp>
        <p:sp>
          <p:nvSpPr>
            <p:cNvPr id="18" name="Rectangle 17">
              <a:extLst>
                <a:ext uri="{FF2B5EF4-FFF2-40B4-BE49-F238E27FC236}">
                  <a16:creationId xmlns:a16="http://schemas.microsoft.com/office/drawing/2014/main" id="{F64E42EC-9382-EC49-9D63-90853AD576E8}"/>
                </a:ext>
              </a:extLst>
            </p:cNvPr>
            <p:cNvSpPr/>
            <p:nvPr/>
          </p:nvSpPr>
          <p:spPr>
            <a:xfrm>
              <a:off x="2652825" y="3888470"/>
              <a:ext cx="1728990" cy="280672"/>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19" name="TextBox 18">
              <a:extLst>
                <a:ext uri="{FF2B5EF4-FFF2-40B4-BE49-F238E27FC236}">
                  <a16:creationId xmlns:a16="http://schemas.microsoft.com/office/drawing/2014/main" id="{17F9B35C-D399-554D-8C7B-6C5C4F85499C}"/>
                </a:ext>
              </a:extLst>
            </p:cNvPr>
            <p:cNvSpPr txBox="1"/>
            <p:nvPr/>
          </p:nvSpPr>
          <p:spPr>
            <a:xfrm>
              <a:off x="4657431" y="3558409"/>
              <a:ext cx="788678" cy="221599"/>
            </a:xfrm>
            <a:prstGeom prst="rect">
              <a:avLst/>
            </a:prstGeom>
            <a:noFill/>
          </p:spPr>
          <p:txBody>
            <a:bodyPr wrap="none" lIns="0" tIns="0" rIns="0" bIns="0" rtlCol="0">
              <a:spAutoFit/>
            </a:bodyPr>
            <a:lstStyle/>
            <a:p>
              <a:pPr algn="ctr">
                <a:lnSpc>
                  <a:spcPct val="90000"/>
                </a:lnSpc>
              </a:pPr>
              <a:r>
                <a:rPr lang="en-US" sz="1600"/>
                <a:t>Witness</a:t>
              </a:r>
            </a:p>
          </p:txBody>
        </p:sp>
        <p:sp>
          <p:nvSpPr>
            <p:cNvPr id="20" name="Freeform 86">
              <a:extLst>
                <a:ext uri="{FF2B5EF4-FFF2-40B4-BE49-F238E27FC236}">
                  <a16:creationId xmlns:a16="http://schemas.microsoft.com/office/drawing/2014/main" id="{4832E26C-A510-8E4A-83E9-08ABC8AE6B8C}"/>
                </a:ext>
              </a:extLst>
            </p:cNvPr>
            <p:cNvSpPr>
              <a:spLocks noChangeAspect="1" noEditPoints="1"/>
            </p:cNvSpPr>
            <p:nvPr/>
          </p:nvSpPr>
          <p:spPr bwMode="auto">
            <a:xfrm>
              <a:off x="2657548" y="3340413"/>
              <a:ext cx="835889" cy="218520"/>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86">
              <a:extLst>
                <a:ext uri="{FF2B5EF4-FFF2-40B4-BE49-F238E27FC236}">
                  <a16:creationId xmlns:a16="http://schemas.microsoft.com/office/drawing/2014/main" id="{8A4C286B-BE59-DD47-9F11-B669619EC8A4}"/>
                </a:ext>
              </a:extLst>
            </p:cNvPr>
            <p:cNvSpPr>
              <a:spLocks noChangeAspect="1" noEditPoints="1"/>
            </p:cNvSpPr>
            <p:nvPr/>
          </p:nvSpPr>
          <p:spPr bwMode="auto">
            <a:xfrm>
              <a:off x="2657548" y="3632487"/>
              <a:ext cx="835889" cy="218520"/>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6">
              <a:extLst>
                <a:ext uri="{FF2B5EF4-FFF2-40B4-BE49-F238E27FC236}">
                  <a16:creationId xmlns:a16="http://schemas.microsoft.com/office/drawing/2014/main" id="{C4888615-6793-5949-9EBC-A4FB4869722A}"/>
                </a:ext>
              </a:extLst>
            </p:cNvPr>
            <p:cNvSpPr>
              <a:spLocks noChangeAspect="1" noEditPoints="1"/>
            </p:cNvSpPr>
            <p:nvPr/>
          </p:nvSpPr>
          <p:spPr bwMode="auto">
            <a:xfrm>
              <a:off x="3545926" y="3339888"/>
              <a:ext cx="835889" cy="218520"/>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6">
              <a:extLst>
                <a:ext uri="{FF2B5EF4-FFF2-40B4-BE49-F238E27FC236}">
                  <a16:creationId xmlns:a16="http://schemas.microsoft.com/office/drawing/2014/main" id="{93DA5F42-04B3-A146-B0E5-9E8ECC28630F}"/>
                </a:ext>
              </a:extLst>
            </p:cNvPr>
            <p:cNvSpPr>
              <a:spLocks noChangeAspect="1" noEditPoints="1"/>
            </p:cNvSpPr>
            <p:nvPr/>
          </p:nvSpPr>
          <p:spPr bwMode="auto">
            <a:xfrm>
              <a:off x="3545926" y="3631962"/>
              <a:ext cx="835889" cy="218520"/>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86">
              <a:extLst>
                <a:ext uri="{FF2B5EF4-FFF2-40B4-BE49-F238E27FC236}">
                  <a16:creationId xmlns:a16="http://schemas.microsoft.com/office/drawing/2014/main" id="{FC457F68-1048-8044-8B70-22069ED4201D}"/>
                </a:ext>
              </a:extLst>
            </p:cNvPr>
            <p:cNvSpPr>
              <a:spLocks noChangeAspect="1" noEditPoints="1"/>
            </p:cNvSpPr>
            <p:nvPr/>
          </p:nvSpPr>
          <p:spPr bwMode="auto">
            <a:xfrm>
              <a:off x="4643898" y="3328125"/>
              <a:ext cx="835889" cy="218520"/>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id="{34C61303-FEB8-D841-97F1-DB03BD71978B}"/>
                </a:ext>
              </a:extLst>
            </p:cNvPr>
            <p:cNvGrpSpPr/>
            <p:nvPr/>
          </p:nvGrpSpPr>
          <p:grpSpPr>
            <a:xfrm>
              <a:off x="430620" y="2242715"/>
              <a:ext cx="5262116" cy="571454"/>
              <a:chOff x="1131219" y="2062876"/>
              <a:chExt cx="5262116" cy="571454"/>
            </a:xfrm>
          </p:grpSpPr>
          <p:sp>
            <p:nvSpPr>
              <p:cNvPr id="37" name="Freeform 5">
                <a:extLst>
                  <a:ext uri="{FF2B5EF4-FFF2-40B4-BE49-F238E27FC236}">
                    <a16:creationId xmlns:a16="http://schemas.microsoft.com/office/drawing/2014/main" id="{9AE26F59-CDFB-7C42-B9CF-EFBC9549B680}"/>
                  </a:ext>
                </a:extLst>
              </p:cNvPr>
              <p:cNvSpPr>
                <a:spLocks noChangeAspect="1" noEditPoints="1"/>
              </p:cNvSpPr>
              <p:nvPr/>
            </p:nvSpPr>
            <p:spPr bwMode="auto">
              <a:xfrm>
                <a:off x="1131219" y="2062876"/>
                <a:ext cx="571454" cy="57145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5">
                <a:extLst>
                  <a:ext uri="{FF2B5EF4-FFF2-40B4-BE49-F238E27FC236}">
                    <a16:creationId xmlns:a16="http://schemas.microsoft.com/office/drawing/2014/main" id="{9F2DE3C8-792B-FB4A-99FD-35E9BDDA86CA}"/>
                  </a:ext>
                </a:extLst>
              </p:cNvPr>
              <p:cNvSpPr>
                <a:spLocks noChangeAspect="1" noEditPoints="1"/>
              </p:cNvSpPr>
              <p:nvPr/>
            </p:nvSpPr>
            <p:spPr bwMode="auto">
              <a:xfrm>
                <a:off x="1801314" y="2062876"/>
                <a:ext cx="571454" cy="57145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5">
                <a:extLst>
                  <a:ext uri="{FF2B5EF4-FFF2-40B4-BE49-F238E27FC236}">
                    <a16:creationId xmlns:a16="http://schemas.microsoft.com/office/drawing/2014/main" id="{CD82A182-7118-8644-BAD9-33EAF72E1EDB}"/>
                  </a:ext>
                </a:extLst>
              </p:cNvPr>
              <p:cNvSpPr>
                <a:spLocks noChangeAspect="1" noEditPoints="1"/>
              </p:cNvSpPr>
              <p:nvPr/>
            </p:nvSpPr>
            <p:spPr bwMode="auto">
              <a:xfrm>
                <a:off x="2471409" y="2062876"/>
                <a:ext cx="571454" cy="57145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5">
                <a:extLst>
                  <a:ext uri="{FF2B5EF4-FFF2-40B4-BE49-F238E27FC236}">
                    <a16:creationId xmlns:a16="http://schemas.microsoft.com/office/drawing/2014/main" id="{BBA3E3B3-C961-6D4F-95A6-FF39ADB922DF}"/>
                  </a:ext>
                </a:extLst>
              </p:cNvPr>
              <p:cNvSpPr>
                <a:spLocks noChangeAspect="1" noEditPoints="1"/>
              </p:cNvSpPr>
              <p:nvPr/>
            </p:nvSpPr>
            <p:spPr bwMode="auto">
              <a:xfrm>
                <a:off x="3141504" y="2062876"/>
                <a:ext cx="571454" cy="57145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5">
                <a:extLst>
                  <a:ext uri="{FF2B5EF4-FFF2-40B4-BE49-F238E27FC236}">
                    <a16:creationId xmlns:a16="http://schemas.microsoft.com/office/drawing/2014/main" id="{1A0350DD-DC0D-244C-B5A6-6EDEAE688B94}"/>
                  </a:ext>
                </a:extLst>
              </p:cNvPr>
              <p:cNvSpPr>
                <a:spLocks noChangeAspect="1" noEditPoints="1"/>
              </p:cNvSpPr>
              <p:nvPr/>
            </p:nvSpPr>
            <p:spPr bwMode="auto">
              <a:xfrm>
                <a:off x="3811599" y="2062876"/>
                <a:ext cx="571454" cy="57145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5">
                <a:extLst>
                  <a:ext uri="{FF2B5EF4-FFF2-40B4-BE49-F238E27FC236}">
                    <a16:creationId xmlns:a16="http://schemas.microsoft.com/office/drawing/2014/main" id="{3D240A31-F275-EF4D-A760-C124DA9B4208}"/>
                  </a:ext>
                </a:extLst>
              </p:cNvPr>
              <p:cNvSpPr>
                <a:spLocks noChangeAspect="1" noEditPoints="1"/>
              </p:cNvSpPr>
              <p:nvPr/>
            </p:nvSpPr>
            <p:spPr bwMode="auto">
              <a:xfrm>
                <a:off x="4481694" y="2062876"/>
                <a:ext cx="571454" cy="57145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5">
                <a:extLst>
                  <a:ext uri="{FF2B5EF4-FFF2-40B4-BE49-F238E27FC236}">
                    <a16:creationId xmlns:a16="http://schemas.microsoft.com/office/drawing/2014/main" id="{0A059BD7-5FC0-B54B-BF15-6A23D2E33A7D}"/>
                  </a:ext>
                </a:extLst>
              </p:cNvPr>
              <p:cNvSpPr>
                <a:spLocks noChangeAspect="1" noEditPoints="1"/>
              </p:cNvSpPr>
              <p:nvPr/>
            </p:nvSpPr>
            <p:spPr bwMode="auto">
              <a:xfrm>
                <a:off x="5151789" y="2062876"/>
                <a:ext cx="571454" cy="57145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5">
                <a:extLst>
                  <a:ext uri="{FF2B5EF4-FFF2-40B4-BE49-F238E27FC236}">
                    <a16:creationId xmlns:a16="http://schemas.microsoft.com/office/drawing/2014/main" id="{422F2F73-1AED-CD42-A53F-562396DBF6E2}"/>
                  </a:ext>
                </a:extLst>
              </p:cNvPr>
              <p:cNvSpPr>
                <a:spLocks noChangeAspect="1" noEditPoints="1"/>
              </p:cNvSpPr>
              <p:nvPr/>
            </p:nvSpPr>
            <p:spPr bwMode="auto">
              <a:xfrm>
                <a:off x="5821881" y="2062876"/>
                <a:ext cx="571454" cy="57145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Freeform 86">
              <a:extLst>
                <a:ext uri="{FF2B5EF4-FFF2-40B4-BE49-F238E27FC236}">
                  <a16:creationId xmlns:a16="http://schemas.microsoft.com/office/drawing/2014/main" id="{F9E4D2E4-356A-F148-ABD1-883AE821826F}"/>
                </a:ext>
              </a:extLst>
            </p:cNvPr>
            <p:cNvSpPr>
              <a:spLocks noChangeAspect="1" noEditPoints="1"/>
            </p:cNvSpPr>
            <p:nvPr/>
          </p:nvSpPr>
          <p:spPr bwMode="auto">
            <a:xfrm>
              <a:off x="1132828" y="3023930"/>
              <a:ext cx="835889" cy="218520"/>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8E4A2F7E-C887-AD45-85D3-3B3002E8B4CE}"/>
                </a:ext>
              </a:extLst>
            </p:cNvPr>
            <p:cNvSpPr/>
            <p:nvPr/>
          </p:nvSpPr>
          <p:spPr>
            <a:xfrm>
              <a:off x="1103719" y="3237444"/>
              <a:ext cx="889000" cy="508000"/>
            </a:xfrm>
            <a:custGeom>
              <a:avLst/>
              <a:gdLst>
                <a:gd name="connsiteX0" fmla="*/ 152400 w 889000"/>
                <a:gd name="connsiteY0" fmla="*/ 12700 h 508000"/>
                <a:gd name="connsiteX1" fmla="*/ 0 w 889000"/>
                <a:gd name="connsiteY1" fmla="*/ 190500 h 508000"/>
                <a:gd name="connsiteX2" fmla="*/ 0 w 889000"/>
                <a:gd name="connsiteY2" fmla="*/ 508000 h 508000"/>
                <a:gd name="connsiteX3" fmla="*/ 889000 w 889000"/>
                <a:gd name="connsiteY3" fmla="*/ 508000 h 508000"/>
                <a:gd name="connsiteX4" fmla="*/ 889000 w 889000"/>
                <a:gd name="connsiteY4" fmla="*/ 203200 h 508000"/>
                <a:gd name="connsiteX5" fmla="*/ 736600 w 889000"/>
                <a:gd name="connsiteY5"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00" h="508000">
                  <a:moveTo>
                    <a:pt x="152400" y="12700"/>
                  </a:moveTo>
                  <a:lnTo>
                    <a:pt x="0" y="190500"/>
                  </a:lnTo>
                  <a:lnTo>
                    <a:pt x="0" y="508000"/>
                  </a:lnTo>
                  <a:lnTo>
                    <a:pt x="889000" y="508000"/>
                  </a:lnTo>
                  <a:lnTo>
                    <a:pt x="889000" y="203200"/>
                  </a:lnTo>
                  <a:lnTo>
                    <a:pt x="736600" y="0"/>
                  </a:lnTo>
                </a:path>
              </a:pathLst>
            </a:custGeom>
            <a:noFill/>
            <a:ln w="38100">
              <a:solidFill>
                <a:schemeClr val="accent6"/>
              </a:solidFill>
              <a:headEnd type="triangl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E15A2C13-6AD2-0141-9FA8-38E7FCCDF055}"/>
                </a:ext>
              </a:extLst>
            </p:cNvPr>
            <p:cNvGrpSpPr/>
            <p:nvPr/>
          </p:nvGrpSpPr>
          <p:grpSpPr>
            <a:xfrm>
              <a:off x="1857919" y="3326986"/>
              <a:ext cx="269652" cy="269652"/>
              <a:chOff x="9752013" y="4116249"/>
              <a:chExt cx="1828959" cy="1828959"/>
            </a:xfrm>
          </p:grpSpPr>
          <p:sp>
            <p:nvSpPr>
              <p:cNvPr id="89" name="Oval 88">
                <a:extLst>
                  <a:ext uri="{FF2B5EF4-FFF2-40B4-BE49-F238E27FC236}">
                    <a16:creationId xmlns:a16="http://schemas.microsoft.com/office/drawing/2014/main" id="{1FD36AEA-6387-B142-9828-F237E9FF675C}"/>
                  </a:ext>
                </a:extLst>
              </p:cNvPr>
              <p:cNvSpPr/>
              <p:nvPr/>
            </p:nvSpPr>
            <p:spPr>
              <a:xfrm>
                <a:off x="9752013" y="4116249"/>
                <a:ext cx="1828959" cy="1828959"/>
              </a:xfrm>
              <a:prstGeom prst="ellipse">
                <a:avLst/>
              </a:prstGeom>
              <a:solidFill>
                <a:srgbClr val="82002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grpSp>
            <p:nvGrpSpPr>
              <p:cNvPr id="90" name="Group 89">
                <a:extLst>
                  <a:ext uri="{FF2B5EF4-FFF2-40B4-BE49-F238E27FC236}">
                    <a16:creationId xmlns:a16="http://schemas.microsoft.com/office/drawing/2014/main" id="{97CBCF74-00F7-7049-B5D0-B8881DD1F93E}"/>
                  </a:ext>
                </a:extLst>
              </p:cNvPr>
              <p:cNvGrpSpPr/>
              <p:nvPr/>
            </p:nvGrpSpPr>
            <p:grpSpPr>
              <a:xfrm>
                <a:off x="10131583" y="4506367"/>
                <a:ext cx="1069818" cy="947124"/>
                <a:chOff x="2384425" y="1408113"/>
                <a:chExt cx="5426075" cy="4803775"/>
              </a:xfrm>
              <a:solidFill>
                <a:schemeClr val="bg1"/>
              </a:solidFill>
            </p:grpSpPr>
            <p:sp>
              <p:nvSpPr>
                <p:cNvPr id="91" name="Freeform 1">
                  <a:extLst>
                    <a:ext uri="{FF2B5EF4-FFF2-40B4-BE49-F238E27FC236}">
                      <a16:creationId xmlns:a16="http://schemas.microsoft.com/office/drawing/2014/main" id="{5BCD70F9-DB4D-CF4E-AD87-9A276CDD78CB}"/>
                    </a:ext>
                  </a:extLst>
                </p:cNvPr>
                <p:cNvSpPr>
                  <a:spLocks noChangeArrowheads="1"/>
                </p:cNvSpPr>
                <p:nvPr/>
              </p:nvSpPr>
              <p:spPr bwMode="auto">
                <a:xfrm>
                  <a:off x="4738688" y="2797175"/>
                  <a:ext cx="717550" cy="2840038"/>
                </a:xfrm>
                <a:custGeom>
                  <a:avLst/>
                  <a:gdLst>
                    <a:gd name="T0" fmla="*/ 9 w 1994"/>
                    <a:gd name="T1" fmla="*/ 565 h 7890"/>
                    <a:gd name="T2" fmla="*/ 17 w 1994"/>
                    <a:gd name="T3" fmla="*/ 344 h 7890"/>
                    <a:gd name="T4" fmla="*/ 79 w 1994"/>
                    <a:gd name="T5" fmla="*/ 203 h 7890"/>
                    <a:gd name="T6" fmla="*/ 132 w 1994"/>
                    <a:gd name="T7" fmla="*/ 123 h 7890"/>
                    <a:gd name="T8" fmla="*/ 212 w 1994"/>
                    <a:gd name="T9" fmla="*/ 61 h 7890"/>
                    <a:gd name="T10" fmla="*/ 300 w 1994"/>
                    <a:gd name="T11" fmla="*/ 17 h 7890"/>
                    <a:gd name="T12" fmla="*/ 397 w 1994"/>
                    <a:gd name="T13" fmla="*/ 0 h 7890"/>
                    <a:gd name="T14" fmla="*/ 1543 w 1994"/>
                    <a:gd name="T15" fmla="*/ 0 h 7890"/>
                    <a:gd name="T16" fmla="*/ 1596 w 1994"/>
                    <a:gd name="T17" fmla="*/ 0 h 7890"/>
                    <a:gd name="T18" fmla="*/ 1702 w 1994"/>
                    <a:gd name="T19" fmla="*/ 17 h 7890"/>
                    <a:gd name="T20" fmla="*/ 1781 w 1994"/>
                    <a:gd name="T21" fmla="*/ 61 h 7890"/>
                    <a:gd name="T22" fmla="*/ 1861 w 1994"/>
                    <a:gd name="T23" fmla="*/ 123 h 7890"/>
                    <a:gd name="T24" fmla="*/ 1914 w 1994"/>
                    <a:gd name="T25" fmla="*/ 203 h 7890"/>
                    <a:gd name="T26" fmla="*/ 1976 w 1994"/>
                    <a:gd name="T27" fmla="*/ 344 h 7890"/>
                    <a:gd name="T28" fmla="*/ 1984 w 1994"/>
                    <a:gd name="T29" fmla="*/ 565 h 7890"/>
                    <a:gd name="T30" fmla="*/ 1508 w 1994"/>
                    <a:gd name="T31" fmla="*/ 4756 h 7890"/>
                    <a:gd name="T32" fmla="*/ 1455 w 1994"/>
                    <a:gd name="T33" fmla="*/ 4959 h 7890"/>
                    <a:gd name="T34" fmla="*/ 1340 w 1994"/>
                    <a:gd name="T35" fmla="*/ 5109 h 7890"/>
                    <a:gd name="T36" fmla="*/ 1190 w 1994"/>
                    <a:gd name="T37" fmla="*/ 5206 h 7890"/>
                    <a:gd name="T38" fmla="*/ 997 w 1994"/>
                    <a:gd name="T39" fmla="*/ 5241 h 7890"/>
                    <a:gd name="T40" fmla="*/ 900 w 1994"/>
                    <a:gd name="T41" fmla="*/ 5232 h 7890"/>
                    <a:gd name="T42" fmla="*/ 723 w 1994"/>
                    <a:gd name="T43" fmla="*/ 5162 h 7890"/>
                    <a:gd name="T44" fmla="*/ 591 w 1994"/>
                    <a:gd name="T45" fmla="*/ 5038 h 7890"/>
                    <a:gd name="T46" fmla="*/ 503 w 1994"/>
                    <a:gd name="T47" fmla="*/ 4861 h 7890"/>
                    <a:gd name="T48" fmla="*/ 9 w 1994"/>
                    <a:gd name="T49" fmla="*/ 565 h 7890"/>
                    <a:gd name="T50" fmla="*/ 997 w 1994"/>
                    <a:gd name="T51" fmla="*/ 5973 h 7890"/>
                    <a:gd name="T52" fmla="*/ 1199 w 1994"/>
                    <a:gd name="T53" fmla="*/ 5991 h 7890"/>
                    <a:gd name="T54" fmla="*/ 1384 w 1994"/>
                    <a:gd name="T55" fmla="*/ 6053 h 7890"/>
                    <a:gd name="T56" fmla="*/ 1552 w 1994"/>
                    <a:gd name="T57" fmla="*/ 6132 h 7890"/>
                    <a:gd name="T58" fmla="*/ 1693 w 1994"/>
                    <a:gd name="T59" fmla="*/ 6247 h 7890"/>
                    <a:gd name="T60" fmla="*/ 1808 w 1994"/>
                    <a:gd name="T61" fmla="*/ 6388 h 7890"/>
                    <a:gd name="T62" fmla="*/ 1896 w 1994"/>
                    <a:gd name="T63" fmla="*/ 6547 h 7890"/>
                    <a:gd name="T64" fmla="*/ 1949 w 1994"/>
                    <a:gd name="T65" fmla="*/ 6732 h 7890"/>
                    <a:gd name="T66" fmla="*/ 1967 w 1994"/>
                    <a:gd name="T67" fmla="*/ 6927 h 7890"/>
                    <a:gd name="T68" fmla="*/ 1967 w 1994"/>
                    <a:gd name="T69" fmla="*/ 6944 h 7890"/>
                    <a:gd name="T70" fmla="*/ 1949 w 1994"/>
                    <a:gd name="T71" fmla="*/ 7138 h 7890"/>
                    <a:gd name="T72" fmla="*/ 1896 w 1994"/>
                    <a:gd name="T73" fmla="*/ 7315 h 7890"/>
                    <a:gd name="T74" fmla="*/ 1808 w 1994"/>
                    <a:gd name="T75" fmla="*/ 7483 h 7890"/>
                    <a:gd name="T76" fmla="*/ 1693 w 1994"/>
                    <a:gd name="T77" fmla="*/ 7615 h 7890"/>
                    <a:gd name="T78" fmla="*/ 1552 w 1994"/>
                    <a:gd name="T79" fmla="*/ 7730 h 7890"/>
                    <a:gd name="T80" fmla="*/ 1384 w 1994"/>
                    <a:gd name="T81" fmla="*/ 7818 h 7890"/>
                    <a:gd name="T82" fmla="*/ 1199 w 1994"/>
                    <a:gd name="T83" fmla="*/ 7871 h 7890"/>
                    <a:gd name="T84" fmla="*/ 997 w 1994"/>
                    <a:gd name="T85" fmla="*/ 7889 h 7890"/>
                    <a:gd name="T86" fmla="*/ 891 w 1994"/>
                    <a:gd name="T87" fmla="*/ 7889 h 7890"/>
                    <a:gd name="T88" fmla="*/ 706 w 1994"/>
                    <a:gd name="T89" fmla="*/ 7853 h 7890"/>
                    <a:gd name="T90" fmla="*/ 529 w 1994"/>
                    <a:gd name="T91" fmla="*/ 7783 h 7890"/>
                    <a:gd name="T92" fmla="*/ 370 w 1994"/>
                    <a:gd name="T93" fmla="*/ 7677 h 7890"/>
                    <a:gd name="T94" fmla="*/ 247 w 1994"/>
                    <a:gd name="T95" fmla="*/ 7553 h 7890"/>
                    <a:gd name="T96" fmla="*/ 141 w 1994"/>
                    <a:gd name="T97" fmla="*/ 7403 h 7890"/>
                    <a:gd name="T98" fmla="*/ 70 w 1994"/>
                    <a:gd name="T99" fmla="*/ 7236 h 7890"/>
                    <a:gd name="T100" fmla="*/ 35 w 1994"/>
                    <a:gd name="T101" fmla="*/ 7041 h 7890"/>
                    <a:gd name="T102" fmla="*/ 26 w 1994"/>
                    <a:gd name="T103" fmla="*/ 6927 h 7890"/>
                    <a:gd name="T104" fmla="*/ 35 w 1994"/>
                    <a:gd name="T105" fmla="*/ 6821 h 7890"/>
                    <a:gd name="T106" fmla="*/ 70 w 1994"/>
                    <a:gd name="T107" fmla="*/ 6635 h 7890"/>
                    <a:gd name="T108" fmla="*/ 141 w 1994"/>
                    <a:gd name="T109" fmla="*/ 6468 h 7890"/>
                    <a:gd name="T110" fmla="*/ 247 w 1994"/>
                    <a:gd name="T111" fmla="*/ 6318 h 7890"/>
                    <a:gd name="T112" fmla="*/ 370 w 1994"/>
                    <a:gd name="T113" fmla="*/ 6185 h 7890"/>
                    <a:gd name="T114" fmla="*/ 529 w 1994"/>
                    <a:gd name="T115" fmla="*/ 6088 h 7890"/>
                    <a:gd name="T116" fmla="*/ 706 w 1994"/>
                    <a:gd name="T117" fmla="*/ 6018 h 7890"/>
                    <a:gd name="T118" fmla="*/ 891 w 1994"/>
                    <a:gd name="T119" fmla="*/ 5982 h 7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7890">
                      <a:moveTo>
                        <a:pt x="9" y="565"/>
                      </a:moveTo>
                      <a:lnTo>
                        <a:pt x="9" y="565"/>
                      </a:lnTo>
                      <a:lnTo>
                        <a:pt x="0" y="450"/>
                      </a:lnTo>
                      <a:lnTo>
                        <a:pt x="17" y="344"/>
                      </a:lnTo>
                      <a:lnTo>
                        <a:pt x="53" y="247"/>
                      </a:lnTo>
                      <a:lnTo>
                        <a:pt x="79" y="203"/>
                      </a:lnTo>
                      <a:lnTo>
                        <a:pt x="106" y="159"/>
                      </a:lnTo>
                      <a:lnTo>
                        <a:pt x="132" y="123"/>
                      </a:lnTo>
                      <a:lnTo>
                        <a:pt x="168" y="88"/>
                      </a:lnTo>
                      <a:lnTo>
                        <a:pt x="212" y="61"/>
                      </a:lnTo>
                      <a:lnTo>
                        <a:pt x="247" y="44"/>
                      </a:lnTo>
                      <a:lnTo>
                        <a:pt x="300" y="17"/>
                      </a:lnTo>
                      <a:lnTo>
                        <a:pt x="344" y="9"/>
                      </a:lnTo>
                      <a:lnTo>
                        <a:pt x="397" y="0"/>
                      </a:lnTo>
                      <a:lnTo>
                        <a:pt x="450" y="0"/>
                      </a:lnTo>
                      <a:lnTo>
                        <a:pt x="1543" y="0"/>
                      </a:lnTo>
                      <a:lnTo>
                        <a:pt x="1543" y="0"/>
                      </a:lnTo>
                      <a:lnTo>
                        <a:pt x="1596" y="0"/>
                      </a:lnTo>
                      <a:lnTo>
                        <a:pt x="1649" y="9"/>
                      </a:lnTo>
                      <a:lnTo>
                        <a:pt x="1702" y="17"/>
                      </a:lnTo>
                      <a:lnTo>
                        <a:pt x="1746" y="44"/>
                      </a:lnTo>
                      <a:lnTo>
                        <a:pt x="1781" y="61"/>
                      </a:lnTo>
                      <a:lnTo>
                        <a:pt x="1825" y="88"/>
                      </a:lnTo>
                      <a:lnTo>
                        <a:pt x="1861" y="123"/>
                      </a:lnTo>
                      <a:lnTo>
                        <a:pt x="1887" y="159"/>
                      </a:lnTo>
                      <a:lnTo>
                        <a:pt x="1914" y="203"/>
                      </a:lnTo>
                      <a:lnTo>
                        <a:pt x="1940" y="247"/>
                      </a:lnTo>
                      <a:lnTo>
                        <a:pt x="1976" y="344"/>
                      </a:lnTo>
                      <a:lnTo>
                        <a:pt x="1993" y="450"/>
                      </a:lnTo>
                      <a:lnTo>
                        <a:pt x="1984" y="565"/>
                      </a:lnTo>
                      <a:lnTo>
                        <a:pt x="1508" y="4756"/>
                      </a:lnTo>
                      <a:lnTo>
                        <a:pt x="1508" y="4756"/>
                      </a:lnTo>
                      <a:lnTo>
                        <a:pt x="1490" y="4861"/>
                      </a:lnTo>
                      <a:lnTo>
                        <a:pt x="1455" y="4959"/>
                      </a:lnTo>
                      <a:lnTo>
                        <a:pt x="1402" y="5038"/>
                      </a:lnTo>
                      <a:lnTo>
                        <a:pt x="1340" y="5109"/>
                      </a:lnTo>
                      <a:lnTo>
                        <a:pt x="1270" y="5162"/>
                      </a:lnTo>
                      <a:lnTo>
                        <a:pt x="1190" y="5206"/>
                      </a:lnTo>
                      <a:lnTo>
                        <a:pt x="1093" y="5232"/>
                      </a:lnTo>
                      <a:lnTo>
                        <a:pt x="997" y="5241"/>
                      </a:lnTo>
                      <a:lnTo>
                        <a:pt x="997" y="5241"/>
                      </a:lnTo>
                      <a:lnTo>
                        <a:pt x="900" y="5232"/>
                      </a:lnTo>
                      <a:lnTo>
                        <a:pt x="803" y="5206"/>
                      </a:lnTo>
                      <a:lnTo>
                        <a:pt x="723" y="5162"/>
                      </a:lnTo>
                      <a:lnTo>
                        <a:pt x="653" y="5109"/>
                      </a:lnTo>
                      <a:lnTo>
                        <a:pt x="591" y="5038"/>
                      </a:lnTo>
                      <a:lnTo>
                        <a:pt x="538" y="4959"/>
                      </a:lnTo>
                      <a:lnTo>
                        <a:pt x="503" y="4861"/>
                      </a:lnTo>
                      <a:lnTo>
                        <a:pt x="485" y="4756"/>
                      </a:lnTo>
                      <a:lnTo>
                        <a:pt x="9" y="565"/>
                      </a:lnTo>
                      <a:close/>
                      <a:moveTo>
                        <a:pt x="997" y="5973"/>
                      </a:moveTo>
                      <a:lnTo>
                        <a:pt x="997" y="5973"/>
                      </a:lnTo>
                      <a:lnTo>
                        <a:pt x="1102" y="5982"/>
                      </a:lnTo>
                      <a:lnTo>
                        <a:pt x="1199" y="5991"/>
                      </a:lnTo>
                      <a:lnTo>
                        <a:pt x="1296" y="6018"/>
                      </a:lnTo>
                      <a:lnTo>
                        <a:pt x="1384" y="6053"/>
                      </a:lnTo>
                      <a:lnTo>
                        <a:pt x="1464" y="6088"/>
                      </a:lnTo>
                      <a:lnTo>
                        <a:pt x="1552" y="6132"/>
                      </a:lnTo>
                      <a:lnTo>
                        <a:pt x="1623" y="6185"/>
                      </a:lnTo>
                      <a:lnTo>
                        <a:pt x="1693" y="6247"/>
                      </a:lnTo>
                      <a:lnTo>
                        <a:pt x="1755" y="6318"/>
                      </a:lnTo>
                      <a:lnTo>
                        <a:pt x="1808" y="6388"/>
                      </a:lnTo>
                      <a:lnTo>
                        <a:pt x="1852" y="6468"/>
                      </a:lnTo>
                      <a:lnTo>
                        <a:pt x="1896" y="6547"/>
                      </a:lnTo>
                      <a:lnTo>
                        <a:pt x="1923" y="6635"/>
                      </a:lnTo>
                      <a:lnTo>
                        <a:pt x="1949" y="6732"/>
                      </a:lnTo>
                      <a:lnTo>
                        <a:pt x="1958" y="6821"/>
                      </a:lnTo>
                      <a:lnTo>
                        <a:pt x="1967" y="6927"/>
                      </a:lnTo>
                      <a:lnTo>
                        <a:pt x="1967" y="6944"/>
                      </a:lnTo>
                      <a:lnTo>
                        <a:pt x="1967" y="6944"/>
                      </a:lnTo>
                      <a:lnTo>
                        <a:pt x="1958" y="7041"/>
                      </a:lnTo>
                      <a:lnTo>
                        <a:pt x="1949" y="7138"/>
                      </a:lnTo>
                      <a:lnTo>
                        <a:pt x="1923" y="7236"/>
                      </a:lnTo>
                      <a:lnTo>
                        <a:pt x="1896" y="7315"/>
                      </a:lnTo>
                      <a:lnTo>
                        <a:pt x="1852" y="7403"/>
                      </a:lnTo>
                      <a:lnTo>
                        <a:pt x="1808" y="7483"/>
                      </a:lnTo>
                      <a:lnTo>
                        <a:pt x="1755" y="7553"/>
                      </a:lnTo>
                      <a:lnTo>
                        <a:pt x="1693" y="7615"/>
                      </a:lnTo>
                      <a:lnTo>
                        <a:pt x="1623" y="7677"/>
                      </a:lnTo>
                      <a:lnTo>
                        <a:pt x="1552" y="7730"/>
                      </a:lnTo>
                      <a:lnTo>
                        <a:pt x="1464" y="7783"/>
                      </a:lnTo>
                      <a:lnTo>
                        <a:pt x="1384" y="7818"/>
                      </a:lnTo>
                      <a:lnTo>
                        <a:pt x="1296" y="7853"/>
                      </a:lnTo>
                      <a:lnTo>
                        <a:pt x="1199" y="7871"/>
                      </a:lnTo>
                      <a:lnTo>
                        <a:pt x="1102" y="7889"/>
                      </a:lnTo>
                      <a:lnTo>
                        <a:pt x="997" y="7889"/>
                      </a:lnTo>
                      <a:lnTo>
                        <a:pt x="997" y="7889"/>
                      </a:lnTo>
                      <a:lnTo>
                        <a:pt x="891" y="7889"/>
                      </a:lnTo>
                      <a:lnTo>
                        <a:pt x="794" y="7871"/>
                      </a:lnTo>
                      <a:lnTo>
                        <a:pt x="706" y="7853"/>
                      </a:lnTo>
                      <a:lnTo>
                        <a:pt x="609" y="7818"/>
                      </a:lnTo>
                      <a:lnTo>
                        <a:pt x="529" y="7783"/>
                      </a:lnTo>
                      <a:lnTo>
                        <a:pt x="450" y="7730"/>
                      </a:lnTo>
                      <a:lnTo>
                        <a:pt x="370" y="7677"/>
                      </a:lnTo>
                      <a:lnTo>
                        <a:pt x="309" y="7615"/>
                      </a:lnTo>
                      <a:lnTo>
                        <a:pt x="247" y="7553"/>
                      </a:lnTo>
                      <a:lnTo>
                        <a:pt x="185" y="7483"/>
                      </a:lnTo>
                      <a:lnTo>
                        <a:pt x="141" y="7403"/>
                      </a:lnTo>
                      <a:lnTo>
                        <a:pt x="106" y="7315"/>
                      </a:lnTo>
                      <a:lnTo>
                        <a:pt x="70" y="7236"/>
                      </a:lnTo>
                      <a:lnTo>
                        <a:pt x="44" y="7138"/>
                      </a:lnTo>
                      <a:lnTo>
                        <a:pt x="35" y="7041"/>
                      </a:lnTo>
                      <a:lnTo>
                        <a:pt x="26" y="6944"/>
                      </a:lnTo>
                      <a:lnTo>
                        <a:pt x="26" y="6927"/>
                      </a:lnTo>
                      <a:lnTo>
                        <a:pt x="26" y="6927"/>
                      </a:lnTo>
                      <a:lnTo>
                        <a:pt x="35" y="6821"/>
                      </a:lnTo>
                      <a:lnTo>
                        <a:pt x="44" y="6732"/>
                      </a:lnTo>
                      <a:lnTo>
                        <a:pt x="70" y="6635"/>
                      </a:lnTo>
                      <a:lnTo>
                        <a:pt x="106" y="6547"/>
                      </a:lnTo>
                      <a:lnTo>
                        <a:pt x="141" y="6468"/>
                      </a:lnTo>
                      <a:lnTo>
                        <a:pt x="185" y="6388"/>
                      </a:lnTo>
                      <a:lnTo>
                        <a:pt x="247" y="6318"/>
                      </a:lnTo>
                      <a:lnTo>
                        <a:pt x="309" y="6247"/>
                      </a:lnTo>
                      <a:lnTo>
                        <a:pt x="370" y="6185"/>
                      </a:lnTo>
                      <a:lnTo>
                        <a:pt x="450" y="6132"/>
                      </a:lnTo>
                      <a:lnTo>
                        <a:pt x="529" y="6088"/>
                      </a:lnTo>
                      <a:lnTo>
                        <a:pt x="609" y="6053"/>
                      </a:lnTo>
                      <a:lnTo>
                        <a:pt x="706" y="6018"/>
                      </a:lnTo>
                      <a:lnTo>
                        <a:pt x="794" y="5991"/>
                      </a:lnTo>
                      <a:lnTo>
                        <a:pt x="891" y="5982"/>
                      </a:lnTo>
                      <a:lnTo>
                        <a:pt x="997" y="59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 name="Freeform 2">
                  <a:extLst>
                    <a:ext uri="{FF2B5EF4-FFF2-40B4-BE49-F238E27FC236}">
                      <a16:creationId xmlns:a16="http://schemas.microsoft.com/office/drawing/2014/main" id="{67B5ED9C-EAC1-984A-8D8B-93CCD4FEA019}"/>
                    </a:ext>
                  </a:extLst>
                </p:cNvPr>
                <p:cNvSpPr>
                  <a:spLocks noChangeArrowheads="1"/>
                </p:cNvSpPr>
                <p:nvPr/>
              </p:nvSpPr>
              <p:spPr bwMode="auto">
                <a:xfrm>
                  <a:off x="4738688" y="2797175"/>
                  <a:ext cx="717550" cy="2840038"/>
                </a:xfrm>
                <a:custGeom>
                  <a:avLst/>
                  <a:gdLst>
                    <a:gd name="T0" fmla="*/ 9 w 1994"/>
                    <a:gd name="T1" fmla="*/ 565 h 7890"/>
                    <a:gd name="T2" fmla="*/ 17 w 1994"/>
                    <a:gd name="T3" fmla="*/ 344 h 7890"/>
                    <a:gd name="T4" fmla="*/ 79 w 1994"/>
                    <a:gd name="T5" fmla="*/ 203 h 7890"/>
                    <a:gd name="T6" fmla="*/ 132 w 1994"/>
                    <a:gd name="T7" fmla="*/ 123 h 7890"/>
                    <a:gd name="T8" fmla="*/ 212 w 1994"/>
                    <a:gd name="T9" fmla="*/ 61 h 7890"/>
                    <a:gd name="T10" fmla="*/ 300 w 1994"/>
                    <a:gd name="T11" fmla="*/ 17 h 7890"/>
                    <a:gd name="T12" fmla="*/ 397 w 1994"/>
                    <a:gd name="T13" fmla="*/ 0 h 7890"/>
                    <a:gd name="T14" fmla="*/ 1543 w 1994"/>
                    <a:gd name="T15" fmla="*/ 0 h 7890"/>
                    <a:gd name="T16" fmla="*/ 1596 w 1994"/>
                    <a:gd name="T17" fmla="*/ 0 h 7890"/>
                    <a:gd name="T18" fmla="*/ 1702 w 1994"/>
                    <a:gd name="T19" fmla="*/ 17 h 7890"/>
                    <a:gd name="T20" fmla="*/ 1781 w 1994"/>
                    <a:gd name="T21" fmla="*/ 61 h 7890"/>
                    <a:gd name="T22" fmla="*/ 1861 w 1994"/>
                    <a:gd name="T23" fmla="*/ 123 h 7890"/>
                    <a:gd name="T24" fmla="*/ 1914 w 1994"/>
                    <a:gd name="T25" fmla="*/ 203 h 7890"/>
                    <a:gd name="T26" fmla="*/ 1976 w 1994"/>
                    <a:gd name="T27" fmla="*/ 344 h 7890"/>
                    <a:gd name="T28" fmla="*/ 1984 w 1994"/>
                    <a:gd name="T29" fmla="*/ 565 h 7890"/>
                    <a:gd name="T30" fmla="*/ 1508 w 1994"/>
                    <a:gd name="T31" fmla="*/ 4756 h 7890"/>
                    <a:gd name="T32" fmla="*/ 1455 w 1994"/>
                    <a:gd name="T33" fmla="*/ 4959 h 7890"/>
                    <a:gd name="T34" fmla="*/ 1340 w 1994"/>
                    <a:gd name="T35" fmla="*/ 5109 h 7890"/>
                    <a:gd name="T36" fmla="*/ 1190 w 1994"/>
                    <a:gd name="T37" fmla="*/ 5206 h 7890"/>
                    <a:gd name="T38" fmla="*/ 997 w 1994"/>
                    <a:gd name="T39" fmla="*/ 5241 h 7890"/>
                    <a:gd name="T40" fmla="*/ 900 w 1994"/>
                    <a:gd name="T41" fmla="*/ 5232 h 7890"/>
                    <a:gd name="T42" fmla="*/ 723 w 1994"/>
                    <a:gd name="T43" fmla="*/ 5162 h 7890"/>
                    <a:gd name="T44" fmla="*/ 591 w 1994"/>
                    <a:gd name="T45" fmla="*/ 5038 h 7890"/>
                    <a:gd name="T46" fmla="*/ 503 w 1994"/>
                    <a:gd name="T47" fmla="*/ 4861 h 7890"/>
                    <a:gd name="T48" fmla="*/ 9 w 1994"/>
                    <a:gd name="T49" fmla="*/ 565 h 7890"/>
                    <a:gd name="T50" fmla="*/ 997 w 1994"/>
                    <a:gd name="T51" fmla="*/ 5973 h 7890"/>
                    <a:gd name="T52" fmla="*/ 1199 w 1994"/>
                    <a:gd name="T53" fmla="*/ 5991 h 7890"/>
                    <a:gd name="T54" fmla="*/ 1384 w 1994"/>
                    <a:gd name="T55" fmla="*/ 6053 h 7890"/>
                    <a:gd name="T56" fmla="*/ 1552 w 1994"/>
                    <a:gd name="T57" fmla="*/ 6132 h 7890"/>
                    <a:gd name="T58" fmla="*/ 1693 w 1994"/>
                    <a:gd name="T59" fmla="*/ 6247 h 7890"/>
                    <a:gd name="T60" fmla="*/ 1808 w 1994"/>
                    <a:gd name="T61" fmla="*/ 6388 h 7890"/>
                    <a:gd name="T62" fmla="*/ 1896 w 1994"/>
                    <a:gd name="T63" fmla="*/ 6547 h 7890"/>
                    <a:gd name="T64" fmla="*/ 1949 w 1994"/>
                    <a:gd name="T65" fmla="*/ 6732 h 7890"/>
                    <a:gd name="T66" fmla="*/ 1967 w 1994"/>
                    <a:gd name="T67" fmla="*/ 6927 h 7890"/>
                    <a:gd name="T68" fmla="*/ 1967 w 1994"/>
                    <a:gd name="T69" fmla="*/ 6944 h 7890"/>
                    <a:gd name="T70" fmla="*/ 1949 w 1994"/>
                    <a:gd name="T71" fmla="*/ 7138 h 7890"/>
                    <a:gd name="T72" fmla="*/ 1896 w 1994"/>
                    <a:gd name="T73" fmla="*/ 7315 h 7890"/>
                    <a:gd name="T74" fmla="*/ 1808 w 1994"/>
                    <a:gd name="T75" fmla="*/ 7483 h 7890"/>
                    <a:gd name="T76" fmla="*/ 1693 w 1994"/>
                    <a:gd name="T77" fmla="*/ 7615 h 7890"/>
                    <a:gd name="T78" fmla="*/ 1552 w 1994"/>
                    <a:gd name="T79" fmla="*/ 7730 h 7890"/>
                    <a:gd name="T80" fmla="*/ 1384 w 1994"/>
                    <a:gd name="T81" fmla="*/ 7818 h 7890"/>
                    <a:gd name="T82" fmla="*/ 1199 w 1994"/>
                    <a:gd name="T83" fmla="*/ 7871 h 7890"/>
                    <a:gd name="T84" fmla="*/ 997 w 1994"/>
                    <a:gd name="T85" fmla="*/ 7889 h 7890"/>
                    <a:gd name="T86" fmla="*/ 891 w 1994"/>
                    <a:gd name="T87" fmla="*/ 7889 h 7890"/>
                    <a:gd name="T88" fmla="*/ 706 w 1994"/>
                    <a:gd name="T89" fmla="*/ 7853 h 7890"/>
                    <a:gd name="T90" fmla="*/ 529 w 1994"/>
                    <a:gd name="T91" fmla="*/ 7783 h 7890"/>
                    <a:gd name="T92" fmla="*/ 370 w 1994"/>
                    <a:gd name="T93" fmla="*/ 7677 h 7890"/>
                    <a:gd name="T94" fmla="*/ 247 w 1994"/>
                    <a:gd name="T95" fmla="*/ 7553 h 7890"/>
                    <a:gd name="T96" fmla="*/ 141 w 1994"/>
                    <a:gd name="T97" fmla="*/ 7403 h 7890"/>
                    <a:gd name="T98" fmla="*/ 70 w 1994"/>
                    <a:gd name="T99" fmla="*/ 7236 h 7890"/>
                    <a:gd name="T100" fmla="*/ 35 w 1994"/>
                    <a:gd name="T101" fmla="*/ 7041 h 7890"/>
                    <a:gd name="T102" fmla="*/ 26 w 1994"/>
                    <a:gd name="T103" fmla="*/ 6927 h 7890"/>
                    <a:gd name="T104" fmla="*/ 35 w 1994"/>
                    <a:gd name="T105" fmla="*/ 6821 h 7890"/>
                    <a:gd name="T106" fmla="*/ 70 w 1994"/>
                    <a:gd name="T107" fmla="*/ 6635 h 7890"/>
                    <a:gd name="T108" fmla="*/ 141 w 1994"/>
                    <a:gd name="T109" fmla="*/ 6468 h 7890"/>
                    <a:gd name="T110" fmla="*/ 247 w 1994"/>
                    <a:gd name="T111" fmla="*/ 6318 h 7890"/>
                    <a:gd name="T112" fmla="*/ 370 w 1994"/>
                    <a:gd name="T113" fmla="*/ 6185 h 7890"/>
                    <a:gd name="T114" fmla="*/ 529 w 1994"/>
                    <a:gd name="T115" fmla="*/ 6088 h 7890"/>
                    <a:gd name="T116" fmla="*/ 706 w 1994"/>
                    <a:gd name="T117" fmla="*/ 6018 h 7890"/>
                    <a:gd name="T118" fmla="*/ 891 w 1994"/>
                    <a:gd name="T119" fmla="*/ 5982 h 7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7890">
                      <a:moveTo>
                        <a:pt x="9" y="565"/>
                      </a:moveTo>
                      <a:lnTo>
                        <a:pt x="9" y="565"/>
                      </a:lnTo>
                      <a:lnTo>
                        <a:pt x="0" y="450"/>
                      </a:lnTo>
                      <a:lnTo>
                        <a:pt x="17" y="344"/>
                      </a:lnTo>
                      <a:lnTo>
                        <a:pt x="53" y="247"/>
                      </a:lnTo>
                      <a:lnTo>
                        <a:pt x="79" y="203"/>
                      </a:lnTo>
                      <a:lnTo>
                        <a:pt x="106" y="159"/>
                      </a:lnTo>
                      <a:lnTo>
                        <a:pt x="132" y="123"/>
                      </a:lnTo>
                      <a:lnTo>
                        <a:pt x="168" y="88"/>
                      </a:lnTo>
                      <a:lnTo>
                        <a:pt x="212" y="61"/>
                      </a:lnTo>
                      <a:lnTo>
                        <a:pt x="247" y="44"/>
                      </a:lnTo>
                      <a:lnTo>
                        <a:pt x="300" y="17"/>
                      </a:lnTo>
                      <a:lnTo>
                        <a:pt x="344" y="9"/>
                      </a:lnTo>
                      <a:lnTo>
                        <a:pt x="397" y="0"/>
                      </a:lnTo>
                      <a:lnTo>
                        <a:pt x="450" y="0"/>
                      </a:lnTo>
                      <a:lnTo>
                        <a:pt x="1543" y="0"/>
                      </a:lnTo>
                      <a:lnTo>
                        <a:pt x="1543" y="0"/>
                      </a:lnTo>
                      <a:lnTo>
                        <a:pt x="1596" y="0"/>
                      </a:lnTo>
                      <a:lnTo>
                        <a:pt x="1649" y="9"/>
                      </a:lnTo>
                      <a:lnTo>
                        <a:pt x="1702" y="17"/>
                      </a:lnTo>
                      <a:lnTo>
                        <a:pt x="1746" y="44"/>
                      </a:lnTo>
                      <a:lnTo>
                        <a:pt x="1781" y="61"/>
                      </a:lnTo>
                      <a:lnTo>
                        <a:pt x="1825" y="88"/>
                      </a:lnTo>
                      <a:lnTo>
                        <a:pt x="1861" y="123"/>
                      </a:lnTo>
                      <a:lnTo>
                        <a:pt x="1887" y="159"/>
                      </a:lnTo>
                      <a:lnTo>
                        <a:pt x="1914" y="203"/>
                      </a:lnTo>
                      <a:lnTo>
                        <a:pt x="1940" y="247"/>
                      </a:lnTo>
                      <a:lnTo>
                        <a:pt x="1976" y="344"/>
                      </a:lnTo>
                      <a:lnTo>
                        <a:pt x="1993" y="450"/>
                      </a:lnTo>
                      <a:lnTo>
                        <a:pt x="1984" y="565"/>
                      </a:lnTo>
                      <a:lnTo>
                        <a:pt x="1508" y="4756"/>
                      </a:lnTo>
                      <a:lnTo>
                        <a:pt x="1508" y="4756"/>
                      </a:lnTo>
                      <a:lnTo>
                        <a:pt x="1490" y="4861"/>
                      </a:lnTo>
                      <a:lnTo>
                        <a:pt x="1455" y="4959"/>
                      </a:lnTo>
                      <a:lnTo>
                        <a:pt x="1402" y="5038"/>
                      </a:lnTo>
                      <a:lnTo>
                        <a:pt x="1340" y="5109"/>
                      </a:lnTo>
                      <a:lnTo>
                        <a:pt x="1270" y="5162"/>
                      </a:lnTo>
                      <a:lnTo>
                        <a:pt x="1190" y="5206"/>
                      </a:lnTo>
                      <a:lnTo>
                        <a:pt x="1093" y="5232"/>
                      </a:lnTo>
                      <a:lnTo>
                        <a:pt x="997" y="5241"/>
                      </a:lnTo>
                      <a:lnTo>
                        <a:pt x="997" y="5241"/>
                      </a:lnTo>
                      <a:lnTo>
                        <a:pt x="900" y="5232"/>
                      </a:lnTo>
                      <a:lnTo>
                        <a:pt x="803" y="5206"/>
                      </a:lnTo>
                      <a:lnTo>
                        <a:pt x="723" y="5162"/>
                      </a:lnTo>
                      <a:lnTo>
                        <a:pt x="653" y="5109"/>
                      </a:lnTo>
                      <a:lnTo>
                        <a:pt x="591" y="5038"/>
                      </a:lnTo>
                      <a:lnTo>
                        <a:pt x="538" y="4959"/>
                      </a:lnTo>
                      <a:lnTo>
                        <a:pt x="503" y="4861"/>
                      </a:lnTo>
                      <a:lnTo>
                        <a:pt x="485" y="4756"/>
                      </a:lnTo>
                      <a:lnTo>
                        <a:pt x="9" y="565"/>
                      </a:lnTo>
                      <a:close/>
                      <a:moveTo>
                        <a:pt x="997" y="5973"/>
                      </a:moveTo>
                      <a:lnTo>
                        <a:pt x="997" y="5973"/>
                      </a:lnTo>
                      <a:lnTo>
                        <a:pt x="1102" y="5982"/>
                      </a:lnTo>
                      <a:lnTo>
                        <a:pt x="1199" y="5991"/>
                      </a:lnTo>
                      <a:lnTo>
                        <a:pt x="1296" y="6018"/>
                      </a:lnTo>
                      <a:lnTo>
                        <a:pt x="1384" y="6053"/>
                      </a:lnTo>
                      <a:lnTo>
                        <a:pt x="1464" y="6088"/>
                      </a:lnTo>
                      <a:lnTo>
                        <a:pt x="1552" y="6132"/>
                      </a:lnTo>
                      <a:lnTo>
                        <a:pt x="1623" y="6185"/>
                      </a:lnTo>
                      <a:lnTo>
                        <a:pt x="1693" y="6247"/>
                      </a:lnTo>
                      <a:lnTo>
                        <a:pt x="1755" y="6318"/>
                      </a:lnTo>
                      <a:lnTo>
                        <a:pt x="1808" y="6388"/>
                      </a:lnTo>
                      <a:lnTo>
                        <a:pt x="1852" y="6468"/>
                      </a:lnTo>
                      <a:lnTo>
                        <a:pt x="1896" y="6547"/>
                      </a:lnTo>
                      <a:lnTo>
                        <a:pt x="1923" y="6635"/>
                      </a:lnTo>
                      <a:lnTo>
                        <a:pt x="1949" y="6732"/>
                      </a:lnTo>
                      <a:lnTo>
                        <a:pt x="1958" y="6821"/>
                      </a:lnTo>
                      <a:lnTo>
                        <a:pt x="1967" y="6927"/>
                      </a:lnTo>
                      <a:lnTo>
                        <a:pt x="1967" y="6944"/>
                      </a:lnTo>
                      <a:lnTo>
                        <a:pt x="1967" y="6944"/>
                      </a:lnTo>
                      <a:lnTo>
                        <a:pt x="1958" y="7041"/>
                      </a:lnTo>
                      <a:lnTo>
                        <a:pt x="1949" y="7138"/>
                      </a:lnTo>
                      <a:lnTo>
                        <a:pt x="1923" y="7236"/>
                      </a:lnTo>
                      <a:lnTo>
                        <a:pt x="1896" y="7315"/>
                      </a:lnTo>
                      <a:lnTo>
                        <a:pt x="1852" y="7403"/>
                      </a:lnTo>
                      <a:lnTo>
                        <a:pt x="1808" y="7483"/>
                      </a:lnTo>
                      <a:lnTo>
                        <a:pt x="1755" y="7553"/>
                      </a:lnTo>
                      <a:lnTo>
                        <a:pt x="1693" y="7615"/>
                      </a:lnTo>
                      <a:lnTo>
                        <a:pt x="1623" y="7677"/>
                      </a:lnTo>
                      <a:lnTo>
                        <a:pt x="1552" y="7730"/>
                      </a:lnTo>
                      <a:lnTo>
                        <a:pt x="1464" y="7783"/>
                      </a:lnTo>
                      <a:lnTo>
                        <a:pt x="1384" y="7818"/>
                      </a:lnTo>
                      <a:lnTo>
                        <a:pt x="1296" y="7853"/>
                      </a:lnTo>
                      <a:lnTo>
                        <a:pt x="1199" y="7871"/>
                      </a:lnTo>
                      <a:lnTo>
                        <a:pt x="1102" y="7889"/>
                      </a:lnTo>
                      <a:lnTo>
                        <a:pt x="997" y="7889"/>
                      </a:lnTo>
                      <a:lnTo>
                        <a:pt x="997" y="7889"/>
                      </a:lnTo>
                      <a:lnTo>
                        <a:pt x="891" y="7889"/>
                      </a:lnTo>
                      <a:lnTo>
                        <a:pt x="794" y="7871"/>
                      </a:lnTo>
                      <a:lnTo>
                        <a:pt x="706" y="7853"/>
                      </a:lnTo>
                      <a:lnTo>
                        <a:pt x="609" y="7818"/>
                      </a:lnTo>
                      <a:lnTo>
                        <a:pt x="529" y="7783"/>
                      </a:lnTo>
                      <a:lnTo>
                        <a:pt x="450" y="7730"/>
                      </a:lnTo>
                      <a:lnTo>
                        <a:pt x="370" y="7677"/>
                      </a:lnTo>
                      <a:lnTo>
                        <a:pt x="309" y="7615"/>
                      </a:lnTo>
                      <a:lnTo>
                        <a:pt x="247" y="7553"/>
                      </a:lnTo>
                      <a:lnTo>
                        <a:pt x="185" y="7483"/>
                      </a:lnTo>
                      <a:lnTo>
                        <a:pt x="141" y="7403"/>
                      </a:lnTo>
                      <a:lnTo>
                        <a:pt x="106" y="7315"/>
                      </a:lnTo>
                      <a:lnTo>
                        <a:pt x="70" y="7236"/>
                      </a:lnTo>
                      <a:lnTo>
                        <a:pt x="44" y="7138"/>
                      </a:lnTo>
                      <a:lnTo>
                        <a:pt x="35" y="7041"/>
                      </a:lnTo>
                      <a:lnTo>
                        <a:pt x="26" y="6944"/>
                      </a:lnTo>
                      <a:lnTo>
                        <a:pt x="26" y="6927"/>
                      </a:lnTo>
                      <a:lnTo>
                        <a:pt x="26" y="6927"/>
                      </a:lnTo>
                      <a:lnTo>
                        <a:pt x="35" y="6821"/>
                      </a:lnTo>
                      <a:lnTo>
                        <a:pt x="44" y="6732"/>
                      </a:lnTo>
                      <a:lnTo>
                        <a:pt x="70" y="6635"/>
                      </a:lnTo>
                      <a:lnTo>
                        <a:pt x="106" y="6547"/>
                      </a:lnTo>
                      <a:lnTo>
                        <a:pt x="141" y="6468"/>
                      </a:lnTo>
                      <a:lnTo>
                        <a:pt x="185" y="6388"/>
                      </a:lnTo>
                      <a:lnTo>
                        <a:pt x="247" y="6318"/>
                      </a:lnTo>
                      <a:lnTo>
                        <a:pt x="309" y="6247"/>
                      </a:lnTo>
                      <a:lnTo>
                        <a:pt x="370" y="6185"/>
                      </a:lnTo>
                      <a:lnTo>
                        <a:pt x="450" y="6132"/>
                      </a:lnTo>
                      <a:lnTo>
                        <a:pt x="529" y="6088"/>
                      </a:lnTo>
                      <a:lnTo>
                        <a:pt x="609" y="6053"/>
                      </a:lnTo>
                      <a:lnTo>
                        <a:pt x="706" y="6018"/>
                      </a:lnTo>
                      <a:lnTo>
                        <a:pt x="794" y="5991"/>
                      </a:lnTo>
                      <a:lnTo>
                        <a:pt x="891" y="5982"/>
                      </a:lnTo>
                      <a:lnTo>
                        <a:pt x="997" y="59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 name="Freeform 3">
                  <a:extLst>
                    <a:ext uri="{FF2B5EF4-FFF2-40B4-BE49-F238E27FC236}">
                      <a16:creationId xmlns:a16="http://schemas.microsoft.com/office/drawing/2014/main" id="{D7E88B17-9D8D-0644-BDA4-50AB401563AB}"/>
                    </a:ext>
                  </a:extLst>
                </p:cNvPr>
                <p:cNvSpPr>
                  <a:spLocks noChangeArrowheads="1"/>
                </p:cNvSpPr>
                <p:nvPr/>
              </p:nvSpPr>
              <p:spPr bwMode="auto">
                <a:xfrm>
                  <a:off x="2384425" y="1408113"/>
                  <a:ext cx="5426075" cy="4803775"/>
                </a:xfrm>
                <a:custGeom>
                  <a:avLst/>
                  <a:gdLst>
                    <a:gd name="T0" fmla="*/ 7536 w 15072"/>
                    <a:gd name="T1" fmla="*/ 688 h 13344"/>
                    <a:gd name="T2" fmla="*/ 7641 w 15072"/>
                    <a:gd name="T3" fmla="*/ 706 h 13344"/>
                    <a:gd name="T4" fmla="*/ 7729 w 15072"/>
                    <a:gd name="T5" fmla="*/ 741 h 13344"/>
                    <a:gd name="T6" fmla="*/ 7817 w 15072"/>
                    <a:gd name="T7" fmla="*/ 821 h 13344"/>
                    <a:gd name="T8" fmla="*/ 11100 w 15072"/>
                    <a:gd name="T9" fmla="*/ 6487 h 13344"/>
                    <a:gd name="T10" fmla="*/ 14339 w 15072"/>
                    <a:gd name="T11" fmla="*/ 12090 h 13344"/>
                    <a:gd name="T12" fmla="*/ 14383 w 15072"/>
                    <a:gd name="T13" fmla="*/ 12213 h 13344"/>
                    <a:gd name="T14" fmla="*/ 14383 w 15072"/>
                    <a:gd name="T15" fmla="*/ 12319 h 13344"/>
                    <a:gd name="T16" fmla="*/ 14365 w 15072"/>
                    <a:gd name="T17" fmla="*/ 12408 h 13344"/>
                    <a:gd name="T18" fmla="*/ 14339 w 15072"/>
                    <a:gd name="T19" fmla="*/ 12469 h 13344"/>
                    <a:gd name="T20" fmla="*/ 14268 w 15072"/>
                    <a:gd name="T21" fmla="*/ 12549 h 13344"/>
                    <a:gd name="T22" fmla="*/ 14189 w 15072"/>
                    <a:gd name="T23" fmla="*/ 12610 h 13344"/>
                    <a:gd name="T24" fmla="*/ 14083 w 15072"/>
                    <a:gd name="T25" fmla="*/ 12646 h 13344"/>
                    <a:gd name="T26" fmla="*/ 7536 w 15072"/>
                    <a:gd name="T27" fmla="*/ 12655 h 13344"/>
                    <a:gd name="T28" fmla="*/ 1059 w 15072"/>
                    <a:gd name="T29" fmla="*/ 12655 h 13344"/>
                    <a:gd name="T30" fmla="*/ 935 w 15072"/>
                    <a:gd name="T31" fmla="*/ 12637 h 13344"/>
                    <a:gd name="T32" fmla="*/ 838 w 15072"/>
                    <a:gd name="T33" fmla="*/ 12584 h 13344"/>
                    <a:gd name="T34" fmla="*/ 777 w 15072"/>
                    <a:gd name="T35" fmla="*/ 12522 h 13344"/>
                    <a:gd name="T36" fmla="*/ 732 w 15072"/>
                    <a:gd name="T37" fmla="*/ 12469 h 13344"/>
                    <a:gd name="T38" fmla="*/ 697 w 15072"/>
                    <a:gd name="T39" fmla="*/ 12372 h 13344"/>
                    <a:gd name="T40" fmla="*/ 688 w 15072"/>
                    <a:gd name="T41" fmla="*/ 12275 h 13344"/>
                    <a:gd name="T42" fmla="*/ 706 w 15072"/>
                    <a:gd name="T43" fmla="*/ 12152 h 13344"/>
                    <a:gd name="T44" fmla="*/ 3971 w 15072"/>
                    <a:gd name="T45" fmla="*/ 6487 h 13344"/>
                    <a:gd name="T46" fmla="*/ 7209 w 15072"/>
                    <a:gd name="T47" fmla="*/ 874 h 13344"/>
                    <a:gd name="T48" fmla="*/ 7298 w 15072"/>
                    <a:gd name="T49" fmla="*/ 777 h 13344"/>
                    <a:gd name="T50" fmla="*/ 7386 w 15072"/>
                    <a:gd name="T51" fmla="*/ 715 h 13344"/>
                    <a:gd name="T52" fmla="*/ 7474 w 15072"/>
                    <a:gd name="T53" fmla="*/ 697 h 13344"/>
                    <a:gd name="T54" fmla="*/ 7536 w 15072"/>
                    <a:gd name="T55" fmla="*/ 0 h 13344"/>
                    <a:gd name="T56" fmla="*/ 7404 w 15072"/>
                    <a:gd name="T57" fmla="*/ 9 h 13344"/>
                    <a:gd name="T58" fmla="*/ 7139 w 15072"/>
                    <a:gd name="T59" fmla="*/ 79 h 13344"/>
                    <a:gd name="T60" fmla="*/ 6901 w 15072"/>
                    <a:gd name="T61" fmla="*/ 212 h 13344"/>
                    <a:gd name="T62" fmla="*/ 6698 w 15072"/>
                    <a:gd name="T63" fmla="*/ 406 h 13344"/>
                    <a:gd name="T64" fmla="*/ 3380 w 15072"/>
                    <a:gd name="T65" fmla="*/ 6142 h 13344"/>
                    <a:gd name="T66" fmla="*/ 141 w 15072"/>
                    <a:gd name="T67" fmla="*/ 11754 h 13344"/>
                    <a:gd name="T68" fmla="*/ 35 w 15072"/>
                    <a:gd name="T69" fmla="*/ 12019 h 13344"/>
                    <a:gd name="T70" fmla="*/ 0 w 15072"/>
                    <a:gd name="T71" fmla="*/ 12293 h 13344"/>
                    <a:gd name="T72" fmla="*/ 35 w 15072"/>
                    <a:gd name="T73" fmla="*/ 12566 h 13344"/>
                    <a:gd name="T74" fmla="*/ 141 w 15072"/>
                    <a:gd name="T75" fmla="*/ 12813 h 13344"/>
                    <a:gd name="T76" fmla="*/ 300 w 15072"/>
                    <a:gd name="T77" fmla="*/ 13025 h 13344"/>
                    <a:gd name="T78" fmla="*/ 512 w 15072"/>
                    <a:gd name="T79" fmla="*/ 13193 h 13344"/>
                    <a:gd name="T80" fmla="*/ 768 w 15072"/>
                    <a:gd name="T81" fmla="*/ 13299 h 13344"/>
                    <a:gd name="T82" fmla="*/ 1059 w 15072"/>
                    <a:gd name="T83" fmla="*/ 13343 h 13344"/>
                    <a:gd name="T84" fmla="*/ 14012 w 15072"/>
                    <a:gd name="T85" fmla="*/ 13343 h 13344"/>
                    <a:gd name="T86" fmla="*/ 14162 w 15072"/>
                    <a:gd name="T87" fmla="*/ 13334 h 13344"/>
                    <a:gd name="T88" fmla="*/ 14436 w 15072"/>
                    <a:gd name="T89" fmla="*/ 13255 h 13344"/>
                    <a:gd name="T90" fmla="*/ 14665 w 15072"/>
                    <a:gd name="T91" fmla="*/ 13114 h 13344"/>
                    <a:gd name="T92" fmla="*/ 14859 w 15072"/>
                    <a:gd name="T93" fmla="*/ 12919 h 13344"/>
                    <a:gd name="T94" fmla="*/ 14992 w 15072"/>
                    <a:gd name="T95" fmla="*/ 12690 h 13344"/>
                    <a:gd name="T96" fmla="*/ 15062 w 15072"/>
                    <a:gd name="T97" fmla="*/ 12434 h 13344"/>
                    <a:gd name="T98" fmla="*/ 15062 w 15072"/>
                    <a:gd name="T99" fmla="*/ 12160 h 13344"/>
                    <a:gd name="T100" fmla="*/ 14992 w 15072"/>
                    <a:gd name="T101" fmla="*/ 11887 h 13344"/>
                    <a:gd name="T102" fmla="*/ 11691 w 15072"/>
                    <a:gd name="T103" fmla="*/ 6142 h 13344"/>
                    <a:gd name="T104" fmla="*/ 8453 w 15072"/>
                    <a:gd name="T105" fmla="*/ 530 h 13344"/>
                    <a:gd name="T106" fmla="*/ 8276 w 15072"/>
                    <a:gd name="T107" fmla="*/ 300 h 13344"/>
                    <a:gd name="T108" fmla="*/ 8056 w 15072"/>
                    <a:gd name="T109" fmla="*/ 132 h 13344"/>
                    <a:gd name="T110" fmla="*/ 7800 w 15072"/>
                    <a:gd name="T111" fmla="*/ 35 h 13344"/>
                    <a:gd name="T112" fmla="*/ 7536 w 15072"/>
                    <a:gd name="T113" fmla="*/ 0 h 13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072" h="13344">
                      <a:moveTo>
                        <a:pt x="7536" y="688"/>
                      </a:moveTo>
                      <a:lnTo>
                        <a:pt x="7536" y="688"/>
                      </a:lnTo>
                      <a:lnTo>
                        <a:pt x="7597" y="697"/>
                      </a:lnTo>
                      <a:lnTo>
                        <a:pt x="7641" y="706"/>
                      </a:lnTo>
                      <a:lnTo>
                        <a:pt x="7685" y="715"/>
                      </a:lnTo>
                      <a:lnTo>
                        <a:pt x="7729" y="741"/>
                      </a:lnTo>
                      <a:lnTo>
                        <a:pt x="7773" y="777"/>
                      </a:lnTo>
                      <a:lnTo>
                        <a:pt x="7817" y="821"/>
                      </a:lnTo>
                      <a:lnTo>
                        <a:pt x="7862" y="874"/>
                      </a:lnTo>
                      <a:lnTo>
                        <a:pt x="11100" y="6487"/>
                      </a:lnTo>
                      <a:lnTo>
                        <a:pt x="14339" y="12090"/>
                      </a:lnTo>
                      <a:lnTo>
                        <a:pt x="14339" y="12090"/>
                      </a:lnTo>
                      <a:lnTo>
                        <a:pt x="14365" y="12152"/>
                      </a:lnTo>
                      <a:lnTo>
                        <a:pt x="14383" y="12213"/>
                      </a:lnTo>
                      <a:lnTo>
                        <a:pt x="14392" y="12275"/>
                      </a:lnTo>
                      <a:lnTo>
                        <a:pt x="14383" y="12319"/>
                      </a:lnTo>
                      <a:lnTo>
                        <a:pt x="14374" y="12372"/>
                      </a:lnTo>
                      <a:lnTo>
                        <a:pt x="14365" y="12408"/>
                      </a:lnTo>
                      <a:lnTo>
                        <a:pt x="14339" y="12469"/>
                      </a:lnTo>
                      <a:lnTo>
                        <a:pt x="14339" y="12469"/>
                      </a:lnTo>
                      <a:lnTo>
                        <a:pt x="14303" y="12522"/>
                      </a:lnTo>
                      <a:lnTo>
                        <a:pt x="14268" y="12549"/>
                      </a:lnTo>
                      <a:lnTo>
                        <a:pt x="14233" y="12584"/>
                      </a:lnTo>
                      <a:lnTo>
                        <a:pt x="14189" y="12610"/>
                      </a:lnTo>
                      <a:lnTo>
                        <a:pt x="14144" y="12637"/>
                      </a:lnTo>
                      <a:lnTo>
                        <a:pt x="14083" y="12646"/>
                      </a:lnTo>
                      <a:lnTo>
                        <a:pt x="14012" y="12655"/>
                      </a:lnTo>
                      <a:lnTo>
                        <a:pt x="7536" y="12655"/>
                      </a:lnTo>
                      <a:lnTo>
                        <a:pt x="1059" y="12655"/>
                      </a:lnTo>
                      <a:lnTo>
                        <a:pt x="1059" y="12655"/>
                      </a:lnTo>
                      <a:lnTo>
                        <a:pt x="988" y="12646"/>
                      </a:lnTo>
                      <a:lnTo>
                        <a:pt x="935" y="12637"/>
                      </a:lnTo>
                      <a:lnTo>
                        <a:pt x="882" y="12610"/>
                      </a:lnTo>
                      <a:lnTo>
                        <a:pt x="838" y="12584"/>
                      </a:lnTo>
                      <a:lnTo>
                        <a:pt x="803" y="12549"/>
                      </a:lnTo>
                      <a:lnTo>
                        <a:pt x="777" y="12522"/>
                      </a:lnTo>
                      <a:lnTo>
                        <a:pt x="732" y="12469"/>
                      </a:lnTo>
                      <a:lnTo>
                        <a:pt x="732" y="12469"/>
                      </a:lnTo>
                      <a:lnTo>
                        <a:pt x="706" y="12408"/>
                      </a:lnTo>
                      <a:lnTo>
                        <a:pt x="697" y="12372"/>
                      </a:lnTo>
                      <a:lnTo>
                        <a:pt x="688" y="12319"/>
                      </a:lnTo>
                      <a:lnTo>
                        <a:pt x="688" y="12275"/>
                      </a:lnTo>
                      <a:lnTo>
                        <a:pt x="688" y="12213"/>
                      </a:lnTo>
                      <a:lnTo>
                        <a:pt x="706" y="12152"/>
                      </a:lnTo>
                      <a:lnTo>
                        <a:pt x="732" y="12090"/>
                      </a:lnTo>
                      <a:lnTo>
                        <a:pt x="3971" y="6487"/>
                      </a:lnTo>
                      <a:lnTo>
                        <a:pt x="7209" y="874"/>
                      </a:lnTo>
                      <a:lnTo>
                        <a:pt x="7209" y="874"/>
                      </a:lnTo>
                      <a:lnTo>
                        <a:pt x="7254" y="821"/>
                      </a:lnTo>
                      <a:lnTo>
                        <a:pt x="7298" y="777"/>
                      </a:lnTo>
                      <a:lnTo>
                        <a:pt x="7342" y="741"/>
                      </a:lnTo>
                      <a:lnTo>
                        <a:pt x="7386" y="715"/>
                      </a:lnTo>
                      <a:lnTo>
                        <a:pt x="7430" y="706"/>
                      </a:lnTo>
                      <a:lnTo>
                        <a:pt x="7474" y="697"/>
                      </a:lnTo>
                      <a:lnTo>
                        <a:pt x="7536" y="688"/>
                      </a:lnTo>
                      <a:close/>
                      <a:moveTo>
                        <a:pt x="7536" y="0"/>
                      </a:moveTo>
                      <a:lnTo>
                        <a:pt x="7536" y="0"/>
                      </a:lnTo>
                      <a:lnTo>
                        <a:pt x="7404" y="9"/>
                      </a:lnTo>
                      <a:lnTo>
                        <a:pt x="7271" y="35"/>
                      </a:lnTo>
                      <a:lnTo>
                        <a:pt x="7139" y="79"/>
                      </a:lnTo>
                      <a:lnTo>
                        <a:pt x="7024" y="132"/>
                      </a:lnTo>
                      <a:lnTo>
                        <a:pt x="6901" y="212"/>
                      </a:lnTo>
                      <a:lnTo>
                        <a:pt x="6795" y="300"/>
                      </a:lnTo>
                      <a:lnTo>
                        <a:pt x="6698" y="406"/>
                      </a:lnTo>
                      <a:lnTo>
                        <a:pt x="6618" y="530"/>
                      </a:lnTo>
                      <a:lnTo>
                        <a:pt x="3380" y="6142"/>
                      </a:lnTo>
                      <a:lnTo>
                        <a:pt x="141" y="11754"/>
                      </a:lnTo>
                      <a:lnTo>
                        <a:pt x="141" y="11754"/>
                      </a:lnTo>
                      <a:lnTo>
                        <a:pt x="79" y="11887"/>
                      </a:lnTo>
                      <a:lnTo>
                        <a:pt x="35" y="12019"/>
                      </a:lnTo>
                      <a:lnTo>
                        <a:pt x="9" y="12160"/>
                      </a:lnTo>
                      <a:lnTo>
                        <a:pt x="0" y="12293"/>
                      </a:lnTo>
                      <a:lnTo>
                        <a:pt x="9" y="12434"/>
                      </a:lnTo>
                      <a:lnTo>
                        <a:pt x="35" y="12566"/>
                      </a:lnTo>
                      <a:lnTo>
                        <a:pt x="79" y="12690"/>
                      </a:lnTo>
                      <a:lnTo>
                        <a:pt x="141" y="12813"/>
                      </a:lnTo>
                      <a:lnTo>
                        <a:pt x="221" y="12919"/>
                      </a:lnTo>
                      <a:lnTo>
                        <a:pt x="300" y="13025"/>
                      </a:lnTo>
                      <a:lnTo>
                        <a:pt x="406" y="13114"/>
                      </a:lnTo>
                      <a:lnTo>
                        <a:pt x="512" y="13193"/>
                      </a:lnTo>
                      <a:lnTo>
                        <a:pt x="635" y="13255"/>
                      </a:lnTo>
                      <a:lnTo>
                        <a:pt x="768" y="13299"/>
                      </a:lnTo>
                      <a:lnTo>
                        <a:pt x="909" y="13334"/>
                      </a:lnTo>
                      <a:lnTo>
                        <a:pt x="1059" y="13343"/>
                      </a:lnTo>
                      <a:lnTo>
                        <a:pt x="7536" y="13343"/>
                      </a:lnTo>
                      <a:lnTo>
                        <a:pt x="14012" y="13343"/>
                      </a:lnTo>
                      <a:lnTo>
                        <a:pt x="14012" y="13343"/>
                      </a:lnTo>
                      <a:lnTo>
                        <a:pt x="14162" y="13334"/>
                      </a:lnTo>
                      <a:lnTo>
                        <a:pt x="14303" y="13299"/>
                      </a:lnTo>
                      <a:lnTo>
                        <a:pt x="14436" y="13255"/>
                      </a:lnTo>
                      <a:lnTo>
                        <a:pt x="14559" y="13193"/>
                      </a:lnTo>
                      <a:lnTo>
                        <a:pt x="14665" y="13114"/>
                      </a:lnTo>
                      <a:lnTo>
                        <a:pt x="14771" y="13025"/>
                      </a:lnTo>
                      <a:lnTo>
                        <a:pt x="14859" y="12919"/>
                      </a:lnTo>
                      <a:lnTo>
                        <a:pt x="14930" y="12813"/>
                      </a:lnTo>
                      <a:lnTo>
                        <a:pt x="14992" y="12690"/>
                      </a:lnTo>
                      <a:lnTo>
                        <a:pt x="15036" y="12566"/>
                      </a:lnTo>
                      <a:lnTo>
                        <a:pt x="15062" y="12434"/>
                      </a:lnTo>
                      <a:lnTo>
                        <a:pt x="15071" y="12293"/>
                      </a:lnTo>
                      <a:lnTo>
                        <a:pt x="15062" y="12160"/>
                      </a:lnTo>
                      <a:lnTo>
                        <a:pt x="15045" y="12019"/>
                      </a:lnTo>
                      <a:lnTo>
                        <a:pt x="14992" y="11887"/>
                      </a:lnTo>
                      <a:lnTo>
                        <a:pt x="14930" y="11754"/>
                      </a:lnTo>
                      <a:lnTo>
                        <a:pt x="11691" y="6142"/>
                      </a:lnTo>
                      <a:lnTo>
                        <a:pt x="8453" y="530"/>
                      </a:lnTo>
                      <a:lnTo>
                        <a:pt x="8453" y="530"/>
                      </a:lnTo>
                      <a:lnTo>
                        <a:pt x="8373" y="406"/>
                      </a:lnTo>
                      <a:lnTo>
                        <a:pt x="8276" y="300"/>
                      </a:lnTo>
                      <a:lnTo>
                        <a:pt x="8170" y="212"/>
                      </a:lnTo>
                      <a:lnTo>
                        <a:pt x="8056" y="132"/>
                      </a:lnTo>
                      <a:lnTo>
                        <a:pt x="7932" y="79"/>
                      </a:lnTo>
                      <a:lnTo>
                        <a:pt x="7800" y="35"/>
                      </a:lnTo>
                      <a:lnTo>
                        <a:pt x="7667" y="9"/>
                      </a:lnTo>
                      <a:lnTo>
                        <a:pt x="7536"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grpSp>
          <p:nvGrpSpPr>
            <p:cNvPr id="95" name="Group 94">
              <a:extLst>
                <a:ext uri="{FF2B5EF4-FFF2-40B4-BE49-F238E27FC236}">
                  <a16:creationId xmlns:a16="http://schemas.microsoft.com/office/drawing/2014/main" id="{724FD9E7-A346-7D43-B0B4-F5431B9D50B0}"/>
                </a:ext>
              </a:extLst>
            </p:cNvPr>
            <p:cNvGrpSpPr/>
            <p:nvPr/>
          </p:nvGrpSpPr>
          <p:grpSpPr>
            <a:xfrm>
              <a:off x="1415681" y="3000652"/>
              <a:ext cx="265075" cy="265075"/>
              <a:chOff x="3818267" y="4956432"/>
              <a:chExt cx="529785" cy="529785"/>
            </a:xfrm>
          </p:grpSpPr>
          <p:sp>
            <p:nvSpPr>
              <p:cNvPr id="96" name="Oval 95">
                <a:extLst>
                  <a:ext uri="{FF2B5EF4-FFF2-40B4-BE49-F238E27FC236}">
                    <a16:creationId xmlns:a16="http://schemas.microsoft.com/office/drawing/2014/main" id="{ABCEBE8D-1EFE-1E41-9F8C-42C81065220A}"/>
                  </a:ext>
                </a:extLst>
              </p:cNvPr>
              <p:cNvSpPr/>
              <p:nvPr/>
            </p:nvSpPr>
            <p:spPr>
              <a:xfrm>
                <a:off x="3818267" y="4956432"/>
                <a:ext cx="529785" cy="529785"/>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97" name="Freeform 27">
                <a:extLst>
                  <a:ext uri="{FF2B5EF4-FFF2-40B4-BE49-F238E27FC236}">
                    <a16:creationId xmlns:a16="http://schemas.microsoft.com/office/drawing/2014/main" id="{9A6973AB-C7DD-2041-92A9-46EA6320616F}"/>
                  </a:ext>
                </a:extLst>
              </p:cNvPr>
              <p:cNvSpPr>
                <a:spLocks noChangeAspect="1" noEditPoints="1"/>
              </p:cNvSpPr>
              <p:nvPr/>
            </p:nvSpPr>
            <p:spPr bwMode="auto">
              <a:xfrm>
                <a:off x="3932027" y="5083982"/>
                <a:ext cx="322235" cy="293425"/>
              </a:xfrm>
              <a:custGeom>
                <a:avLst/>
                <a:gdLst>
                  <a:gd name="T0" fmla="*/ 319 w 354"/>
                  <a:gd name="T1" fmla="*/ 132 h 322"/>
                  <a:gd name="T2" fmla="*/ 305 w 354"/>
                  <a:gd name="T3" fmla="*/ 146 h 322"/>
                  <a:gd name="T4" fmla="*/ 306 w 354"/>
                  <a:gd name="T5" fmla="*/ 161 h 322"/>
                  <a:gd name="T6" fmla="*/ 161 w 354"/>
                  <a:gd name="T7" fmla="*/ 306 h 322"/>
                  <a:gd name="T8" fmla="*/ 16 w 354"/>
                  <a:gd name="T9" fmla="*/ 161 h 322"/>
                  <a:gd name="T10" fmla="*/ 161 w 354"/>
                  <a:gd name="T11" fmla="*/ 16 h 322"/>
                  <a:gd name="T12" fmla="*/ 247 w 354"/>
                  <a:gd name="T13" fmla="*/ 45 h 322"/>
                  <a:gd name="T14" fmla="*/ 259 w 354"/>
                  <a:gd name="T15" fmla="*/ 34 h 322"/>
                  <a:gd name="T16" fmla="*/ 161 w 354"/>
                  <a:gd name="T17" fmla="*/ 0 h 322"/>
                  <a:gd name="T18" fmla="*/ 0 w 354"/>
                  <a:gd name="T19" fmla="*/ 161 h 322"/>
                  <a:gd name="T20" fmla="*/ 161 w 354"/>
                  <a:gd name="T21" fmla="*/ 322 h 322"/>
                  <a:gd name="T22" fmla="*/ 322 w 354"/>
                  <a:gd name="T23" fmla="*/ 161 h 322"/>
                  <a:gd name="T24" fmla="*/ 319 w 354"/>
                  <a:gd name="T25" fmla="*/ 132 h 322"/>
                  <a:gd name="T26" fmla="*/ 300 w 354"/>
                  <a:gd name="T27" fmla="*/ 39 h 322"/>
                  <a:gd name="T28" fmla="*/ 331 w 354"/>
                  <a:gd name="T29" fmla="*/ 70 h 322"/>
                  <a:gd name="T30" fmla="*/ 161 w 354"/>
                  <a:gd name="T31" fmla="*/ 240 h 322"/>
                  <a:gd name="T32" fmla="*/ 86 w 354"/>
                  <a:gd name="T33" fmla="*/ 165 h 322"/>
                  <a:gd name="T34" fmla="*/ 116 w 354"/>
                  <a:gd name="T35" fmla="*/ 134 h 322"/>
                  <a:gd name="T36" fmla="*/ 149 w 354"/>
                  <a:gd name="T37" fmla="*/ 167 h 322"/>
                  <a:gd name="T38" fmla="*/ 161 w 354"/>
                  <a:gd name="T39" fmla="*/ 179 h 322"/>
                  <a:gd name="T40" fmla="*/ 172 w 354"/>
                  <a:gd name="T41" fmla="*/ 167 h 322"/>
                  <a:gd name="T42" fmla="*/ 300 w 354"/>
                  <a:gd name="T43" fmla="*/ 39 h 322"/>
                  <a:gd name="T44" fmla="*/ 300 w 354"/>
                  <a:gd name="T45" fmla="*/ 16 h 322"/>
                  <a:gd name="T46" fmla="*/ 161 w 354"/>
                  <a:gd name="T47" fmla="*/ 156 h 322"/>
                  <a:gd name="T48" fmla="*/ 116 w 354"/>
                  <a:gd name="T49" fmla="*/ 112 h 322"/>
                  <a:gd name="T50" fmla="*/ 63 w 354"/>
                  <a:gd name="T51" fmla="*/ 165 h 322"/>
                  <a:gd name="T52" fmla="*/ 160 w 354"/>
                  <a:gd name="T53" fmla="*/ 262 h 322"/>
                  <a:gd name="T54" fmla="*/ 161 w 354"/>
                  <a:gd name="T55" fmla="*/ 262 h 322"/>
                  <a:gd name="T56" fmla="*/ 161 w 354"/>
                  <a:gd name="T57" fmla="*/ 262 h 322"/>
                  <a:gd name="T58" fmla="*/ 354 w 354"/>
                  <a:gd name="T59" fmla="*/ 70 h 322"/>
                  <a:gd name="T60" fmla="*/ 300 w 354"/>
                  <a:gd name="T61" fmla="*/ 1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4" h="322">
                    <a:moveTo>
                      <a:pt x="319" y="132"/>
                    </a:moveTo>
                    <a:cubicBezTo>
                      <a:pt x="305" y="146"/>
                      <a:pt x="305" y="146"/>
                      <a:pt x="305" y="146"/>
                    </a:cubicBezTo>
                    <a:cubicBezTo>
                      <a:pt x="305" y="151"/>
                      <a:pt x="306" y="156"/>
                      <a:pt x="306" y="161"/>
                    </a:cubicBezTo>
                    <a:cubicBezTo>
                      <a:pt x="306" y="241"/>
                      <a:pt x="241" y="306"/>
                      <a:pt x="161" y="306"/>
                    </a:cubicBezTo>
                    <a:cubicBezTo>
                      <a:pt x="81" y="306"/>
                      <a:pt x="16" y="241"/>
                      <a:pt x="16" y="161"/>
                    </a:cubicBezTo>
                    <a:cubicBezTo>
                      <a:pt x="16" y="81"/>
                      <a:pt x="81" y="16"/>
                      <a:pt x="161" y="16"/>
                    </a:cubicBezTo>
                    <a:cubicBezTo>
                      <a:pt x="193" y="16"/>
                      <a:pt x="223" y="27"/>
                      <a:pt x="247" y="45"/>
                    </a:cubicBezTo>
                    <a:cubicBezTo>
                      <a:pt x="259" y="34"/>
                      <a:pt x="259" y="34"/>
                      <a:pt x="259" y="34"/>
                    </a:cubicBezTo>
                    <a:cubicBezTo>
                      <a:pt x="232" y="13"/>
                      <a:pt x="198" y="0"/>
                      <a:pt x="161" y="0"/>
                    </a:cubicBezTo>
                    <a:cubicBezTo>
                      <a:pt x="72" y="0"/>
                      <a:pt x="0" y="72"/>
                      <a:pt x="0" y="161"/>
                    </a:cubicBezTo>
                    <a:cubicBezTo>
                      <a:pt x="0" y="250"/>
                      <a:pt x="72" y="322"/>
                      <a:pt x="161" y="322"/>
                    </a:cubicBezTo>
                    <a:cubicBezTo>
                      <a:pt x="250" y="322"/>
                      <a:pt x="322" y="250"/>
                      <a:pt x="322" y="161"/>
                    </a:cubicBezTo>
                    <a:cubicBezTo>
                      <a:pt x="322" y="151"/>
                      <a:pt x="321" y="141"/>
                      <a:pt x="319" y="132"/>
                    </a:cubicBezTo>
                    <a:close/>
                    <a:moveTo>
                      <a:pt x="300" y="39"/>
                    </a:moveTo>
                    <a:cubicBezTo>
                      <a:pt x="331" y="70"/>
                      <a:pt x="331" y="70"/>
                      <a:pt x="331" y="70"/>
                    </a:cubicBezTo>
                    <a:cubicBezTo>
                      <a:pt x="161" y="240"/>
                      <a:pt x="161" y="240"/>
                      <a:pt x="161" y="240"/>
                    </a:cubicBezTo>
                    <a:cubicBezTo>
                      <a:pt x="86" y="165"/>
                      <a:pt x="86" y="165"/>
                      <a:pt x="86" y="165"/>
                    </a:cubicBezTo>
                    <a:cubicBezTo>
                      <a:pt x="116" y="134"/>
                      <a:pt x="116" y="134"/>
                      <a:pt x="116" y="134"/>
                    </a:cubicBezTo>
                    <a:cubicBezTo>
                      <a:pt x="149" y="167"/>
                      <a:pt x="149" y="167"/>
                      <a:pt x="149" y="167"/>
                    </a:cubicBezTo>
                    <a:cubicBezTo>
                      <a:pt x="161" y="179"/>
                      <a:pt x="161" y="179"/>
                      <a:pt x="161" y="179"/>
                    </a:cubicBezTo>
                    <a:cubicBezTo>
                      <a:pt x="172" y="167"/>
                      <a:pt x="172" y="167"/>
                      <a:pt x="172" y="167"/>
                    </a:cubicBezTo>
                    <a:cubicBezTo>
                      <a:pt x="300" y="39"/>
                      <a:pt x="300" y="39"/>
                      <a:pt x="300" y="39"/>
                    </a:cubicBezTo>
                    <a:moveTo>
                      <a:pt x="300" y="16"/>
                    </a:moveTo>
                    <a:cubicBezTo>
                      <a:pt x="161" y="156"/>
                      <a:pt x="161" y="156"/>
                      <a:pt x="161" y="156"/>
                    </a:cubicBezTo>
                    <a:cubicBezTo>
                      <a:pt x="116" y="112"/>
                      <a:pt x="116" y="112"/>
                      <a:pt x="116" y="112"/>
                    </a:cubicBezTo>
                    <a:cubicBezTo>
                      <a:pt x="63" y="165"/>
                      <a:pt x="63" y="165"/>
                      <a:pt x="63" y="165"/>
                    </a:cubicBezTo>
                    <a:cubicBezTo>
                      <a:pt x="160" y="262"/>
                      <a:pt x="160" y="262"/>
                      <a:pt x="160" y="262"/>
                    </a:cubicBezTo>
                    <a:cubicBezTo>
                      <a:pt x="161" y="262"/>
                      <a:pt x="161" y="262"/>
                      <a:pt x="161" y="262"/>
                    </a:cubicBezTo>
                    <a:cubicBezTo>
                      <a:pt x="161" y="262"/>
                      <a:pt x="161" y="262"/>
                      <a:pt x="161" y="262"/>
                    </a:cubicBezTo>
                    <a:cubicBezTo>
                      <a:pt x="354" y="70"/>
                      <a:pt x="354" y="70"/>
                      <a:pt x="354" y="70"/>
                    </a:cubicBezTo>
                    <a:cubicBezTo>
                      <a:pt x="300" y="16"/>
                      <a:pt x="300" y="16"/>
                      <a:pt x="300"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Bent-Up Arrow 1">
            <a:extLst>
              <a:ext uri="{FF2B5EF4-FFF2-40B4-BE49-F238E27FC236}">
                <a16:creationId xmlns:a16="http://schemas.microsoft.com/office/drawing/2014/main" id="{38AE7FC5-EBB3-CD48-AB87-FDA80CBC558D}"/>
              </a:ext>
            </a:extLst>
          </p:cNvPr>
          <p:cNvSpPr/>
          <p:nvPr/>
        </p:nvSpPr>
        <p:spPr>
          <a:xfrm rot="10800000" flipH="1">
            <a:off x="2515144" y="3195519"/>
            <a:ext cx="185182" cy="271870"/>
          </a:xfrm>
          <a:prstGeom prst="ben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1"/>
              </a:solidFill>
            </a:endParaRPr>
          </a:p>
        </p:txBody>
      </p:sp>
    </p:spTree>
    <p:extLst>
      <p:ext uri="{BB962C8B-B14F-4D97-AF65-F5344CB8AC3E}">
        <p14:creationId xmlns:p14="http://schemas.microsoft.com/office/powerpoint/2010/main" val="305606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77">
            <a:extLst>
              <a:ext uri="{FF2B5EF4-FFF2-40B4-BE49-F238E27FC236}">
                <a16:creationId xmlns:a16="http://schemas.microsoft.com/office/drawing/2014/main" id="{D2B3ADB7-CAAA-964B-94CF-A1290F55878F}"/>
              </a:ext>
            </a:extLst>
          </p:cNvPr>
          <p:cNvSpPr>
            <a:spLocks noGrp="1"/>
          </p:cNvSpPr>
          <p:nvPr>
            <p:ph type="title"/>
          </p:nvPr>
        </p:nvSpPr>
        <p:spPr>
          <a:xfrm>
            <a:off x="609441" y="330200"/>
            <a:ext cx="10969943" cy="481630"/>
          </a:xfrm>
        </p:spPr>
        <p:txBody>
          <a:bodyPr/>
          <a:lstStyle/>
          <a:p>
            <a:r>
              <a:rPr lang="en-US"/>
              <a:t>Relentless Availability with Stretched Cluster and AWS</a:t>
            </a:r>
          </a:p>
        </p:txBody>
      </p:sp>
      <p:sp>
        <p:nvSpPr>
          <p:cNvPr id="36" name="Text Placeholder 35">
            <a:extLst>
              <a:ext uri="{FF2B5EF4-FFF2-40B4-BE49-F238E27FC236}">
                <a16:creationId xmlns:a16="http://schemas.microsoft.com/office/drawing/2014/main" id="{B14EFBEF-0467-BD47-A9A1-E24584AF932C}"/>
              </a:ext>
            </a:extLst>
          </p:cNvPr>
          <p:cNvSpPr>
            <a:spLocks noGrp="1"/>
          </p:cNvSpPr>
          <p:nvPr>
            <p:ph type="body" sz="quarter" idx="17"/>
          </p:nvPr>
        </p:nvSpPr>
        <p:spPr>
          <a:xfrm>
            <a:off x="8380413" y="1600199"/>
            <a:ext cx="3808412" cy="4595365"/>
          </a:xfrm>
        </p:spPr>
        <p:txBody>
          <a:bodyPr/>
          <a:lstStyle/>
          <a:p>
            <a:pPr marL="342900" indent="-342900">
              <a:buFont typeface="+mj-lt"/>
              <a:buAutoNum type="arabicPeriod"/>
            </a:pPr>
            <a:r>
              <a:rPr lang="en-US"/>
              <a:t>Witness Host fails, or problem identified</a:t>
            </a:r>
          </a:p>
          <a:p>
            <a:pPr marL="342900" indent="-342900">
              <a:buFont typeface="+mj-lt"/>
              <a:buAutoNum type="arabicPeriod"/>
            </a:pPr>
            <a:r>
              <a:rPr lang="en-US"/>
              <a:t>New Witness is provisioned in to cluster</a:t>
            </a:r>
          </a:p>
          <a:p>
            <a:pPr marL="342900" indent="-342900">
              <a:buFont typeface="+mj-lt"/>
              <a:buAutoNum type="arabicPeriod"/>
            </a:pPr>
            <a:r>
              <a:rPr lang="en-US"/>
              <a:t>Cross site witness components recreated on new witness.</a:t>
            </a:r>
          </a:p>
          <a:p>
            <a:pPr marL="342900" indent="-342900">
              <a:buFont typeface="+mj-lt"/>
              <a:buAutoNum type="arabicPeriod"/>
            </a:pPr>
            <a:r>
              <a:rPr lang="en-US"/>
              <a:t>Previous host evacuated from cluster, fully replaced by new witness host</a:t>
            </a:r>
          </a:p>
          <a:p>
            <a:pPr lvl="0">
              <a:spcBef>
                <a:spcPts val="0"/>
              </a:spcBef>
              <a:buClrTx/>
              <a:buSzTx/>
              <a:buNone/>
              <a:defRPr/>
            </a:pPr>
            <a:endParaRPr lang="en-US" sz="3200">
              <a:solidFill>
                <a:schemeClr val="bg1">
                  <a:lumMod val="50000"/>
                </a:schemeClr>
              </a:solidFill>
            </a:endParaRPr>
          </a:p>
        </p:txBody>
      </p:sp>
      <p:sp>
        <p:nvSpPr>
          <p:cNvPr id="81" name="Text Placeholder 80">
            <a:extLst>
              <a:ext uri="{FF2B5EF4-FFF2-40B4-BE49-F238E27FC236}">
                <a16:creationId xmlns:a16="http://schemas.microsoft.com/office/drawing/2014/main" id="{14E896DE-E247-8E4D-8D09-4C050847AB5C}"/>
              </a:ext>
            </a:extLst>
          </p:cNvPr>
          <p:cNvSpPr>
            <a:spLocks noGrp="1"/>
          </p:cNvSpPr>
          <p:nvPr>
            <p:ph type="subTitle" idx="10"/>
          </p:nvPr>
        </p:nvSpPr>
        <p:spPr/>
        <p:txBody>
          <a:bodyPr/>
          <a:lstStyle/>
          <a:p>
            <a:r>
              <a:rPr lang="en-US"/>
              <a:t>Witness Failure</a:t>
            </a:r>
          </a:p>
        </p:txBody>
      </p:sp>
      <p:sp>
        <p:nvSpPr>
          <p:cNvPr id="53" name="Rectangle 52">
            <a:extLst>
              <a:ext uri="{FF2B5EF4-FFF2-40B4-BE49-F238E27FC236}">
                <a16:creationId xmlns:a16="http://schemas.microsoft.com/office/drawing/2014/main" id="{DDA3057C-66AB-5A48-B073-930E84D191CB}"/>
              </a:ext>
            </a:extLst>
          </p:cNvPr>
          <p:cNvSpPr/>
          <p:nvPr/>
        </p:nvSpPr>
        <p:spPr>
          <a:xfrm>
            <a:off x="398721" y="2914735"/>
            <a:ext cx="7122134" cy="2699255"/>
          </a:xfrm>
          <a:prstGeom prst="rect">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799">
                <a:solidFill>
                  <a:schemeClr val="accent1"/>
                </a:solidFill>
              </a:rPr>
              <a:t>Stretched Cluster</a:t>
            </a:r>
          </a:p>
        </p:txBody>
      </p:sp>
      <p:sp>
        <p:nvSpPr>
          <p:cNvPr id="11" name="Freeform 86">
            <a:extLst>
              <a:ext uri="{FF2B5EF4-FFF2-40B4-BE49-F238E27FC236}">
                <a16:creationId xmlns:a16="http://schemas.microsoft.com/office/drawing/2014/main" id="{F5015EEF-3272-034B-BDAC-8A6182C9BA09}"/>
              </a:ext>
            </a:extLst>
          </p:cNvPr>
          <p:cNvSpPr>
            <a:spLocks noChangeAspect="1" noEditPoints="1"/>
          </p:cNvSpPr>
          <p:nvPr/>
        </p:nvSpPr>
        <p:spPr bwMode="auto">
          <a:xfrm>
            <a:off x="745476" y="3492304"/>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86">
            <a:extLst>
              <a:ext uri="{FF2B5EF4-FFF2-40B4-BE49-F238E27FC236}">
                <a16:creationId xmlns:a16="http://schemas.microsoft.com/office/drawing/2014/main" id="{01BD760A-DD2B-1D4D-BB54-8E8EBA8D136C}"/>
              </a:ext>
            </a:extLst>
          </p:cNvPr>
          <p:cNvSpPr>
            <a:spLocks noChangeAspect="1" noEditPoints="1"/>
          </p:cNvSpPr>
          <p:nvPr/>
        </p:nvSpPr>
        <p:spPr bwMode="auto">
          <a:xfrm>
            <a:off x="745476" y="3888450"/>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86">
            <a:extLst>
              <a:ext uri="{FF2B5EF4-FFF2-40B4-BE49-F238E27FC236}">
                <a16:creationId xmlns:a16="http://schemas.microsoft.com/office/drawing/2014/main" id="{2A344755-66C7-A946-96AA-2909DC6558CD}"/>
              </a:ext>
            </a:extLst>
          </p:cNvPr>
          <p:cNvSpPr>
            <a:spLocks noChangeAspect="1" noEditPoints="1"/>
          </p:cNvSpPr>
          <p:nvPr/>
        </p:nvSpPr>
        <p:spPr bwMode="auto">
          <a:xfrm>
            <a:off x="6081452" y="3490926"/>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alpha val="50196"/>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6">
            <a:extLst>
              <a:ext uri="{FF2B5EF4-FFF2-40B4-BE49-F238E27FC236}">
                <a16:creationId xmlns:a16="http://schemas.microsoft.com/office/drawing/2014/main" id="{2DB9AC2A-B384-564E-B8BA-B81EDD35496C}"/>
              </a:ext>
            </a:extLst>
          </p:cNvPr>
          <p:cNvSpPr>
            <a:spLocks noChangeAspect="1" noEditPoints="1"/>
          </p:cNvSpPr>
          <p:nvPr/>
        </p:nvSpPr>
        <p:spPr bwMode="auto">
          <a:xfrm>
            <a:off x="1950398" y="3887737"/>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8A89F22C-DF7C-2841-B1E2-EF6ACC60F239}"/>
              </a:ext>
            </a:extLst>
          </p:cNvPr>
          <p:cNvSpPr/>
          <p:nvPr/>
        </p:nvSpPr>
        <p:spPr>
          <a:xfrm>
            <a:off x="745476" y="4251597"/>
            <a:ext cx="2345060" cy="38068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16" name="Rectangle 15">
            <a:extLst>
              <a:ext uri="{FF2B5EF4-FFF2-40B4-BE49-F238E27FC236}">
                <a16:creationId xmlns:a16="http://schemas.microsoft.com/office/drawing/2014/main" id="{3EC225E5-ACE2-C844-AA21-8B2FC9CC9837}"/>
              </a:ext>
            </a:extLst>
          </p:cNvPr>
          <p:cNvSpPr/>
          <p:nvPr/>
        </p:nvSpPr>
        <p:spPr>
          <a:xfrm>
            <a:off x="6099605" y="4251597"/>
            <a:ext cx="1161056" cy="38068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17" name="Rectangle 16">
            <a:extLst>
              <a:ext uri="{FF2B5EF4-FFF2-40B4-BE49-F238E27FC236}">
                <a16:creationId xmlns:a16="http://schemas.microsoft.com/office/drawing/2014/main" id="{9A64731E-2F5B-144C-BF59-B37C010C3C5D}"/>
              </a:ext>
            </a:extLst>
          </p:cNvPr>
          <p:cNvSpPr/>
          <p:nvPr/>
        </p:nvSpPr>
        <p:spPr>
          <a:xfrm>
            <a:off x="745720" y="4695725"/>
            <a:ext cx="6572651" cy="441285"/>
          </a:xfrm>
          <a:prstGeom prst="rect">
            <a:avLst/>
          </a:prstGeom>
          <a:solidFill>
            <a:srgbClr val="F8981D"/>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solidFill>
                  <a:schemeClr val="bg1"/>
                </a:solidFill>
              </a:rPr>
              <a:t>Region</a:t>
            </a:r>
          </a:p>
        </p:txBody>
      </p:sp>
      <p:sp>
        <p:nvSpPr>
          <p:cNvPr id="18" name="Rectangle 17">
            <a:extLst>
              <a:ext uri="{FF2B5EF4-FFF2-40B4-BE49-F238E27FC236}">
                <a16:creationId xmlns:a16="http://schemas.microsoft.com/office/drawing/2014/main" id="{F64E42EC-9382-EC49-9D63-90853AD576E8}"/>
              </a:ext>
            </a:extLst>
          </p:cNvPr>
          <p:cNvSpPr/>
          <p:nvPr/>
        </p:nvSpPr>
        <p:spPr>
          <a:xfrm>
            <a:off x="3412738" y="4251597"/>
            <a:ext cx="2345060" cy="38068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19" name="TextBox 18">
            <a:extLst>
              <a:ext uri="{FF2B5EF4-FFF2-40B4-BE49-F238E27FC236}">
                <a16:creationId xmlns:a16="http://schemas.microsoft.com/office/drawing/2014/main" id="{17F9B35C-D399-554D-8C7B-6C5C4F85499C}"/>
              </a:ext>
            </a:extLst>
          </p:cNvPr>
          <p:cNvSpPr txBox="1"/>
          <p:nvPr/>
        </p:nvSpPr>
        <p:spPr>
          <a:xfrm>
            <a:off x="6131621" y="3803931"/>
            <a:ext cx="1069698" cy="300559"/>
          </a:xfrm>
          <a:prstGeom prst="rect">
            <a:avLst/>
          </a:prstGeom>
          <a:noFill/>
        </p:spPr>
        <p:txBody>
          <a:bodyPr wrap="none" lIns="0" tIns="0" rIns="0" bIns="0" rtlCol="0">
            <a:spAutoFit/>
          </a:bodyPr>
          <a:lstStyle/>
          <a:p>
            <a:pPr algn="ctr">
              <a:lnSpc>
                <a:spcPct val="90000"/>
              </a:lnSpc>
            </a:pPr>
            <a:r>
              <a:rPr lang="en-US" sz="1600"/>
              <a:t>Witness</a:t>
            </a:r>
          </a:p>
        </p:txBody>
      </p:sp>
      <p:sp>
        <p:nvSpPr>
          <p:cNvPr id="20" name="Freeform 86">
            <a:extLst>
              <a:ext uri="{FF2B5EF4-FFF2-40B4-BE49-F238E27FC236}">
                <a16:creationId xmlns:a16="http://schemas.microsoft.com/office/drawing/2014/main" id="{4832E26C-A510-8E4A-83E9-08ABC8AE6B8C}"/>
              </a:ext>
            </a:extLst>
          </p:cNvPr>
          <p:cNvSpPr>
            <a:spLocks noChangeAspect="1" noEditPoints="1"/>
          </p:cNvSpPr>
          <p:nvPr/>
        </p:nvSpPr>
        <p:spPr bwMode="auto">
          <a:xfrm>
            <a:off x="3419144" y="3508259"/>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86">
            <a:extLst>
              <a:ext uri="{FF2B5EF4-FFF2-40B4-BE49-F238E27FC236}">
                <a16:creationId xmlns:a16="http://schemas.microsoft.com/office/drawing/2014/main" id="{8A4C286B-BE59-DD47-9F11-B669619EC8A4}"/>
              </a:ext>
            </a:extLst>
          </p:cNvPr>
          <p:cNvSpPr>
            <a:spLocks noChangeAspect="1" noEditPoints="1"/>
          </p:cNvSpPr>
          <p:nvPr/>
        </p:nvSpPr>
        <p:spPr bwMode="auto">
          <a:xfrm>
            <a:off x="3419144" y="3904403"/>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6">
            <a:extLst>
              <a:ext uri="{FF2B5EF4-FFF2-40B4-BE49-F238E27FC236}">
                <a16:creationId xmlns:a16="http://schemas.microsoft.com/office/drawing/2014/main" id="{C4888615-6793-5949-9EBC-A4FB4869722A}"/>
              </a:ext>
            </a:extLst>
          </p:cNvPr>
          <p:cNvSpPr>
            <a:spLocks noChangeAspect="1" noEditPoints="1"/>
          </p:cNvSpPr>
          <p:nvPr/>
        </p:nvSpPr>
        <p:spPr bwMode="auto">
          <a:xfrm>
            <a:off x="4624067" y="3507547"/>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6">
            <a:extLst>
              <a:ext uri="{FF2B5EF4-FFF2-40B4-BE49-F238E27FC236}">
                <a16:creationId xmlns:a16="http://schemas.microsoft.com/office/drawing/2014/main" id="{93DA5F42-04B3-A146-B0E5-9E8ECC28630F}"/>
              </a:ext>
            </a:extLst>
          </p:cNvPr>
          <p:cNvSpPr>
            <a:spLocks noChangeAspect="1" noEditPoints="1"/>
          </p:cNvSpPr>
          <p:nvPr/>
        </p:nvSpPr>
        <p:spPr bwMode="auto">
          <a:xfrm>
            <a:off x="4624067" y="3903691"/>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id="{34C61303-FEB8-D841-97F1-DB03BD71978B}"/>
              </a:ext>
            </a:extLst>
          </p:cNvPr>
          <p:cNvGrpSpPr/>
          <p:nvPr/>
        </p:nvGrpSpPr>
        <p:grpSpPr>
          <a:xfrm>
            <a:off x="398722" y="2019431"/>
            <a:ext cx="7137103" cy="775073"/>
            <a:chOff x="1131219" y="2062876"/>
            <a:chExt cx="5262116" cy="571454"/>
          </a:xfrm>
        </p:grpSpPr>
        <p:sp>
          <p:nvSpPr>
            <p:cNvPr id="37" name="Freeform 5">
              <a:extLst>
                <a:ext uri="{FF2B5EF4-FFF2-40B4-BE49-F238E27FC236}">
                  <a16:creationId xmlns:a16="http://schemas.microsoft.com/office/drawing/2014/main" id="{9AE26F59-CDFB-7C42-B9CF-EFBC9549B680}"/>
                </a:ext>
              </a:extLst>
            </p:cNvPr>
            <p:cNvSpPr>
              <a:spLocks noChangeAspect="1" noEditPoints="1"/>
            </p:cNvSpPr>
            <p:nvPr/>
          </p:nvSpPr>
          <p:spPr bwMode="auto">
            <a:xfrm>
              <a:off x="1131219" y="2062876"/>
              <a:ext cx="571454" cy="57145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5">
              <a:extLst>
                <a:ext uri="{FF2B5EF4-FFF2-40B4-BE49-F238E27FC236}">
                  <a16:creationId xmlns:a16="http://schemas.microsoft.com/office/drawing/2014/main" id="{9F2DE3C8-792B-FB4A-99FD-35E9BDDA86CA}"/>
                </a:ext>
              </a:extLst>
            </p:cNvPr>
            <p:cNvSpPr>
              <a:spLocks noChangeAspect="1" noEditPoints="1"/>
            </p:cNvSpPr>
            <p:nvPr/>
          </p:nvSpPr>
          <p:spPr bwMode="auto">
            <a:xfrm>
              <a:off x="1801314" y="2062876"/>
              <a:ext cx="571454" cy="57145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5">
              <a:extLst>
                <a:ext uri="{FF2B5EF4-FFF2-40B4-BE49-F238E27FC236}">
                  <a16:creationId xmlns:a16="http://schemas.microsoft.com/office/drawing/2014/main" id="{CD82A182-7118-8644-BAD9-33EAF72E1EDB}"/>
                </a:ext>
              </a:extLst>
            </p:cNvPr>
            <p:cNvSpPr>
              <a:spLocks noChangeAspect="1" noEditPoints="1"/>
            </p:cNvSpPr>
            <p:nvPr/>
          </p:nvSpPr>
          <p:spPr bwMode="auto">
            <a:xfrm>
              <a:off x="2471409" y="2062876"/>
              <a:ext cx="571454" cy="57145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5">
              <a:extLst>
                <a:ext uri="{FF2B5EF4-FFF2-40B4-BE49-F238E27FC236}">
                  <a16:creationId xmlns:a16="http://schemas.microsoft.com/office/drawing/2014/main" id="{BBA3E3B3-C961-6D4F-95A6-FF39ADB922DF}"/>
                </a:ext>
              </a:extLst>
            </p:cNvPr>
            <p:cNvSpPr>
              <a:spLocks noChangeAspect="1" noEditPoints="1"/>
            </p:cNvSpPr>
            <p:nvPr/>
          </p:nvSpPr>
          <p:spPr bwMode="auto">
            <a:xfrm>
              <a:off x="3141504" y="2062876"/>
              <a:ext cx="571454" cy="57145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5">
              <a:extLst>
                <a:ext uri="{FF2B5EF4-FFF2-40B4-BE49-F238E27FC236}">
                  <a16:creationId xmlns:a16="http://schemas.microsoft.com/office/drawing/2014/main" id="{1A0350DD-DC0D-244C-B5A6-6EDEAE688B94}"/>
                </a:ext>
              </a:extLst>
            </p:cNvPr>
            <p:cNvSpPr>
              <a:spLocks noChangeAspect="1" noEditPoints="1"/>
            </p:cNvSpPr>
            <p:nvPr/>
          </p:nvSpPr>
          <p:spPr bwMode="auto">
            <a:xfrm>
              <a:off x="3811599" y="2062876"/>
              <a:ext cx="571454" cy="57145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5">
              <a:extLst>
                <a:ext uri="{FF2B5EF4-FFF2-40B4-BE49-F238E27FC236}">
                  <a16:creationId xmlns:a16="http://schemas.microsoft.com/office/drawing/2014/main" id="{3D240A31-F275-EF4D-A760-C124DA9B4208}"/>
                </a:ext>
              </a:extLst>
            </p:cNvPr>
            <p:cNvSpPr>
              <a:spLocks noChangeAspect="1" noEditPoints="1"/>
            </p:cNvSpPr>
            <p:nvPr/>
          </p:nvSpPr>
          <p:spPr bwMode="auto">
            <a:xfrm>
              <a:off x="4481694" y="2062876"/>
              <a:ext cx="571454" cy="57145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5">
              <a:extLst>
                <a:ext uri="{FF2B5EF4-FFF2-40B4-BE49-F238E27FC236}">
                  <a16:creationId xmlns:a16="http://schemas.microsoft.com/office/drawing/2014/main" id="{0A059BD7-5FC0-B54B-BF15-6A23D2E33A7D}"/>
                </a:ext>
              </a:extLst>
            </p:cNvPr>
            <p:cNvSpPr>
              <a:spLocks noChangeAspect="1" noEditPoints="1"/>
            </p:cNvSpPr>
            <p:nvPr/>
          </p:nvSpPr>
          <p:spPr bwMode="auto">
            <a:xfrm>
              <a:off x="5151789" y="2062876"/>
              <a:ext cx="571454" cy="57145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5">
              <a:extLst>
                <a:ext uri="{FF2B5EF4-FFF2-40B4-BE49-F238E27FC236}">
                  <a16:creationId xmlns:a16="http://schemas.microsoft.com/office/drawing/2014/main" id="{422F2F73-1AED-CD42-A53F-562396DBF6E2}"/>
                </a:ext>
              </a:extLst>
            </p:cNvPr>
            <p:cNvSpPr>
              <a:spLocks noChangeAspect="1" noEditPoints="1"/>
            </p:cNvSpPr>
            <p:nvPr/>
          </p:nvSpPr>
          <p:spPr bwMode="auto">
            <a:xfrm>
              <a:off x="5821881" y="2062876"/>
              <a:ext cx="571454" cy="57145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Freeform 86">
            <a:extLst>
              <a:ext uri="{FF2B5EF4-FFF2-40B4-BE49-F238E27FC236}">
                <a16:creationId xmlns:a16="http://schemas.microsoft.com/office/drawing/2014/main" id="{F9E4D2E4-356A-F148-ABD1-883AE821826F}"/>
              </a:ext>
            </a:extLst>
          </p:cNvPr>
          <p:cNvSpPr>
            <a:spLocks noChangeAspect="1" noEditPoints="1"/>
          </p:cNvSpPr>
          <p:nvPr/>
        </p:nvSpPr>
        <p:spPr bwMode="auto">
          <a:xfrm>
            <a:off x="6088596" y="3016131"/>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8" name="Group 87">
            <a:extLst>
              <a:ext uri="{FF2B5EF4-FFF2-40B4-BE49-F238E27FC236}">
                <a16:creationId xmlns:a16="http://schemas.microsoft.com/office/drawing/2014/main" id="{E15A2C13-6AD2-0141-9FA8-38E7FCCDF055}"/>
              </a:ext>
            </a:extLst>
          </p:cNvPr>
          <p:cNvGrpSpPr/>
          <p:nvPr/>
        </p:nvGrpSpPr>
        <p:grpSpPr>
          <a:xfrm>
            <a:off x="6465648" y="3449623"/>
            <a:ext cx="365734" cy="365734"/>
            <a:chOff x="9752018" y="4116249"/>
            <a:chExt cx="1828959" cy="1828959"/>
          </a:xfrm>
        </p:grpSpPr>
        <p:sp>
          <p:nvSpPr>
            <p:cNvPr id="89" name="Oval 88">
              <a:extLst>
                <a:ext uri="{FF2B5EF4-FFF2-40B4-BE49-F238E27FC236}">
                  <a16:creationId xmlns:a16="http://schemas.microsoft.com/office/drawing/2014/main" id="{1FD36AEA-6387-B142-9828-F237E9FF675C}"/>
                </a:ext>
              </a:extLst>
            </p:cNvPr>
            <p:cNvSpPr/>
            <p:nvPr/>
          </p:nvSpPr>
          <p:spPr>
            <a:xfrm>
              <a:off x="9752018" y="4116249"/>
              <a:ext cx="1828959" cy="1828959"/>
            </a:xfrm>
            <a:prstGeom prst="ellipse">
              <a:avLst/>
            </a:prstGeom>
            <a:solidFill>
              <a:srgbClr val="82002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grpSp>
          <p:nvGrpSpPr>
            <p:cNvPr id="90" name="Group 89">
              <a:extLst>
                <a:ext uri="{FF2B5EF4-FFF2-40B4-BE49-F238E27FC236}">
                  <a16:creationId xmlns:a16="http://schemas.microsoft.com/office/drawing/2014/main" id="{97CBCF74-00F7-7049-B5D0-B8881DD1F93E}"/>
                </a:ext>
              </a:extLst>
            </p:cNvPr>
            <p:cNvGrpSpPr/>
            <p:nvPr/>
          </p:nvGrpSpPr>
          <p:grpSpPr>
            <a:xfrm>
              <a:off x="10131583" y="4506367"/>
              <a:ext cx="1069818" cy="947124"/>
              <a:chOff x="2384425" y="1408113"/>
              <a:chExt cx="5426075" cy="4803775"/>
            </a:xfrm>
            <a:solidFill>
              <a:schemeClr val="bg1"/>
            </a:solidFill>
          </p:grpSpPr>
          <p:sp>
            <p:nvSpPr>
              <p:cNvPr id="91" name="Freeform 1">
                <a:extLst>
                  <a:ext uri="{FF2B5EF4-FFF2-40B4-BE49-F238E27FC236}">
                    <a16:creationId xmlns:a16="http://schemas.microsoft.com/office/drawing/2014/main" id="{5BCD70F9-DB4D-CF4E-AD87-9A276CDD78CB}"/>
                  </a:ext>
                </a:extLst>
              </p:cNvPr>
              <p:cNvSpPr>
                <a:spLocks noChangeArrowheads="1"/>
              </p:cNvSpPr>
              <p:nvPr/>
            </p:nvSpPr>
            <p:spPr bwMode="auto">
              <a:xfrm>
                <a:off x="4738688" y="2797175"/>
                <a:ext cx="717550" cy="2840038"/>
              </a:xfrm>
              <a:custGeom>
                <a:avLst/>
                <a:gdLst>
                  <a:gd name="T0" fmla="*/ 9 w 1994"/>
                  <a:gd name="T1" fmla="*/ 565 h 7890"/>
                  <a:gd name="T2" fmla="*/ 17 w 1994"/>
                  <a:gd name="T3" fmla="*/ 344 h 7890"/>
                  <a:gd name="T4" fmla="*/ 79 w 1994"/>
                  <a:gd name="T5" fmla="*/ 203 h 7890"/>
                  <a:gd name="T6" fmla="*/ 132 w 1994"/>
                  <a:gd name="T7" fmla="*/ 123 h 7890"/>
                  <a:gd name="T8" fmla="*/ 212 w 1994"/>
                  <a:gd name="T9" fmla="*/ 61 h 7890"/>
                  <a:gd name="T10" fmla="*/ 300 w 1994"/>
                  <a:gd name="T11" fmla="*/ 17 h 7890"/>
                  <a:gd name="T12" fmla="*/ 397 w 1994"/>
                  <a:gd name="T13" fmla="*/ 0 h 7890"/>
                  <a:gd name="T14" fmla="*/ 1543 w 1994"/>
                  <a:gd name="T15" fmla="*/ 0 h 7890"/>
                  <a:gd name="T16" fmla="*/ 1596 w 1994"/>
                  <a:gd name="T17" fmla="*/ 0 h 7890"/>
                  <a:gd name="T18" fmla="*/ 1702 w 1994"/>
                  <a:gd name="T19" fmla="*/ 17 h 7890"/>
                  <a:gd name="T20" fmla="*/ 1781 w 1994"/>
                  <a:gd name="T21" fmla="*/ 61 h 7890"/>
                  <a:gd name="T22" fmla="*/ 1861 w 1994"/>
                  <a:gd name="T23" fmla="*/ 123 h 7890"/>
                  <a:gd name="T24" fmla="*/ 1914 w 1994"/>
                  <a:gd name="T25" fmla="*/ 203 h 7890"/>
                  <a:gd name="T26" fmla="*/ 1976 w 1994"/>
                  <a:gd name="T27" fmla="*/ 344 h 7890"/>
                  <a:gd name="T28" fmla="*/ 1984 w 1994"/>
                  <a:gd name="T29" fmla="*/ 565 h 7890"/>
                  <a:gd name="T30" fmla="*/ 1508 w 1994"/>
                  <a:gd name="T31" fmla="*/ 4756 h 7890"/>
                  <a:gd name="T32" fmla="*/ 1455 w 1994"/>
                  <a:gd name="T33" fmla="*/ 4959 h 7890"/>
                  <a:gd name="T34" fmla="*/ 1340 w 1994"/>
                  <a:gd name="T35" fmla="*/ 5109 h 7890"/>
                  <a:gd name="T36" fmla="*/ 1190 w 1994"/>
                  <a:gd name="T37" fmla="*/ 5206 h 7890"/>
                  <a:gd name="T38" fmla="*/ 997 w 1994"/>
                  <a:gd name="T39" fmla="*/ 5241 h 7890"/>
                  <a:gd name="T40" fmla="*/ 900 w 1994"/>
                  <a:gd name="T41" fmla="*/ 5232 h 7890"/>
                  <a:gd name="T42" fmla="*/ 723 w 1994"/>
                  <a:gd name="T43" fmla="*/ 5162 h 7890"/>
                  <a:gd name="T44" fmla="*/ 591 w 1994"/>
                  <a:gd name="T45" fmla="*/ 5038 h 7890"/>
                  <a:gd name="T46" fmla="*/ 503 w 1994"/>
                  <a:gd name="T47" fmla="*/ 4861 h 7890"/>
                  <a:gd name="T48" fmla="*/ 9 w 1994"/>
                  <a:gd name="T49" fmla="*/ 565 h 7890"/>
                  <a:gd name="T50" fmla="*/ 997 w 1994"/>
                  <a:gd name="T51" fmla="*/ 5973 h 7890"/>
                  <a:gd name="T52" fmla="*/ 1199 w 1994"/>
                  <a:gd name="T53" fmla="*/ 5991 h 7890"/>
                  <a:gd name="T54" fmla="*/ 1384 w 1994"/>
                  <a:gd name="T55" fmla="*/ 6053 h 7890"/>
                  <a:gd name="T56" fmla="*/ 1552 w 1994"/>
                  <a:gd name="T57" fmla="*/ 6132 h 7890"/>
                  <a:gd name="T58" fmla="*/ 1693 w 1994"/>
                  <a:gd name="T59" fmla="*/ 6247 h 7890"/>
                  <a:gd name="T60" fmla="*/ 1808 w 1994"/>
                  <a:gd name="T61" fmla="*/ 6388 h 7890"/>
                  <a:gd name="T62" fmla="*/ 1896 w 1994"/>
                  <a:gd name="T63" fmla="*/ 6547 h 7890"/>
                  <a:gd name="T64" fmla="*/ 1949 w 1994"/>
                  <a:gd name="T65" fmla="*/ 6732 h 7890"/>
                  <a:gd name="T66" fmla="*/ 1967 w 1994"/>
                  <a:gd name="T67" fmla="*/ 6927 h 7890"/>
                  <a:gd name="T68" fmla="*/ 1967 w 1994"/>
                  <a:gd name="T69" fmla="*/ 6944 h 7890"/>
                  <a:gd name="T70" fmla="*/ 1949 w 1994"/>
                  <a:gd name="T71" fmla="*/ 7138 h 7890"/>
                  <a:gd name="T72" fmla="*/ 1896 w 1994"/>
                  <a:gd name="T73" fmla="*/ 7315 h 7890"/>
                  <a:gd name="T74" fmla="*/ 1808 w 1994"/>
                  <a:gd name="T75" fmla="*/ 7483 h 7890"/>
                  <a:gd name="T76" fmla="*/ 1693 w 1994"/>
                  <a:gd name="T77" fmla="*/ 7615 h 7890"/>
                  <a:gd name="T78" fmla="*/ 1552 w 1994"/>
                  <a:gd name="T79" fmla="*/ 7730 h 7890"/>
                  <a:gd name="T80" fmla="*/ 1384 w 1994"/>
                  <a:gd name="T81" fmla="*/ 7818 h 7890"/>
                  <a:gd name="T82" fmla="*/ 1199 w 1994"/>
                  <a:gd name="T83" fmla="*/ 7871 h 7890"/>
                  <a:gd name="T84" fmla="*/ 997 w 1994"/>
                  <a:gd name="T85" fmla="*/ 7889 h 7890"/>
                  <a:gd name="T86" fmla="*/ 891 w 1994"/>
                  <a:gd name="T87" fmla="*/ 7889 h 7890"/>
                  <a:gd name="T88" fmla="*/ 706 w 1994"/>
                  <a:gd name="T89" fmla="*/ 7853 h 7890"/>
                  <a:gd name="T90" fmla="*/ 529 w 1994"/>
                  <a:gd name="T91" fmla="*/ 7783 h 7890"/>
                  <a:gd name="T92" fmla="*/ 370 w 1994"/>
                  <a:gd name="T93" fmla="*/ 7677 h 7890"/>
                  <a:gd name="T94" fmla="*/ 247 w 1994"/>
                  <a:gd name="T95" fmla="*/ 7553 h 7890"/>
                  <a:gd name="T96" fmla="*/ 141 w 1994"/>
                  <a:gd name="T97" fmla="*/ 7403 h 7890"/>
                  <a:gd name="T98" fmla="*/ 70 w 1994"/>
                  <a:gd name="T99" fmla="*/ 7236 h 7890"/>
                  <a:gd name="T100" fmla="*/ 35 w 1994"/>
                  <a:gd name="T101" fmla="*/ 7041 h 7890"/>
                  <a:gd name="T102" fmla="*/ 26 w 1994"/>
                  <a:gd name="T103" fmla="*/ 6927 h 7890"/>
                  <a:gd name="T104" fmla="*/ 35 w 1994"/>
                  <a:gd name="T105" fmla="*/ 6821 h 7890"/>
                  <a:gd name="T106" fmla="*/ 70 w 1994"/>
                  <a:gd name="T107" fmla="*/ 6635 h 7890"/>
                  <a:gd name="T108" fmla="*/ 141 w 1994"/>
                  <a:gd name="T109" fmla="*/ 6468 h 7890"/>
                  <a:gd name="T110" fmla="*/ 247 w 1994"/>
                  <a:gd name="T111" fmla="*/ 6318 h 7890"/>
                  <a:gd name="T112" fmla="*/ 370 w 1994"/>
                  <a:gd name="T113" fmla="*/ 6185 h 7890"/>
                  <a:gd name="T114" fmla="*/ 529 w 1994"/>
                  <a:gd name="T115" fmla="*/ 6088 h 7890"/>
                  <a:gd name="T116" fmla="*/ 706 w 1994"/>
                  <a:gd name="T117" fmla="*/ 6018 h 7890"/>
                  <a:gd name="T118" fmla="*/ 891 w 1994"/>
                  <a:gd name="T119" fmla="*/ 5982 h 7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7890">
                    <a:moveTo>
                      <a:pt x="9" y="565"/>
                    </a:moveTo>
                    <a:lnTo>
                      <a:pt x="9" y="565"/>
                    </a:lnTo>
                    <a:lnTo>
                      <a:pt x="0" y="450"/>
                    </a:lnTo>
                    <a:lnTo>
                      <a:pt x="17" y="344"/>
                    </a:lnTo>
                    <a:lnTo>
                      <a:pt x="53" y="247"/>
                    </a:lnTo>
                    <a:lnTo>
                      <a:pt x="79" y="203"/>
                    </a:lnTo>
                    <a:lnTo>
                      <a:pt x="106" y="159"/>
                    </a:lnTo>
                    <a:lnTo>
                      <a:pt x="132" y="123"/>
                    </a:lnTo>
                    <a:lnTo>
                      <a:pt x="168" y="88"/>
                    </a:lnTo>
                    <a:lnTo>
                      <a:pt x="212" y="61"/>
                    </a:lnTo>
                    <a:lnTo>
                      <a:pt x="247" y="44"/>
                    </a:lnTo>
                    <a:lnTo>
                      <a:pt x="300" y="17"/>
                    </a:lnTo>
                    <a:lnTo>
                      <a:pt x="344" y="9"/>
                    </a:lnTo>
                    <a:lnTo>
                      <a:pt x="397" y="0"/>
                    </a:lnTo>
                    <a:lnTo>
                      <a:pt x="450" y="0"/>
                    </a:lnTo>
                    <a:lnTo>
                      <a:pt x="1543" y="0"/>
                    </a:lnTo>
                    <a:lnTo>
                      <a:pt x="1543" y="0"/>
                    </a:lnTo>
                    <a:lnTo>
                      <a:pt x="1596" y="0"/>
                    </a:lnTo>
                    <a:lnTo>
                      <a:pt x="1649" y="9"/>
                    </a:lnTo>
                    <a:lnTo>
                      <a:pt x="1702" y="17"/>
                    </a:lnTo>
                    <a:lnTo>
                      <a:pt x="1746" y="44"/>
                    </a:lnTo>
                    <a:lnTo>
                      <a:pt x="1781" y="61"/>
                    </a:lnTo>
                    <a:lnTo>
                      <a:pt x="1825" y="88"/>
                    </a:lnTo>
                    <a:lnTo>
                      <a:pt x="1861" y="123"/>
                    </a:lnTo>
                    <a:lnTo>
                      <a:pt x="1887" y="159"/>
                    </a:lnTo>
                    <a:lnTo>
                      <a:pt x="1914" y="203"/>
                    </a:lnTo>
                    <a:lnTo>
                      <a:pt x="1940" y="247"/>
                    </a:lnTo>
                    <a:lnTo>
                      <a:pt x="1976" y="344"/>
                    </a:lnTo>
                    <a:lnTo>
                      <a:pt x="1993" y="450"/>
                    </a:lnTo>
                    <a:lnTo>
                      <a:pt x="1984" y="565"/>
                    </a:lnTo>
                    <a:lnTo>
                      <a:pt x="1508" y="4756"/>
                    </a:lnTo>
                    <a:lnTo>
                      <a:pt x="1508" y="4756"/>
                    </a:lnTo>
                    <a:lnTo>
                      <a:pt x="1490" y="4861"/>
                    </a:lnTo>
                    <a:lnTo>
                      <a:pt x="1455" y="4959"/>
                    </a:lnTo>
                    <a:lnTo>
                      <a:pt x="1402" y="5038"/>
                    </a:lnTo>
                    <a:lnTo>
                      <a:pt x="1340" y="5109"/>
                    </a:lnTo>
                    <a:lnTo>
                      <a:pt x="1270" y="5162"/>
                    </a:lnTo>
                    <a:lnTo>
                      <a:pt x="1190" y="5206"/>
                    </a:lnTo>
                    <a:lnTo>
                      <a:pt x="1093" y="5232"/>
                    </a:lnTo>
                    <a:lnTo>
                      <a:pt x="997" y="5241"/>
                    </a:lnTo>
                    <a:lnTo>
                      <a:pt x="997" y="5241"/>
                    </a:lnTo>
                    <a:lnTo>
                      <a:pt x="900" y="5232"/>
                    </a:lnTo>
                    <a:lnTo>
                      <a:pt x="803" y="5206"/>
                    </a:lnTo>
                    <a:lnTo>
                      <a:pt x="723" y="5162"/>
                    </a:lnTo>
                    <a:lnTo>
                      <a:pt x="653" y="5109"/>
                    </a:lnTo>
                    <a:lnTo>
                      <a:pt x="591" y="5038"/>
                    </a:lnTo>
                    <a:lnTo>
                      <a:pt x="538" y="4959"/>
                    </a:lnTo>
                    <a:lnTo>
                      <a:pt x="503" y="4861"/>
                    </a:lnTo>
                    <a:lnTo>
                      <a:pt x="485" y="4756"/>
                    </a:lnTo>
                    <a:lnTo>
                      <a:pt x="9" y="565"/>
                    </a:lnTo>
                    <a:close/>
                    <a:moveTo>
                      <a:pt x="997" y="5973"/>
                    </a:moveTo>
                    <a:lnTo>
                      <a:pt x="997" y="5973"/>
                    </a:lnTo>
                    <a:lnTo>
                      <a:pt x="1102" y="5982"/>
                    </a:lnTo>
                    <a:lnTo>
                      <a:pt x="1199" y="5991"/>
                    </a:lnTo>
                    <a:lnTo>
                      <a:pt x="1296" y="6018"/>
                    </a:lnTo>
                    <a:lnTo>
                      <a:pt x="1384" y="6053"/>
                    </a:lnTo>
                    <a:lnTo>
                      <a:pt x="1464" y="6088"/>
                    </a:lnTo>
                    <a:lnTo>
                      <a:pt x="1552" y="6132"/>
                    </a:lnTo>
                    <a:lnTo>
                      <a:pt x="1623" y="6185"/>
                    </a:lnTo>
                    <a:lnTo>
                      <a:pt x="1693" y="6247"/>
                    </a:lnTo>
                    <a:lnTo>
                      <a:pt x="1755" y="6318"/>
                    </a:lnTo>
                    <a:lnTo>
                      <a:pt x="1808" y="6388"/>
                    </a:lnTo>
                    <a:lnTo>
                      <a:pt x="1852" y="6468"/>
                    </a:lnTo>
                    <a:lnTo>
                      <a:pt x="1896" y="6547"/>
                    </a:lnTo>
                    <a:lnTo>
                      <a:pt x="1923" y="6635"/>
                    </a:lnTo>
                    <a:lnTo>
                      <a:pt x="1949" y="6732"/>
                    </a:lnTo>
                    <a:lnTo>
                      <a:pt x="1958" y="6821"/>
                    </a:lnTo>
                    <a:lnTo>
                      <a:pt x="1967" y="6927"/>
                    </a:lnTo>
                    <a:lnTo>
                      <a:pt x="1967" y="6944"/>
                    </a:lnTo>
                    <a:lnTo>
                      <a:pt x="1967" y="6944"/>
                    </a:lnTo>
                    <a:lnTo>
                      <a:pt x="1958" y="7041"/>
                    </a:lnTo>
                    <a:lnTo>
                      <a:pt x="1949" y="7138"/>
                    </a:lnTo>
                    <a:lnTo>
                      <a:pt x="1923" y="7236"/>
                    </a:lnTo>
                    <a:lnTo>
                      <a:pt x="1896" y="7315"/>
                    </a:lnTo>
                    <a:lnTo>
                      <a:pt x="1852" y="7403"/>
                    </a:lnTo>
                    <a:lnTo>
                      <a:pt x="1808" y="7483"/>
                    </a:lnTo>
                    <a:lnTo>
                      <a:pt x="1755" y="7553"/>
                    </a:lnTo>
                    <a:lnTo>
                      <a:pt x="1693" y="7615"/>
                    </a:lnTo>
                    <a:lnTo>
                      <a:pt x="1623" y="7677"/>
                    </a:lnTo>
                    <a:lnTo>
                      <a:pt x="1552" y="7730"/>
                    </a:lnTo>
                    <a:lnTo>
                      <a:pt x="1464" y="7783"/>
                    </a:lnTo>
                    <a:lnTo>
                      <a:pt x="1384" y="7818"/>
                    </a:lnTo>
                    <a:lnTo>
                      <a:pt x="1296" y="7853"/>
                    </a:lnTo>
                    <a:lnTo>
                      <a:pt x="1199" y="7871"/>
                    </a:lnTo>
                    <a:lnTo>
                      <a:pt x="1102" y="7889"/>
                    </a:lnTo>
                    <a:lnTo>
                      <a:pt x="997" y="7889"/>
                    </a:lnTo>
                    <a:lnTo>
                      <a:pt x="997" y="7889"/>
                    </a:lnTo>
                    <a:lnTo>
                      <a:pt x="891" y="7889"/>
                    </a:lnTo>
                    <a:lnTo>
                      <a:pt x="794" y="7871"/>
                    </a:lnTo>
                    <a:lnTo>
                      <a:pt x="706" y="7853"/>
                    </a:lnTo>
                    <a:lnTo>
                      <a:pt x="609" y="7818"/>
                    </a:lnTo>
                    <a:lnTo>
                      <a:pt x="529" y="7783"/>
                    </a:lnTo>
                    <a:lnTo>
                      <a:pt x="450" y="7730"/>
                    </a:lnTo>
                    <a:lnTo>
                      <a:pt x="370" y="7677"/>
                    </a:lnTo>
                    <a:lnTo>
                      <a:pt x="309" y="7615"/>
                    </a:lnTo>
                    <a:lnTo>
                      <a:pt x="247" y="7553"/>
                    </a:lnTo>
                    <a:lnTo>
                      <a:pt x="185" y="7483"/>
                    </a:lnTo>
                    <a:lnTo>
                      <a:pt x="141" y="7403"/>
                    </a:lnTo>
                    <a:lnTo>
                      <a:pt x="106" y="7315"/>
                    </a:lnTo>
                    <a:lnTo>
                      <a:pt x="70" y="7236"/>
                    </a:lnTo>
                    <a:lnTo>
                      <a:pt x="44" y="7138"/>
                    </a:lnTo>
                    <a:lnTo>
                      <a:pt x="35" y="7041"/>
                    </a:lnTo>
                    <a:lnTo>
                      <a:pt x="26" y="6944"/>
                    </a:lnTo>
                    <a:lnTo>
                      <a:pt x="26" y="6927"/>
                    </a:lnTo>
                    <a:lnTo>
                      <a:pt x="26" y="6927"/>
                    </a:lnTo>
                    <a:lnTo>
                      <a:pt x="35" y="6821"/>
                    </a:lnTo>
                    <a:lnTo>
                      <a:pt x="44" y="6732"/>
                    </a:lnTo>
                    <a:lnTo>
                      <a:pt x="70" y="6635"/>
                    </a:lnTo>
                    <a:lnTo>
                      <a:pt x="106" y="6547"/>
                    </a:lnTo>
                    <a:lnTo>
                      <a:pt x="141" y="6468"/>
                    </a:lnTo>
                    <a:lnTo>
                      <a:pt x="185" y="6388"/>
                    </a:lnTo>
                    <a:lnTo>
                      <a:pt x="247" y="6318"/>
                    </a:lnTo>
                    <a:lnTo>
                      <a:pt x="309" y="6247"/>
                    </a:lnTo>
                    <a:lnTo>
                      <a:pt x="370" y="6185"/>
                    </a:lnTo>
                    <a:lnTo>
                      <a:pt x="450" y="6132"/>
                    </a:lnTo>
                    <a:lnTo>
                      <a:pt x="529" y="6088"/>
                    </a:lnTo>
                    <a:lnTo>
                      <a:pt x="609" y="6053"/>
                    </a:lnTo>
                    <a:lnTo>
                      <a:pt x="706" y="6018"/>
                    </a:lnTo>
                    <a:lnTo>
                      <a:pt x="794" y="5991"/>
                    </a:lnTo>
                    <a:lnTo>
                      <a:pt x="891" y="5982"/>
                    </a:lnTo>
                    <a:lnTo>
                      <a:pt x="997" y="59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 name="Freeform 2">
                <a:extLst>
                  <a:ext uri="{FF2B5EF4-FFF2-40B4-BE49-F238E27FC236}">
                    <a16:creationId xmlns:a16="http://schemas.microsoft.com/office/drawing/2014/main" id="{67B5ED9C-EAC1-984A-8D8B-93CCD4FEA019}"/>
                  </a:ext>
                </a:extLst>
              </p:cNvPr>
              <p:cNvSpPr>
                <a:spLocks noChangeArrowheads="1"/>
              </p:cNvSpPr>
              <p:nvPr/>
            </p:nvSpPr>
            <p:spPr bwMode="auto">
              <a:xfrm>
                <a:off x="4738688" y="2797175"/>
                <a:ext cx="717550" cy="2840038"/>
              </a:xfrm>
              <a:custGeom>
                <a:avLst/>
                <a:gdLst>
                  <a:gd name="T0" fmla="*/ 9 w 1994"/>
                  <a:gd name="T1" fmla="*/ 565 h 7890"/>
                  <a:gd name="T2" fmla="*/ 17 w 1994"/>
                  <a:gd name="T3" fmla="*/ 344 h 7890"/>
                  <a:gd name="T4" fmla="*/ 79 w 1994"/>
                  <a:gd name="T5" fmla="*/ 203 h 7890"/>
                  <a:gd name="T6" fmla="*/ 132 w 1994"/>
                  <a:gd name="T7" fmla="*/ 123 h 7890"/>
                  <a:gd name="T8" fmla="*/ 212 w 1994"/>
                  <a:gd name="T9" fmla="*/ 61 h 7890"/>
                  <a:gd name="T10" fmla="*/ 300 w 1994"/>
                  <a:gd name="T11" fmla="*/ 17 h 7890"/>
                  <a:gd name="T12" fmla="*/ 397 w 1994"/>
                  <a:gd name="T13" fmla="*/ 0 h 7890"/>
                  <a:gd name="T14" fmla="*/ 1543 w 1994"/>
                  <a:gd name="T15" fmla="*/ 0 h 7890"/>
                  <a:gd name="T16" fmla="*/ 1596 w 1994"/>
                  <a:gd name="T17" fmla="*/ 0 h 7890"/>
                  <a:gd name="T18" fmla="*/ 1702 w 1994"/>
                  <a:gd name="T19" fmla="*/ 17 h 7890"/>
                  <a:gd name="T20" fmla="*/ 1781 w 1994"/>
                  <a:gd name="T21" fmla="*/ 61 h 7890"/>
                  <a:gd name="T22" fmla="*/ 1861 w 1994"/>
                  <a:gd name="T23" fmla="*/ 123 h 7890"/>
                  <a:gd name="T24" fmla="*/ 1914 w 1994"/>
                  <a:gd name="T25" fmla="*/ 203 h 7890"/>
                  <a:gd name="T26" fmla="*/ 1976 w 1994"/>
                  <a:gd name="T27" fmla="*/ 344 h 7890"/>
                  <a:gd name="T28" fmla="*/ 1984 w 1994"/>
                  <a:gd name="T29" fmla="*/ 565 h 7890"/>
                  <a:gd name="T30" fmla="*/ 1508 w 1994"/>
                  <a:gd name="T31" fmla="*/ 4756 h 7890"/>
                  <a:gd name="T32" fmla="*/ 1455 w 1994"/>
                  <a:gd name="T33" fmla="*/ 4959 h 7890"/>
                  <a:gd name="T34" fmla="*/ 1340 w 1994"/>
                  <a:gd name="T35" fmla="*/ 5109 h 7890"/>
                  <a:gd name="T36" fmla="*/ 1190 w 1994"/>
                  <a:gd name="T37" fmla="*/ 5206 h 7890"/>
                  <a:gd name="T38" fmla="*/ 997 w 1994"/>
                  <a:gd name="T39" fmla="*/ 5241 h 7890"/>
                  <a:gd name="T40" fmla="*/ 900 w 1994"/>
                  <a:gd name="T41" fmla="*/ 5232 h 7890"/>
                  <a:gd name="T42" fmla="*/ 723 w 1994"/>
                  <a:gd name="T43" fmla="*/ 5162 h 7890"/>
                  <a:gd name="T44" fmla="*/ 591 w 1994"/>
                  <a:gd name="T45" fmla="*/ 5038 h 7890"/>
                  <a:gd name="T46" fmla="*/ 503 w 1994"/>
                  <a:gd name="T47" fmla="*/ 4861 h 7890"/>
                  <a:gd name="T48" fmla="*/ 9 w 1994"/>
                  <a:gd name="T49" fmla="*/ 565 h 7890"/>
                  <a:gd name="T50" fmla="*/ 997 w 1994"/>
                  <a:gd name="T51" fmla="*/ 5973 h 7890"/>
                  <a:gd name="T52" fmla="*/ 1199 w 1994"/>
                  <a:gd name="T53" fmla="*/ 5991 h 7890"/>
                  <a:gd name="T54" fmla="*/ 1384 w 1994"/>
                  <a:gd name="T55" fmla="*/ 6053 h 7890"/>
                  <a:gd name="T56" fmla="*/ 1552 w 1994"/>
                  <a:gd name="T57" fmla="*/ 6132 h 7890"/>
                  <a:gd name="T58" fmla="*/ 1693 w 1994"/>
                  <a:gd name="T59" fmla="*/ 6247 h 7890"/>
                  <a:gd name="T60" fmla="*/ 1808 w 1994"/>
                  <a:gd name="T61" fmla="*/ 6388 h 7890"/>
                  <a:gd name="T62" fmla="*/ 1896 w 1994"/>
                  <a:gd name="T63" fmla="*/ 6547 h 7890"/>
                  <a:gd name="T64" fmla="*/ 1949 w 1994"/>
                  <a:gd name="T65" fmla="*/ 6732 h 7890"/>
                  <a:gd name="T66" fmla="*/ 1967 w 1994"/>
                  <a:gd name="T67" fmla="*/ 6927 h 7890"/>
                  <a:gd name="T68" fmla="*/ 1967 w 1994"/>
                  <a:gd name="T69" fmla="*/ 6944 h 7890"/>
                  <a:gd name="T70" fmla="*/ 1949 w 1994"/>
                  <a:gd name="T71" fmla="*/ 7138 h 7890"/>
                  <a:gd name="T72" fmla="*/ 1896 w 1994"/>
                  <a:gd name="T73" fmla="*/ 7315 h 7890"/>
                  <a:gd name="T74" fmla="*/ 1808 w 1994"/>
                  <a:gd name="T75" fmla="*/ 7483 h 7890"/>
                  <a:gd name="T76" fmla="*/ 1693 w 1994"/>
                  <a:gd name="T77" fmla="*/ 7615 h 7890"/>
                  <a:gd name="T78" fmla="*/ 1552 w 1994"/>
                  <a:gd name="T79" fmla="*/ 7730 h 7890"/>
                  <a:gd name="T80" fmla="*/ 1384 w 1994"/>
                  <a:gd name="T81" fmla="*/ 7818 h 7890"/>
                  <a:gd name="T82" fmla="*/ 1199 w 1994"/>
                  <a:gd name="T83" fmla="*/ 7871 h 7890"/>
                  <a:gd name="T84" fmla="*/ 997 w 1994"/>
                  <a:gd name="T85" fmla="*/ 7889 h 7890"/>
                  <a:gd name="T86" fmla="*/ 891 w 1994"/>
                  <a:gd name="T87" fmla="*/ 7889 h 7890"/>
                  <a:gd name="T88" fmla="*/ 706 w 1994"/>
                  <a:gd name="T89" fmla="*/ 7853 h 7890"/>
                  <a:gd name="T90" fmla="*/ 529 w 1994"/>
                  <a:gd name="T91" fmla="*/ 7783 h 7890"/>
                  <a:gd name="T92" fmla="*/ 370 w 1994"/>
                  <a:gd name="T93" fmla="*/ 7677 h 7890"/>
                  <a:gd name="T94" fmla="*/ 247 w 1994"/>
                  <a:gd name="T95" fmla="*/ 7553 h 7890"/>
                  <a:gd name="T96" fmla="*/ 141 w 1994"/>
                  <a:gd name="T97" fmla="*/ 7403 h 7890"/>
                  <a:gd name="T98" fmla="*/ 70 w 1994"/>
                  <a:gd name="T99" fmla="*/ 7236 h 7890"/>
                  <a:gd name="T100" fmla="*/ 35 w 1994"/>
                  <a:gd name="T101" fmla="*/ 7041 h 7890"/>
                  <a:gd name="T102" fmla="*/ 26 w 1994"/>
                  <a:gd name="T103" fmla="*/ 6927 h 7890"/>
                  <a:gd name="T104" fmla="*/ 35 w 1994"/>
                  <a:gd name="T105" fmla="*/ 6821 h 7890"/>
                  <a:gd name="T106" fmla="*/ 70 w 1994"/>
                  <a:gd name="T107" fmla="*/ 6635 h 7890"/>
                  <a:gd name="T108" fmla="*/ 141 w 1994"/>
                  <a:gd name="T109" fmla="*/ 6468 h 7890"/>
                  <a:gd name="T110" fmla="*/ 247 w 1994"/>
                  <a:gd name="T111" fmla="*/ 6318 h 7890"/>
                  <a:gd name="T112" fmla="*/ 370 w 1994"/>
                  <a:gd name="T113" fmla="*/ 6185 h 7890"/>
                  <a:gd name="T114" fmla="*/ 529 w 1994"/>
                  <a:gd name="T115" fmla="*/ 6088 h 7890"/>
                  <a:gd name="T116" fmla="*/ 706 w 1994"/>
                  <a:gd name="T117" fmla="*/ 6018 h 7890"/>
                  <a:gd name="T118" fmla="*/ 891 w 1994"/>
                  <a:gd name="T119" fmla="*/ 5982 h 7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7890">
                    <a:moveTo>
                      <a:pt x="9" y="565"/>
                    </a:moveTo>
                    <a:lnTo>
                      <a:pt x="9" y="565"/>
                    </a:lnTo>
                    <a:lnTo>
                      <a:pt x="0" y="450"/>
                    </a:lnTo>
                    <a:lnTo>
                      <a:pt x="17" y="344"/>
                    </a:lnTo>
                    <a:lnTo>
                      <a:pt x="53" y="247"/>
                    </a:lnTo>
                    <a:lnTo>
                      <a:pt x="79" y="203"/>
                    </a:lnTo>
                    <a:lnTo>
                      <a:pt x="106" y="159"/>
                    </a:lnTo>
                    <a:lnTo>
                      <a:pt x="132" y="123"/>
                    </a:lnTo>
                    <a:lnTo>
                      <a:pt x="168" y="88"/>
                    </a:lnTo>
                    <a:lnTo>
                      <a:pt x="212" y="61"/>
                    </a:lnTo>
                    <a:lnTo>
                      <a:pt x="247" y="44"/>
                    </a:lnTo>
                    <a:lnTo>
                      <a:pt x="300" y="17"/>
                    </a:lnTo>
                    <a:lnTo>
                      <a:pt x="344" y="9"/>
                    </a:lnTo>
                    <a:lnTo>
                      <a:pt x="397" y="0"/>
                    </a:lnTo>
                    <a:lnTo>
                      <a:pt x="450" y="0"/>
                    </a:lnTo>
                    <a:lnTo>
                      <a:pt x="1543" y="0"/>
                    </a:lnTo>
                    <a:lnTo>
                      <a:pt x="1543" y="0"/>
                    </a:lnTo>
                    <a:lnTo>
                      <a:pt x="1596" y="0"/>
                    </a:lnTo>
                    <a:lnTo>
                      <a:pt x="1649" y="9"/>
                    </a:lnTo>
                    <a:lnTo>
                      <a:pt x="1702" y="17"/>
                    </a:lnTo>
                    <a:lnTo>
                      <a:pt x="1746" y="44"/>
                    </a:lnTo>
                    <a:lnTo>
                      <a:pt x="1781" y="61"/>
                    </a:lnTo>
                    <a:lnTo>
                      <a:pt x="1825" y="88"/>
                    </a:lnTo>
                    <a:lnTo>
                      <a:pt x="1861" y="123"/>
                    </a:lnTo>
                    <a:lnTo>
                      <a:pt x="1887" y="159"/>
                    </a:lnTo>
                    <a:lnTo>
                      <a:pt x="1914" y="203"/>
                    </a:lnTo>
                    <a:lnTo>
                      <a:pt x="1940" y="247"/>
                    </a:lnTo>
                    <a:lnTo>
                      <a:pt x="1976" y="344"/>
                    </a:lnTo>
                    <a:lnTo>
                      <a:pt x="1993" y="450"/>
                    </a:lnTo>
                    <a:lnTo>
                      <a:pt x="1984" y="565"/>
                    </a:lnTo>
                    <a:lnTo>
                      <a:pt x="1508" y="4756"/>
                    </a:lnTo>
                    <a:lnTo>
                      <a:pt x="1508" y="4756"/>
                    </a:lnTo>
                    <a:lnTo>
                      <a:pt x="1490" y="4861"/>
                    </a:lnTo>
                    <a:lnTo>
                      <a:pt x="1455" y="4959"/>
                    </a:lnTo>
                    <a:lnTo>
                      <a:pt x="1402" y="5038"/>
                    </a:lnTo>
                    <a:lnTo>
                      <a:pt x="1340" y="5109"/>
                    </a:lnTo>
                    <a:lnTo>
                      <a:pt x="1270" y="5162"/>
                    </a:lnTo>
                    <a:lnTo>
                      <a:pt x="1190" y="5206"/>
                    </a:lnTo>
                    <a:lnTo>
                      <a:pt x="1093" y="5232"/>
                    </a:lnTo>
                    <a:lnTo>
                      <a:pt x="997" y="5241"/>
                    </a:lnTo>
                    <a:lnTo>
                      <a:pt x="997" y="5241"/>
                    </a:lnTo>
                    <a:lnTo>
                      <a:pt x="900" y="5232"/>
                    </a:lnTo>
                    <a:lnTo>
                      <a:pt x="803" y="5206"/>
                    </a:lnTo>
                    <a:lnTo>
                      <a:pt x="723" y="5162"/>
                    </a:lnTo>
                    <a:lnTo>
                      <a:pt x="653" y="5109"/>
                    </a:lnTo>
                    <a:lnTo>
                      <a:pt x="591" y="5038"/>
                    </a:lnTo>
                    <a:lnTo>
                      <a:pt x="538" y="4959"/>
                    </a:lnTo>
                    <a:lnTo>
                      <a:pt x="503" y="4861"/>
                    </a:lnTo>
                    <a:lnTo>
                      <a:pt x="485" y="4756"/>
                    </a:lnTo>
                    <a:lnTo>
                      <a:pt x="9" y="565"/>
                    </a:lnTo>
                    <a:close/>
                    <a:moveTo>
                      <a:pt x="997" y="5973"/>
                    </a:moveTo>
                    <a:lnTo>
                      <a:pt x="997" y="5973"/>
                    </a:lnTo>
                    <a:lnTo>
                      <a:pt x="1102" y="5982"/>
                    </a:lnTo>
                    <a:lnTo>
                      <a:pt x="1199" y="5991"/>
                    </a:lnTo>
                    <a:lnTo>
                      <a:pt x="1296" y="6018"/>
                    </a:lnTo>
                    <a:lnTo>
                      <a:pt x="1384" y="6053"/>
                    </a:lnTo>
                    <a:lnTo>
                      <a:pt x="1464" y="6088"/>
                    </a:lnTo>
                    <a:lnTo>
                      <a:pt x="1552" y="6132"/>
                    </a:lnTo>
                    <a:lnTo>
                      <a:pt x="1623" y="6185"/>
                    </a:lnTo>
                    <a:lnTo>
                      <a:pt x="1693" y="6247"/>
                    </a:lnTo>
                    <a:lnTo>
                      <a:pt x="1755" y="6318"/>
                    </a:lnTo>
                    <a:lnTo>
                      <a:pt x="1808" y="6388"/>
                    </a:lnTo>
                    <a:lnTo>
                      <a:pt x="1852" y="6468"/>
                    </a:lnTo>
                    <a:lnTo>
                      <a:pt x="1896" y="6547"/>
                    </a:lnTo>
                    <a:lnTo>
                      <a:pt x="1923" y="6635"/>
                    </a:lnTo>
                    <a:lnTo>
                      <a:pt x="1949" y="6732"/>
                    </a:lnTo>
                    <a:lnTo>
                      <a:pt x="1958" y="6821"/>
                    </a:lnTo>
                    <a:lnTo>
                      <a:pt x="1967" y="6927"/>
                    </a:lnTo>
                    <a:lnTo>
                      <a:pt x="1967" y="6944"/>
                    </a:lnTo>
                    <a:lnTo>
                      <a:pt x="1967" y="6944"/>
                    </a:lnTo>
                    <a:lnTo>
                      <a:pt x="1958" y="7041"/>
                    </a:lnTo>
                    <a:lnTo>
                      <a:pt x="1949" y="7138"/>
                    </a:lnTo>
                    <a:lnTo>
                      <a:pt x="1923" y="7236"/>
                    </a:lnTo>
                    <a:lnTo>
                      <a:pt x="1896" y="7315"/>
                    </a:lnTo>
                    <a:lnTo>
                      <a:pt x="1852" y="7403"/>
                    </a:lnTo>
                    <a:lnTo>
                      <a:pt x="1808" y="7483"/>
                    </a:lnTo>
                    <a:lnTo>
                      <a:pt x="1755" y="7553"/>
                    </a:lnTo>
                    <a:lnTo>
                      <a:pt x="1693" y="7615"/>
                    </a:lnTo>
                    <a:lnTo>
                      <a:pt x="1623" y="7677"/>
                    </a:lnTo>
                    <a:lnTo>
                      <a:pt x="1552" y="7730"/>
                    </a:lnTo>
                    <a:lnTo>
                      <a:pt x="1464" y="7783"/>
                    </a:lnTo>
                    <a:lnTo>
                      <a:pt x="1384" y="7818"/>
                    </a:lnTo>
                    <a:lnTo>
                      <a:pt x="1296" y="7853"/>
                    </a:lnTo>
                    <a:lnTo>
                      <a:pt x="1199" y="7871"/>
                    </a:lnTo>
                    <a:lnTo>
                      <a:pt x="1102" y="7889"/>
                    </a:lnTo>
                    <a:lnTo>
                      <a:pt x="997" y="7889"/>
                    </a:lnTo>
                    <a:lnTo>
                      <a:pt x="997" y="7889"/>
                    </a:lnTo>
                    <a:lnTo>
                      <a:pt x="891" y="7889"/>
                    </a:lnTo>
                    <a:lnTo>
                      <a:pt x="794" y="7871"/>
                    </a:lnTo>
                    <a:lnTo>
                      <a:pt x="706" y="7853"/>
                    </a:lnTo>
                    <a:lnTo>
                      <a:pt x="609" y="7818"/>
                    </a:lnTo>
                    <a:lnTo>
                      <a:pt x="529" y="7783"/>
                    </a:lnTo>
                    <a:lnTo>
                      <a:pt x="450" y="7730"/>
                    </a:lnTo>
                    <a:lnTo>
                      <a:pt x="370" y="7677"/>
                    </a:lnTo>
                    <a:lnTo>
                      <a:pt x="309" y="7615"/>
                    </a:lnTo>
                    <a:lnTo>
                      <a:pt x="247" y="7553"/>
                    </a:lnTo>
                    <a:lnTo>
                      <a:pt x="185" y="7483"/>
                    </a:lnTo>
                    <a:lnTo>
                      <a:pt x="141" y="7403"/>
                    </a:lnTo>
                    <a:lnTo>
                      <a:pt x="106" y="7315"/>
                    </a:lnTo>
                    <a:lnTo>
                      <a:pt x="70" y="7236"/>
                    </a:lnTo>
                    <a:lnTo>
                      <a:pt x="44" y="7138"/>
                    </a:lnTo>
                    <a:lnTo>
                      <a:pt x="35" y="7041"/>
                    </a:lnTo>
                    <a:lnTo>
                      <a:pt x="26" y="6944"/>
                    </a:lnTo>
                    <a:lnTo>
                      <a:pt x="26" y="6927"/>
                    </a:lnTo>
                    <a:lnTo>
                      <a:pt x="26" y="6927"/>
                    </a:lnTo>
                    <a:lnTo>
                      <a:pt x="35" y="6821"/>
                    </a:lnTo>
                    <a:lnTo>
                      <a:pt x="44" y="6732"/>
                    </a:lnTo>
                    <a:lnTo>
                      <a:pt x="70" y="6635"/>
                    </a:lnTo>
                    <a:lnTo>
                      <a:pt x="106" y="6547"/>
                    </a:lnTo>
                    <a:lnTo>
                      <a:pt x="141" y="6468"/>
                    </a:lnTo>
                    <a:lnTo>
                      <a:pt x="185" y="6388"/>
                    </a:lnTo>
                    <a:lnTo>
                      <a:pt x="247" y="6318"/>
                    </a:lnTo>
                    <a:lnTo>
                      <a:pt x="309" y="6247"/>
                    </a:lnTo>
                    <a:lnTo>
                      <a:pt x="370" y="6185"/>
                    </a:lnTo>
                    <a:lnTo>
                      <a:pt x="450" y="6132"/>
                    </a:lnTo>
                    <a:lnTo>
                      <a:pt x="529" y="6088"/>
                    </a:lnTo>
                    <a:lnTo>
                      <a:pt x="609" y="6053"/>
                    </a:lnTo>
                    <a:lnTo>
                      <a:pt x="706" y="6018"/>
                    </a:lnTo>
                    <a:lnTo>
                      <a:pt x="794" y="5991"/>
                    </a:lnTo>
                    <a:lnTo>
                      <a:pt x="891" y="5982"/>
                    </a:lnTo>
                    <a:lnTo>
                      <a:pt x="997" y="59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 name="Freeform 3">
                <a:extLst>
                  <a:ext uri="{FF2B5EF4-FFF2-40B4-BE49-F238E27FC236}">
                    <a16:creationId xmlns:a16="http://schemas.microsoft.com/office/drawing/2014/main" id="{D7E88B17-9D8D-0644-BDA4-50AB401563AB}"/>
                  </a:ext>
                </a:extLst>
              </p:cNvPr>
              <p:cNvSpPr>
                <a:spLocks noChangeArrowheads="1"/>
              </p:cNvSpPr>
              <p:nvPr/>
            </p:nvSpPr>
            <p:spPr bwMode="auto">
              <a:xfrm>
                <a:off x="2384425" y="1408113"/>
                <a:ext cx="5426075" cy="4803775"/>
              </a:xfrm>
              <a:custGeom>
                <a:avLst/>
                <a:gdLst>
                  <a:gd name="T0" fmla="*/ 7536 w 15072"/>
                  <a:gd name="T1" fmla="*/ 688 h 13344"/>
                  <a:gd name="T2" fmla="*/ 7641 w 15072"/>
                  <a:gd name="T3" fmla="*/ 706 h 13344"/>
                  <a:gd name="T4" fmla="*/ 7729 w 15072"/>
                  <a:gd name="T5" fmla="*/ 741 h 13344"/>
                  <a:gd name="T6" fmla="*/ 7817 w 15072"/>
                  <a:gd name="T7" fmla="*/ 821 h 13344"/>
                  <a:gd name="T8" fmla="*/ 11100 w 15072"/>
                  <a:gd name="T9" fmla="*/ 6487 h 13344"/>
                  <a:gd name="T10" fmla="*/ 14339 w 15072"/>
                  <a:gd name="T11" fmla="*/ 12090 h 13344"/>
                  <a:gd name="T12" fmla="*/ 14383 w 15072"/>
                  <a:gd name="T13" fmla="*/ 12213 h 13344"/>
                  <a:gd name="T14" fmla="*/ 14383 w 15072"/>
                  <a:gd name="T15" fmla="*/ 12319 h 13344"/>
                  <a:gd name="T16" fmla="*/ 14365 w 15072"/>
                  <a:gd name="T17" fmla="*/ 12408 h 13344"/>
                  <a:gd name="T18" fmla="*/ 14339 w 15072"/>
                  <a:gd name="T19" fmla="*/ 12469 h 13344"/>
                  <a:gd name="T20" fmla="*/ 14268 w 15072"/>
                  <a:gd name="T21" fmla="*/ 12549 h 13344"/>
                  <a:gd name="T22" fmla="*/ 14189 w 15072"/>
                  <a:gd name="T23" fmla="*/ 12610 h 13344"/>
                  <a:gd name="T24" fmla="*/ 14083 w 15072"/>
                  <a:gd name="T25" fmla="*/ 12646 h 13344"/>
                  <a:gd name="T26" fmla="*/ 7536 w 15072"/>
                  <a:gd name="T27" fmla="*/ 12655 h 13344"/>
                  <a:gd name="T28" fmla="*/ 1059 w 15072"/>
                  <a:gd name="T29" fmla="*/ 12655 h 13344"/>
                  <a:gd name="T30" fmla="*/ 935 w 15072"/>
                  <a:gd name="T31" fmla="*/ 12637 h 13344"/>
                  <a:gd name="T32" fmla="*/ 838 w 15072"/>
                  <a:gd name="T33" fmla="*/ 12584 h 13344"/>
                  <a:gd name="T34" fmla="*/ 777 w 15072"/>
                  <a:gd name="T35" fmla="*/ 12522 h 13344"/>
                  <a:gd name="T36" fmla="*/ 732 w 15072"/>
                  <a:gd name="T37" fmla="*/ 12469 h 13344"/>
                  <a:gd name="T38" fmla="*/ 697 w 15072"/>
                  <a:gd name="T39" fmla="*/ 12372 h 13344"/>
                  <a:gd name="T40" fmla="*/ 688 w 15072"/>
                  <a:gd name="T41" fmla="*/ 12275 h 13344"/>
                  <a:gd name="T42" fmla="*/ 706 w 15072"/>
                  <a:gd name="T43" fmla="*/ 12152 h 13344"/>
                  <a:gd name="T44" fmla="*/ 3971 w 15072"/>
                  <a:gd name="T45" fmla="*/ 6487 h 13344"/>
                  <a:gd name="T46" fmla="*/ 7209 w 15072"/>
                  <a:gd name="T47" fmla="*/ 874 h 13344"/>
                  <a:gd name="T48" fmla="*/ 7298 w 15072"/>
                  <a:gd name="T49" fmla="*/ 777 h 13344"/>
                  <a:gd name="T50" fmla="*/ 7386 w 15072"/>
                  <a:gd name="T51" fmla="*/ 715 h 13344"/>
                  <a:gd name="T52" fmla="*/ 7474 w 15072"/>
                  <a:gd name="T53" fmla="*/ 697 h 13344"/>
                  <a:gd name="T54" fmla="*/ 7536 w 15072"/>
                  <a:gd name="T55" fmla="*/ 0 h 13344"/>
                  <a:gd name="T56" fmla="*/ 7404 w 15072"/>
                  <a:gd name="T57" fmla="*/ 9 h 13344"/>
                  <a:gd name="T58" fmla="*/ 7139 w 15072"/>
                  <a:gd name="T59" fmla="*/ 79 h 13344"/>
                  <a:gd name="T60" fmla="*/ 6901 w 15072"/>
                  <a:gd name="T61" fmla="*/ 212 h 13344"/>
                  <a:gd name="T62" fmla="*/ 6698 w 15072"/>
                  <a:gd name="T63" fmla="*/ 406 h 13344"/>
                  <a:gd name="T64" fmla="*/ 3380 w 15072"/>
                  <a:gd name="T65" fmla="*/ 6142 h 13344"/>
                  <a:gd name="T66" fmla="*/ 141 w 15072"/>
                  <a:gd name="T67" fmla="*/ 11754 h 13344"/>
                  <a:gd name="T68" fmla="*/ 35 w 15072"/>
                  <a:gd name="T69" fmla="*/ 12019 h 13344"/>
                  <a:gd name="T70" fmla="*/ 0 w 15072"/>
                  <a:gd name="T71" fmla="*/ 12293 h 13344"/>
                  <a:gd name="T72" fmla="*/ 35 w 15072"/>
                  <a:gd name="T73" fmla="*/ 12566 h 13344"/>
                  <a:gd name="T74" fmla="*/ 141 w 15072"/>
                  <a:gd name="T75" fmla="*/ 12813 h 13344"/>
                  <a:gd name="T76" fmla="*/ 300 w 15072"/>
                  <a:gd name="T77" fmla="*/ 13025 h 13344"/>
                  <a:gd name="T78" fmla="*/ 512 w 15072"/>
                  <a:gd name="T79" fmla="*/ 13193 h 13344"/>
                  <a:gd name="T80" fmla="*/ 768 w 15072"/>
                  <a:gd name="T81" fmla="*/ 13299 h 13344"/>
                  <a:gd name="T82" fmla="*/ 1059 w 15072"/>
                  <a:gd name="T83" fmla="*/ 13343 h 13344"/>
                  <a:gd name="T84" fmla="*/ 14012 w 15072"/>
                  <a:gd name="T85" fmla="*/ 13343 h 13344"/>
                  <a:gd name="T86" fmla="*/ 14162 w 15072"/>
                  <a:gd name="T87" fmla="*/ 13334 h 13344"/>
                  <a:gd name="T88" fmla="*/ 14436 w 15072"/>
                  <a:gd name="T89" fmla="*/ 13255 h 13344"/>
                  <a:gd name="T90" fmla="*/ 14665 w 15072"/>
                  <a:gd name="T91" fmla="*/ 13114 h 13344"/>
                  <a:gd name="T92" fmla="*/ 14859 w 15072"/>
                  <a:gd name="T93" fmla="*/ 12919 h 13344"/>
                  <a:gd name="T94" fmla="*/ 14992 w 15072"/>
                  <a:gd name="T95" fmla="*/ 12690 h 13344"/>
                  <a:gd name="T96" fmla="*/ 15062 w 15072"/>
                  <a:gd name="T97" fmla="*/ 12434 h 13344"/>
                  <a:gd name="T98" fmla="*/ 15062 w 15072"/>
                  <a:gd name="T99" fmla="*/ 12160 h 13344"/>
                  <a:gd name="T100" fmla="*/ 14992 w 15072"/>
                  <a:gd name="T101" fmla="*/ 11887 h 13344"/>
                  <a:gd name="T102" fmla="*/ 11691 w 15072"/>
                  <a:gd name="T103" fmla="*/ 6142 h 13344"/>
                  <a:gd name="T104" fmla="*/ 8453 w 15072"/>
                  <a:gd name="T105" fmla="*/ 530 h 13344"/>
                  <a:gd name="T106" fmla="*/ 8276 w 15072"/>
                  <a:gd name="T107" fmla="*/ 300 h 13344"/>
                  <a:gd name="T108" fmla="*/ 8056 w 15072"/>
                  <a:gd name="T109" fmla="*/ 132 h 13344"/>
                  <a:gd name="T110" fmla="*/ 7800 w 15072"/>
                  <a:gd name="T111" fmla="*/ 35 h 13344"/>
                  <a:gd name="T112" fmla="*/ 7536 w 15072"/>
                  <a:gd name="T113" fmla="*/ 0 h 13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072" h="13344">
                    <a:moveTo>
                      <a:pt x="7536" y="688"/>
                    </a:moveTo>
                    <a:lnTo>
                      <a:pt x="7536" y="688"/>
                    </a:lnTo>
                    <a:lnTo>
                      <a:pt x="7597" y="697"/>
                    </a:lnTo>
                    <a:lnTo>
                      <a:pt x="7641" y="706"/>
                    </a:lnTo>
                    <a:lnTo>
                      <a:pt x="7685" y="715"/>
                    </a:lnTo>
                    <a:lnTo>
                      <a:pt x="7729" y="741"/>
                    </a:lnTo>
                    <a:lnTo>
                      <a:pt x="7773" y="777"/>
                    </a:lnTo>
                    <a:lnTo>
                      <a:pt x="7817" y="821"/>
                    </a:lnTo>
                    <a:lnTo>
                      <a:pt x="7862" y="874"/>
                    </a:lnTo>
                    <a:lnTo>
                      <a:pt x="11100" y="6487"/>
                    </a:lnTo>
                    <a:lnTo>
                      <a:pt x="14339" y="12090"/>
                    </a:lnTo>
                    <a:lnTo>
                      <a:pt x="14339" y="12090"/>
                    </a:lnTo>
                    <a:lnTo>
                      <a:pt x="14365" y="12152"/>
                    </a:lnTo>
                    <a:lnTo>
                      <a:pt x="14383" y="12213"/>
                    </a:lnTo>
                    <a:lnTo>
                      <a:pt x="14392" y="12275"/>
                    </a:lnTo>
                    <a:lnTo>
                      <a:pt x="14383" y="12319"/>
                    </a:lnTo>
                    <a:lnTo>
                      <a:pt x="14374" y="12372"/>
                    </a:lnTo>
                    <a:lnTo>
                      <a:pt x="14365" y="12408"/>
                    </a:lnTo>
                    <a:lnTo>
                      <a:pt x="14339" y="12469"/>
                    </a:lnTo>
                    <a:lnTo>
                      <a:pt x="14339" y="12469"/>
                    </a:lnTo>
                    <a:lnTo>
                      <a:pt x="14303" y="12522"/>
                    </a:lnTo>
                    <a:lnTo>
                      <a:pt x="14268" y="12549"/>
                    </a:lnTo>
                    <a:lnTo>
                      <a:pt x="14233" y="12584"/>
                    </a:lnTo>
                    <a:lnTo>
                      <a:pt x="14189" y="12610"/>
                    </a:lnTo>
                    <a:lnTo>
                      <a:pt x="14144" y="12637"/>
                    </a:lnTo>
                    <a:lnTo>
                      <a:pt x="14083" y="12646"/>
                    </a:lnTo>
                    <a:lnTo>
                      <a:pt x="14012" y="12655"/>
                    </a:lnTo>
                    <a:lnTo>
                      <a:pt x="7536" y="12655"/>
                    </a:lnTo>
                    <a:lnTo>
                      <a:pt x="1059" y="12655"/>
                    </a:lnTo>
                    <a:lnTo>
                      <a:pt x="1059" y="12655"/>
                    </a:lnTo>
                    <a:lnTo>
                      <a:pt x="988" y="12646"/>
                    </a:lnTo>
                    <a:lnTo>
                      <a:pt x="935" y="12637"/>
                    </a:lnTo>
                    <a:lnTo>
                      <a:pt x="882" y="12610"/>
                    </a:lnTo>
                    <a:lnTo>
                      <a:pt x="838" y="12584"/>
                    </a:lnTo>
                    <a:lnTo>
                      <a:pt x="803" y="12549"/>
                    </a:lnTo>
                    <a:lnTo>
                      <a:pt x="777" y="12522"/>
                    </a:lnTo>
                    <a:lnTo>
                      <a:pt x="732" y="12469"/>
                    </a:lnTo>
                    <a:lnTo>
                      <a:pt x="732" y="12469"/>
                    </a:lnTo>
                    <a:lnTo>
                      <a:pt x="706" y="12408"/>
                    </a:lnTo>
                    <a:lnTo>
                      <a:pt x="697" y="12372"/>
                    </a:lnTo>
                    <a:lnTo>
                      <a:pt x="688" y="12319"/>
                    </a:lnTo>
                    <a:lnTo>
                      <a:pt x="688" y="12275"/>
                    </a:lnTo>
                    <a:lnTo>
                      <a:pt x="688" y="12213"/>
                    </a:lnTo>
                    <a:lnTo>
                      <a:pt x="706" y="12152"/>
                    </a:lnTo>
                    <a:lnTo>
                      <a:pt x="732" y="12090"/>
                    </a:lnTo>
                    <a:lnTo>
                      <a:pt x="3971" y="6487"/>
                    </a:lnTo>
                    <a:lnTo>
                      <a:pt x="7209" y="874"/>
                    </a:lnTo>
                    <a:lnTo>
                      <a:pt x="7209" y="874"/>
                    </a:lnTo>
                    <a:lnTo>
                      <a:pt x="7254" y="821"/>
                    </a:lnTo>
                    <a:lnTo>
                      <a:pt x="7298" y="777"/>
                    </a:lnTo>
                    <a:lnTo>
                      <a:pt x="7342" y="741"/>
                    </a:lnTo>
                    <a:lnTo>
                      <a:pt x="7386" y="715"/>
                    </a:lnTo>
                    <a:lnTo>
                      <a:pt x="7430" y="706"/>
                    </a:lnTo>
                    <a:lnTo>
                      <a:pt x="7474" y="697"/>
                    </a:lnTo>
                    <a:lnTo>
                      <a:pt x="7536" y="688"/>
                    </a:lnTo>
                    <a:close/>
                    <a:moveTo>
                      <a:pt x="7536" y="0"/>
                    </a:moveTo>
                    <a:lnTo>
                      <a:pt x="7536" y="0"/>
                    </a:lnTo>
                    <a:lnTo>
                      <a:pt x="7404" y="9"/>
                    </a:lnTo>
                    <a:lnTo>
                      <a:pt x="7271" y="35"/>
                    </a:lnTo>
                    <a:lnTo>
                      <a:pt x="7139" y="79"/>
                    </a:lnTo>
                    <a:lnTo>
                      <a:pt x="7024" y="132"/>
                    </a:lnTo>
                    <a:lnTo>
                      <a:pt x="6901" y="212"/>
                    </a:lnTo>
                    <a:lnTo>
                      <a:pt x="6795" y="300"/>
                    </a:lnTo>
                    <a:lnTo>
                      <a:pt x="6698" y="406"/>
                    </a:lnTo>
                    <a:lnTo>
                      <a:pt x="6618" y="530"/>
                    </a:lnTo>
                    <a:lnTo>
                      <a:pt x="3380" y="6142"/>
                    </a:lnTo>
                    <a:lnTo>
                      <a:pt x="141" y="11754"/>
                    </a:lnTo>
                    <a:lnTo>
                      <a:pt x="141" y="11754"/>
                    </a:lnTo>
                    <a:lnTo>
                      <a:pt x="79" y="11887"/>
                    </a:lnTo>
                    <a:lnTo>
                      <a:pt x="35" y="12019"/>
                    </a:lnTo>
                    <a:lnTo>
                      <a:pt x="9" y="12160"/>
                    </a:lnTo>
                    <a:lnTo>
                      <a:pt x="0" y="12293"/>
                    </a:lnTo>
                    <a:lnTo>
                      <a:pt x="9" y="12434"/>
                    </a:lnTo>
                    <a:lnTo>
                      <a:pt x="35" y="12566"/>
                    </a:lnTo>
                    <a:lnTo>
                      <a:pt x="79" y="12690"/>
                    </a:lnTo>
                    <a:lnTo>
                      <a:pt x="141" y="12813"/>
                    </a:lnTo>
                    <a:lnTo>
                      <a:pt x="221" y="12919"/>
                    </a:lnTo>
                    <a:lnTo>
                      <a:pt x="300" y="13025"/>
                    </a:lnTo>
                    <a:lnTo>
                      <a:pt x="406" y="13114"/>
                    </a:lnTo>
                    <a:lnTo>
                      <a:pt x="512" y="13193"/>
                    </a:lnTo>
                    <a:lnTo>
                      <a:pt x="635" y="13255"/>
                    </a:lnTo>
                    <a:lnTo>
                      <a:pt x="768" y="13299"/>
                    </a:lnTo>
                    <a:lnTo>
                      <a:pt x="909" y="13334"/>
                    </a:lnTo>
                    <a:lnTo>
                      <a:pt x="1059" y="13343"/>
                    </a:lnTo>
                    <a:lnTo>
                      <a:pt x="7536" y="13343"/>
                    </a:lnTo>
                    <a:lnTo>
                      <a:pt x="14012" y="13343"/>
                    </a:lnTo>
                    <a:lnTo>
                      <a:pt x="14012" y="13343"/>
                    </a:lnTo>
                    <a:lnTo>
                      <a:pt x="14162" y="13334"/>
                    </a:lnTo>
                    <a:lnTo>
                      <a:pt x="14303" y="13299"/>
                    </a:lnTo>
                    <a:lnTo>
                      <a:pt x="14436" y="13255"/>
                    </a:lnTo>
                    <a:lnTo>
                      <a:pt x="14559" y="13193"/>
                    </a:lnTo>
                    <a:lnTo>
                      <a:pt x="14665" y="13114"/>
                    </a:lnTo>
                    <a:lnTo>
                      <a:pt x="14771" y="13025"/>
                    </a:lnTo>
                    <a:lnTo>
                      <a:pt x="14859" y="12919"/>
                    </a:lnTo>
                    <a:lnTo>
                      <a:pt x="14930" y="12813"/>
                    </a:lnTo>
                    <a:lnTo>
                      <a:pt x="14992" y="12690"/>
                    </a:lnTo>
                    <a:lnTo>
                      <a:pt x="15036" y="12566"/>
                    </a:lnTo>
                    <a:lnTo>
                      <a:pt x="15062" y="12434"/>
                    </a:lnTo>
                    <a:lnTo>
                      <a:pt x="15071" y="12293"/>
                    </a:lnTo>
                    <a:lnTo>
                      <a:pt x="15062" y="12160"/>
                    </a:lnTo>
                    <a:lnTo>
                      <a:pt x="15045" y="12019"/>
                    </a:lnTo>
                    <a:lnTo>
                      <a:pt x="14992" y="11887"/>
                    </a:lnTo>
                    <a:lnTo>
                      <a:pt x="14930" y="11754"/>
                    </a:lnTo>
                    <a:lnTo>
                      <a:pt x="11691" y="6142"/>
                    </a:lnTo>
                    <a:lnTo>
                      <a:pt x="8453" y="530"/>
                    </a:lnTo>
                    <a:lnTo>
                      <a:pt x="8453" y="530"/>
                    </a:lnTo>
                    <a:lnTo>
                      <a:pt x="8373" y="406"/>
                    </a:lnTo>
                    <a:lnTo>
                      <a:pt x="8276" y="300"/>
                    </a:lnTo>
                    <a:lnTo>
                      <a:pt x="8170" y="212"/>
                    </a:lnTo>
                    <a:lnTo>
                      <a:pt x="8056" y="132"/>
                    </a:lnTo>
                    <a:lnTo>
                      <a:pt x="7932" y="79"/>
                    </a:lnTo>
                    <a:lnTo>
                      <a:pt x="7800" y="35"/>
                    </a:lnTo>
                    <a:lnTo>
                      <a:pt x="7667" y="9"/>
                    </a:lnTo>
                    <a:lnTo>
                      <a:pt x="7536"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grpSp>
        <p:nvGrpSpPr>
          <p:cNvPr id="95" name="Group 94">
            <a:extLst>
              <a:ext uri="{FF2B5EF4-FFF2-40B4-BE49-F238E27FC236}">
                <a16:creationId xmlns:a16="http://schemas.microsoft.com/office/drawing/2014/main" id="{724FD9E7-A346-7D43-B0B4-F5431B9D50B0}"/>
              </a:ext>
            </a:extLst>
          </p:cNvPr>
          <p:cNvGrpSpPr/>
          <p:nvPr/>
        </p:nvGrpSpPr>
        <p:grpSpPr>
          <a:xfrm>
            <a:off x="6472236" y="2984557"/>
            <a:ext cx="359526" cy="359526"/>
            <a:chOff x="3818267" y="4956432"/>
            <a:chExt cx="529785" cy="529785"/>
          </a:xfrm>
        </p:grpSpPr>
        <p:sp>
          <p:nvSpPr>
            <p:cNvPr id="96" name="Oval 95">
              <a:extLst>
                <a:ext uri="{FF2B5EF4-FFF2-40B4-BE49-F238E27FC236}">
                  <a16:creationId xmlns:a16="http://schemas.microsoft.com/office/drawing/2014/main" id="{ABCEBE8D-1EFE-1E41-9F8C-42C81065220A}"/>
                </a:ext>
              </a:extLst>
            </p:cNvPr>
            <p:cNvSpPr/>
            <p:nvPr/>
          </p:nvSpPr>
          <p:spPr>
            <a:xfrm>
              <a:off x="3818267" y="4956432"/>
              <a:ext cx="529785" cy="529785"/>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97" name="Freeform 27">
              <a:extLst>
                <a:ext uri="{FF2B5EF4-FFF2-40B4-BE49-F238E27FC236}">
                  <a16:creationId xmlns:a16="http://schemas.microsoft.com/office/drawing/2014/main" id="{9A6973AB-C7DD-2041-92A9-46EA6320616F}"/>
                </a:ext>
              </a:extLst>
            </p:cNvPr>
            <p:cNvSpPr>
              <a:spLocks noChangeAspect="1" noEditPoints="1"/>
            </p:cNvSpPr>
            <p:nvPr/>
          </p:nvSpPr>
          <p:spPr bwMode="auto">
            <a:xfrm>
              <a:off x="3932027" y="5083982"/>
              <a:ext cx="322235" cy="293425"/>
            </a:xfrm>
            <a:custGeom>
              <a:avLst/>
              <a:gdLst>
                <a:gd name="T0" fmla="*/ 319 w 354"/>
                <a:gd name="T1" fmla="*/ 132 h 322"/>
                <a:gd name="T2" fmla="*/ 305 w 354"/>
                <a:gd name="T3" fmla="*/ 146 h 322"/>
                <a:gd name="T4" fmla="*/ 306 w 354"/>
                <a:gd name="T5" fmla="*/ 161 h 322"/>
                <a:gd name="T6" fmla="*/ 161 w 354"/>
                <a:gd name="T7" fmla="*/ 306 h 322"/>
                <a:gd name="T8" fmla="*/ 16 w 354"/>
                <a:gd name="T9" fmla="*/ 161 h 322"/>
                <a:gd name="T10" fmla="*/ 161 w 354"/>
                <a:gd name="T11" fmla="*/ 16 h 322"/>
                <a:gd name="T12" fmla="*/ 247 w 354"/>
                <a:gd name="T13" fmla="*/ 45 h 322"/>
                <a:gd name="T14" fmla="*/ 259 w 354"/>
                <a:gd name="T15" fmla="*/ 34 h 322"/>
                <a:gd name="T16" fmla="*/ 161 w 354"/>
                <a:gd name="T17" fmla="*/ 0 h 322"/>
                <a:gd name="T18" fmla="*/ 0 w 354"/>
                <a:gd name="T19" fmla="*/ 161 h 322"/>
                <a:gd name="T20" fmla="*/ 161 w 354"/>
                <a:gd name="T21" fmla="*/ 322 h 322"/>
                <a:gd name="T22" fmla="*/ 322 w 354"/>
                <a:gd name="T23" fmla="*/ 161 h 322"/>
                <a:gd name="T24" fmla="*/ 319 w 354"/>
                <a:gd name="T25" fmla="*/ 132 h 322"/>
                <a:gd name="T26" fmla="*/ 300 w 354"/>
                <a:gd name="T27" fmla="*/ 39 h 322"/>
                <a:gd name="T28" fmla="*/ 331 w 354"/>
                <a:gd name="T29" fmla="*/ 70 h 322"/>
                <a:gd name="T30" fmla="*/ 161 w 354"/>
                <a:gd name="T31" fmla="*/ 240 h 322"/>
                <a:gd name="T32" fmla="*/ 86 w 354"/>
                <a:gd name="T33" fmla="*/ 165 h 322"/>
                <a:gd name="T34" fmla="*/ 116 w 354"/>
                <a:gd name="T35" fmla="*/ 134 h 322"/>
                <a:gd name="T36" fmla="*/ 149 w 354"/>
                <a:gd name="T37" fmla="*/ 167 h 322"/>
                <a:gd name="T38" fmla="*/ 161 w 354"/>
                <a:gd name="T39" fmla="*/ 179 h 322"/>
                <a:gd name="T40" fmla="*/ 172 w 354"/>
                <a:gd name="T41" fmla="*/ 167 h 322"/>
                <a:gd name="T42" fmla="*/ 300 w 354"/>
                <a:gd name="T43" fmla="*/ 39 h 322"/>
                <a:gd name="T44" fmla="*/ 300 w 354"/>
                <a:gd name="T45" fmla="*/ 16 h 322"/>
                <a:gd name="T46" fmla="*/ 161 w 354"/>
                <a:gd name="T47" fmla="*/ 156 h 322"/>
                <a:gd name="T48" fmla="*/ 116 w 354"/>
                <a:gd name="T49" fmla="*/ 112 h 322"/>
                <a:gd name="T50" fmla="*/ 63 w 354"/>
                <a:gd name="T51" fmla="*/ 165 h 322"/>
                <a:gd name="T52" fmla="*/ 160 w 354"/>
                <a:gd name="T53" fmla="*/ 262 h 322"/>
                <a:gd name="T54" fmla="*/ 161 w 354"/>
                <a:gd name="T55" fmla="*/ 262 h 322"/>
                <a:gd name="T56" fmla="*/ 161 w 354"/>
                <a:gd name="T57" fmla="*/ 262 h 322"/>
                <a:gd name="T58" fmla="*/ 354 w 354"/>
                <a:gd name="T59" fmla="*/ 70 h 322"/>
                <a:gd name="T60" fmla="*/ 300 w 354"/>
                <a:gd name="T61" fmla="*/ 1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4" h="322">
                  <a:moveTo>
                    <a:pt x="319" y="132"/>
                  </a:moveTo>
                  <a:cubicBezTo>
                    <a:pt x="305" y="146"/>
                    <a:pt x="305" y="146"/>
                    <a:pt x="305" y="146"/>
                  </a:cubicBezTo>
                  <a:cubicBezTo>
                    <a:pt x="305" y="151"/>
                    <a:pt x="306" y="156"/>
                    <a:pt x="306" y="161"/>
                  </a:cubicBezTo>
                  <a:cubicBezTo>
                    <a:pt x="306" y="241"/>
                    <a:pt x="241" y="306"/>
                    <a:pt x="161" y="306"/>
                  </a:cubicBezTo>
                  <a:cubicBezTo>
                    <a:pt x="81" y="306"/>
                    <a:pt x="16" y="241"/>
                    <a:pt x="16" y="161"/>
                  </a:cubicBezTo>
                  <a:cubicBezTo>
                    <a:pt x="16" y="81"/>
                    <a:pt x="81" y="16"/>
                    <a:pt x="161" y="16"/>
                  </a:cubicBezTo>
                  <a:cubicBezTo>
                    <a:pt x="193" y="16"/>
                    <a:pt x="223" y="27"/>
                    <a:pt x="247" y="45"/>
                  </a:cubicBezTo>
                  <a:cubicBezTo>
                    <a:pt x="259" y="34"/>
                    <a:pt x="259" y="34"/>
                    <a:pt x="259" y="34"/>
                  </a:cubicBezTo>
                  <a:cubicBezTo>
                    <a:pt x="232" y="13"/>
                    <a:pt x="198" y="0"/>
                    <a:pt x="161" y="0"/>
                  </a:cubicBezTo>
                  <a:cubicBezTo>
                    <a:pt x="72" y="0"/>
                    <a:pt x="0" y="72"/>
                    <a:pt x="0" y="161"/>
                  </a:cubicBezTo>
                  <a:cubicBezTo>
                    <a:pt x="0" y="250"/>
                    <a:pt x="72" y="322"/>
                    <a:pt x="161" y="322"/>
                  </a:cubicBezTo>
                  <a:cubicBezTo>
                    <a:pt x="250" y="322"/>
                    <a:pt x="322" y="250"/>
                    <a:pt x="322" y="161"/>
                  </a:cubicBezTo>
                  <a:cubicBezTo>
                    <a:pt x="322" y="151"/>
                    <a:pt x="321" y="141"/>
                    <a:pt x="319" y="132"/>
                  </a:cubicBezTo>
                  <a:close/>
                  <a:moveTo>
                    <a:pt x="300" y="39"/>
                  </a:moveTo>
                  <a:cubicBezTo>
                    <a:pt x="331" y="70"/>
                    <a:pt x="331" y="70"/>
                    <a:pt x="331" y="70"/>
                  </a:cubicBezTo>
                  <a:cubicBezTo>
                    <a:pt x="161" y="240"/>
                    <a:pt x="161" y="240"/>
                    <a:pt x="161" y="240"/>
                  </a:cubicBezTo>
                  <a:cubicBezTo>
                    <a:pt x="86" y="165"/>
                    <a:pt x="86" y="165"/>
                    <a:pt x="86" y="165"/>
                  </a:cubicBezTo>
                  <a:cubicBezTo>
                    <a:pt x="116" y="134"/>
                    <a:pt x="116" y="134"/>
                    <a:pt x="116" y="134"/>
                  </a:cubicBezTo>
                  <a:cubicBezTo>
                    <a:pt x="149" y="167"/>
                    <a:pt x="149" y="167"/>
                    <a:pt x="149" y="167"/>
                  </a:cubicBezTo>
                  <a:cubicBezTo>
                    <a:pt x="161" y="179"/>
                    <a:pt x="161" y="179"/>
                    <a:pt x="161" y="179"/>
                  </a:cubicBezTo>
                  <a:cubicBezTo>
                    <a:pt x="172" y="167"/>
                    <a:pt x="172" y="167"/>
                    <a:pt x="172" y="167"/>
                  </a:cubicBezTo>
                  <a:cubicBezTo>
                    <a:pt x="300" y="39"/>
                    <a:pt x="300" y="39"/>
                    <a:pt x="300" y="39"/>
                  </a:cubicBezTo>
                  <a:moveTo>
                    <a:pt x="300" y="16"/>
                  </a:moveTo>
                  <a:cubicBezTo>
                    <a:pt x="161" y="156"/>
                    <a:pt x="161" y="156"/>
                    <a:pt x="161" y="156"/>
                  </a:cubicBezTo>
                  <a:cubicBezTo>
                    <a:pt x="116" y="112"/>
                    <a:pt x="116" y="112"/>
                    <a:pt x="116" y="112"/>
                  </a:cubicBezTo>
                  <a:cubicBezTo>
                    <a:pt x="63" y="165"/>
                    <a:pt x="63" y="165"/>
                    <a:pt x="63" y="165"/>
                  </a:cubicBezTo>
                  <a:cubicBezTo>
                    <a:pt x="160" y="262"/>
                    <a:pt x="160" y="262"/>
                    <a:pt x="160" y="262"/>
                  </a:cubicBezTo>
                  <a:cubicBezTo>
                    <a:pt x="161" y="262"/>
                    <a:pt x="161" y="262"/>
                    <a:pt x="161" y="262"/>
                  </a:cubicBezTo>
                  <a:cubicBezTo>
                    <a:pt x="161" y="262"/>
                    <a:pt x="161" y="262"/>
                    <a:pt x="161" y="262"/>
                  </a:cubicBezTo>
                  <a:cubicBezTo>
                    <a:pt x="354" y="70"/>
                    <a:pt x="354" y="70"/>
                    <a:pt x="354" y="70"/>
                  </a:cubicBezTo>
                  <a:cubicBezTo>
                    <a:pt x="300" y="16"/>
                    <a:pt x="300" y="16"/>
                    <a:pt x="300"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86">
            <a:extLst>
              <a:ext uri="{FF2B5EF4-FFF2-40B4-BE49-F238E27FC236}">
                <a16:creationId xmlns:a16="http://schemas.microsoft.com/office/drawing/2014/main" id="{AA7D8569-4188-0543-9DA3-24653A5DB32F}"/>
              </a:ext>
            </a:extLst>
          </p:cNvPr>
          <p:cNvSpPr>
            <a:spLocks noChangeAspect="1" noEditPoints="1"/>
          </p:cNvSpPr>
          <p:nvPr/>
        </p:nvSpPr>
        <p:spPr bwMode="auto">
          <a:xfrm>
            <a:off x="1956805" y="3482575"/>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Freeform 2">
            <a:extLst>
              <a:ext uri="{FF2B5EF4-FFF2-40B4-BE49-F238E27FC236}">
                <a16:creationId xmlns:a16="http://schemas.microsoft.com/office/drawing/2014/main" id="{F5E2F29E-4D98-7540-BF9F-CA35E6226320}"/>
              </a:ext>
            </a:extLst>
          </p:cNvPr>
          <p:cNvSpPr/>
          <p:nvPr/>
        </p:nvSpPr>
        <p:spPr>
          <a:xfrm>
            <a:off x="1304014" y="3085106"/>
            <a:ext cx="7951" cy="946205"/>
          </a:xfrm>
          <a:custGeom>
            <a:avLst/>
            <a:gdLst>
              <a:gd name="connsiteX0" fmla="*/ 0 w 7951"/>
              <a:gd name="connsiteY0" fmla="*/ 946205 h 946205"/>
              <a:gd name="connsiteX1" fmla="*/ 7951 w 7951"/>
              <a:gd name="connsiteY1" fmla="*/ 0 h 946205"/>
            </a:gdLst>
            <a:ahLst/>
            <a:cxnLst>
              <a:cxn ang="0">
                <a:pos x="connsiteX0" y="connsiteY0"/>
              </a:cxn>
              <a:cxn ang="0">
                <a:pos x="connsiteX1" y="connsiteY1"/>
              </a:cxn>
            </a:cxnLst>
            <a:rect l="l" t="t" r="r" b="b"/>
            <a:pathLst>
              <a:path w="7951" h="946205">
                <a:moveTo>
                  <a:pt x="0" y="946205"/>
                </a:moveTo>
                <a:cubicBezTo>
                  <a:pt x="2650" y="630803"/>
                  <a:pt x="5301" y="315402"/>
                  <a:pt x="7951" y="0"/>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a:extLst>
              <a:ext uri="{FF2B5EF4-FFF2-40B4-BE49-F238E27FC236}">
                <a16:creationId xmlns:a16="http://schemas.microsoft.com/office/drawing/2014/main" id="{3837464A-C958-3D44-A17E-5E3B63EAC86B}"/>
              </a:ext>
            </a:extLst>
          </p:cNvPr>
          <p:cNvSpPr/>
          <p:nvPr/>
        </p:nvSpPr>
        <p:spPr>
          <a:xfrm>
            <a:off x="1304014" y="3148717"/>
            <a:ext cx="4754880" cy="882594"/>
          </a:xfrm>
          <a:custGeom>
            <a:avLst/>
            <a:gdLst>
              <a:gd name="connsiteX0" fmla="*/ 4754880 w 4754880"/>
              <a:gd name="connsiteY0" fmla="*/ 0 h 882594"/>
              <a:gd name="connsiteX1" fmla="*/ 7951 w 4754880"/>
              <a:gd name="connsiteY1" fmla="*/ 0 h 882594"/>
              <a:gd name="connsiteX2" fmla="*/ 0 w 4754880"/>
              <a:gd name="connsiteY2" fmla="*/ 882594 h 882594"/>
            </a:gdLst>
            <a:ahLst/>
            <a:cxnLst>
              <a:cxn ang="0">
                <a:pos x="connsiteX0" y="connsiteY0"/>
              </a:cxn>
              <a:cxn ang="0">
                <a:pos x="connsiteX1" y="connsiteY1"/>
              </a:cxn>
              <a:cxn ang="0">
                <a:pos x="connsiteX2" y="connsiteY2"/>
              </a:cxn>
            </a:cxnLst>
            <a:rect l="l" t="t" r="r" b="b"/>
            <a:pathLst>
              <a:path w="4754880" h="882594">
                <a:moveTo>
                  <a:pt x="4754880" y="0"/>
                </a:moveTo>
                <a:lnTo>
                  <a:pt x="7951" y="0"/>
                </a:lnTo>
                <a:cubicBezTo>
                  <a:pt x="5301" y="294198"/>
                  <a:pt x="2650" y="588396"/>
                  <a:pt x="0" y="882594"/>
                </a:cubicBezTo>
              </a:path>
            </a:pathLst>
          </a:custGeom>
          <a:noFill/>
          <a:ln w="38100">
            <a:solidFill>
              <a:schemeClr val="accent4"/>
            </a:solidFill>
            <a:headEnd type="triangl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5F26AFB1-0395-A840-9FC9-CE928D2BF4BA}"/>
              </a:ext>
            </a:extLst>
          </p:cNvPr>
          <p:cNvCxnSpPr>
            <a:cxnSpLocks/>
          </p:cNvCxnSpPr>
          <p:nvPr/>
        </p:nvCxnSpPr>
        <p:spPr bwMode="gray">
          <a:xfrm flipV="1">
            <a:off x="2517263" y="3148717"/>
            <a:ext cx="0" cy="882594"/>
          </a:xfrm>
          <a:prstGeom prst="line">
            <a:avLst/>
          </a:prstGeom>
          <a:ln w="381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1A6F7DB-B1A7-4C4C-B104-7A216D034AAA}"/>
              </a:ext>
            </a:extLst>
          </p:cNvPr>
          <p:cNvCxnSpPr>
            <a:cxnSpLocks/>
          </p:cNvCxnSpPr>
          <p:nvPr/>
        </p:nvCxnSpPr>
        <p:spPr bwMode="gray">
          <a:xfrm flipV="1">
            <a:off x="3984200" y="3183318"/>
            <a:ext cx="0" cy="882594"/>
          </a:xfrm>
          <a:prstGeom prst="line">
            <a:avLst/>
          </a:prstGeom>
          <a:ln w="381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D52FF90-A50C-EE43-BB78-2066ED166C2F}"/>
              </a:ext>
            </a:extLst>
          </p:cNvPr>
          <p:cNvCxnSpPr>
            <a:cxnSpLocks/>
          </p:cNvCxnSpPr>
          <p:nvPr/>
        </p:nvCxnSpPr>
        <p:spPr bwMode="gray">
          <a:xfrm flipV="1">
            <a:off x="5192798" y="3171951"/>
            <a:ext cx="0" cy="882594"/>
          </a:xfrm>
          <a:prstGeom prst="line">
            <a:avLst/>
          </a:prstGeom>
          <a:ln w="381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13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77">
            <a:extLst>
              <a:ext uri="{FF2B5EF4-FFF2-40B4-BE49-F238E27FC236}">
                <a16:creationId xmlns:a16="http://schemas.microsoft.com/office/drawing/2014/main" id="{D2B3ADB7-CAAA-964B-94CF-A1290F55878F}"/>
              </a:ext>
            </a:extLst>
          </p:cNvPr>
          <p:cNvSpPr>
            <a:spLocks noGrp="1"/>
          </p:cNvSpPr>
          <p:nvPr>
            <p:ph type="title"/>
          </p:nvPr>
        </p:nvSpPr>
        <p:spPr>
          <a:xfrm>
            <a:off x="609441" y="330201"/>
            <a:ext cx="10969943" cy="481630"/>
          </a:xfrm>
        </p:spPr>
        <p:txBody>
          <a:bodyPr/>
          <a:lstStyle/>
          <a:p>
            <a:r>
              <a:rPr lang="en-US"/>
              <a:t>Relentless Availability with Stretched Cluster and AWS</a:t>
            </a:r>
          </a:p>
        </p:txBody>
      </p:sp>
      <p:sp>
        <p:nvSpPr>
          <p:cNvPr id="36" name="Text Placeholder 35">
            <a:extLst>
              <a:ext uri="{FF2B5EF4-FFF2-40B4-BE49-F238E27FC236}">
                <a16:creationId xmlns:a16="http://schemas.microsoft.com/office/drawing/2014/main" id="{B14EFBEF-0467-BD47-A9A1-E24584AF932C}"/>
              </a:ext>
            </a:extLst>
          </p:cNvPr>
          <p:cNvSpPr>
            <a:spLocks noGrp="1"/>
          </p:cNvSpPr>
          <p:nvPr>
            <p:ph type="body" sz="quarter" idx="17"/>
          </p:nvPr>
        </p:nvSpPr>
        <p:spPr>
          <a:xfrm>
            <a:off x="8380413" y="1600199"/>
            <a:ext cx="3808412" cy="4595365"/>
          </a:xfrm>
        </p:spPr>
        <p:txBody>
          <a:bodyPr/>
          <a:lstStyle/>
          <a:p>
            <a:pPr marL="342900" indent="-342900">
              <a:buFont typeface="+mj-lt"/>
              <a:buAutoNum type="arabicPeriod"/>
            </a:pPr>
            <a:r>
              <a:rPr lang="en-US"/>
              <a:t>Site failure occurs</a:t>
            </a:r>
          </a:p>
          <a:p>
            <a:pPr marL="342900" indent="-342900">
              <a:buFont typeface="+mj-lt"/>
              <a:buAutoNum type="arabicPeriod"/>
            </a:pPr>
            <a:r>
              <a:rPr lang="en-US"/>
              <a:t>vSphere HA restarts affected VMs</a:t>
            </a:r>
          </a:p>
          <a:p>
            <a:pPr lvl="0">
              <a:spcBef>
                <a:spcPts val="0"/>
              </a:spcBef>
              <a:buClrTx/>
              <a:buSzTx/>
              <a:buNone/>
              <a:defRPr/>
            </a:pPr>
            <a:endParaRPr lang="en-US" sz="3200">
              <a:solidFill>
                <a:schemeClr val="bg1">
                  <a:lumMod val="50000"/>
                </a:schemeClr>
              </a:solidFill>
            </a:endParaRPr>
          </a:p>
        </p:txBody>
      </p:sp>
      <p:sp>
        <p:nvSpPr>
          <p:cNvPr id="81" name="Text Placeholder 80">
            <a:extLst>
              <a:ext uri="{FF2B5EF4-FFF2-40B4-BE49-F238E27FC236}">
                <a16:creationId xmlns:a16="http://schemas.microsoft.com/office/drawing/2014/main" id="{14E896DE-E247-8E4D-8D09-4C050847AB5C}"/>
              </a:ext>
            </a:extLst>
          </p:cNvPr>
          <p:cNvSpPr>
            <a:spLocks noGrp="1"/>
          </p:cNvSpPr>
          <p:nvPr>
            <p:ph type="subTitle" idx="10"/>
          </p:nvPr>
        </p:nvSpPr>
        <p:spPr/>
        <p:txBody>
          <a:bodyPr/>
          <a:lstStyle/>
          <a:p>
            <a:r>
              <a:rPr lang="en-US"/>
              <a:t>AZ Failure</a:t>
            </a:r>
          </a:p>
        </p:txBody>
      </p:sp>
      <p:sp>
        <p:nvSpPr>
          <p:cNvPr id="53" name="Rectangle 52">
            <a:extLst>
              <a:ext uri="{FF2B5EF4-FFF2-40B4-BE49-F238E27FC236}">
                <a16:creationId xmlns:a16="http://schemas.microsoft.com/office/drawing/2014/main" id="{DDA3057C-66AB-5A48-B073-930E84D191CB}"/>
              </a:ext>
            </a:extLst>
          </p:cNvPr>
          <p:cNvSpPr/>
          <p:nvPr/>
        </p:nvSpPr>
        <p:spPr>
          <a:xfrm>
            <a:off x="422574" y="3367962"/>
            <a:ext cx="7122135" cy="2699255"/>
          </a:xfrm>
          <a:prstGeom prst="rect">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799">
                <a:solidFill>
                  <a:schemeClr val="accent1"/>
                </a:solidFill>
              </a:rPr>
              <a:t>Stretched Cluster</a:t>
            </a:r>
          </a:p>
        </p:txBody>
      </p:sp>
      <p:sp>
        <p:nvSpPr>
          <p:cNvPr id="11" name="Freeform 86">
            <a:extLst>
              <a:ext uri="{FF2B5EF4-FFF2-40B4-BE49-F238E27FC236}">
                <a16:creationId xmlns:a16="http://schemas.microsoft.com/office/drawing/2014/main" id="{F5015EEF-3272-034B-BDAC-8A6182C9BA09}"/>
              </a:ext>
            </a:extLst>
          </p:cNvPr>
          <p:cNvSpPr>
            <a:spLocks noChangeAspect="1" noEditPoints="1"/>
          </p:cNvSpPr>
          <p:nvPr/>
        </p:nvSpPr>
        <p:spPr bwMode="auto">
          <a:xfrm>
            <a:off x="769328" y="3945531"/>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86">
            <a:extLst>
              <a:ext uri="{FF2B5EF4-FFF2-40B4-BE49-F238E27FC236}">
                <a16:creationId xmlns:a16="http://schemas.microsoft.com/office/drawing/2014/main" id="{01BD760A-DD2B-1D4D-BB54-8E8EBA8D136C}"/>
              </a:ext>
            </a:extLst>
          </p:cNvPr>
          <p:cNvSpPr>
            <a:spLocks noChangeAspect="1" noEditPoints="1"/>
          </p:cNvSpPr>
          <p:nvPr/>
        </p:nvSpPr>
        <p:spPr bwMode="auto">
          <a:xfrm>
            <a:off x="769328" y="4341676"/>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6">
            <a:extLst>
              <a:ext uri="{FF2B5EF4-FFF2-40B4-BE49-F238E27FC236}">
                <a16:creationId xmlns:a16="http://schemas.microsoft.com/office/drawing/2014/main" id="{2DB9AC2A-B384-564E-B8BA-B81EDD35496C}"/>
              </a:ext>
            </a:extLst>
          </p:cNvPr>
          <p:cNvSpPr>
            <a:spLocks noChangeAspect="1" noEditPoints="1"/>
          </p:cNvSpPr>
          <p:nvPr/>
        </p:nvSpPr>
        <p:spPr bwMode="auto">
          <a:xfrm>
            <a:off x="1974251" y="4340964"/>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8A89F22C-DF7C-2841-B1E2-EF6ACC60F239}"/>
              </a:ext>
            </a:extLst>
          </p:cNvPr>
          <p:cNvSpPr/>
          <p:nvPr/>
        </p:nvSpPr>
        <p:spPr>
          <a:xfrm>
            <a:off x="769328" y="4704825"/>
            <a:ext cx="2345060" cy="38068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16" name="Rectangle 15">
            <a:extLst>
              <a:ext uri="{FF2B5EF4-FFF2-40B4-BE49-F238E27FC236}">
                <a16:creationId xmlns:a16="http://schemas.microsoft.com/office/drawing/2014/main" id="{3EC225E5-ACE2-C844-AA21-8B2FC9CC9837}"/>
              </a:ext>
            </a:extLst>
          </p:cNvPr>
          <p:cNvSpPr/>
          <p:nvPr/>
        </p:nvSpPr>
        <p:spPr>
          <a:xfrm>
            <a:off x="6123458" y="4704825"/>
            <a:ext cx="1161056" cy="38068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17" name="Rectangle 16">
            <a:extLst>
              <a:ext uri="{FF2B5EF4-FFF2-40B4-BE49-F238E27FC236}">
                <a16:creationId xmlns:a16="http://schemas.microsoft.com/office/drawing/2014/main" id="{9A64731E-2F5B-144C-BF59-B37C010C3C5D}"/>
              </a:ext>
            </a:extLst>
          </p:cNvPr>
          <p:cNvSpPr/>
          <p:nvPr/>
        </p:nvSpPr>
        <p:spPr>
          <a:xfrm>
            <a:off x="769573" y="5148952"/>
            <a:ext cx="6572651" cy="441285"/>
          </a:xfrm>
          <a:prstGeom prst="rect">
            <a:avLst/>
          </a:prstGeom>
          <a:solidFill>
            <a:srgbClr val="F8981D"/>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solidFill>
                  <a:schemeClr val="bg1"/>
                </a:solidFill>
              </a:rPr>
              <a:t>Region</a:t>
            </a:r>
          </a:p>
        </p:txBody>
      </p:sp>
      <p:sp>
        <p:nvSpPr>
          <p:cNvPr id="18" name="Rectangle 17">
            <a:extLst>
              <a:ext uri="{FF2B5EF4-FFF2-40B4-BE49-F238E27FC236}">
                <a16:creationId xmlns:a16="http://schemas.microsoft.com/office/drawing/2014/main" id="{F64E42EC-9382-EC49-9D63-90853AD576E8}"/>
              </a:ext>
            </a:extLst>
          </p:cNvPr>
          <p:cNvSpPr/>
          <p:nvPr/>
        </p:nvSpPr>
        <p:spPr>
          <a:xfrm>
            <a:off x="3436591" y="4704825"/>
            <a:ext cx="2345060" cy="38068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19" name="TextBox 18">
            <a:extLst>
              <a:ext uri="{FF2B5EF4-FFF2-40B4-BE49-F238E27FC236}">
                <a16:creationId xmlns:a16="http://schemas.microsoft.com/office/drawing/2014/main" id="{17F9B35C-D399-554D-8C7B-6C5C4F85499C}"/>
              </a:ext>
            </a:extLst>
          </p:cNvPr>
          <p:cNvSpPr txBox="1"/>
          <p:nvPr/>
        </p:nvSpPr>
        <p:spPr>
          <a:xfrm>
            <a:off x="6155474" y="4257157"/>
            <a:ext cx="1069698" cy="300559"/>
          </a:xfrm>
          <a:prstGeom prst="rect">
            <a:avLst/>
          </a:prstGeom>
          <a:noFill/>
        </p:spPr>
        <p:txBody>
          <a:bodyPr wrap="none" lIns="0" tIns="0" rIns="0" bIns="0" rtlCol="0">
            <a:spAutoFit/>
          </a:bodyPr>
          <a:lstStyle/>
          <a:p>
            <a:pPr algn="ctr">
              <a:lnSpc>
                <a:spcPct val="90000"/>
              </a:lnSpc>
            </a:pPr>
            <a:r>
              <a:rPr lang="en-US" sz="1600"/>
              <a:t>Witness</a:t>
            </a:r>
          </a:p>
        </p:txBody>
      </p:sp>
      <p:sp>
        <p:nvSpPr>
          <p:cNvPr id="20" name="Freeform 86">
            <a:extLst>
              <a:ext uri="{FF2B5EF4-FFF2-40B4-BE49-F238E27FC236}">
                <a16:creationId xmlns:a16="http://schemas.microsoft.com/office/drawing/2014/main" id="{4832E26C-A510-8E4A-83E9-08ABC8AE6B8C}"/>
              </a:ext>
            </a:extLst>
          </p:cNvPr>
          <p:cNvSpPr>
            <a:spLocks noChangeAspect="1" noEditPoints="1"/>
          </p:cNvSpPr>
          <p:nvPr/>
        </p:nvSpPr>
        <p:spPr bwMode="auto">
          <a:xfrm>
            <a:off x="3442997" y="3961485"/>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86">
            <a:extLst>
              <a:ext uri="{FF2B5EF4-FFF2-40B4-BE49-F238E27FC236}">
                <a16:creationId xmlns:a16="http://schemas.microsoft.com/office/drawing/2014/main" id="{8A4C286B-BE59-DD47-9F11-B669619EC8A4}"/>
              </a:ext>
            </a:extLst>
          </p:cNvPr>
          <p:cNvSpPr>
            <a:spLocks noChangeAspect="1" noEditPoints="1"/>
          </p:cNvSpPr>
          <p:nvPr/>
        </p:nvSpPr>
        <p:spPr bwMode="auto">
          <a:xfrm>
            <a:off x="3442997" y="4357631"/>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6">
            <a:extLst>
              <a:ext uri="{FF2B5EF4-FFF2-40B4-BE49-F238E27FC236}">
                <a16:creationId xmlns:a16="http://schemas.microsoft.com/office/drawing/2014/main" id="{C4888615-6793-5949-9EBC-A4FB4869722A}"/>
              </a:ext>
            </a:extLst>
          </p:cNvPr>
          <p:cNvSpPr>
            <a:spLocks noChangeAspect="1" noEditPoints="1"/>
          </p:cNvSpPr>
          <p:nvPr/>
        </p:nvSpPr>
        <p:spPr bwMode="auto">
          <a:xfrm>
            <a:off x="4647920" y="3960773"/>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6">
            <a:extLst>
              <a:ext uri="{FF2B5EF4-FFF2-40B4-BE49-F238E27FC236}">
                <a16:creationId xmlns:a16="http://schemas.microsoft.com/office/drawing/2014/main" id="{93DA5F42-04B3-A146-B0E5-9E8ECC28630F}"/>
              </a:ext>
            </a:extLst>
          </p:cNvPr>
          <p:cNvSpPr>
            <a:spLocks noChangeAspect="1" noEditPoints="1"/>
          </p:cNvSpPr>
          <p:nvPr/>
        </p:nvSpPr>
        <p:spPr bwMode="auto">
          <a:xfrm>
            <a:off x="4647920" y="4356919"/>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86">
            <a:extLst>
              <a:ext uri="{FF2B5EF4-FFF2-40B4-BE49-F238E27FC236}">
                <a16:creationId xmlns:a16="http://schemas.microsoft.com/office/drawing/2014/main" id="{FC457F68-1048-8044-8B70-22069ED4201D}"/>
              </a:ext>
            </a:extLst>
          </p:cNvPr>
          <p:cNvSpPr>
            <a:spLocks noChangeAspect="1" noEditPoints="1"/>
          </p:cNvSpPr>
          <p:nvPr/>
        </p:nvSpPr>
        <p:spPr bwMode="auto">
          <a:xfrm>
            <a:off x="6137119" y="3944819"/>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
            <a:extLst>
              <a:ext uri="{FF2B5EF4-FFF2-40B4-BE49-F238E27FC236}">
                <a16:creationId xmlns:a16="http://schemas.microsoft.com/office/drawing/2014/main" id="{9AE26F59-CDFB-7C42-B9CF-EFBC9549B680}"/>
              </a:ext>
            </a:extLst>
          </p:cNvPr>
          <p:cNvSpPr>
            <a:spLocks noChangeAspect="1" noEditPoints="1"/>
          </p:cNvSpPr>
          <p:nvPr/>
        </p:nvSpPr>
        <p:spPr bwMode="auto">
          <a:xfrm>
            <a:off x="422574" y="2472657"/>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noFill/>
          <a:ln>
            <a:solidFill>
              <a:srgbClr val="CECECE"/>
            </a:solidFill>
            <a:prstDash val="sysDash"/>
          </a:ln>
        </p:spPr>
        <p:txBody>
          <a:bodyPr vert="horz" wrap="square" lIns="91440" tIns="45720" rIns="91440" bIns="45720" numCol="1" anchor="t" anchorCtr="0" compatLnSpc="1">
            <a:prstTxWarp prst="textNoShape">
              <a:avLst/>
            </a:prstTxWarp>
          </a:bodyPr>
          <a:lstStyle/>
          <a:p>
            <a:endParaRPr lang="en-US"/>
          </a:p>
        </p:txBody>
      </p:sp>
      <p:sp>
        <p:nvSpPr>
          <p:cNvPr id="64" name="Freeform 5">
            <a:extLst>
              <a:ext uri="{FF2B5EF4-FFF2-40B4-BE49-F238E27FC236}">
                <a16:creationId xmlns:a16="http://schemas.microsoft.com/office/drawing/2014/main" id="{9F2DE3C8-792B-FB4A-99FD-35E9BDDA86CA}"/>
              </a:ext>
            </a:extLst>
          </p:cNvPr>
          <p:cNvSpPr>
            <a:spLocks noChangeAspect="1" noEditPoints="1"/>
          </p:cNvSpPr>
          <p:nvPr/>
        </p:nvSpPr>
        <p:spPr bwMode="auto">
          <a:xfrm>
            <a:off x="1331436" y="2472657"/>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noFill/>
          <a:ln>
            <a:solidFill>
              <a:srgbClr val="CECECE"/>
            </a:solidFill>
            <a:prstDash val="sysDash"/>
          </a:ln>
        </p:spPr>
        <p:txBody>
          <a:bodyPr vert="horz" wrap="square" lIns="91440" tIns="45720" rIns="91440" bIns="45720" numCol="1" anchor="t" anchorCtr="0" compatLnSpc="1">
            <a:prstTxWarp prst="textNoShape">
              <a:avLst/>
            </a:prstTxWarp>
          </a:bodyPr>
          <a:lstStyle/>
          <a:p>
            <a:endParaRPr lang="en-US"/>
          </a:p>
        </p:txBody>
      </p:sp>
      <p:sp>
        <p:nvSpPr>
          <p:cNvPr id="65" name="Freeform 5">
            <a:extLst>
              <a:ext uri="{FF2B5EF4-FFF2-40B4-BE49-F238E27FC236}">
                <a16:creationId xmlns:a16="http://schemas.microsoft.com/office/drawing/2014/main" id="{CD82A182-7118-8644-BAD9-33EAF72E1EDB}"/>
              </a:ext>
            </a:extLst>
          </p:cNvPr>
          <p:cNvSpPr>
            <a:spLocks noChangeAspect="1" noEditPoints="1"/>
          </p:cNvSpPr>
          <p:nvPr/>
        </p:nvSpPr>
        <p:spPr bwMode="auto">
          <a:xfrm>
            <a:off x="2240298" y="2472657"/>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noFill/>
          <a:ln>
            <a:solidFill>
              <a:srgbClr val="CECECE"/>
            </a:solidFill>
            <a:prstDash val="sysDash"/>
          </a:ln>
        </p:spPr>
        <p:txBody>
          <a:bodyPr vert="horz" wrap="square" lIns="91440" tIns="45720" rIns="91440" bIns="45720" numCol="1" anchor="t" anchorCtr="0" compatLnSpc="1">
            <a:prstTxWarp prst="textNoShape">
              <a:avLst/>
            </a:prstTxWarp>
          </a:bodyPr>
          <a:lstStyle/>
          <a:p>
            <a:endParaRPr lang="en-US"/>
          </a:p>
        </p:txBody>
      </p:sp>
      <p:sp>
        <p:nvSpPr>
          <p:cNvPr id="66" name="Freeform 5">
            <a:extLst>
              <a:ext uri="{FF2B5EF4-FFF2-40B4-BE49-F238E27FC236}">
                <a16:creationId xmlns:a16="http://schemas.microsoft.com/office/drawing/2014/main" id="{BBA3E3B3-C961-6D4F-95A6-FF39ADB922DF}"/>
              </a:ext>
            </a:extLst>
          </p:cNvPr>
          <p:cNvSpPr>
            <a:spLocks noChangeAspect="1" noEditPoints="1"/>
          </p:cNvSpPr>
          <p:nvPr/>
        </p:nvSpPr>
        <p:spPr bwMode="auto">
          <a:xfrm>
            <a:off x="3149160" y="2472657"/>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noFill/>
          <a:ln>
            <a:solidFill>
              <a:srgbClr val="CECECE"/>
            </a:solidFill>
            <a:prstDash val="sysDash"/>
          </a:ln>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247D3A38-F7AA-C546-80BB-CD8A0BCF6239}"/>
              </a:ext>
            </a:extLst>
          </p:cNvPr>
          <p:cNvGrpSpPr/>
          <p:nvPr/>
        </p:nvGrpSpPr>
        <p:grpSpPr>
          <a:xfrm>
            <a:off x="4058022" y="2472657"/>
            <a:ext cx="3501655" cy="775074"/>
            <a:chOff x="4058022" y="2472657"/>
            <a:chExt cx="3501655" cy="775074"/>
          </a:xfrm>
        </p:grpSpPr>
        <p:sp>
          <p:nvSpPr>
            <p:cNvPr id="67" name="Freeform 5">
              <a:extLst>
                <a:ext uri="{FF2B5EF4-FFF2-40B4-BE49-F238E27FC236}">
                  <a16:creationId xmlns:a16="http://schemas.microsoft.com/office/drawing/2014/main" id="{1A0350DD-DC0D-244C-B5A6-6EDEAE688B94}"/>
                </a:ext>
              </a:extLst>
            </p:cNvPr>
            <p:cNvSpPr>
              <a:spLocks noChangeAspect="1" noEditPoints="1"/>
            </p:cNvSpPr>
            <p:nvPr/>
          </p:nvSpPr>
          <p:spPr bwMode="auto">
            <a:xfrm>
              <a:off x="4058022" y="2472657"/>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5">
              <a:extLst>
                <a:ext uri="{FF2B5EF4-FFF2-40B4-BE49-F238E27FC236}">
                  <a16:creationId xmlns:a16="http://schemas.microsoft.com/office/drawing/2014/main" id="{3D240A31-F275-EF4D-A760-C124DA9B4208}"/>
                </a:ext>
              </a:extLst>
            </p:cNvPr>
            <p:cNvSpPr>
              <a:spLocks noChangeAspect="1" noEditPoints="1"/>
            </p:cNvSpPr>
            <p:nvPr/>
          </p:nvSpPr>
          <p:spPr bwMode="auto">
            <a:xfrm>
              <a:off x="4966884" y="2472657"/>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5">
              <a:extLst>
                <a:ext uri="{FF2B5EF4-FFF2-40B4-BE49-F238E27FC236}">
                  <a16:creationId xmlns:a16="http://schemas.microsoft.com/office/drawing/2014/main" id="{0A059BD7-5FC0-B54B-BF15-6A23D2E33A7D}"/>
                </a:ext>
              </a:extLst>
            </p:cNvPr>
            <p:cNvSpPr>
              <a:spLocks noChangeAspect="1" noEditPoints="1"/>
            </p:cNvSpPr>
            <p:nvPr/>
          </p:nvSpPr>
          <p:spPr bwMode="auto">
            <a:xfrm>
              <a:off x="5875746" y="2472657"/>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5">
              <a:extLst>
                <a:ext uri="{FF2B5EF4-FFF2-40B4-BE49-F238E27FC236}">
                  <a16:creationId xmlns:a16="http://schemas.microsoft.com/office/drawing/2014/main" id="{422F2F73-1AED-CD42-A53F-562396DBF6E2}"/>
                </a:ext>
              </a:extLst>
            </p:cNvPr>
            <p:cNvSpPr>
              <a:spLocks noChangeAspect="1" noEditPoints="1"/>
            </p:cNvSpPr>
            <p:nvPr/>
          </p:nvSpPr>
          <p:spPr bwMode="auto">
            <a:xfrm>
              <a:off x="6784604" y="2472657"/>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6" name="Freeform 5">
            <a:extLst>
              <a:ext uri="{FF2B5EF4-FFF2-40B4-BE49-F238E27FC236}">
                <a16:creationId xmlns:a16="http://schemas.microsoft.com/office/drawing/2014/main" id="{AB0ADC61-32A1-F84A-A674-95A08040C390}"/>
              </a:ext>
            </a:extLst>
          </p:cNvPr>
          <p:cNvSpPr>
            <a:spLocks noChangeAspect="1" noEditPoints="1"/>
          </p:cNvSpPr>
          <p:nvPr/>
        </p:nvSpPr>
        <p:spPr bwMode="auto">
          <a:xfrm>
            <a:off x="4058022" y="1659908"/>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5">
            <a:extLst>
              <a:ext uri="{FF2B5EF4-FFF2-40B4-BE49-F238E27FC236}">
                <a16:creationId xmlns:a16="http://schemas.microsoft.com/office/drawing/2014/main" id="{AEE182D6-8B14-9C40-96DF-31B607D21099}"/>
              </a:ext>
            </a:extLst>
          </p:cNvPr>
          <p:cNvSpPr>
            <a:spLocks noChangeAspect="1" noEditPoints="1"/>
          </p:cNvSpPr>
          <p:nvPr/>
        </p:nvSpPr>
        <p:spPr bwMode="auto">
          <a:xfrm>
            <a:off x="4966884" y="1659908"/>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5">
            <a:extLst>
              <a:ext uri="{FF2B5EF4-FFF2-40B4-BE49-F238E27FC236}">
                <a16:creationId xmlns:a16="http://schemas.microsoft.com/office/drawing/2014/main" id="{FFD0C0F8-89EC-8C41-A22A-E16DDECDE148}"/>
              </a:ext>
            </a:extLst>
          </p:cNvPr>
          <p:cNvSpPr>
            <a:spLocks noChangeAspect="1" noEditPoints="1"/>
          </p:cNvSpPr>
          <p:nvPr/>
        </p:nvSpPr>
        <p:spPr bwMode="auto">
          <a:xfrm>
            <a:off x="5875746" y="1659908"/>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5">
            <a:extLst>
              <a:ext uri="{FF2B5EF4-FFF2-40B4-BE49-F238E27FC236}">
                <a16:creationId xmlns:a16="http://schemas.microsoft.com/office/drawing/2014/main" id="{BC6EEB59-C85F-6749-B17C-C26324AFC640}"/>
              </a:ext>
            </a:extLst>
          </p:cNvPr>
          <p:cNvSpPr>
            <a:spLocks noChangeAspect="1" noEditPoints="1"/>
          </p:cNvSpPr>
          <p:nvPr/>
        </p:nvSpPr>
        <p:spPr bwMode="auto">
          <a:xfrm>
            <a:off x="6784607" y="1659908"/>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
            <a:extLst>
              <a:ext uri="{FF2B5EF4-FFF2-40B4-BE49-F238E27FC236}">
                <a16:creationId xmlns:a16="http://schemas.microsoft.com/office/drawing/2014/main" id="{5BCD70F9-DB4D-CF4E-AD87-9A276CDD78CB}"/>
              </a:ext>
            </a:extLst>
          </p:cNvPr>
          <p:cNvSpPr>
            <a:spLocks noChangeArrowheads="1"/>
          </p:cNvSpPr>
          <p:nvPr/>
        </p:nvSpPr>
        <p:spPr bwMode="auto">
          <a:xfrm>
            <a:off x="2527165" y="4076049"/>
            <a:ext cx="28290" cy="111972"/>
          </a:xfrm>
          <a:custGeom>
            <a:avLst/>
            <a:gdLst>
              <a:gd name="T0" fmla="*/ 9 w 1994"/>
              <a:gd name="T1" fmla="*/ 565 h 7890"/>
              <a:gd name="T2" fmla="*/ 17 w 1994"/>
              <a:gd name="T3" fmla="*/ 344 h 7890"/>
              <a:gd name="T4" fmla="*/ 79 w 1994"/>
              <a:gd name="T5" fmla="*/ 203 h 7890"/>
              <a:gd name="T6" fmla="*/ 132 w 1994"/>
              <a:gd name="T7" fmla="*/ 123 h 7890"/>
              <a:gd name="T8" fmla="*/ 212 w 1994"/>
              <a:gd name="T9" fmla="*/ 61 h 7890"/>
              <a:gd name="T10" fmla="*/ 300 w 1994"/>
              <a:gd name="T11" fmla="*/ 17 h 7890"/>
              <a:gd name="T12" fmla="*/ 397 w 1994"/>
              <a:gd name="T13" fmla="*/ 0 h 7890"/>
              <a:gd name="T14" fmla="*/ 1543 w 1994"/>
              <a:gd name="T15" fmla="*/ 0 h 7890"/>
              <a:gd name="T16" fmla="*/ 1596 w 1994"/>
              <a:gd name="T17" fmla="*/ 0 h 7890"/>
              <a:gd name="T18" fmla="*/ 1702 w 1994"/>
              <a:gd name="T19" fmla="*/ 17 h 7890"/>
              <a:gd name="T20" fmla="*/ 1781 w 1994"/>
              <a:gd name="T21" fmla="*/ 61 h 7890"/>
              <a:gd name="T22" fmla="*/ 1861 w 1994"/>
              <a:gd name="T23" fmla="*/ 123 h 7890"/>
              <a:gd name="T24" fmla="*/ 1914 w 1994"/>
              <a:gd name="T25" fmla="*/ 203 h 7890"/>
              <a:gd name="T26" fmla="*/ 1976 w 1994"/>
              <a:gd name="T27" fmla="*/ 344 h 7890"/>
              <a:gd name="T28" fmla="*/ 1984 w 1994"/>
              <a:gd name="T29" fmla="*/ 565 h 7890"/>
              <a:gd name="T30" fmla="*/ 1508 w 1994"/>
              <a:gd name="T31" fmla="*/ 4756 h 7890"/>
              <a:gd name="T32" fmla="*/ 1455 w 1994"/>
              <a:gd name="T33" fmla="*/ 4959 h 7890"/>
              <a:gd name="T34" fmla="*/ 1340 w 1994"/>
              <a:gd name="T35" fmla="*/ 5109 h 7890"/>
              <a:gd name="T36" fmla="*/ 1190 w 1994"/>
              <a:gd name="T37" fmla="*/ 5206 h 7890"/>
              <a:gd name="T38" fmla="*/ 997 w 1994"/>
              <a:gd name="T39" fmla="*/ 5241 h 7890"/>
              <a:gd name="T40" fmla="*/ 900 w 1994"/>
              <a:gd name="T41" fmla="*/ 5232 h 7890"/>
              <a:gd name="T42" fmla="*/ 723 w 1994"/>
              <a:gd name="T43" fmla="*/ 5162 h 7890"/>
              <a:gd name="T44" fmla="*/ 591 w 1994"/>
              <a:gd name="T45" fmla="*/ 5038 h 7890"/>
              <a:gd name="T46" fmla="*/ 503 w 1994"/>
              <a:gd name="T47" fmla="*/ 4861 h 7890"/>
              <a:gd name="T48" fmla="*/ 9 w 1994"/>
              <a:gd name="T49" fmla="*/ 565 h 7890"/>
              <a:gd name="T50" fmla="*/ 997 w 1994"/>
              <a:gd name="T51" fmla="*/ 5973 h 7890"/>
              <a:gd name="T52" fmla="*/ 1199 w 1994"/>
              <a:gd name="T53" fmla="*/ 5991 h 7890"/>
              <a:gd name="T54" fmla="*/ 1384 w 1994"/>
              <a:gd name="T55" fmla="*/ 6053 h 7890"/>
              <a:gd name="T56" fmla="*/ 1552 w 1994"/>
              <a:gd name="T57" fmla="*/ 6132 h 7890"/>
              <a:gd name="T58" fmla="*/ 1693 w 1994"/>
              <a:gd name="T59" fmla="*/ 6247 h 7890"/>
              <a:gd name="T60" fmla="*/ 1808 w 1994"/>
              <a:gd name="T61" fmla="*/ 6388 h 7890"/>
              <a:gd name="T62" fmla="*/ 1896 w 1994"/>
              <a:gd name="T63" fmla="*/ 6547 h 7890"/>
              <a:gd name="T64" fmla="*/ 1949 w 1994"/>
              <a:gd name="T65" fmla="*/ 6732 h 7890"/>
              <a:gd name="T66" fmla="*/ 1967 w 1994"/>
              <a:gd name="T67" fmla="*/ 6927 h 7890"/>
              <a:gd name="T68" fmla="*/ 1967 w 1994"/>
              <a:gd name="T69" fmla="*/ 6944 h 7890"/>
              <a:gd name="T70" fmla="*/ 1949 w 1994"/>
              <a:gd name="T71" fmla="*/ 7138 h 7890"/>
              <a:gd name="T72" fmla="*/ 1896 w 1994"/>
              <a:gd name="T73" fmla="*/ 7315 h 7890"/>
              <a:gd name="T74" fmla="*/ 1808 w 1994"/>
              <a:gd name="T75" fmla="*/ 7483 h 7890"/>
              <a:gd name="T76" fmla="*/ 1693 w 1994"/>
              <a:gd name="T77" fmla="*/ 7615 h 7890"/>
              <a:gd name="T78" fmla="*/ 1552 w 1994"/>
              <a:gd name="T79" fmla="*/ 7730 h 7890"/>
              <a:gd name="T80" fmla="*/ 1384 w 1994"/>
              <a:gd name="T81" fmla="*/ 7818 h 7890"/>
              <a:gd name="T82" fmla="*/ 1199 w 1994"/>
              <a:gd name="T83" fmla="*/ 7871 h 7890"/>
              <a:gd name="T84" fmla="*/ 997 w 1994"/>
              <a:gd name="T85" fmla="*/ 7889 h 7890"/>
              <a:gd name="T86" fmla="*/ 891 w 1994"/>
              <a:gd name="T87" fmla="*/ 7889 h 7890"/>
              <a:gd name="T88" fmla="*/ 706 w 1994"/>
              <a:gd name="T89" fmla="*/ 7853 h 7890"/>
              <a:gd name="T90" fmla="*/ 529 w 1994"/>
              <a:gd name="T91" fmla="*/ 7783 h 7890"/>
              <a:gd name="T92" fmla="*/ 370 w 1994"/>
              <a:gd name="T93" fmla="*/ 7677 h 7890"/>
              <a:gd name="T94" fmla="*/ 247 w 1994"/>
              <a:gd name="T95" fmla="*/ 7553 h 7890"/>
              <a:gd name="T96" fmla="*/ 141 w 1994"/>
              <a:gd name="T97" fmla="*/ 7403 h 7890"/>
              <a:gd name="T98" fmla="*/ 70 w 1994"/>
              <a:gd name="T99" fmla="*/ 7236 h 7890"/>
              <a:gd name="T100" fmla="*/ 35 w 1994"/>
              <a:gd name="T101" fmla="*/ 7041 h 7890"/>
              <a:gd name="T102" fmla="*/ 26 w 1994"/>
              <a:gd name="T103" fmla="*/ 6927 h 7890"/>
              <a:gd name="T104" fmla="*/ 35 w 1994"/>
              <a:gd name="T105" fmla="*/ 6821 h 7890"/>
              <a:gd name="T106" fmla="*/ 70 w 1994"/>
              <a:gd name="T107" fmla="*/ 6635 h 7890"/>
              <a:gd name="T108" fmla="*/ 141 w 1994"/>
              <a:gd name="T109" fmla="*/ 6468 h 7890"/>
              <a:gd name="T110" fmla="*/ 247 w 1994"/>
              <a:gd name="T111" fmla="*/ 6318 h 7890"/>
              <a:gd name="T112" fmla="*/ 370 w 1994"/>
              <a:gd name="T113" fmla="*/ 6185 h 7890"/>
              <a:gd name="T114" fmla="*/ 529 w 1994"/>
              <a:gd name="T115" fmla="*/ 6088 h 7890"/>
              <a:gd name="T116" fmla="*/ 706 w 1994"/>
              <a:gd name="T117" fmla="*/ 6018 h 7890"/>
              <a:gd name="T118" fmla="*/ 891 w 1994"/>
              <a:gd name="T119" fmla="*/ 5982 h 7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7890">
                <a:moveTo>
                  <a:pt x="9" y="565"/>
                </a:moveTo>
                <a:lnTo>
                  <a:pt x="9" y="565"/>
                </a:lnTo>
                <a:lnTo>
                  <a:pt x="0" y="450"/>
                </a:lnTo>
                <a:lnTo>
                  <a:pt x="17" y="344"/>
                </a:lnTo>
                <a:lnTo>
                  <a:pt x="53" y="247"/>
                </a:lnTo>
                <a:lnTo>
                  <a:pt x="79" y="203"/>
                </a:lnTo>
                <a:lnTo>
                  <a:pt x="106" y="159"/>
                </a:lnTo>
                <a:lnTo>
                  <a:pt x="132" y="123"/>
                </a:lnTo>
                <a:lnTo>
                  <a:pt x="168" y="88"/>
                </a:lnTo>
                <a:lnTo>
                  <a:pt x="212" y="61"/>
                </a:lnTo>
                <a:lnTo>
                  <a:pt x="247" y="44"/>
                </a:lnTo>
                <a:lnTo>
                  <a:pt x="300" y="17"/>
                </a:lnTo>
                <a:lnTo>
                  <a:pt x="344" y="9"/>
                </a:lnTo>
                <a:lnTo>
                  <a:pt x="397" y="0"/>
                </a:lnTo>
                <a:lnTo>
                  <a:pt x="450" y="0"/>
                </a:lnTo>
                <a:lnTo>
                  <a:pt x="1543" y="0"/>
                </a:lnTo>
                <a:lnTo>
                  <a:pt x="1543" y="0"/>
                </a:lnTo>
                <a:lnTo>
                  <a:pt x="1596" y="0"/>
                </a:lnTo>
                <a:lnTo>
                  <a:pt x="1649" y="9"/>
                </a:lnTo>
                <a:lnTo>
                  <a:pt x="1702" y="17"/>
                </a:lnTo>
                <a:lnTo>
                  <a:pt x="1746" y="44"/>
                </a:lnTo>
                <a:lnTo>
                  <a:pt x="1781" y="61"/>
                </a:lnTo>
                <a:lnTo>
                  <a:pt x="1825" y="88"/>
                </a:lnTo>
                <a:lnTo>
                  <a:pt x="1861" y="123"/>
                </a:lnTo>
                <a:lnTo>
                  <a:pt x="1887" y="159"/>
                </a:lnTo>
                <a:lnTo>
                  <a:pt x="1914" y="203"/>
                </a:lnTo>
                <a:lnTo>
                  <a:pt x="1940" y="247"/>
                </a:lnTo>
                <a:lnTo>
                  <a:pt x="1976" y="344"/>
                </a:lnTo>
                <a:lnTo>
                  <a:pt x="1993" y="450"/>
                </a:lnTo>
                <a:lnTo>
                  <a:pt x="1984" y="565"/>
                </a:lnTo>
                <a:lnTo>
                  <a:pt x="1508" y="4756"/>
                </a:lnTo>
                <a:lnTo>
                  <a:pt x="1508" y="4756"/>
                </a:lnTo>
                <a:lnTo>
                  <a:pt x="1490" y="4861"/>
                </a:lnTo>
                <a:lnTo>
                  <a:pt x="1455" y="4959"/>
                </a:lnTo>
                <a:lnTo>
                  <a:pt x="1402" y="5038"/>
                </a:lnTo>
                <a:lnTo>
                  <a:pt x="1340" y="5109"/>
                </a:lnTo>
                <a:lnTo>
                  <a:pt x="1270" y="5162"/>
                </a:lnTo>
                <a:lnTo>
                  <a:pt x="1190" y="5206"/>
                </a:lnTo>
                <a:lnTo>
                  <a:pt x="1093" y="5232"/>
                </a:lnTo>
                <a:lnTo>
                  <a:pt x="997" y="5241"/>
                </a:lnTo>
                <a:lnTo>
                  <a:pt x="997" y="5241"/>
                </a:lnTo>
                <a:lnTo>
                  <a:pt x="900" y="5232"/>
                </a:lnTo>
                <a:lnTo>
                  <a:pt x="803" y="5206"/>
                </a:lnTo>
                <a:lnTo>
                  <a:pt x="723" y="5162"/>
                </a:lnTo>
                <a:lnTo>
                  <a:pt x="653" y="5109"/>
                </a:lnTo>
                <a:lnTo>
                  <a:pt x="591" y="5038"/>
                </a:lnTo>
                <a:lnTo>
                  <a:pt x="538" y="4959"/>
                </a:lnTo>
                <a:lnTo>
                  <a:pt x="503" y="4861"/>
                </a:lnTo>
                <a:lnTo>
                  <a:pt x="485" y="4756"/>
                </a:lnTo>
                <a:lnTo>
                  <a:pt x="9" y="565"/>
                </a:lnTo>
                <a:close/>
                <a:moveTo>
                  <a:pt x="997" y="5973"/>
                </a:moveTo>
                <a:lnTo>
                  <a:pt x="997" y="5973"/>
                </a:lnTo>
                <a:lnTo>
                  <a:pt x="1102" y="5982"/>
                </a:lnTo>
                <a:lnTo>
                  <a:pt x="1199" y="5991"/>
                </a:lnTo>
                <a:lnTo>
                  <a:pt x="1296" y="6018"/>
                </a:lnTo>
                <a:lnTo>
                  <a:pt x="1384" y="6053"/>
                </a:lnTo>
                <a:lnTo>
                  <a:pt x="1464" y="6088"/>
                </a:lnTo>
                <a:lnTo>
                  <a:pt x="1552" y="6132"/>
                </a:lnTo>
                <a:lnTo>
                  <a:pt x="1623" y="6185"/>
                </a:lnTo>
                <a:lnTo>
                  <a:pt x="1693" y="6247"/>
                </a:lnTo>
                <a:lnTo>
                  <a:pt x="1755" y="6318"/>
                </a:lnTo>
                <a:lnTo>
                  <a:pt x="1808" y="6388"/>
                </a:lnTo>
                <a:lnTo>
                  <a:pt x="1852" y="6468"/>
                </a:lnTo>
                <a:lnTo>
                  <a:pt x="1896" y="6547"/>
                </a:lnTo>
                <a:lnTo>
                  <a:pt x="1923" y="6635"/>
                </a:lnTo>
                <a:lnTo>
                  <a:pt x="1949" y="6732"/>
                </a:lnTo>
                <a:lnTo>
                  <a:pt x="1958" y="6821"/>
                </a:lnTo>
                <a:lnTo>
                  <a:pt x="1967" y="6927"/>
                </a:lnTo>
                <a:lnTo>
                  <a:pt x="1967" y="6944"/>
                </a:lnTo>
                <a:lnTo>
                  <a:pt x="1967" y="6944"/>
                </a:lnTo>
                <a:lnTo>
                  <a:pt x="1958" y="7041"/>
                </a:lnTo>
                <a:lnTo>
                  <a:pt x="1949" y="7138"/>
                </a:lnTo>
                <a:lnTo>
                  <a:pt x="1923" y="7236"/>
                </a:lnTo>
                <a:lnTo>
                  <a:pt x="1896" y="7315"/>
                </a:lnTo>
                <a:lnTo>
                  <a:pt x="1852" y="7403"/>
                </a:lnTo>
                <a:lnTo>
                  <a:pt x="1808" y="7483"/>
                </a:lnTo>
                <a:lnTo>
                  <a:pt x="1755" y="7553"/>
                </a:lnTo>
                <a:lnTo>
                  <a:pt x="1693" y="7615"/>
                </a:lnTo>
                <a:lnTo>
                  <a:pt x="1623" y="7677"/>
                </a:lnTo>
                <a:lnTo>
                  <a:pt x="1552" y="7730"/>
                </a:lnTo>
                <a:lnTo>
                  <a:pt x="1464" y="7783"/>
                </a:lnTo>
                <a:lnTo>
                  <a:pt x="1384" y="7818"/>
                </a:lnTo>
                <a:lnTo>
                  <a:pt x="1296" y="7853"/>
                </a:lnTo>
                <a:lnTo>
                  <a:pt x="1199" y="7871"/>
                </a:lnTo>
                <a:lnTo>
                  <a:pt x="1102" y="7889"/>
                </a:lnTo>
                <a:lnTo>
                  <a:pt x="997" y="7889"/>
                </a:lnTo>
                <a:lnTo>
                  <a:pt x="997" y="7889"/>
                </a:lnTo>
                <a:lnTo>
                  <a:pt x="891" y="7889"/>
                </a:lnTo>
                <a:lnTo>
                  <a:pt x="794" y="7871"/>
                </a:lnTo>
                <a:lnTo>
                  <a:pt x="706" y="7853"/>
                </a:lnTo>
                <a:lnTo>
                  <a:pt x="609" y="7818"/>
                </a:lnTo>
                <a:lnTo>
                  <a:pt x="529" y="7783"/>
                </a:lnTo>
                <a:lnTo>
                  <a:pt x="450" y="7730"/>
                </a:lnTo>
                <a:lnTo>
                  <a:pt x="370" y="7677"/>
                </a:lnTo>
                <a:lnTo>
                  <a:pt x="309" y="7615"/>
                </a:lnTo>
                <a:lnTo>
                  <a:pt x="247" y="7553"/>
                </a:lnTo>
                <a:lnTo>
                  <a:pt x="185" y="7483"/>
                </a:lnTo>
                <a:lnTo>
                  <a:pt x="141" y="7403"/>
                </a:lnTo>
                <a:lnTo>
                  <a:pt x="106" y="7315"/>
                </a:lnTo>
                <a:lnTo>
                  <a:pt x="70" y="7236"/>
                </a:lnTo>
                <a:lnTo>
                  <a:pt x="44" y="7138"/>
                </a:lnTo>
                <a:lnTo>
                  <a:pt x="35" y="7041"/>
                </a:lnTo>
                <a:lnTo>
                  <a:pt x="26" y="6944"/>
                </a:lnTo>
                <a:lnTo>
                  <a:pt x="26" y="6927"/>
                </a:lnTo>
                <a:lnTo>
                  <a:pt x="26" y="6927"/>
                </a:lnTo>
                <a:lnTo>
                  <a:pt x="35" y="6821"/>
                </a:lnTo>
                <a:lnTo>
                  <a:pt x="44" y="6732"/>
                </a:lnTo>
                <a:lnTo>
                  <a:pt x="70" y="6635"/>
                </a:lnTo>
                <a:lnTo>
                  <a:pt x="106" y="6547"/>
                </a:lnTo>
                <a:lnTo>
                  <a:pt x="141" y="6468"/>
                </a:lnTo>
                <a:lnTo>
                  <a:pt x="185" y="6388"/>
                </a:lnTo>
                <a:lnTo>
                  <a:pt x="247" y="6318"/>
                </a:lnTo>
                <a:lnTo>
                  <a:pt x="309" y="6247"/>
                </a:lnTo>
                <a:lnTo>
                  <a:pt x="370" y="6185"/>
                </a:lnTo>
                <a:lnTo>
                  <a:pt x="450" y="6132"/>
                </a:lnTo>
                <a:lnTo>
                  <a:pt x="529" y="6088"/>
                </a:lnTo>
                <a:lnTo>
                  <a:pt x="609" y="6053"/>
                </a:lnTo>
                <a:lnTo>
                  <a:pt x="706" y="6018"/>
                </a:lnTo>
                <a:lnTo>
                  <a:pt x="794" y="5991"/>
                </a:lnTo>
                <a:lnTo>
                  <a:pt x="891" y="5982"/>
                </a:lnTo>
                <a:lnTo>
                  <a:pt x="997" y="5973"/>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 name="Freeform 27">
            <a:extLst>
              <a:ext uri="{FF2B5EF4-FFF2-40B4-BE49-F238E27FC236}">
                <a16:creationId xmlns:a16="http://schemas.microsoft.com/office/drawing/2014/main" id="{9A6973AB-C7DD-2041-92A9-46EA6320616F}"/>
              </a:ext>
            </a:extLst>
          </p:cNvPr>
          <p:cNvSpPr>
            <a:spLocks noChangeAspect="1" noEditPoints="1"/>
          </p:cNvSpPr>
          <p:nvPr/>
        </p:nvSpPr>
        <p:spPr bwMode="auto">
          <a:xfrm>
            <a:off x="1835832" y="3587220"/>
            <a:ext cx="218676" cy="199127"/>
          </a:xfrm>
          <a:custGeom>
            <a:avLst/>
            <a:gdLst>
              <a:gd name="T0" fmla="*/ 319 w 354"/>
              <a:gd name="T1" fmla="*/ 132 h 322"/>
              <a:gd name="T2" fmla="*/ 305 w 354"/>
              <a:gd name="T3" fmla="*/ 146 h 322"/>
              <a:gd name="T4" fmla="*/ 306 w 354"/>
              <a:gd name="T5" fmla="*/ 161 h 322"/>
              <a:gd name="T6" fmla="*/ 161 w 354"/>
              <a:gd name="T7" fmla="*/ 306 h 322"/>
              <a:gd name="T8" fmla="*/ 16 w 354"/>
              <a:gd name="T9" fmla="*/ 161 h 322"/>
              <a:gd name="T10" fmla="*/ 161 w 354"/>
              <a:gd name="T11" fmla="*/ 16 h 322"/>
              <a:gd name="T12" fmla="*/ 247 w 354"/>
              <a:gd name="T13" fmla="*/ 45 h 322"/>
              <a:gd name="T14" fmla="*/ 259 w 354"/>
              <a:gd name="T15" fmla="*/ 34 h 322"/>
              <a:gd name="T16" fmla="*/ 161 w 354"/>
              <a:gd name="T17" fmla="*/ 0 h 322"/>
              <a:gd name="T18" fmla="*/ 0 w 354"/>
              <a:gd name="T19" fmla="*/ 161 h 322"/>
              <a:gd name="T20" fmla="*/ 161 w 354"/>
              <a:gd name="T21" fmla="*/ 322 h 322"/>
              <a:gd name="T22" fmla="*/ 322 w 354"/>
              <a:gd name="T23" fmla="*/ 161 h 322"/>
              <a:gd name="T24" fmla="*/ 319 w 354"/>
              <a:gd name="T25" fmla="*/ 132 h 322"/>
              <a:gd name="T26" fmla="*/ 300 w 354"/>
              <a:gd name="T27" fmla="*/ 39 h 322"/>
              <a:gd name="T28" fmla="*/ 331 w 354"/>
              <a:gd name="T29" fmla="*/ 70 h 322"/>
              <a:gd name="T30" fmla="*/ 161 w 354"/>
              <a:gd name="T31" fmla="*/ 240 h 322"/>
              <a:gd name="T32" fmla="*/ 86 w 354"/>
              <a:gd name="T33" fmla="*/ 165 h 322"/>
              <a:gd name="T34" fmla="*/ 116 w 354"/>
              <a:gd name="T35" fmla="*/ 134 h 322"/>
              <a:gd name="T36" fmla="*/ 149 w 354"/>
              <a:gd name="T37" fmla="*/ 167 h 322"/>
              <a:gd name="T38" fmla="*/ 161 w 354"/>
              <a:gd name="T39" fmla="*/ 179 h 322"/>
              <a:gd name="T40" fmla="*/ 172 w 354"/>
              <a:gd name="T41" fmla="*/ 167 h 322"/>
              <a:gd name="T42" fmla="*/ 300 w 354"/>
              <a:gd name="T43" fmla="*/ 39 h 322"/>
              <a:gd name="T44" fmla="*/ 300 w 354"/>
              <a:gd name="T45" fmla="*/ 16 h 322"/>
              <a:gd name="T46" fmla="*/ 161 w 354"/>
              <a:gd name="T47" fmla="*/ 156 h 322"/>
              <a:gd name="T48" fmla="*/ 116 w 354"/>
              <a:gd name="T49" fmla="*/ 112 h 322"/>
              <a:gd name="T50" fmla="*/ 63 w 354"/>
              <a:gd name="T51" fmla="*/ 165 h 322"/>
              <a:gd name="T52" fmla="*/ 160 w 354"/>
              <a:gd name="T53" fmla="*/ 262 h 322"/>
              <a:gd name="T54" fmla="*/ 161 w 354"/>
              <a:gd name="T55" fmla="*/ 262 h 322"/>
              <a:gd name="T56" fmla="*/ 161 w 354"/>
              <a:gd name="T57" fmla="*/ 262 h 322"/>
              <a:gd name="T58" fmla="*/ 354 w 354"/>
              <a:gd name="T59" fmla="*/ 70 h 322"/>
              <a:gd name="T60" fmla="*/ 300 w 354"/>
              <a:gd name="T61" fmla="*/ 1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4" h="322">
                <a:moveTo>
                  <a:pt x="319" y="132"/>
                </a:moveTo>
                <a:cubicBezTo>
                  <a:pt x="305" y="146"/>
                  <a:pt x="305" y="146"/>
                  <a:pt x="305" y="146"/>
                </a:cubicBezTo>
                <a:cubicBezTo>
                  <a:pt x="305" y="151"/>
                  <a:pt x="306" y="156"/>
                  <a:pt x="306" y="161"/>
                </a:cubicBezTo>
                <a:cubicBezTo>
                  <a:pt x="306" y="241"/>
                  <a:pt x="241" y="306"/>
                  <a:pt x="161" y="306"/>
                </a:cubicBezTo>
                <a:cubicBezTo>
                  <a:pt x="81" y="306"/>
                  <a:pt x="16" y="241"/>
                  <a:pt x="16" y="161"/>
                </a:cubicBezTo>
                <a:cubicBezTo>
                  <a:pt x="16" y="81"/>
                  <a:pt x="81" y="16"/>
                  <a:pt x="161" y="16"/>
                </a:cubicBezTo>
                <a:cubicBezTo>
                  <a:pt x="193" y="16"/>
                  <a:pt x="223" y="27"/>
                  <a:pt x="247" y="45"/>
                </a:cubicBezTo>
                <a:cubicBezTo>
                  <a:pt x="259" y="34"/>
                  <a:pt x="259" y="34"/>
                  <a:pt x="259" y="34"/>
                </a:cubicBezTo>
                <a:cubicBezTo>
                  <a:pt x="232" y="13"/>
                  <a:pt x="198" y="0"/>
                  <a:pt x="161" y="0"/>
                </a:cubicBezTo>
                <a:cubicBezTo>
                  <a:pt x="72" y="0"/>
                  <a:pt x="0" y="72"/>
                  <a:pt x="0" y="161"/>
                </a:cubicBezTo>
                <a:cubicBezTo>
                  <a:pt x="0" y="250"/>
                  <a:pt x="72" y="322"/>
                  <a:pt x="161" y="322"/>
                </a:cubicBezTo>
                <a:cubicBezTo>
                  <a:pt x="250" y="322"/>
                  <a:pt x="322" y="250"/>
                  <a:pt x="322" y="161"/>
                </a:cubicBezTo>
                <a:cubicBezTo>
                  <a:pt x="322" y="151"/>
                  <a:pt x="321" y="141"/>
                  <a:pt x="319" y="132"/>
                </a:cubicBezTo>
                <a:close/>
                <a:moveTo>
                  <a:pt x="300" y="39"/>
                </a:moveTo>
                <a:cubicBezTo>
                  <a:pt x="331" y="70"/>
                  <a:pt x="331" y="70"/>
                  <a:pt x="331" y="70"/>
                </a:cubicBezTo>
                <a:cubicBezTo>
                  <a:pt x="161" y="240"/>
                  <a:pt x="161" y="240"/>
                  <a:pt x="161" y="240"/>
                </a:cubicBezTo>
                <a:cubicBezTo>
                  <a:pt x="86" y="165"/>
                  <a:pt x="86" y="165"/>
                  <a:pt x="86" y="165"/>
                </a:cubicBezTo>
                <a:cubicBezTo>
                  <a:pt x="116" y="134"/>
                  <a:pt x="116" y="134"/>
                  <a:pt x="116" y="134"/>
                </a:cubicBezTo>
                <a:cubicBezTo>
                  <a:pt x="149" y="167"/>
                  <a:pt x="149" y="167"/>
                  <a:pt x="149" y="167"/>
                </a:cubicBezTo>
                <a:cubicBezTo>
                  <a:pt x="161" y="179"/>
                  <a:pt x="161" y="179"/>
                  <a:pt x="161" y="179"/>
                </a:cubicBezTo>
                <a:cubicBezTo>
                  <a:pt x="172" y="167"/>
                  <a:pt x="172" y="167"/>
                  <a:pt x="172" y="167"/>
                </a:cubicBezTo>
                <a:cubicBezTo>
                  <a:pt x="300" y="39"/>
                  <a:pt x="300" y="39"/>
                  <a:pt x="300" y="39"/>
                </a:cubicBezTo>
                <a:moveTo>
                  <a:pt x="300" y="16"/>
                </a:moveTo>
                <a:cubicBezTo>
                  <a:pt x="161" y="156"/>
                  <a:pt x="161" y="156"/>
                  <a:pt x="161" y="156"/>
                </a:cubicBezTo>
                <a:cubicBezTo>
                  <a:pt x="116" y="112"/>
                  <a:pt x="116" y="112"/>
                  <a:pt x="116" y="112"/>
                </a:cubicBezTo>
                <a:cubicBezTo>
                  <a:pt x="63" y="165"/>
                  <a:pt x="63" y="165"/>
                  <a:pt x="63" y="165"/>
                </a:cubicBezTo>
                <a:cubicBezTo>
                  <a:pt x="160" y="262"/>
                  <a:pt x="160" y="262"/>
                  <a:pt x="160" y="262"/>
                </a:cubicBezTo>
                <a:cubicBezTo>
                  <a:pt x="161" y="262"/>
                  <a:pt x="161" y="262"/>
                  <a:pt x="161" y="262"/>
                </a:cubicBezTo>
                <a:cubicBezTo>
                  <a:pt x="161" y="262"/>
                  <a:pt x="161" y="262"/>
                  <a:pt x="161" y="262"/>
                </a:cubicBezTo>
                <a:cubicBezTo>
                  <a:pt x="354" y="70"/>
                  <a:pt x="354" y="70"/>
                  <a:pt x="354" y="70"/>
                </a:cubicBezTo>
                <a:cubicBezTo>
                  <a:pt x="300" y="16"/>
                  <a:pt x="300" y="16"/>
                  <a:pt x="300"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86">
            <a:extLst>
              <a:ext uri="{FF2B5EF4-FFF2-40B4-BE49-F238E27FC236}">
                <a16:creationId xmlns:a16="http://schemas.microsoft.com/office/drawing/2014/main" id="{53EEDC4F-5FC7-FA41-ABF9-6148DBDA7536}"/>
              </a:ext>
            </a:extLst>
          </p:cNvPr>
          <p:cNvSpPr>
            <a:spLocks noChangeAspect="1" noEditPoints="1"/>
          </p:cNvSpPr>
          <p:nvPr/>
        </p:nvSpPr>
        <p:spPr bwMode="auto">
          <a:xfrm>
            <a:off x="1974251" y="3944817"/>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3" name="Group 42">
            <a:extLst>
              <a:ext uri="{FF2B5EF4-FFF2-40B4-BE49-F238E27FC236}">
                <a16:creationId xmlns:a16="http://schemas.microsoft.com/office/drawing/2014/main" id="{6A949291-2AB1-7042-A559-F09E1E7FF680}"/>
              </a:ext>
            </a:extLst>
          </p:cNvPr>
          <p:cNvGrpSpPr/>
          <p:nvPr/>
        </p:nvGrpSpPr>
        <p:grpSpPr>
          <a:xfrm>
            <a:off x="1453188" y="4031795"/>
            <a:ext cx="966642" cy="897073"/>
            <a:chOff x="2894013" y="1371441"/>
            <a:chExt cx="1828959" cy="1828959"/>
          </a:xfrm>
        </p:grpSpPr>
        <p:sp>
          <p:nvSpPr>
            <p:cNvPr id="44" name="Oval 43">
              <a:extLst>
                <a:ext uri="{FF2B5EF4-FFF2-40B4-BE49-F238E27FC236}">
                  <a16:creationId xmlns:a16="http://schemas.microsoft.com/office/drawing/2014/main" id="{57F9432F-82CF-E542-9D8E-98ACC6F59905}"/>
                </a:ext>
              </a:extLst>
            </p:cNvPr>
            <p:cNvSpPr/>
            <p:nvPr/>
          </p:nvSpPr>
          <p:spPr>
            <a:xfrm>
              <a:off x="2894013" y="1371441"/>
              <a:ext cx="1828959" cy="1828959"/>
            </a:xfrm>
            <a:prstGeom prst="ellipse">
              <a:avLst/>
            </a:prstGeom>
            <a:solidFill>
              <a:srgbClr val="82002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45" name="Freeform 44">
              <a:extLst>
                <a:ext uri="{FF2B5EF4-FFF2-40B4-BE49-F238E27FC236}">
                  <a16:creationId xmlns:a16="http://schemas.microsoft.com/office/drawing/2014/main" id="{66CED917-0493-674D-AC6E-2D97D3135F17}"/>
                </a:ext>
              </a:extLst>
            </p:cNvPr>
            <p:cNvSpPr>
              <a:spLocks noChangeAspect="1" noEditPoints="1"/>
            </p:cNvSpPr>
            <p:nvPr/>
          </p:nvSpPr>
          <p:spPr bwMode="auto">
            <a:xfrm rot="2700000">
              <a:off x="3259713" y="1737836"/>
              <a:ext cx="1096166" cy="1096167"/>
            </a:xfrm>
            <a:custGeom>
              <a:avLst/>
              <a:gdLst>
                <a:gd name="T0" fmla="*/ 493 w 788"/>
                <a:gd name="T1" fmla="*/ 32 h 788"/>
                <a:gd name="T2" fmla="*/ 493 w 788"/>
                <a:gd name="T3" fmla="*/ 263 h 788"/>
                <a:gd name="T4" fmla="*/ 493 w 788"/>
                <a:gd name="T5" fmla="*/ 295 h 788"/>
                <a:gd name="T6" fmla="*/ 526 w 788"/>
                <a:gd name="T7" fmla="*/ 295 h 788"/>
                <a:gd name="T8" fmla="*/ 756 w 788"/>
                <a:gd name="T9" fmla="*/ 295 h 788"/>
                <a:gd name="T10" fmla="*/ 756 w 788"/>
                <a:gd name="T11" fmla="*/ 493 h 788"/>
                <a:gd name="T12" fmla="*/ 526 w 788"/>
                <a:gd name="T13" fmla="*/ 493 h 788"/>
                <a:gd name="T14" fmla="*/ 493 w 788"/>
                <a:gd name="T15" fmla="*/ 493 h 788"/>
                <a:gd name="T16" fmla="*/ 493 w 788"/>
                <a:gd name="T17" fmla="*/ 525 h 788"/>
                <a:gd name="T18" fmla="*/ 493 w 788"/>
                <a:gd name="T19" fmla="*/ 756 h 788"/>
                <a:gd name="T20" fmla="*/ 296 w 788"/>
                <a:gd name="T21" fmla="*/ 756 h 788"/>
                <a:gd name="T22" fmla="*/ 296 w 788"/>
                <a:gd name="T23" fmla="*/ 525 h 788"/>
                <a:gd name="T24" fmla="*/ 296 w 788"/>
                <a:gd name="T25" fmla="*/ 493 h 788"/>
                <a:gd name="T26" fmla="*/ 263 w 788"/>
                <a:gd name="T27" fmla="*/ 493 h 788"/>
                <a:gd name="T28" fmla="*/ 33 w 788"/>
                <a:gd name="T29" fmla="*/ 493 h 788"/>
                <a:gd name="T30" fmla="*/ 33 w 788"/>
                <a:gd name="T31" fmla="*/ 295 h 788"/>
                <a:gd name="T32" fmla="*/ 263 w 788"/>
                <a:gd name="T33" fmla="*/ 295 h 788"/>
                <a:gd name="T34" fmla="*/ 296 w 788"/>
                <a:gd name="T35" fmla="*/ 295 h 788"/>
                <a:gd name="T36" fmla="*/ 296 w 788"/>
                <a:gd name="T37" fmla="*/ 263 h 788"/>
                <a:gd name="T38" fmla="*/ 296 w 788"/>
                <a:gd name="T39" fmla="*/ 32 h 788"/>
                <a:gd name="T40" fmla="*/ 493 w 788"/>
                <a:gd name="T41" fmla="*/ 32 h 788"/>
                <a:gd name="T42" fmla="*/ 526 w 788"/>
                <a:gd name="T43" fmla="*/ 0 h 788"/>
                <a:gd name="T44" fmla="*/ 263 w 788"/>
                <a:gd name="T45" fmla="*/ 0 h 788"/>
                <a:gd name="T46" fmla="*/ 263 w 788"/>
                <a:gd name="T47" fmla="*/ 263 h 788"/>
                <a:gd name="T48" fmla="*/ 0 w 788"/>
                <a:gd name="T49" fmla="*/ 263 h 788"/>
                <a:gd name="T50" fmla="*/ 0 w 788"/>
                <a:gd name="T51" fmla="*/ 525 h 788"/>
                <a:gd name="T52" fmla="*/ 263 w 788"/>
                <a:gd name="T53" fmla="*/ 525 h 788"/>
                <a:gd name="T54" fmla="*/ 263 w 788"/>
                <a:gd name="T55" fmla="*/ 788 h 788"/>
                <a:gd name="T56" fmla="*/ 526 w 788"/>
                <a:gd name="T57" fmla="*/ 788 h 788"/>
                <a:gd name="T58" fmla="*/ 526 w 788"/>
                <a:gd name="T59" fmla="*/ 525 h 788"/>
                <a:gd name="T60" fmla="*/ 788 w 788"/>
                <a:gd name="T61" fmla="*/ 525 h 788"/>
                <a:gd name="T62" fmla="*/ 788 w 788"/>
                <a:gd name="T63" fmla="*/ 263 h 788"/>
                <a:gd name="T64" fmla="*/ 526 w 788"/>
                <a:gd name="T65" fmla="*/ 263 h 788"/>
                <a:gd name="T66" fmla="*/ 526 w 788"/>
                <a:gd name="T67" fmla="*/ 0 h 788"/>
                <a:gd name="T68" fmla="*/ 526 w 788"/>
                <a:gd name="T69" fmla="*/ 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88" h="788">
                  <a:moveTo>
                    <a:pt x="493" y="32"/>
                  </a:moveTo>
                  <a:lnTo>
                    <a:pt x="493" y="263"/>
                  </a:lnTo>
                  <a:lnTo>
                    <a:pt x="493" y="295"/>
                  </a:lnTo>
                  <a:lnTo>
                    <a:pt x="526" y="295"/>
                  </a:lnTo>
                  <a:lnTo>
                    <a:pt x="756" y="295"/>
                  </a:lnTo>
                  <a:lnTo>
                    <a:pt x="756" y="493"/>
                  </a:lnTo>
                  <a:lnTo>
                    <a:pt x="526" y="493"/>
                  </a:lnTo>
                  <a:lnTo>
                    <a:pt x="493" y="493"/>
                  </a:lnTo>
                  <a:lnTo>
                    <a:pt x="493" y="525"/>
                  </a:lnTo>
                  <a:lnTo>
                    <a:pt x="493" y="756"/>
                  </a:lnTo>
                  <a:lnTo>
                    <a:pt x="296" y="756"/>
                  </a:lnTo>
                  <a:lnTo>
                    <a:pt x="296" y="525"/>
                  </a:lnTo>
                  <a:lnTo>
                    <a:pt x="296" y="493"/>
                  </a:lnTo>
                  <a:lnTo>
                    <a:pt x="263" y="493"/>
                  </a:lnTo>
                  <a:lnTo>
                    <a:pt x="33" y="493"/>
                  </a:lnTo>
                  <a:lnTo>
                    <a:pt x="33" y="295"/>
                  </a:lnTo>
                  <a:lnTo>
                    <a:pt x="263" y="295"/>
                  </a:lnTo>
                  <a:lnTo>
                    <a:pt x="296" y="295"/>
                  </a:lnTo>
                  <a:lnTo>
                    <a:pt x="296" y="263"/>
                  </a:lnTo>
                  <a:lnTo>
                    <a:pt x="296" y="32"/>
                  </a:lnTo>
                  <a:lnTo>
                    <a:pt x="493" y="32"/>
                  </a:lnTo>
                  <a:close/>
                  <a:moveTo>
                    <a:pt x="526" y="0"/>
                  </a:moveTo>
                  <a:lnTo>
                    <a:pt x="263" y="0"/>
                  </a:lnTo>
                  <a:lnTo>
                    <a:pt x="263" y="263"/>
                  </a:lnTo>
                  <a:lnTo>
                    <a:pt x="0" y="263"/>
                  </a:lnTo>
                  <a:lnTo>
                    <a:pt x="0" y="525"/>
                  </a:lnTo>
                  <a:lnTo>
                    <a:pt x="263" y="525"/>
                  </a:lnTo>
                  <a:lnTo>
                    <a:pt x="263" y="788"/>
                  </a:lnTo>
                  <a:lnTo>
                    <a:pt x="526" y="788"/>
                  </a:lnTo>
                  <a:lnTo>
                    <a:pt x="526" y="525"/>
                  </a:lnTo>
                  <a:lnTo>
                    <a:pt x="788" y="525"/>
                  </a:lnTo>
                  <a:lnTo>
                    <a:pt x="788" y="263"/>
                  </a:lnTo>
                  <a:lnTo>
                    <a:pt x="526" y="263"/>
                  </a:lnTo>
                  <a:lnTo>
                    <a:pt x="526" y="0"/>
                  </a:lnTo>
                  <a:lnTo>
                    <a:pt x="52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Freeform 5">
            <a:extLst>
              <a:ext uri="{FF2B5EF4-FFF2-40B4-BE49-F238E27FC236}">
                <a16:creationId xmlns:a16="http://schemas.microsoft.com/office/drawing/2014/main" id="{39A4123E-3931-3841-B1B5-E728A447E984}"/>
              </a:ext>
            </a:extLst>
          </p:cNvPr>
          <p:cNvSpPr>
            <a:spLocks noChangeAspect="1" noEditPoints="1"/>
          </p:cNvSpPr>
          <p:nvPr/>
        </p:nvSpPr>
        <p:spPr bwMode="auto">
          <a:xfrm>
            <a:off x="422575" y="2472657"/>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5">
            <a:extLst>
              <a:ext uri="{FF2B5EF4-FFF2-40B4-BE49-F238E27FC236}">
                <a16:creationId xmlns:a16="http://schemas.microsoft.com/office/drawing/2014/main" id="{758CB883-991C-CB4A-BFA0-44DA04C15E83}"/>
              </a:ext>
            </a:extLst>
          </p:cNvPr>
          <p:cNvSpPr>
            <a:spLocks noChangeAspect="1" noEditPoints="1"/>
          </p:cNvSpPr>
          <p:nvPr/>
        </p:nvSpPr>
        <p:spPr bwMode="auto">
          <a:xfrm>
            <a:off x="1331437" y="2472657"/>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5">
            <a:extLst>
              <a:ext uri="{FF2B5EF4-FFF2-40B4-BE49-F238E27FC236}">
                <a16:creationId xmlns:a16="http://schemas.microsoft.com/office/drawing/2014/main" id="{4BE0A1A1-4B87-2C46-9B24-D74DBF06B3E7}"/>
              </a:ext>
            </a:extLst>
          </p:cNvPr>
          <p:cNvSpPr>
            <a:spLocks noChangeAspect="1" noEditPoints="1"/>
          </p:cNvSpPr>
          <p:nvPr/>
        </p:nvSpPr>
        <p:spPr bwMode="auto">
          <a:xfrm>
            <a:off x="2240299" y="2472657"/>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5">
            <a:extLst>
              <a:ext uri="{FF2B5EF4-FFF2-40B4-BE49-F238E27FC236}">
                <a16:creationId xmlns:a16="http://schemas.microsoft.com/office/drawing/2014/main" id="{1413E527-85DC-BD42-AED8-64BB014FF385}"/>
              </a:ext>
            </a:extLst>
          </p:cNvPr>
          <p:cNvSpPr>
            <a:spLocks noChangeAspect="1" noEditPoints="1"/>
          </p:cNvSpPr>
          <p:nvPr/>
        </p:nvSpPr>
        <p:spPr bwMode="auto">
          <a:xfrm>
            <a:off x="3149160" y="2472657"/>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6155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50"/>
                                        </p:tgtEl>
                                      </p:cBhvr>
                                    </p:animEffect>
                                    <p:set>
                                      <p:cBhvr>
                                        <p:cTn id="14" dur="1" fill="hold">
                                          <p:stCondLst>
                                            <p:cond delay="499"/>
                                          </p:stCondLst>
                                        </p:cTn>
                                        <p:tgtEl>
                                          <p:spTgt spid="50"/>
                                        </p:tgtEl>
                                        <p:attrNameLst>
                                          <p:attrName>style.visibility</p:attrName>
                                        </p:attrNameLst>
                                      </p:cBhvr>
                                      <p:to>
                                        <p:strVal val="hidden"/>
                                      </p:to>
                                    </p:set>
                                  </p:childTnLst>
                                </p:cTn>
                              </p:par>
                              <p:par>
                                <p:cTn id="15" presetID="10" presetClass="exit" presetSubtype="0" fill="hold" grpId="0" nodeType="withEffect">
                                  <p:stCondLst>
                                    <p:cond delay="500"/>
                                  </p:stCondLst>
                                  <p:childTnLst>
                                    <p:animEffect transition="out" filter="fade">
                                      <p:cBhvr>
                                        <p:cTn id="16" dur="500"/>
                                        <p:tgtEl>
                                          <p:spTgt spid="54"/>
                                        </p:tgtEl>
                                      </p:cBhvr>
                                    </p:animEffect>
                                    <p:set>
                                      <p:cBhvr>
                                        <p:cTn id="17" dur="1" fill="hold">
                                          <p:stCondLst>
                                            <p:cond delay="499"/>
                                          </p:stCondLst>
                                        </p:cTn>
                                        <p:tgtEl>
                                          <p:spTgt spid="54"/>
                                        </p:tgtEl>
                                        <p:attrNameLst>
                                          <p:attrName>style.visibility</p:attrName>
                                        </p:attrNameLst>
                                      </p:cBhvr>
                                      <p:to>
                                        <p:strVal val="hidden"/>
                                      </p:to>
                                    </p:set>
                                  </p:childTnLst>
                                </p:cTn>
                              </p:par>
                              <p:par>
                                <p:cTn id="18" presetID="10" presetClass="exit" presetSubtype="0" fill="hold" grpId="0" nodeType="withEffect">
                                  <p:stCondLst>
                                    <p:cond delay="1000"/>
                                  </p:stCondLst>
                                  <p:childTnLst>
                                    <p:animEffect transition="out" filter="fade">
                                      <p:cBhvr>
                                        <p:cTn id="19" dur="500"/>
                                        <p:tgtEl>
                                          <p:spTgt spid="52"/>
                                        </p:tgtEl>
                                      </p:cBhvr>
                                    </p:animEffect>
                                    <p:set>
                                      <p:cBhvr>
                                        <p:cTn id="20" dur="1" fill="hold">
                                          <p:stCondLst>
                                            <p:cond delay="499"/>
                                          </p:stCondLst>
                                        </p:cTn>
                                        <p:tgtEl>
                                          <p:spTgt spid="52"/>
                                        </p:tgtEl>
                                        <p:attrNameLst>
                                          <p:attrName>style.visibility</p:attrName>
                                        </p:attrNameLst>
                                      </p:cBhvr>
                                      <p:to>
                                        <p:strVal val="hidden"/>
                                      </p:to>
                                    </p:set>
                                  </p:childTnLst>
                                </p:cTn>
                              </p:par>
                              <p:par>
                                <p:cTn id="21" presetID="10" presetClass="exit" presetSubtype="0" fill="hold" grpId="0" nodeType="withEffect">
                                  <p:stCondLst>
                                    <p:cond delay="1000"/>
                                  </p:stCondLst>
                                  <p:childTnLst>
                                    <p:animEffect transition="out" filter="fade">
                                      <p:cBhvr>
                                        <p:cTn id="22" dur="500"/>
                                        <p:tgtEl>
                                          <p:spTgt spid="51"/>
                                        </p:tgtEl>
                                      </p:cBhvr>
                                    </p:animEffect>
                                    <p:set>
                                      <p:cBhvr>
                                        <p:cTn id="23" dur="1" fill="hold">
                                          <p:stCondLst>
                                            <p:cond delay="499"/>
                                          </p:stCondLst>
                                        </p:cTn>
                                        <p:tgtEl>
                                          <p:spTgt spid="5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6">
                                            <p:txEl>
                                              <p:pRg st="1" end="1"/>
                                            </p:txEl>
                                          </p:spTgt>
                                        </p:tgtEl>
                                        <p:attrNameLst>
                                          <p:attrName>style.visibility</p:attrName>
                                        </p:attrNameLst>
                                      </p:cBhvr>
                                      <p:to>
                                        <p:strVal val="visible"/>
                                      </p:to>
                                    </p:set>
                                    <p:animEffect transition="in" filter="fade">
                                      <p:cBhvr>
                                        <p:cTn id="28" dur="500"/>
                                        <p:tgtEl>
                                          <p:spTgt spid="36">
                                            <p:txEl>
                                              <p:pRg st="1" end="1"/>
                                            </p:txEl>
                                          </p:spTgt>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heel(1)">
                                      <p:cBhvr>
                                        <p:cTn id="31" dur="1000"/>
                                        <p:tgtEl>
                                          <p:spTgt spid="46"/>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heel(1)">
                                      <p:cBhvr>
                                        <p:cTn id="34" dur="1000"/>
                                        <p:tgtEl>
                                          <p:spTgt spid="47"/>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heel(1)">
                                      <p:cBhvr>
                                        <p:cTn id="37" dur="1000"/>
                                        <p:tgtEl>
                                          <p:spTgt spid="48"/>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heel(1)">
                                      <p:cBhvr>
                                        <p:cTn id="40" dur="1000"/>
                                        <p:tgtEl>
                                          <p:spTgt spid="49"/>
                                        </p:tgtEl>
                                      </p:cBhvr>
                                    </p:animEffect>
                                  </p:childTnLst>
                                </p:cTn>
                              </p:par>
                              <p:par>
                                <p:cTn id="41" presetID="10" presetClass="exit" presetSubtype="0" fill="hold" grpId="0" nodeType="withEffect">
                                  <p:stCondLst>
                                    <p:cond delay="500"/>
                                  </p:stCondLst>
                                  <p:childTnLst>
                                    <p:animEffect transition="out" filter="fade">
                                      <p:cBhvr>
                                        <p:cTn id="42" dur="500"/>
                                        <p:tgtEl>
                                          <p:spTgt spid="37"/>
                                        </p:tgtEl>
                                      </p:cBhvr>
                                    </p:animEffect>
                                    <p:set>
                                      <p:cBhvr>
                                        <p:cTn id="43" dur="1" fill="hold">
                                          <p:stCondLst>
                                            <p:cond delay="499"/>
                                          </p:stCondLst>
                                        </p:cTn>
                                        <p:tgtEl>
                                          <p:spTgt spid="37"/>
                                        </p:tgtEl>
                                        <p:attrNameLst>
                                          <p:attrName>style.visibility</p:attrName>
                                        </p:attrNameLst>
                                      </p:cBhvr>
                                      <p:to>
                                        <p:strVal val="hidden"/>
                                      </p:to>
                                    </p:set>
                                  </p:childTnLst>
                                </p:cTn>
                              </p:par>
                              <p:par>
                                <p:cTn id="44" presetID="10" presetClass="exit" presetSubtype="0" fill="hold" grpId="0" nodeType="withEffect">
                                  <p:stCondLst>
                                    <p:cond delay="1000"/>
                                  </p:stCondLst>
                                  <p:childTnLst>
                                    <p:animEffect transition="out" filter="fade">
                                      <p:cBhvr>
                                        <p:cTn id="45" dur="500"/>
                                        <p:tgtEl>
                                          <p:spTgt spid="64"/>
                                        </p:tgtEl>
                                      </p:cBhvr>
                                    </p:animEffect>
                                    <p:set>
                                      <p:cBhvr>
                                        <p:cTn id="46" dur="1" fill="hold">
                                          <p:stCondLst>
                                            <p:cond delay="499"/>
                                          </p:stCondLst>
                                        </p:cTn>
                                        <p:tgtEl>
                                          <p:spTgt spid="64"/>
                                        </p:tgtEl>
                                        <p:attrNameLst>
                                          <p:attrName>style.visibility</p:attrName>
                                        </p:attrNameLst>
                                      </p:cBhvr>
                                      <p:to>
                                        <p:strVal val="hidden"/>
                                      </p:to>
                                    </p:set>
                                  </p:childTnLst>
                                </p:cTn>
                              </p:par>
                              <p:par>
                                <p:cTn id="47" presetID="10" presetClass="exit" presetSubtype="0" fill="hold" grpId="0" nodeType="withEffect">
                                  <p:stCondLst>
                                    <p:cond delay="500"/>
                                  </p:stCondLst>
                                  <p:childTnLst>
                                    <p:animEffect transition="out" filter="fade">
                                      <p:cBhvr>
                                        <p:cTn id="48" dur="500"/>
                                        <p:tgtEl>
                                          <p:spTgt spid="65"/>
                                        </p:tgtEl>
                                      </p:cBhvr>
                                    </p:animEffect>
                                    <p:set>
                                      <p:cBhvr>
                                        <p:cTn id="49" dur="1" fill="hold">
                                          <p:stCondLst>
                                            <p:cond delay="499"/>
                                          </p:stCondLst>
                                        </p:cTn>
                                        <p:tgtEl>
                                          <p:spTgt spid="65"/>
                                        </p:tgtEl>
                                        <p:attrNameLst>
                                          <p:attrName>style.visibility</p:attrName>
                                        </p:attrNameLst>
                                      </p:cBhvr>
                                      <p:to>
                                        <p:strVal val="hidden"/>
                                      </p:to>
                                    </p:set>
                                  </p:childTnLst>
                                </p:cTn>
                              </p:par>
                              <p:par>
                                <p:cTn id="50" presetID="10" presetClass="exit" presetSubtype="0" fill="hold" grpId="0" nodeType="withEffect">
                                  <p:stCondLst>
                                    <p:cond delay="1000"/>
                                  </p:stCondLst>
                                  <p:childTnLst>
                                    <p:animEffect transition="out" filter="fade">
                                      <p:cBhvr>
                                        <p:cTn id="51" dur="500"/>
                                        <p:tgtEl>
                                          <p:spTgt spid="66"/>
                                        </p:tgtEl>
                                      </p:cBhvr>
                                    </p:animEffect>
                                    <p:set>
                                      <p:cBhvr>
                                        <p:cTn id="52"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64" grpId="0" animBg="1"/>
      <p:bldP spid="65" grpId="0" animBg="1"/>
      <p:bldP spid="66" grpId="0" animBg="1"/>
      <p:bldP spid="46" grpId="0" animBg="1"/>
      <p:bldP spid="47" grpId="0" animBg="1"/>
      <p:bldP spid="48" grpId="0" animBg="1"/>
      <p:bldP spid="49" grpId="0" animBg="1"/>
      <p:bldP spid="50" grpId="0" animBg="1"/>
      <p:bldP spid="51" grpId="0" animBg="1"/>
      <p:bldP spid="52" grpId="0" animBg="1"/>
      <p:bldP spid="5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Rectangle 167"/>
          <p:cNvSpPr/>
          <p:nvPr/>
        </p:nvSpPr>
        <p:spPr>
          <a:xfrm>
            <a:off x="3266784" y="5239458"/>
            <a:ext cx="4402988" cy="484169"/>
          </a:xfrm>
          <a:prstGeom prst="rect">
            <a:avLst/>
          </a:prstGeom>
          <a:solidFill>
            <a:srgbClr val="F8981E"/>
          </a:solidFill>
          <a:ln w="38100">
            <a:solidFill>
              <a:srgbClr val="F8981E"/>
            </a:solid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algn="ctr"/>
            <a:r>
              <a:rPr lang="en-US" sz="1500" b="1"/>
              <a:t>AWS Global Infrastructure</a:t>
            </a:r>
          </a:p>
        </p:txBody>
      </p:sp>
      <p:sp>
        <p:nvSpPr>
          <p:cNvPr id="212" name="Rectangle 211"/>
          <p:cNvSpPr/>
          <p:nvPr/>
        </p:nvSpPr>
        <p:spPr>
          <a:xfrm>
            <a:off x="3470511" y="1951497"/>
            <a:ext cx="4059918" cy="477027"/>
          </a:xfrm>
          <a:prstGeom prst="rect">
            <a:avLst/>
          </a:prstGeom>
          <a:solidFill>
            <a:schemeClr val="accent3"/>
          </a:solidFill>
        </p:spPr>
        <p:txBody>
          <a:bodyPr wrap="square" lIns="121845" tIns="60923" rIns="121845" bIns="60923">
            <a:spAutoFit/>
          </a:bodyPr>
          <a:lstStyle/>
          <a:p>
            <a:pPr algn="ctr"/>
            <a:r>
              <a:rPr lang="en-US" sz="1500" b="1">
                <a:solidFill>
                  <a:prstClr val="white"/>
                </a:solidFill>
              </a:rPr>
              <a:t>VMware Cloud™ on AWS</a:t>
            </a:r>
            <a:br>
              <a:rPr lang="en-US" sz="1500" b="1">
                <a:solidFill>
                  <a:prstClr val="white"/>
                </a:solidFill>
              </a:rPr>
            </a:br>
            <a:r>
              <a:rPr lang="en-US" sz="800" i="1">
                <a:solidFill>
                  <a:prstClr val="white"/>
                </a:solidFill>
              </a:rPr>
              <a:t>Powered by VMware Cloud Foundation</a:t>
            </a:r>
            <a:endParaRPr lang="en-US" sz="1500" i="1">
              <a:solidFill>
                <a:prstClr val="white"/>
              </a:solidFill>
            </a:endParaRPr>
          </a:p>
        </p:txBody>
      </p:sp>
      <p:sp>
        <p:nvSpPr>
          <p:cNvPr id="129" name="Rectangle 128"/>
          <p:cNvSpPr/>
          <p:nvPr/>
        </p:nvSpPr>
        <p:spPr>
          <a:xfrm>
            <a:off x="3266797" y="5239458"/>
            <a:ext cx="4402972" cy="484169"/>
          </a:xfrm>
          <a:prstGeom prst="rect">
            <a:avLst/>
          </a:prstGeom>
          <a:solidFill>
            <a:srgbClr val="F8981E"/>
          </a:solidFill>
          <a:ln w="38100">
            <a:solidFill>
              <a:srgbClr val="F8981E"/>
            </a:solid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algn="ctr"/>
            <a:r>
              <a:rPr lang="en-US" sz="1500" b="1"/>
              <a:t>AWS Global Infrastructure</a:t>
            </a:r>
          </a:p>
        </p:txBody>
      </p:sp>
      <p:sp>
        <p:nvSpPr>
          <p:cNvPr id="130" name="Rectangle 129"/>
          <p:cNvSpPr/>
          <p:nvPr/>
        </p:nvSpPr>
        <p:spPr>
          <a:xfrm>
            <a:off x="3269294" y="1790977"/>
            <a:ext cx="4400474" cy="3325875"/>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algn="ctr"/>
            <a:endParaRPr lang="en-US" sz="1500"/>
          </a:p>
        </p:txBody>
      </p:sp>
      <p:sp>
        <p:nvSpPr>
          <p:cNvPr id="133" name="Rectangle 132"/>
          <p:cNvSpPr/>
          <p:nvPr/>
        </p:nvSpPr>
        <p:spPr>
          <a:xfrm>
            <a:off x="458159" y="5239458"/>
            <a:ext cx="2660819" cy="484169"/>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algn="ctr"/>
            <a:r>
              <a:rPr lang="en-US" sz="1500" b="1"/>
              <a:t>Customer Data Center</a:t>
            </a:r>
          </a:p>
        </p:txBody>
      </p:sp>
      <p:sp>
        <p:nvSpPr>
          <p:cNvPr id="134" name="Rectangle 133"/>
          <p:cNvSpPr/>
          <p:nvPr/>
        </p:nvSpPr>
        <p:spPr>
          <a:xfrm>
            <a:off x="458159" y="1790991"/>
            <a:ext cx="2660819" cy="332198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algn="ctr"/>
            <a:endParaRPr lang="en-US" sz="1500"/>
          </a:p>
        </p:txBody>
      </p:sp>
      <p:grpSp>
        <p:nvGrpSpPr>
          <p:cNvPr id="11" name="Group 10"/>
          <p:cNvGrpSpPr/>
          <p:nvPr/>
        </p:nvGrpSpPr>
        <p:grpSpPr>
          <a:xfrm>
            <a:off x="3470512" y="4160561"/>
            <a:ext cx="4059918" cy="207315"/>
            <a:chOff x="4194323" y="4160561"/>
            <a:chExt cx="2785586" cy="207315"/>
          </a:xfrm>
        </p:grpSpPr>
        <p:sp>
          <p:nvSpPr>
            <p:cNvPr id="122" name="TextBox 121"/>
            <p:cNvSpPr txBox="1"/>
            <p:nvPr/>
          </p:nvSpPr>
          <p:spPr>
            <a:xfrm>
              <a:off x="4194323" y="4165700"/>
              <a:ext cx="626241" cy="202176"/>
            </a:xfrm>
            <a:prstGeom prst="rect">
              <a:avLst/>
            </a:prstGeom>
            <a:noFill/>
          </p:spPr>
          <p:txBody>
            <a:bodyPr wrap="square" lIns="0" tIns="0" rIns="0" bIns="0" rtlCol="0">
              <a:noAutofit/>
            </a:bodyPr>
            <a:lstStyle/>
            <a:p>
              <a:pPr algn="ctr">
                <a:lnSpc>
                  <a:spcPct val="90000"/>
                </a:lnSpc>
              </a:pPr>
              <a:r>
                <a:rPr lang="en-US" sz="1200">
                  <a:solidFill>
                    <a:schemeClr val="tx1">
                      <a:lumMod val="75000"/>
                    </a:schemeClr>
                  </a:solidFill>
                </a:rPr>
                <a:t>vSphere</a:t>
              </a:r>
            </a:p>
          </p:txBody>
        </p:sp>
        <p:sp>
          <p:nvSpPr>
            <p:cNvPr id="137" name="TextBox 136"/>
            <p:cNvSpPr txBox="1"/>
            <p:nvPr/>
          </p:nvSpPr>
          <p:spPr>
            <a:xfrm>
              <a:off x="5050352" y="4165700"/>
              <a:ext cx="960071" cy="202176"/>
            </a:xfrm>
            <a:prstGeom prst="rect">
              <a:avLst/>
            </a:prstGeom>
            <a:noFill/>
          </p:spPr>
          <p:txBody>
            <a:bodyPr wrap="square" lIns="0" tIns="0" rIns="0" bIns="0" rtlCol="0">
              <a:noAutofit/>
            </a:bodyPr>
            <a:lstStyle/>
            <a:p>
              <a:pPr algn="ctr">
                <a:lnSpc>
                  <a:spcPct val="90000"/>
                </a:lnSpc>
              </a:pPr>
              <a:r>
                <a:rPr lang="en-US" sz="1200">
                  <a:solidFill>
                    <a:schemeClr val="tx1">
                      <a:lumMod val="75000"/>
                    </a:schemeClr>
                  </a:solidFill>
                </a:rPr>
                <a:t>vSAN</a:t>
              </a:r>
            </a:p>
          </p:txBody>
        </p:sp>
        <p:sp>
          <p:nvSpPr>
            <p:cNvPr id="191" name="TextBox 190"/>
            <p:cNvSpPr txBox="1"/>
            <p:nvPr/>
          </p:nvSpPr>
          <p:spPr>
            <a:xfrm>
              <a:off x="6019838" y="4160561"/>
              <a:ext cx="960071" cy="202176"/>
            </a:xfrm>
            <a:prstGeom prst="rect">
              <a:avLst/>
            </a:prstGeom>
            <a:noFill/>
          </p:spPr>
          <p:txBody>
            <a:bodyPr wrap="square" lIns="0" tIns="0" rIns="0" bIns="0" rtlCol="0">
              <a:noAutofit/>
            </a:bodyPr>
            <a:lstStyle/>
            <a:p>
              <a:pPr algn="ctr">
                <a:lnSpc>
                  <a:spcPct val="90000"/>
                </a:lnSpc>
              </a:pPr>
              <a:r>
                <a:rPr lang="en-US" sz="1200">
                  <a:solidFill>
                    <a:schemeClr val="tx1">
                      <a:lumMod val="75000"/>
                    </a:schemeClr>
                  </a:solidFill>
                </a:rPr>
                <a:t>NSX</a:t>
              </a:r>
            </a:p>
          </p:txBody>
        </p:sp>
      </p:grpSp>
      <p:sp>
        <p:nvSpPr>
          <p:cNvPr id="209" name="Rectangle 208"/>
          <p:cNvSpPr/>
          <p:nvPr/>
        </p:nvSpPr>
        <p:spPr>
          <a:xfrm>
            <a:off x="610872" y="2438415"/>
            <a:ext cx="6897734" cy="961375"/>
          </a:xfrm>
          <a:prstGeom prst="rect">
            <a:avLst/>
          </a:prstGeom>
          <a:noFill/>
          <a:ln w="19050" cmpd="sng">
            <a:solidFill>
              <a:schemeClr val="tx1">
                <a:lumMod val="50000"/>
              </a:schemeClr>
            </a:solidFill>
            <a:prstDash val="dot"/>
          </a:ln>
          <a:effectLst/>
        </p:spPr>
        <p:style>
          <a:lnRef idx="1">
            <a:schemeClr val="accent1"/>
          </a:lnRef>
          <a:fillRef idx="3">
            <a:schemeClr val="accent1"/>
          </a:fillRef>
          <a:effectRef idx="2">
            <a:schemeClr val="accent1"/>
          </a:effectRef>
          <a:fontRef idx="minor">
            <a:schemeClr val="lt1"/>
          </a:fontRef>
        </p:style>
        <p:txBody>
          <a:bodyPr lIns="121845" tIns="60923" rIns="121845" bIns="60923" rtlCol="0" anchor="ctr"/>
          <a:lstStyle/>
          <a:p>
            <a:pPr algn="ctr"/>
            <a:endParaRPr lang="en-US" sz="1500">
              <a:solidFill>
                <a:schemeClr val="tx1">
                  <a:lumMod val="75000"/>
                </a:schemeClr>
              </a:solidFill>
            </a:endParaRPr>
          </a:p>
        </p:txBody>
      </p:sp>
      <p:grpSp>
        <p:nvGrpSpPr>
          <p:cNvPr id="7" name="Group 6"/>
          <p:cNvGrpSpPr/>
          <p:nvPr/>
        </p:nvGrpSpPr>
        <p:grpSpPr>
          <a:xfrm>
            <a:off x="5127558" y="3481772"/>
            <a:ext cx="604420" cy="606669"/>
            <a:chOff x="5229290" y="3505200"/>
            <a:chExt cx="604577" cy="606669"/>
          </a:xfrm>
        </p:grpSpPr>
        <p:sp>
          <p:nvSpPr>
            <p:cNvPr id="194" name="Oval 193"/>
            <p:cNvSpPr/>
            <p:nvPr/>
          </p:nvSpPr>
          <p:spPr>
            <a:xfrm>
              <a:off x="5229290" y="3505200"/>
              <a:ext cx="604577" cy="606669"/>
            </a:xfrm>
            <a:prstGeom prst="ellipse">
              <a:avLst/>
            </a:prstGeom>
            <a:solidFill>
              <a:schemeClr val="accent3"/>
            </a:solidFill>
            <a:ln w="19050">
              <a:noFill/>
              <a:round/>
              <a:headEnd/>
              <a:tailEnd/>
            </a:ln>
            <a:effectLst>
              <a:outerShdw blurRad="50800" dist="38100" dir="5400000" algn="t" rotWithShape="0">
                <a:prstClr val="black">
                  <a:alpha val="40000"/>
                </a:prstClr>
              </a:outerShdw>
            </a:effectLst>
          </p:spPr>
          <p:txBody>
            <a:bodyPr wrap="none" lIns="0" tIns="0" rIns="0" bIns="0" anchor="ctr"/>
            <a:lstStyle/>
            <a:p>
              <a:pPr algn="ctr"/>
              <a:endParaRPr lang="en-US" sz="1500">
                <a:solidFill>
                  <a:srgbClr val="FFFFFF"/>
                </a:solidFill>
              </a:endParaRPr>
            </a:p>
          </p:txBody>
        </p:sp>
        <p:grpSp>
          <p:nvGrpSpPr>
            <p:cNvPr id="195" name="Group 194"/>
            <p:cNvGrpSpPr/>
            <p:nvPr/>
          </p:nvGrpSpPr>
          <p:grpSpPr>
            <a:xfrm>
              <a:off x="5397753" y="3652265"/>
              <a:ext cx="267649" cy="312539"/>
              <a:chOff x="5204751" y="2676992"/>
              <a:chExt cx="313228" cy="376269"/>
            </a:xfrm>
          </p:grpSpPr>
          <p:sp>
            <p:nvSpPr>
              <p:cNvPr id="205" name="Freeform 16"/>
              <p:cNvSpPr>
                <a:spLocks/>
              </p:cNvSpPr>
              <p:nvPr/>
            </p:nvSpPr>
            <p:spPr bwMode="auto">
              <a:xfrm>
                <a:off x="5210074" y="2676992"/>
                <a:ext cx="302582" cy="104985"/>
              </a:xfrm>
              <a:custGeom>
                <a:avLst/>
                <a:gdLst>
                  <a:gd name="T0" fmla="*/ 457 w 457"/>
                  <a:gd name="T1" fmla="*/ 77 h 154"/>
                  <a:gd name="T2" fmla="*/ 395 w 457"/>
                  <a:gd name="T3" fmla="*/ 130 h 154"/>
                  <a:gd name="T4" fmla="*/ 382 w 457"/>
                  <a:gd name="T5" fmla="*/ 134 h 154"/>
                  <a:gd name="T6" fmla="*/ 368 w 457"/>
                  <a:gd name="T7" fmla="*/ 138 h 154"/>
                  <a:gd name="T8" fmla="*/ 228 w 457"/>
                  <a:gd name="T9" fmla="*/ 154 h 154"/>
                  <a:gd name="T10" fmla="*/ 89 w 457"/>
                  <a:gd name="T11" fmla="*/ 138 h 154"/>
                  <a:gd name="T12" fmla="*/ 75 w 457"/>
                  <a:gd name="T13" fmla="*/ 134 h 154"/>
                  <a:gd name="T14" fmla="*/ 62 w 457"/>
                  <a:gd name="T15" fmla="*/ 130 h 154"/>
                  <a:gd name="T16" fmla="*/ 0 w 457"/>
                  <a:gd name="T17" fmla="*/ 77 h 154"/>
                  <a:gd name="T18" fmla="*/ 228 w 457"/>
                  <a:gd name="T19" fmla="*/ 0 h 154"/>
                  <a:gd name="T20" fmla="*/ 457 w 457"/>
                  <a:gd name="T21"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7" h="154">
                    <a:moveTo>
                      <a:pt x="457" y="77"/>
                    </a:moveTo>
                    <a:cubicBezTo>
                      <a:pt x="457" y="96"/>
                      <a:pt x="435" y="115"/>
                      <a:pt x="395" y="130"/>
                    </a:cubicBezTo>
                    <a:cubicBezTo>
                      <a:pt x="391" y="131"/>
                      <a:pt x="387" y="133"/>
                      <a:pt x="382" y="134"/>
                    </a:cubicBezTo>
                    <a:cubicBezTo>
                      <a:pt x="378" y="135"/>
                      <a:pt x="373" y="137"/>
                      <a:pt x="368" y="138"/>
                    </a:cubicBezTo>
                    <a:cubicBezTo>
                      <a:pt x="331" y="148"/>
                      <a:pt x="283" y="154"/>
                      <a:pt x="228" y="154"/>
                    </a:cubicBezTo>
                    <a:cubicBezTo>
                      <a:pt x="174" y="154"/>
                      <a:pt x="126" y="148"/>
                      <a:pt x="89" y="138"/>
                    </a:cubicBezTo>
                    <a:cubicBezTo>
                      <a:pt x="84" y="137"/>
                      <a:pt x="79" y="135"/>
                      <a:pt x="75" y="134"/>
                    </a:cubicBezTo>
                    <a:cubicBezTo>
                      <a:pt x="70" y="133"/>
                      <a:pt x="66" y="131"/>
                      <a:pt x="62" y="130"/>
                    </a:cubicBezTo>
                    <a:cubicBezTo>
                      <a:pt x="22" y="115"/>
                      <a:pt x="0" y="96"/>
                      <a:pt x="0" y="77"/>
                    </a:cubicBezTo>
                    <a:cubicBezTo>
                      <a:pt x="0" y="40"/>
                      <a:pt x="92" y="0"/>
                      <a:pt x="228" y="0"/>
                    </a:cubicBezTo>
                    <a:cubicBezTo>
                      <a:pt x="365" y="0"/>
                      <a:pt x="457" y="40"/>
                      <a:pt x="457" y="77"/>
                    </a:cubicBezTo>
                    <a:close/>
                  </a:path>
                </a:pathLst>
              </a:custGeom>
              <a:solidFill>
                <a:schemeClr val="bg1"/>
              </a:solidFill>
              <a:ln w="19050">
                <a:noFill/>
                <a:round/>
                <a:headEnd/>
                <a:tailEnd/>
              </a:ln>
              <a:effectLst/>
            </p:spPr>
            <p:txBody>
              <a:bodyPr wrap="none" lIns="0" tIns="0" rIns="0" bIns="0" rtlCol="0" anchor="ctr"/>
              <a:lstStyle/>
              <a:p>
                <a:pPr algn="ctr" defTabSz="685435"/>
                <a:endParaRPr lang="en-US" sz="1500">
                  <a:solidFill>
                    <a:srgbClr val="FFFFFF"/>
                  </a:solidFill>
                </a:endParaRPr>
              </a:p>
            </p:txBody>
          </p:sp>
          <p:sp>
            <p:nvSpPr>
              <p:cNvPr id="206" name="Freeform 15"/>
              <p:cNvSpPr>
                <a:spLocks/>
              </p:cNvSpPr>
              <p:nvPr/>
            </p:nvSpPr>
            <p:spPr bwMode="auto">
              <a:xfrm>
                <a:off x="5204751" y="2745825"/>
                <a:ext cx="313228" cy="130436"/>
              </a:xfrm>
              <a:custGeom>
                <a:avLst/>
                <a:gdLst>
                  <a:gd name="T0" fmla="*/ 473 w 473"/>
                  <a:gd name="T1" fmla="*/ 0 h 191"/>
                  <a:gd name="T2" fmla="*/ 473 w 473"/>
                  <a:gd name="T3" fmla="*/ 106 h 191"/>
                  <a:gd name="T4" fmla="*/ 414 w 473"/>
                  <a:gd name="T5" fmla="*/ 162 h 191"/>
                  <a:gd name="T6" fmla="*/ 403 w 473"/>
                  <a:gd name="T7" fmla="*/ 167 h 191"/>
                  <a:gd name="T8" fmla="*/ 390 w 473"/>
                  <a:gd name="T9" fmla="*/ 171 h 191"/>
                  <a:gd name="T10" fmla="*/ 390 w 473"/>
                  <a:gd name="T11" fmla="*/ 171 h 191"/>
                  <a:gd name="T12" fmla="*/ 236 w 473"/>
                  <a:gd name="T13" fmla="*/ 191 h 191"/>
                  <a:gd name="T14" fmla="*/ 83 w 473"/>
                  <a:gd name="T15" fmla="*/ 171 h 191"/>
                  <a:gd name="T16" fmla="*/ 83 w 473"/>
                  <a:gd name="T17" fmla="*/ 171 h 191"/>
                  <a:gd name="T18" fmla="*/ 70 w 473"/>
                  <a:gd name="T19" fmla="*/ 167 h 191"/>
                  <a:gd name="T20" fmla="*/ 59 w 473"/>
                  <a:gd name="T21" fmla="*/ 162 h 191"/>
                  <a:gd name="T22" fmla="*/ 59 w 473"/>
                  <a:gd name="T23" fmla="*/ 162 h 191"/>
                  <a:gd name="T24" fmla="*/ 0 w 473"/>
                  <a:gd name="T25" fmla="*/ 106 h 191"/>
                  <a:gd name="T26" fmla="*/ 0 w 473"/>
                  <a:gd name="T27" fmla="*/ 1 h 191"/>
                  <a:gd name="T28" fmla="*/ 48 w 473"/>
                  <a:gd name="T29" fmla="*/ 37 h 191"/>
                  <a:gd name="T30" fmla="*/ 59 w 473"/>
                  <a:gd name="T31" fmla="*/ 41 h 191"/>
                  <a:gd name="T32" fmla="*/ 70 w 473"/>
                  <a:gd name="T33" fmla="*/ 45 h 191"/>
                  <a:gd name="T34" fmla="*/ 236 w 473"/>
                  <a:gd name="T35" fmla="*/ 69 h 191"/>
                  <a:gd name="T36" fmla="*/ 403 w 473"/>
                  <a:gd name="T37" fmla="*/ 45 h 191"/>
                  <a:gd name="T38" fmla="*/ 414 w 473"/>
                  <a:gd name="T39" fmla="*/ 41 h 191"/>
                  <a:gd name="T40" fmla="*/ 424 w 473"/>
                  <a:gd name="T41" fmla="*/ 37 h 191"/>
                  <a:gd name="T42" fmla="*/ 473 w 473"/>
                  <a:gd name="T43"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3" h="191">
                    <a:moveTo>
                      <a:pt x="473" y="0"/>
                    </a:moveTo>
                    <a:cubicBezTo>
                      <a:pt x="473" y="106"/>
                      <a:pt x="473" y="106"/>
                      <a:pt x="473" y="106"/>
                    </a:cubicBezTo>
                    <a:cubicBezTo>
                      <a:pt x="473" y="128"/>
                      <a:pt x="451" y="147"/>
                      <a:pt x="414" y="162"/>
                    </a:cubicBezTo>
                    <a:cubicBezTo>
                      <a:pt x="411" y="164"/>
                      <a:pt x="407" y="165"/>
                      <a:pt x="403" y="167"/>
                    </a:cubicBezTo>
                    <a:cubicBezTo>
                      <a:pt x="399" y="168"/>
                      <a:pt x="394" y="169"/>
                      <a:pt x="390" y="171"/>
                    </a:cubicBezTo>
                    <a:cubicBezTo>
                      <a:pt x="390" y="171"/>
                      <a:pt x="390" y="171"/>
                      <a:pt x="390" y="171"/>
                    </a:cubicBezTo>
                    <a:cubicBezTo>
                      <a:pt x="349" y="183"/>
                      <a:pt x="295" y="191"/>
                      <a:pt x="236" y="191"/>
                    </a:cubicBezTo>
                    <a:cubicBezTo>
                      <a:pt x="178" y="191"/>
                      <a:pt x="124" y="183"/>
                      <a:pt x="83" y="171"/>
                    </a:cubicBezTo>
                    <a:cubicBezTo>
                      <a:pt x="83" y="171"/>
                      <a:pt x="83" y="171"/>
                      <a:pt x="83" y="171"/>
                    </a:cubicBezTo>
                    <a:cubicBezTo>
                      <a:pt x="78" y="169"/>
                      <a:pt x="74" y="168"/>
                      <a:pt x="70" y="167"/>
                    </a:cubicBezTo>
                    <a:cubicBezTo>
                      <a:pt x="66" y="165"/>
                      <a:pt x="62" y="164"/>
                      <a:pt x="59" y="162"/>
                    </a:cubicBezTo>
                    <a:cubicBezTo>
                      <a:pt x="59" y="162"/>
                      <a:pt x="59" y="162"/>
                      <a:pt x="59" y="162"/>
                    </a:cubicBezTo>
                    <a:cubicBezTo>
                      <a:pt x="22" y="147"/>
                      <a:pt x="0" y="128"/>
                      <a:pt x="0" y="106"/>
                    </a:cubicBezTo>
                    <a:cubicBezTo>
                      <a:pt x="0" y="1"/>
                      <a:pt x="0" y="1"/>
                      <a:pt x="0" y="1"/>
                    </a:cubicBezTo>
                    <a:cubicBezTo>
                      <a:pt x="9" y="14"/>
                      <a:pt x="26" y="26"/>
                      <a:pt x="48" y="37"/>
                    </a:cubicBezTo>
                    <a:cubicBezTo>
                      <a:pt x="52" y="38"/>
                      <a:pt x="55" y="40"/>
                      <a:pt x="59" y="41"/>
                    </a:cubicBezTo>
                    <a:cubicBezTo>
                      <a:pt x="63" y="43"/>
                      <a:pt x="66" y="44"/>
                      <a:pt x="70" y="45"/>
                    </a:cubicBezTo>
                    <a:cubicBezTo>
                      <a:pt x="114" y="60"/>
                      <a:pt x="172" y="69"/>
                      <a:pt x="236" y="69"/>
                    </a:cubicBezTo>
                    <a:cubicBezTo>
                      <a:pt x="301" y="69"/>
                      <a:pt x="359" y="60"/>
                      <a:pt x="403" y="45"/>
                    </a:cubicBezTo>
                    <a:cubicBezTo>
                      <a:pt x="406" y="44"/>
                      <a:pt x="410" y="43"/>
                      <a:pt x="414" y="41"/>
                    </a:cubicBezTo>
                    <a:cubicBezTo>
                      <a:pt x="417" y="40"/>
                      <a:pt x="421" y="38"/>
                      <a:pt x="424" y="37"/>
                    </a:cubicBezTo>
                    <a:cubicBezTo>
                      <a:pt x="447" y="26"/>
                      <a:pt x="464" y="14"/>
                      <a:pt x="473" y="0"/>
                    </a:cubicBezTo>
                    <a:close/>
                  </a:path>
                </a:pathLst>
              </a:custGeom>
              <a:solidFill>
                <a:schemeClr val="bg1"/>
              </a:solidFill>
              <a:ln w="19050">
                <a:noFill/>
                <a:round/>
                <a:headEnd/>
                <a:tailEnd/>
              </a:ln>
              <a:effectLst/>
            </p:spPr>
            <p:txBody>
              <a:bodyPr wrap="none" lIns="0" tIns="0" rIns="0" bIns="0" rtlCol="0" anchor="ctr"/>
              <a:lstStyle/>
              <a:p>
                <a:pPr algn="ctr" defTabSz="685435"/>
                <a:endParaRPr lang="en-US" sz="1500">
                  <a:solidFill>
                    <a:srgbClr val="FFFFFF"/>
                  </a:solidFill>
                </a:endParaRPr>
              </a:p>
            </p:txBody>
          </p:sp>
          <p:sp>
            <p:nvSpPr>
              <p:cNvPr id="207" name="Freeform 14"/>
              <p:cNvSpPr>
                <a:spLocks/>
              </p:cNvSpPr>
              <p:nvPr/>
            </p:nvSpPr>
            <p:spPr bwMode="auto">
              <a:xfrm>
                <a:off x="5204751" y="2844158"/>
                <a:ext cx="313228" cy="121181"/>
              </a:xfrm>
              <a:custGeom>
                <a:avLst/>
                <a:gdLst>
                  <a:gd name="T0" fmla="*/ 473 w 473"/>
                  <a:gd name="T1" fmla="*/ 0 h 177"/>
                  <a:gd name="T2" fmla="*/ 473 w 473"/>
                  <a:gd name="T3" fmla="*/ 92 h 177"/>
                  <a:gd name="T4" fmla="*/ 236 w 473"/>
                  <a:gd name="T5" fmla="*/ 177 h 177"/>
                  <a:gd name="T6" fmla="*/ 0 w 473"/>
                  <a:gd name="T7" fmla="*/ 92 h 177"/>
                  <a:gd name="T8" fmla="*/ 0 w 473"/>
                  <a:gd name="T9" fmla="*/ 0 h 177"/>
                  <a:gd name="T10" fmla="*/ 39 w 473"/>
                  <a:gd name="T11" fmla="*/ 27 h 177"/>
                  <a:gd name="T12" fmla="*/ 39 w 473"/>
                  <a:gd name="T13" fmla="*/ 27 h 177"/>
                  <a:gd name="T14" fmla="*/ 48 w 473"/>
                  <a:gd name="T15" fmla="*/ 31 h 177"/>
                  <a:gd name="T16" fmla="*/ 59 w 473"/>
                  <a:gd name="T17" fmla="*/ 35 h 177"/>
                  <a:gd name="T18" fmla="*/ 64 w 473"/>
                  <a:gd name="T19" fmla="*/ 37 h 177"/>
                  <a:gd name="T20" fmla="*/ 236 w 473"/>
                  <a:gd name="T21" fmla="*/ 63 h 177"/>
                  <a:gd name="T22" fmla="*/ 409 w 473"/>
                  <a:gd name="T23" fmla="*/ 37 h 177"/>
                  <a:gd name="T24" fmla="*/ 414 w 473"/>
                  <a:gd name="T25" fmla="*/ 35 h 177"/>
                  <a:gd name="T26" fmla="*/ 424 w 473"/>
                  <a:gd name="T27" fmla="*/ 31 h 177"/>
                  <a:gd name="T28" fmla="*/ 434 w 473"/>
                  <a:gd name="T29" fmla="*/ 27 h 177"/>
                  <a:gd name="T30" fmla="*/ 434 w 473"/>
                  <a:gd name="T31" fmla="*/ 27 h 177"/>
                  <a:gd name="T32" fmla="*/ 473 w 473"/>
                  <a:gd name="T3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3" h="177">
                    <a:moveTo>
                      <a:pt x="473" y="0"/>
                    </a:moveTo>
                    <a:cubicBezTo>
                      <a:pt x="473" y="92"/>
                      <a:pt x="473" y="92"/>
                      <a:pt x="473" y="92"/>
                    </a:cubicBezTo>
                    <a:cubicBezTo>
                      <a:pt x="473" y="139"/>
                      <a:pt x="367" y="177"/>
                      <a:pt x="236" y="177"/>
                    </a:cubicBezTo>
                    <a:cubicBezTo>
                      <a:pt x="106" y="177"/>
                      <a:pt x="0" y="139"/>
                      <a:pt x="0" y="92"/>
                    </a:cubicBezTo>
                    <a:cubicBezTo>
                      <a:pt x="0" y="0"/>
                      <a:pt x="0" y="0"/>
                      <a:pt x="0" y="0"/>
                    </a:cubicBezTo>
                    <a:cubicBezTo>
                      <a:pt x="8" y="9"/>
                      <a:pt x="20" y="18"/>
                      <a:pt x="39" y="27"/>
                    </a:cubicBezTo>
                    <a:cubicBezTo>
                      <a:pt x="39" y="27"/>
                      <a:pt x="39" y="27"/>
                      <a:pt x="39" y="27"/>
                    </a:cubicBezTo>
                    <a:cubicBezTo>
                      <a:pt x="42" y="28"/>
                      <a:pt x="45" y="30"/>
                      <a:pt x="48" y="31"/>
                    </a:cubicBezTo>
                    <a:cubicBezTo>
                      <a:pt x="52" y="33"/>
                      <a:pt x="55" y="34"/>
                      <a:pt x="59" y="35"/>
                    </a:cubicBezTo>
                    <a:cubicBezTo>
                      <a:pt x="60" y="36"/>
                      <a:pt x="62" y="37"/>
                      <a:pt x="64" y="37"/>
                    </a:cubicBezTo>
                    <a:cubicBezTo>
                      <a:pt x="110" y="54"/>
                      <a:pt x="171" y="63"/>
                      <a:pt x="236" y="63"/>
                    </a:cubicBezTo>
                    <a:cubicBezTo>
                      <a:pt x="301" y="63"/>
                      <a:pt x="363" y="54"/>
                      <a:pt x="409" y="37"/>
                    </a:cubicBezTo>
                    <a:cubicBezTo>
                      <a:pt x="411" y="37"/>
                      <a:pt x="413" y="36"/>
                      <a:pt x="414" y="35"/>
                    </a:cubicBezTo>
                    <a:cubicBezTo>
                      <a:pt x="418" y="34"/>
                      <a:pt x="421" y="33"/>
                      <a:pt x="424" y="31"/>
                    </a:cubicBezTo>
                    <a:cubicBezTo>
                      <a:pt x="428" y="30"/>
                      <a:pt x="431" y="28"/>
                      <a:pt x="434" y="27"/>
                    </a:cubicBezTo>
                    <a:cubicBezTo>
                      <a:pt x="434" y="27"/>
                      <a:pt x="434" y="27"/>
                      <a:pt x="434" y="27"/>
                    </a:cubicBezTo>
                    <a:cubicBezTo>
                      <a:pt x="452" y="18"/>
                      <a:pt x="465" y="9"/>
                      <a:pt x="473" y="0"/>
                    </a:cubicBezTo>
                    <a:close/>
                  </a:path>
                </a:pathLst>
              </a:custGeom>
              <a:solidFill>
                <a:schemeClr val="bg1"/>
              </a:solidFill>
              <a:ln w="19050">
                <a:noFill/>
                <a:round/>
                <a:headEnd/>
                <a:tailEnd/>
              </a:ln>
              <a:effectLst/>
            </p:spPr>
            <p:txBody>
              <a:bodyPr wrap="none" lIns="0" tIns="0" rIns="0" bIns="0" rtlCol="0" anchor="ctr"/>
              <a:lstStyle/>
              <a:p>
                <a:pPr algn="ctr" defTabSz="685435"/>
                <a:endParaRPr lang="en-US" sz="1500">
                  <a:solidFill>
                    <a:srgbClr val="FFFFFF"/>
                  </a:solidFill>
                </a:endParaRPr>
              </a:p>
            </p:txBody>
          </p:sp>
          <p:sp>
            <p:nvSpPr>
              <p:cNvPr id="208" name="Freeform 13"/>
              <p:cNvSpPr>
                <a:spLocks/>
              </p:cNvSpPr>
              <p:nvPr/>
            </p:nvSpPr>
            <p:spPr bwMode="auto">
              <a:xfrm>
                <a:off x="5204751" y="2932369"/>
                <a:ext cx="313228" cy="120892"/>
              </a:xfrm>
              <a:custGeom>
                <a:avLst/>
                <a:gdLst>
                  <a:gd name="T0" fmla="*/ 473 w 473"/>
                  <a:gd name="T1" fmla="*/ 0 h 177"/>
                  <a:gd name="T2" fmla="*/ 473 w 473"/>
                  <a:gd name="T3" fmla="*/ 92 h 177"/>
                  <a:gd name="T4" fmla="*/ 236 w 473"/>
                  <a:gd name="T5" fmla="*/ 177 h 177"/>
                  <a:gd name="T6" fmla="*/ 0 w 473"/>
                  <a:gd name="T7" fmla="*/ 92 h 177"/>
                  <a:gd name="T8" fmla="*/ 0 w 473"/>
                  <a:gd name="T9" fmla="*/ 0 h 177"/>
                  <a:gd name="T10" fmla="*/ 64 w 473"/>
                  <a:gd name="T11" fmla="*/ 38 h 177"/>
                  <a:gd name="T12" fmla="*/ 236 w 473"/>
                  <a:gd name="T13" fmla="*/ 64 h 177"/>
                  <a:gd name="T14" fmla="*/ 409 w 473"/>
                  <a:gd name="T15" fmla="*/ 38 h 177"/>
                  <a:gd name="T16" fmla="*/ 473 w 473"/>
                  <a:gd name="T17"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 h="177">
                    <a:moveTo>
                      <a:pt x="473" y="0"/>
                    </a:moveTo>
                    <a:cubicBezTo>
                      <a:pt x="473" y="92"/>
                      <a:pt x="473" y="92"/>
                      <a:pt x="473" y="92"/>
                    </a:cubicBezTo>
                    <a:cubicBezTo>
                      <a:pt x="473" y="139"/>
                      <a:pt x="367" y="177"/>
                      <a:pt x="236" y="177"/>
                    </a:cubicBezTo>
                    <a:cubicBezTo>
                      <a:pt x="106" y="177"/>
                      <a:pt x="0" y="139"/>
                      <a:pt x="0" y="92"/>
                    </a:cubicBezTo>
                    <a:cubicBezTo>
                      <a:pt x="0" y="0"/>
                      <a:pt x="0" y="0"/>
                      <a:pt x="0" y="0"/>
                    </a:cubicBezTo>
                    <a:cubicBezTo>
                      <a:pt x="11" y="13"/>
                      <a:pt x="31" y="26"/>
                      <a:pt x="64" y="38"/>
                    </a:cubicBezTo>
                    <a:cubicBezTo>
                      <a:pt x="110" y="55"/>
                      <a:pt x="171" y="64"/>
                      <a:pt x="236" y="64"/>
                    </a:cubicBezTo>
                    <a:cubicBezTo>
                      <a:pt x="301" y="64"/>
                      <a:pt x="363" y="55"/>
                      <a:pt x="409" y="38"/>
                    </a:cubicBezTo>
                    <a:cubicBezTo>
                      <a:pt x="442" y="26"/>
                      <a:pt x="461" y="13"/>
                      <a:pt x="473" y="0"/>
                    </a:cubicBezTo>
                    <a:close/>
                  </a:path>
                </a:pathLst>
              </a:custGeom>
              <a:solidFill>
                <a:schemeClr val="bg1"/>
              </a:solidFill>
              <a:ln w="19050">
                <a:noFill/>
                <a:round/>
                <a:headEnd/>
                <a:tailEnd/>
              </a:ln>
              <a:effectLst/>
            </p:spPr>
            <p:txBody>
              <a:bodyPr wrap="none" lIns="0" tIns="0" rIns="0" bIns="0" rtlCol="0" anchor="ctr"/>
              <a:lstStyle/>
              <a:p>
                <a:pPr algn="ctr" defTabSz="685435"/>
                <a:endParaRPr lang="en-US" sz="1500">
                  <a:solidFill>
                    <a:srgbClr val="FFFFFF"/>
                  </a:solidFill>
                </a:endParaRPr>
              </a:p>
            </p:txBody>
          </p:sp>
        </p:grpSp>
      </p:grpSp>
      <p:grpSp>
        <p:nvGrpSpPr>
          <p:cNvPr id="8" name="Group 7"/>
          <p:cNvGrpSpPr/>
          <p:nvPr/>
        </p:nvGrpSpPr>
        <p:grpSpPr>
          <a:xfrm>
            <a:off x="6542768" y="3492768"/>
            <a:ext cx="604420" cy="606669"/>
            <a:chOff x="6189523" y="3505200"/>
            <a:chExt cx="604577" cy="606669"/>
          </a:xfrm>
        </p:grpSpPr>
        <p:sp>
          <p:nvSpPr>
            <p:cNvPr id="196" name="Oval 195"/>
            <p:cNvSpPr/>
            <p:nvPr/>
          </p:nvSpPr>
          <p:spPr>
            <a:xfrm>
              <a:off x="6189523" y="3505200"/>
              <a:ext cx="604577" cy="606669"/>
            </a:xfrm>
            <a:prstGeom prst="ellipse">
              <a:avLst/>
            </a:prstGeom>
            <a:solidFill>
              <a:schemeClr val="accent3"/>
            </a:solidFill>
            <a:ln w="19050">
              <a:noFill/>
              <a:round/>
              <a:headEnd/>
              <a:tailEnd/>
            </a:ln>
            <a:effectLst>
              <a:outerShdw blurRad="50800" dist="38100" dir="5400000" algn="t" rotWithShape="0">
                <a:prstClr val="black">
                  <a:alpha val="40000"/>
                </a:prstClr>
              </a:outerShdw>
            </a:effectLst>
          </p:spPr>
          <p:txBody>
            <a:bodyPr wrap="none" lIns="0" tIns="0" rIns="0" bIns="0" anchor="ctr"/>
            <a:lstStyle/>
            <a:p>
              <a:pPr algn="ctr"/>
              <a:endParaRPr lang="en-US" sz="1500">
                <a:solidFill>
                  <a:srgbClr val="FFFFFF"/>
                </a:solidFill>
              </a:endParaRPr>
            </a:p>
          </p:txBody>
        </p:sp>
        <p:grpSp>
          <p:nvGrpSpPr>
            <p:cNvPr id="197" name="Group 196"/>
            <p:cNvGrpSpPr/>
            <p:nvPr/>
          </p:nvGrpSpPr>
          <p:grpSpPr>
            <a:xfrm>
              <a:off x="6349114" y="3671819"/>
              <a:ext cx="285395" cy="303408"/>
              <a:chOff x="6818030" y="2851424"/>
              <a:chExt cx="750343" cy="794950"/>
            </a:xfrm>
            <a:solidFill>
              <a:schemeClr val="accent5">
                <a:lumMod val="20000"/>
                <a:lumOff val="80000"/>
              </a:schemeClr>
            </a:solidFill>
            <a:effectLst>
              <a:outerShdw dist="38100" dir="2700000" algn="tl" rotWithShape="0">
                <a:schemeClr val="accent3">
                  <a:lumMod val="50000"/>
                  <a:alpha val="15000"/>
                </a:schemeClr>
              </a:outerShdw>
            </a:effectLst>
          </p:grpSpPr>
          <p:sp>
            <p:nvSpPr>
              <p:cNvPr id="203" name="Freeform 202"/>
              <p:cNvSpPr>
                <a:spLocks/>
              </p:cNvSpPr>
              <p:nvPr/>
            </p:nvSpPr>
            <p:spPr bwMode="auto">
              <a:xfrm>
                <a:off x="6818030" y="2851424"/>
                <a:ext cx="707947" cy="380531"/>
              </a:xfrm>
              <a:custGeom>
                <a:avLst/>
                <a:gdLst>
                  <a:gd name="T0" fmla="*/ 711 w 725"/>
                  <a:gd name="T1" fmla="*/ 82 h 390"/>
                  <a:gd name="T2" fmla="*/ 254 w 725"/>
                  <a:gd name="T3" fmla="*/ 82 h 390"/>
                  <a:gd name="T4" fmla="*/ 254 w 725"/>
                  <a:gd name="T5" fmla="*/ 0 h 390"/>
                  <a:gd name="T6" fmla="*/ 2 w 725"/>
                  <a:gd name="T7" fmla="*/ 192 h 390"/>
                  <a:gd name="T8" fmla="*/ 0 w 725"/>
                  <a:gd name="T9" fmla="*/ 195 h 390"/>
                  <a:gd name="T10" fmla="*/ 2 w 725"/>
                  <a:gd name="T11" fmla="*/ 198 h 390"/>
                  <a:gd name="T12" fmla="*/ 254 w 725"/>
                  <a:gd name="T13" fmla="*/ 390 h 390"/>
                  <a:gd name="T14" fmla="*/ 254 w 725"/>
                  <a:gd name="T15" fmla="*/ 303 h 390"/>
                  <a:gd name="T16" fmla="*/ 711 w 725"/>
                  <a:gd name="T17" fmla="*/ 303 h 390"/>
                  <a:gd name="T18" fmla="*/ 725 w 725"/>
                  <a:gd name="T19" fmla="*/ 289 h 390"/>
                  <a:gd name="T20" fmla="*/ 725 w 725"/>
                  <a:gd name="T21" fmla="*/ 96 h 390"/>
                  <a:gd name="T22" fmla="*/ 711 w 725"/>
                  <a:gd name="T23" fmla="*/ 8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390">
                    <a:moveTo>
                      <a:pt x="711" y="82"/>
                    </a:moveTo>
                    <a:cubicBezTo>
                      <a:pt x="254" y="82"/>
                      <a:pt x="254" y="82"/>
                      <a:pt x="254" y="82"/>
                    </a:cubicBezTo>
                    <a:cubicBezTo>
                      <a:pt x="254" y="0"/>
                      <a:pt x="254" y="0"/>
                      <a:pt x="254" y="0"/>
                    </a:cubicBezTo>
                    <a:cubicBezTo>
                      <a:pt x="2" y="192"/>
                      <a:pt x="2" y="192"/>
                      <a:pt x="2" y="192"/>
                    </a:cubicBezTo>
                    <a:cubicBezTo>
                      <a:pt x="0" y="193"/>
                      <a:pt x="0" y="195"/>
                      <a:pt x="0" y="195"/>
                    </a:cubicBezTo>
                    <a:cubicBezTo>
                      <a:pt x="0" y="195"/>
                      <a:pt x="0" y="196"/>
                      <a:pt x="2" y="198"/>
                    </a:cubicBezTo>
                    <a:cubicBezTo>
                      <a:pt x="254" y="390"/>
                      <a:pt x="254" y="390"/>
                      <a:pt x="254" y="390"/>
                    </a:cubicBezTo>
                    <a:cubicBezTo>
                      <a:pt x="254" y="303"/>
                      <a:pt x="254" y="303"/>
                      <a:pt x="254" y="303"/>
                    </a:cubicBezTo>
                    <a:cubicBezTo>
                      <a:pt x="711" y="303"/>
                      <a:pt x="711" y="303"/>
                      <a:pt x="711" y="303"/>
                    </a:cubicBezTo>
                    <a:cubicBezTo>
                      <a:pt x="718" y="303"/>
                      <a:pt x="725" y="297"/>
                      <a:pt x="725" y="289"/>
                    </a:cubicBezTo>
                    <a:cubicBezTo>
                      <a:pt x="725" y="96"/>
                      <a:pt x="725" y="96"/>
                      <a:pt x="725" y="96"/>
                    </a:cubicBezTo>
                    <a:cubicBezTo>
                      <a:pt x="725" y="88"/>
                      <a:pt x="718" y="82"/>
                      <a:pt x="711" y="82"/>
                    </a:cubicBezTo>
                    <a:close/>
                  </a:path>
                </a:pathLst>
              </a:custGeom>
              <a:solidFill>
                <a:schemeClr val="bg1"/>
              </a:solid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2300">
                  <a:lnSpc>
                    <a:spcPct val="85000"/>
                  </a:lnSpc>
                </a:pPr>
                <a:endParaRPr lang="en-US">
                  <a:solidFill>
                    <a:srgbClr val="717074"/>
                  </a:solidFill>
                </a:endParaRPr>
              </a:p>
            </p:txBody>
          </p:sp>
          <p:sp>
            <p:nvSpPr>
              <p:cNvPr id="204" name="Freeform 203"/>
              <p:cNvSpPr>
                <a:spLocks/>
              </p:cNvSpPr>
              <p:nvPr/>
            </p:nvSpPr>
            <p:spPr bwMode="auto">
              <a:xfrm>
                <a:off x="6860426" y="3265843"/>
                <a:ext cx="707947" cy="380531"/>
              </a:xfrm>
              <a:custGeom>
                <a:avLst/>
                <a:gdLst>
                  <a:gd name="T0" fmla="*/ 722 w 725"/>
                  <a:gd name="T1" fmla="*/ 199 h 390"/>
                  <a:gd name="T2" fmla="*/ 725 w 725"/>
                  <a:gd name="T3" fmla="*/ 195 h 390"/>
                  <a:gd name="T4" fmla="*/ 722 w 725"/>
                  <a:gd name="T5" fmla="*/ 192 h 390"/>
                  <a:gd name="T6" fmla="*/ 470 w 725"/>
                  <a:gd name="T7" fmla="*/ 0 h 390"/>
                  <a:gd name="T8" fmla="*/ 470 w 725"/>
                  <a:gd name="T9" fmla="*/ 87 h 390"/>
                  <a:gd name="T10" fmla="*/ 14 w 725"/>
                  <a:gd name="T11" fmla="*/ 87 h 390"/>
                  <a:gd name="T12" fmla="*/ 0 w 725"/>
                  <a:gd name="T13" fmla="*/ 101 h 390"/>
                  <a:gd name="T14" fmla="*/ 0 w 725"/>
                  <a:gd name="T15" fmla="*/ 295 h 390"/>
                  <a:gd name="T16" fmla="*/ 14 w 725"/>
                  <a:gd name="T17" fmla="*/ 309 h 390"/>
                  <a:gd name="T18" fmla="*/ 470 w 725"/>
                  <a:gd name="T19" fmla="*/ 309 h 390"/>
                  <a:gd name="T20" fmla="*/ 470 w 725"/>
                  <a:gd name="T21" fmla="*/ 390 h 390"/>
                  <a:gd name="T22" fmla="*/ 722 w 725"/>
                  <a:gd name="T23" fmla="*/ 19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390">
                    <a:moveTo>
                      <a:pt x="722" y="199"/>
                    </a:moveTo>
                    <a:cubicBezTo>
                      <a:pt x="724" y="197"/>
                      <a:pt x="725" y="196"/>
                      <a:pt x="725" y="195"/>
                    </a:cubicBezTo>
                    <a:cubicBezTo>
                      <a:pt x="725" y="195"/>
                      <a:pt x="724" y="194"/>
                      <a:pt x="722" y="192"/>
                    </a:cubicBezTo>
                    <a:cubicBezTo>
                      <a:pt x="470" y="0"/>
                      <a:pt x="470" y="0"/>
                      <a:pt x="470" y="0"/>
                    </a:cubicBezTo>
                    <a:cubicBezTo>
                      <a:pt x="470" y="87"/>
                      <a:pt x="470" y="87"/>
                      <a:pt x="470" y="87"/>
                    </a:cubicBezTo>
                    <a:cubicBezTo>
                      <a:pt x="14" y="87"/>
                      <a:pt x="14" y="87"/>
                      <a:pt x="14" y="87"/>
                    </a:cubicBezTo>
                    <a:cubicBezTo>
                      <a:pt x="6" y="87"/>
                      <a:pt x="0" y="93"/>
                      <a:pt x="0" y="101"/>
                    </a:cubicBezTo>
                    <a:cubicBezTo>
                      <a:pt x="0" y="295"/>
                      <a:pt x="0" y="295"/>
                      <a:pt x="0" y="295"/>
                    </a:cubicBezTo>
                    <a:cubicBezTo>
                      <a:pt x="0" y="302"/>
                      <a:pt x="6" y="309"/>
                      <a:pt x="14" y="309"/>
                    </a:cubicBezTo>
                    <a:cubicBezTo>
                      <a:pt x="470" y="309"/>
                      <a:pt x="470" y="309"/>
                      <a:pt x="470" y="309"/>
                    </a:cubicBezTo>
                    <a:cubicBezTo>
                      <a:pt x="470" y="390"/>
                      <a:pt x="470" y="390"/>
                      <a:pt x="470" y="390"/>
                    </a:cubicBezTo>
                    <a:lnTo>
                      <a:pt x="722" y="199"/>
                    </a:lnTo>
                    <a:close/>
                  </a:path>
                </a:pathLst>
              </a:custGeom>
              <a:solidFill>
                <a:schemeClr val="bg1"/>
              </a:solid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2300">
                  <a:lnSpc>
                    <a:spcPct val="85000"/>
                  </a:lnSpc>
                </a:pPr>
                <a:endParaRPr lang="en-US">
                  <a:solidFill>
                    <a:srgbClr val="717074"/>
                  </a:solidFill>
                </a:endParaRPr>
              </a:p>
            </p:txBody>
          </p:sp>
        </p:grpSp>
      </p:grpSp>
      <p:grpSp>
        <p:nvGrpSpPr>
          <p:cNvPr id="5" name="Group 4"/>
          <p:cNvGrpSpPr/>
          <p:nvPr/>
        </p:nvGrpSpPr>
        <p:grpSpPr>
          <a:xfrm>
            <a:off x="3667096" y="3487784"/>
            <a:ext cx="604420" cy="606669"/>
            <a:chOff x="4205157" y="3505200"/>
            <a:chExt cx="604577" cy="606669"/>
          </a:xfrm>
        </p:grpSpPr>
        <p:sp>
          <p:nvSpPr>
            <p:cNvPr id="198" name="Oval 197"/>
            <p:cNvSpPr/>
            <p:nvPr/>
          </p:nvSpPr>
          <p:spPr>
            <a:xfrm>
              <a:off x="4205157" y="3505200"/>
              <a:ext cx="604577" cy="606669"/>
            </a:xfrm>
            <a:prstGeom prst="ellipse">
              <a:avLst/>
            </a:prstGeom>
            <a:solidFill>
              <a:schemeClr val="accent3"/>
            </a:solidFill>
            <a:ln w="19050">
              <a:noFill/>
              <a:round/>
              <a:headEnd/>
              <a:tailEnd/>
            </a:ln>
            <a:effectLst>
              <a:outerShdw blurRad="50800" dist="38100" dir="5400000" algn="t" rotWithShape="0">
                <a:prstClr val="black">
                  <a:alpha val="40000"/>
                </a:prstClr>
              </a:outerShdw>
            </a:effectLst>
          </p:spPr>
          <p:txBody>
            <a:bodyPr wrap="none" lIns="0" tIns="0" rIns="0" bIns="0" anchor="ctr"/>
            <a:lstStyle/>
            <a:p>
              <a:pPr algn="ctr"/>
              <a:endParaRPr lang="en-US" sz="1500">
                <a:solidFill>
                  <a:srgbClr val="FFFFFF"/>
                </a:solidFill>
              </a:endParaRPr>
            </a:p>
          </p:txBody>
        </p:sp>
        <p:grpSp>
          <p:nvGrpSpPr>
            <p:cNvPr id="199" name="Group 198"/>
            <p:cNvGrpSpPr/>
            <p:nvPr/>
          </p:nvGrpSpPr>
          <p:grpSpPr>
            <a:xfrm>
              <a:off x="4354717" y="3651125"/>
              <a:ext cx="305455" cy="314817"/>
              <a:chOff x="3833001" y="2603959"/>
              <a:chExt cx="469266" cy="497541"/>
            </a:xfrm>
          </p:grpSpPr>
          <p:sp>
            <p:nvSpPr>
              <p:cNvPr id="200" name="Freeform 199"/>
              <p:cNvSpPr/>
              <p:nvPr/>
            </p:nvSpPr>
            <p:spPr>
              <a:xfrm>
                <a:off x="3833001" y="2603959"/>
                <a:ext cx="469266" cy="140909"/>
              </a:xfrm>
              <a:custGeom>
                <a:avLst/>
                <a:gdLst>
                  <a:gd name="connsiteX0" fmla="*/ 379271 w 469266"/>
                  <a:gd name="connsiteY0" fmla="*/ 47595 h 140909"/>
                  <a:gd name="connsiteX1" fmla="*/ 356411 w 469266"/>
                  <a:gd name="connsiteY1" fmla="*/ 70455 h 140909"/>
                  <a:gd name="connsiteX2" fmla="*/ 379271 w 469266"/>
                  <a:gd name="connsiteY2" fmla="*/ 93315 h 140909"/>
                  <a:gd name="connsiteX3" fmla="*/ 402131 w 469266"/>
                  <a:gd name="connsiteY3" fmla="*/ 70455 h 140909"/>
                  <a:gd name="connsiteX4" fmla="*/ 379271 w 469266"/>
                  <a:gd name="connsiteY4" fmla="*/ 47595 h 140909"/>
                  <a:gd name="connsiteX5" fmla="*/ 23485 w 469266"/>
                  <a:gd name="connsiteY5" fmla="*/ 0 h 140909"/>
                  <a:gd name="connsiteX6" fmla="*/ 445781 w 469266"/>
                  <a:gd name="connsiteY6" fmla="*/ 0 h 140909"/>
                  <a:gd name="connsiteX7" fmla="*/ 469266 w 469266"/>
                  <a:gd name="connsiteY7" fmla="*/ 23485 h 140909"/>
                  <a:gd name="connsiteX8" fmla="*/ 469266 w 469266"/>
                  <a:gd name="connsiteY8" fmla="*/ 117424 h 140909"/>
                  <a:gd name="connsiteX9" fmla="*/ 445781 w 469266"/>
                  <a:gd name="connsiteY9" fmla="*/ 140909 h 140909"/>
                  <a:gd name="connsiteX10" fmla="*/ 23485 w 469266"/>
                  <a:gd name="connsiteY10" fmla="*/ 140909 h 140909"/>
                  <a:gd name="connsiteX11" fmla="*/ 0 w 469266"/>
                  <a:gd name="connsiteY11" fmla="*/ 117424 h 140909"/>
                  <a:gd name="connsiteX12" fmla="*/ 0 w 469266"/>
                  <a:gd name="connsiteY12" fmla="*/ 23485 h 140909"/>
                  <a:gd name="connsiteX13" fmla="*/ 23485 w 469266"/>
                  <a:gd name="connsiteY13" fmla="*/ 0 h 1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266" h="140909">
                    <a:moveTo>
                      <a:pt x="379271" y="47595"/>
                    </a:moveTo>
                    <a:cubicBezTo>
                      <a:pt x="366646" y="47595"/>
                      <a:pt x="356411" y="57830"/>
                      <a:pt x="356411" y="70455"/>
                    </a:cubicBezTo>
                    <a:cubicBezTo>
                      <a:pt x="356411" y="83080"/>
                      <a:pt x="366646" y="93315"/>
                      <a:pt x="379271" y="93315"/>
                    </a:cubicBezTo>
                    <a:cubicBezTo>
                      <a:pt x="391896" y="93315"/>
                      <a:pt x="402131" y="83080"/>
                      <a:pt x="402131" y="70455"/>
                    </a:cubicBezTo>
                    <a:cubicBezTo>
                      <a:pt x="402131" y="57830"/>
                      <a:pt x="391896" y="47595"/>
                      <a:pt x="379271" y="47595"/>
                    </a:cubicBezTo>
                    <a:close/>
                    <a:moveTo>
                      <a:pt x="23485" y="0"/>
                    </a:moveTo>
                    <a:lnTo>
                      <a:pt x="445781" y="0"/>
                    </a:lnTo>
                    <a:cubicBezTo>
                      <a:pt x="458751" y="0"/>
                      <a:pt x="469266" y="10515"/>
                      <a:pt x="469266" y="23485"/>
                    </a:cubicBezTo>
                    <a:lnTo>
                      <a:pt x="469266" y="117424"/>
                    </a:lnTo>
                    <a:cubicBezTo>
                      <a:pt x="469266" y="130394"/>
                      <a:pt x="458751" y="140909"/>
                      <a:pt x="445781" y="140909"/>
                    </a:cubicBezTo>
                    <a:lnTo>
                      <a:pt x="23485" y="140909"/>
                    </a:lnTo>
                    <a:cubicBezTo>
                      <a:pt x="10515" y="140909"/>
                      <a:pt x="0" y="130394"/>
                      <a:pt x="0" y="117424"/>
                    </a:cubicBezTo>
                    <a:lnTo>
                      <a:pt x="0" y="23485"/>
                    </a:lnTo>
                    <a:cubicBezTo>
                      <a:pt x="0" y="10515"/>
                      <a:pt x="10515" y="0"/>
                      <a:pt x="23485"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100" b="1">
                  <a:solidFill>
                    <a:schemeClr val="accent1"/>
                  </a:solidFill>
                  <a:effectLst>
                    <a:innerShdw blurRad="114300">
                      <a:prstClr val="black">
                        <a:alpha val="52000"/>
                      </a:prstClr>
                    </a:innerShdw>
                  </a:effectLst>
                </a:endParaRPr>
              </a:p>
            </p:txBody>
          </p:sp>
          <p:sp>
            <p:nvSpPr>
              <p:cNvPr id="201" name="Freeform 200"/>
              <p:cNvSpPr/>
              <p:nvPr/>
            </p:nvSpPr>
            <p:spPr>
              <a:xfrm>
                <a:off x="3833001" y="2782275"/>
                <a:ext cx="469266" cy="140909"/>
              </a:xfrm>
              <a:custGeom>
                <a:avLst/>
                <a:gdLst>
                  <a:gd name="connsiteX0" fmla="*/ 379271 w 469266"/>
                  <a:gd name="connsiteY0" fmla="*/ 47595 h 140909"/>
                  <a:gd name="connsiteX1" fmla="*/ 356411 w 469266"/>
                  <a:gd name="connsiteY1" fmla="*/ 70455 h 140909"/>
                  <a:gd name="connsiteX2" fmla="*/ 379271 w 469266"/>
                  <a:gd name="connsiteY2" fmla="*/ 93315 h 140909"/>
                  <a:gd name="connsiteX3" fmla="*/ 402131 w 469266"/>
                  <a:gd name="connsiteY3" fmla="*/ 70455 h 140909"/>
                  <a:gd name="connsiteX4" fmla="*/ 379271 w 469266"/>
                  <a:gd name="connsiteY4" fmla="*/ 47595 h 140909"/>
                  <a:gd name="connsiteX5" fmla="*/ 23485 w 469266"/>
                  <a:gd name="connsiteY5" fmla="*/ 0 h 140909"/>
                  <a:gd name="connsiteX6" fmla="*/ 445781 w 469266"/>
                  <a:gd name="connsiteY6" fmla="*/ 0 h 140909"/>
                  <a:gd name="connsiteX7" fmla="*/ 469266 w 469266"/>
                  <a:gd name="connsiteY7" fmla="*/ 23485 h 140909"/>
                  <a:gd name="connsiteX8" fmla="*/ 469266 w 469266"/>
                  <a:gd name="connsiteY8" fmla="*/ 117424 h 140909"/>
                  <a:gd name="connsiteX9" fmla="*/ 445781 w 469266"/>
                  <a:gd name="connsiteY9" fmla="*/ 140909 h 140909"/>
                  <a:gd name="connsiteX10" fmla="*/ 23485 w 469266"/>
                  <a:gd name="connsiteY10" fmla="*/ 140909 h 140909"/>
                  <a:gd name="connsiteX11" fmla="*/ 0 w 469266"/>
                  <a:gd name="connsiteY11" fmla="*/ 117424 h 140909"/>
                  <a:gd name="connsiteX12" fmla="*/ 0 w 469266"/>
                  <a:gd name="connsiteY12" fmla="*/ 23485 h 140909"/>
                  <a:gd name="connsiteX13" fmla="*/ 23485 w 469266"/>
                  <a:gd name="connsiteY13" fmla="*/ 0 h 1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266" h="140909">
                    <a:moveTo>
                      <a:pt x="379271" y="47595"/>
                    </a:moveTo>
                    <a:cubicBezTo>
                      <a:pt x="366646" y="47595"/>
                      <a:pt x="356411" y="57830"/>
                      <a:pt x="356411" y="70455"/>
                    </a:cubicBezTo>
                    <a:cubicBezTo>
                      <a:pt x="356411" y="83080"/>
                      <a:pt x="366646" y="93315"/>
                      <a:pt x="379271" y="93315"/>
                    </a:cubicBezTo>
                    <a:cubicBezTo>
                      <a:pt x="391896" y="93315"/>
                      <a:pt x="402131" y="83080"/>
                      <a:pt x="402131" y="70455"/>
                    </a:cubicBezTo>
                    <a:cubicBezTo>
                      <a:pt x="402131" y="57830"/>
                      <a:pt x="391896" y="47595"/>
                      <a:pt x="379271" y="47595"/>
                    </a:cubicBezTo>
                    <a:close/>
                    <a:moveTo>
                      <a:pt x="23485" y="0"/>
                    </a:moveTo>
                    <a:lnTo>
                      <a:pt x="445781" y="0"/>
                    </a:lnTo>
                    <a:cubicBezTo>
                      <a:pt x="458751" y="0"/>
                      <a:pt x="469266" y="10515"/>
                      <a:pt x="469266" y="23485"/>
                    </a:cubicBezTo>
                    <a:lnTo>
                      <a:pt x="469266" y="117424"/>
                    </a:lnTo>
                    <a:cubicBezTo>
                      <a:pt x="469266" y="130394"/>
                      <a:pt x="458751" y="140909"/>
                      <a:pt x="445781" y="140909"/>
                    </a:cubicBezTo>
                    <a:lnTo>
                      <a:pt x="23485" y="140909"/>
                    </a:lnTo>
                    <a:cubicBezTo>
                      <a:pt x="10515" y="140909"/>
                      <a:pt x="0" y="130394"/>
                      <a:pt x="0" y="117424"/>
                    </a:cubicBezTo>
                    <a:lnTo>
                      <a:pt x="0" y="23485"/>
                    </a:lnTo>
                    <a:cubicBezTo>
                      <a:pt x="0" y="10515"/>
                      <a:pt x="10515" y="0"/>
                      <a:pt x="23485"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100" b="1">
                  <a:solidFill>
                    <a:schemeClr val="accent1"/>
                  </a:solidFill>
                  <a:effectLst>
                    <a:innerShdw blurRad="114300">
                      <a:prstClr val="black">
                        <a:alpha val="52000"/>
                      </a:prstClr>
                    </a:innerShdw>
                  </a:effectLst>
                </a:endParaRPr>
              </a:p>
            </p:txBody>
          </p:sp>
          <p:sp>
            <p:nvSpPr>
              <p:cNvPr id="202" name="Freeform 201"/>
              <p:cNvSpPr/>
              <p:nvPr/>
            </p:nvSpPr>
            <p:spPr>
              <a:xfrm>
                <a:off x="3833001" y="2960591"/>
                <a:ext cx="469266" cy="140909"/>
              </a:xfrm>
              <a:custGeom>
                <a:avLst/>
                <a:gdLst>
                  <a:gd name="connsiteX0" fmla="*/ 379271 w 469266"/>
                  <a:gd name="connsiteY0" fmla="*/ 47595 h 140909"/>
                  <a:gd name="connsiteX1" fmla="*/ 356411 w 469266"/>
                  <a:gd name="connsiteY1" fmla="*/ 70455 h 140909"/>
                  <a:gd name="connsiteX2" fmla="*/ 379271 w 469266"/>
                  <a:gd name="connsiteY2" fmla="*/ 93315 h 140909"/>
                  <a:gd name="connsiteX3" fmla="*/ 402131 w 469266"/>
                  <a:gd name="connsiteY3" fmla="*/ 70455 h 140909"/>
                  <a:gd name="connsiteX4" fmla="*/ 379271 w 469266"/>
                  <a:gd name="connsiteY4" fmla="*/ 47595 h 140909"/>
                  <a:gd name="connsiteX5" fmla="*/ 23485 w 469266"/>
                  <a:gd name="connsiteY5" fmla="*/ 0 h 140909"/>
                  <a:gd name="connsiteX6" fmla="*/ 445781 w 469266"/>
                  <a:gd name="connsiteY6" fmla="*/ 0 h 140909"/>
                  <a:gd name="connsiteX7" fmla="*/ 469266 w 469266"/>
                  <a:gd name="connsiteY7" fmla="*/ 23485 h 140909"/>
                  <a:gd name="connsiteX8" fmla="*/ 469266 w 469266"/>
                  <a:gd name="connsiteY8" fmla="*/ 117424 h 140909"/>
                  <a:gd name="connsiteX9" fmla="*/ 445781 w 469266"/>
                  <a:gd name="connsiteY9" fmla="*/ 140909 h 140909"/>
                  <a:gd name="connsiteX10" fmla="*/ 23485 w 469266"/>
                  <a:gd name="connsiteY10" fmla="*/ 140909 h 140909"/>
                  <a:gd name="connsiteX11" fmla="*/ 0 w 469266"/>
                  <a:gd name="connsiteY11" fmla="*/ 117424 h 140909"/>
                  <a:gd name="connsiteX12" fmla="*/ 0 w 469266"/>
                  <a:gd name="connsiteY12" fmla="*/ 23485 h 140909"/>
                  <a:gd name="connsiteX13" fmla="*/ 23485 w 469266"/>
                  <a:gd name="connsiteY13" fmla="*/ 0 h 1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266" h="140909">
                    <a:moveTo>
                      <a:pt x="379271" y="47595"/>
                    </a:moveTo>
                    <a:cubicBezTo>
                      <a:pt x="366646" y="47595"/>
                      <a:pt x="356411" y="57830"/>
                      <a:pt x="356411" y="70455"/>
                    </a:cubicBezTo>
                    <a:cubicBezTo>
                      <a:pt x="356411" y="83080"/>
                      <a:pt x="366646" y="93315"/>
                      <a:pt x="379271" y="93315"/>
                    </a:cubicBezTo>
                    <a:cubicBezTo>
                      <a:pt x="391896" y="93315"/>
                      <a:pt x="402131" y="83080"/>
                      <a:pt x="402131" y="70455"/>
                    </a:cubicBezTo>
                    <a:cubicBezTo>
                      <a:pt x="402131" y="57830"/>
                      <a:pt x="391896" y="47595"/>
                      <a:pt x="379271" y="47595"/>
                    </a:cubicBezTo>
                    <a:close/>
                    <a:moveTo>
                      <a:pt x="23485" y="0"/>
                    </a:moveTo>
                    <a:lnTo>
                      <a:pt x="445781" y="0"/>
                    </a:lnTo>
                    <a:cubicBezTo>
                      <a:pt x="458751" y="0"/>
                      <a:pt x="469266" y="10515"/>
                      <a:pt x="469266" y="23485"/>
                    </a:cubicBezTo>
                    <a:lnTo>
                      <a:pt x="469266" y="117424"/>
                    </a:lnTo>
                    <a:cubicBezTo>
                      <a:pt x="469266" y="130394"/>
                      <a:pt x="458751" y="140909"/>
                      <a:pt x="445781" y="140909"/>
                    </a:cubicBezTo>
                    <a:lnTo>
                      <a:pt x="23485" y="140909"/>
                    </a:lnTo>
                    <a:cubicBezTo>
                      <a:pt x="10515" y="140909"/>
                      <a:pt x="0" y="130394"/>
                      <a:pt x="0" y="117424"/>
                    </a:cubicBezTo>
                    <a:lnTo>
                      <a:pt x="0" y="23485"/>
                    </a:lnTo>
                    <a:cubicBezTo>
                      <a:pt x="0" y="10515"/>
                      <a:pt x="10515" y="0"/>
                      <a:pt x="23485"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100" b="1">
                  <a:solidFill>
                    <a:schemeClr val="accent1"/>
                  </a:solidFill>
                  <a:effectLst>
                    <a:innerShdw blurRad="114300">
                      <a:prstClr val="black">
                        <a:alpha val="52000"/>
                      </a:prstClr>
                    </a:innerShdw>
                  </a:effectLst>
                </a:endParaRPr>
              </a:p>
            </p:txBody>
          </p:sp>
        </p:grpSp>
      </p:grpSp>
      <p:sp>
        <p:nvSpPr>
          <p:cNvPr id="96" name="Rectangle 95"/>
          <p:cNvSpPr/>
          <p:nvPr/>
        </p:nvSpPr>
        <p:spPr>
          <a:xfrm>
            <a:off x="547762" y="1954447"/>
            <a:ext cx="2484308" cy="584701"/>
          </a:xfrm>
          <a:prstGeom prst="rect">
            <a:avLst/>
          </a:prstGeom>
          <a:solidFill>
            <a:schemeClr val="accent3"/>
          </a:solidFill>
        </p:spPr>
        <p:txBody>
          <a:bodyPr wrap="square" lIns="121845" tIns="60923" rIns="121845" bIns="60923">
            <a:spAutoFit/>
          </a:bodyPr>
          <a:lstStyle/>
          <a:p>
            <a:pPr algn="ctr"/>
            <a:r>
              <a:rPr lang="en-US" sz="1500" b="1">
                <a:solidFill>
                  <a:prstClr val="white"/>
                </a:solidFill>
              </a:rPr>
              <a:t>Operational Management</a:t>
            </a:r>
          </a:p>
        </p:txBody>
      </p:sp>
      <p:sp>
        <p:nvSpPr>
          <p:cNvPr id="124" name="Rectangle 123"/>
          <p:cNvSpPr/>
          <p:nvPr/>
        </p:nvSpPr>
        <p:spPr>
          <a:xfrm>
            <a:off x="7759141" y="1785289"/>
            <a:ext cx="3744077" cy="3325875"/>
          </a:xfrm>
          <a:prstGeom prst="rect">
            <a:avLst/>
          </a:prstGeom>
          <a:noFill/>
          <a:ln w="38100">
            <a:solidFill>
              <a:srgbClr val="F8981E"/>
            </a:solid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algn="ctr"/>
            <a:endParaRPr lang="en-US" sz="1500"/>
          </a:p>
        </p:txBody>
      </p:sp>
      <p:sp>
        <p:nvSpPr>
          <p:cNvPr id="125" name="Rectangle 124"/>
          <p:cNvSpPr/>
          <p:nvPr/>
        </p:nvSpPr>
        <p:spPr>
          <a:xfrm>
            <a:off x="7921666" y="1954436"/>
            <a:ext cx="3353011" cy="353917"/>
          </a:xfrm>
          <a:prstGeom prst="rect">
            <a:avLst/>
          </a:prstGeom>
          <a:solidFill>
            <a:srgbClr val="F8981E"/>
          </a:solidFill>
        </p:spPr>
        <p:txBody>
          <a:bodyPr wrap="square" lIns="121845" tIns="60923" rIns="121845" bIns="60923">
            <a:spAutoFit/>
          </a:bodyPr>
          <a:lstStyle/>
          <a:p>
            <a:pPr algn="ctr"/>
            <a:r>
              <a:rPr lang="en-US" sz="1500" b="1">
                <a:solidFill>
                  <a:prstClr val="white"/>
                </a:solidFill>
              </a:rPr>
              <a:t>Native AWS Services</a:t>
            </a:r>
          </a:p>
        </p:txBody>
      </p:sp>
      <p:sp>
        <p:nvSpPr>
          <p:cNvPr id="139" name="TextBox 138"/>
          <p:cNvSpPr txBox="1"/>
          <p:nvPr/>
        </p:nvSpPr>
        <p:spPr>
          <a:xfrm>
            <a:off x="8515943" y="3273368"/>
            <a:ext cx="643614" cy="155632"/>
          </a:xfrm>
          <a:prstGeom prst="rect">
            <a:avLst/>
          </a:prstGeom>
          <a:noFill/>
        </p:spPr>
        <p:txBody>
          <a:bodyPr wrap="square" lIns="0" tIns="0" rIns="0" bIns="0" rtlCol="0" anchor="t">
            <a:noAutofit/>
          </a:bodyPr>
          <a:lstStyle/>
          <a:p>
            <a:pPr algn="ctr"/>
            <a:r>
              <a:rPr lang="en-US" sz="1100" b="1"/>
              <a:t>Amazon EC2</a:t>
            </a:r>
            <a:endParaRPr lang="en-US" sz="1500" b="1"/>
          </a:p>
        </p:txBody>
      </p:sp>
      <p:sp>
        <p:nvSpPr>
          <p:cNvPr id="141" name="TextBox 140"/>
          <p:cNvSpPr txBox="1"/>
          <p:nvPr/>
        </p:nvSpPr>
        <p:spPr>
          <a:xfrm>
            <a:off x="9299880" y="3273368"/>
            <a:ext cx="731330" cy="155632"/>
          </a:xfrm>
          <a:prstGeom prst="rect">
            <a:avLst/>
          </a:prstGeom>
          <a:noFill/>
        </p:spPr>
        <p:txBody>
          <a:bodyPr wrap="square" lIns="0" tIns="0" rIns="0" bIns="0" rtlCol="0" anchor="t">
            <a:noAutofit/>
          </a:bodyPr>
          <a:lstStyle/>
          <a:p>
            <a:pPr algn="ctr"/>
            <a:r>
              <a:rPr lang="en-US" sz="1100" b="1"/>
              <a:t>Amazon</a:t>
            </a:r>
            <a:br>
              <a:rPr lang="en-US" sz="1100" b="1"/>
            </a:br>
            <a:r>
              <a:rPr lang="en-US" sz="1100" b="1"/>
              <a:t>S3</a:t>
            </a:r>
            <a:endParaRPr lang="en-US" sz="1500" b="1"/>
          </a:p>
        </p:txBody>
      </p:sp>
      <p:sp>
        <p:nvSpPr>
          <p:cNvPr id="143" name="TextBox 142"/>
          <p:cNvSpPr txBox="1"/>
          <p:nvPr/>
        </p:nvSpPr>
        <p:spPr>
          <a:xfrm>
            <a:off x="9984888" y="3273368"/>
            <a:ext cx="894519" cy="155632"/>
          </a:xfrm>
          <a:prstGeom prst="rect">
            <a:avLst/>
          </a:prstGeom>
          <a:noFill/>
        </p:spPr>
        <p:txBody>
          <a:bodyPr wrap="square" lIns="0" tIns="0" rIns="0" bIns="0" rtlCol="0" anchor="t">
            <a:noAutofit/>
          </a:bodyPr>
          <a:lstStyle/>
          <a:p>
            <a:pPr algn="ctr"/>
            <a:r>
              <a:rPr lang="en-US" sz="1100" b="1"/>
              <a:t>Amazon</a:t>
            </a:r>
            <a:br>
              <a:rPr lang="en-US" sz="1100" b="1"/>
            </a:br>
            <a:r>
              <a:rPr lang="en-US" sz="1100" b="1"/>
              <a:t>RDS</a:t>
            </a:r>
            <a:endParaRPr lang="en-US" sz="1500" b="1"/>
          </a:p>
        </p:txBody>
      </p:sp>
      <p:sp>
        <p:nvSpPr>
          <p:cNvPr id="144" name="TextBox 143"/>
          <p:cNvSpPr txBox="1"/>
          <p:nvPr/>
        </p:nvSpPr>
        <p:spPr>
          <a:xfrm>
            <a:off x="9287503" y="4594168"/>
            <a:ext cx="731330" cy="155632"/>
          </a:xfrm>
          <a:prstGeom prst="rect">
            <a:avLst/>
          </a:prstGeom>
          <a:noFill/>
        </p:spPr>
        <p:txBody>
          <a:bodyPr wrap="square" lIns="0" tIns="0" rIns="0" bIns="0" rtlCol="0" anchor="t">
            <a:noAutofit/>
          </a:bodyPr>
          <a:lstStyle/>
          <a:p>
            <a:pPr algn="ctr"/>
            <a:r>
              <a:rPr lang="en-US" sz="1100" b="1"/>
              <a:t>AWS Direct Connect</a:t>
            </a:r>
          </a:p>
        </p:txBody>
      </p:sp>
      <p:sp>
        <p:nvSpPr>
          <p:cNvPr id="147" name="TextBox 146"/>
          <p:cNvSpPr txBox="1"/>
          <p:nvPr/>
        </p:nvSpPr>
        <p:spPr>
          <a:xfrm>
            <a:off x="10122037" y="4594168"/>
            <a:ext cx="639913" cy="155448"/>
          </a:xfrm>
          <a:prstGeom prst="rect">
            <a:avLst/>
          </a:prstGeom>
          <a:noFill/>
        </p:spPr>
        <p:txBody>
          <a:bodyPr wrap="square" lIns="0" tIns="0" rIns="0" bIns="0" rtlCol="0" anchor="t">
            <a:noAutofit/>
          </a:bodyPr>
          <a:lstStyle/>
          <a:p>
            <a:pPr algn="ctr"/>
            <a:r>
              <a:rPr lang="en-US" sz="1100" b="1"/>
              <a:t>AWS IAM</a:t>
            </a:r>
          </a:p>
        </p:txBody>
      </p:sp>
      <p:sp>
        <p:nvSpPr>
          <p:cNvPr id="149" name="TextBox 148"/>
          <p:cNvSpPr txBox="1"/>
          <p:nvPr/>
        </p:nvSpPr>
        <p:spPr>
          <a:xfrm>
            <a:off x="8520052" y="4594168"/>
            <a:ext cx="643614" cy="155632"/>
          </a:xfrm>
          <a:prstGeom prst="rect">
            <a:avLst/>
          </a:prstGeom>
          <a:noFill/>
        </p:spPr>
        <p:txBody>
          <a:bodyPr wrap="square" lIns="0" tIns="0" rIns="0" bIns="0" rtlCol="0" anchor="t">
            <a:noAutofit/>
          </a:bodyPr>
          <a:lstStyle/>
          <a:p>
            <a:pPr algn="ctr"/>
            <a:r>
              <a:rPr lang="en-US" sz="1100" b="1"/>
              <a:t>AWS IoT</a:t>
            </a:r>
            <a:endParaRPr lang="en-US" sz="1500" b="1"/>
          </a:p>
        </p:txBody>
      </p:sp>
      <p:grpSp>
        <p:nvGrpSpPr>
          <p:cNvPr id="150" name="Group 149"/>
          <p:cNvGrpSpPr/>
          <p:nvPr/>
        </p:nvGrpSpPr>
        <p:grpSpPr>
          <a:xfrm>
            <a:off x="7921654" y="2765651"/>
            <a:ext cx="533261" cy="1527484"/>
            <a:chOff x="8465550" y="1869884"/>
            <a:chExt cx="533400" cy="1149390"/>
          </a:xfrm>
        </p:grpSpPr>
        <p:sp>
          <p:nvSpPr>
            <p:cNvPr id="151" name="TextBox 150"/>
            <p:cNvSpPr txBox="1"/>
            <p:nvPr/>
          </p:nvSpPr>
          <p:spPr>
            <a:xfrm>
              <a:off x="8465550" y="1869884"/>
              <a:ext cx="533400" cy="159220"/>
            </a:xfrm>
            <a:prstGeom prst="rect">
              <a:avLst/>
            </a:prstGeom>
            <a:noFill/>
          </p:spPr>
          <p:txBody>
            <a:bodyPr wrap="square" lIns="0" tIns="0" rIns="0" bIns="0" rtlCol="0">
              <a:spAutoFit/>
            </a:bodyPr>
            <a:lstStyle/>
            <a:p>
              <a:pPr algn="ctr">
                <a:lnSpc>
                  <a:spcPct val="90000"/>
                </a:lnSpc>
              </a:pPr>
              <a:r>
                <a:rPr lang="en-US" sz="1500">
                  <a:solidFill>
                    <a:schemeClr val="tx1">
                      <a:lumMod val="75000"/>
                    </a:schemeClr>
                  </a:solidFill>
                </a:rPr>
                <a:t>…</a:t>
              </a:r>
            </a:p>
          </p:txBody>
        </p:sp>
        <p:sp>
          <p:nvSpPr>
            <p:cNvPr id="152" name="TextBox 151"/>
            <p:cNvSpPr txBox="1"/>
            <p:nvPr/>
          </p:nvSpPr>
          <p:spPr>
            <a:xfrm>
              <a:off x="8465550" y="2860054"/>
              <a:ext cx="533400" cy="159220"/>
            </a:xfrm>
            <a:prstGeom prst="rect">
              <a:avLst/>
            </a:prstGeom>
            <a:noFill/>
          </p:spPr>
          <p:txBody>
            <a:bodyPr wrap="square" lIns="0" tIns="0" rIns="0" bIns="0" rtlCol="0">
              <a:spAutoFit/>
            </a:bodyPr>
            <a:lstStyle/>
            <a:p>
              <a:pPr algn="ctr">
                <a:lnSpc>
                  <a:spcPct val="90000"/>
                </a:lnSpc>
              </a:pPr>
              <a:r>
                <a:rPr lang="en-US" sz="1500">
                  <a:solidFill>
                    <a:schemeClr val="tx1">
                      <a:lumMod val="75000"/>
                    </a:schemeClr>
                  </a:solidFill>
                </a:rPr>
                <a:t>…</a:t>
              </a:r>
            </a:p>
          </p:txBody>
        </p:sp>
      </p:grpSp>
      <p:grpSp>
        <p:nvGrpSpPr>
          <p:cNvPr id="153" name="Group 152"/>
          <p:cNvGrpSpPr/>
          <p:nvPr/>
        </p:nvGrpSpPr>
        <p:grpSpPr>
          <a:xfrm>
            <a:off x="10822129" y="2756574"/>
            <a:ext cx="533261" cy="1534969"/>
            <a:chOff x="11366782" y="1781857"/>
            <a:chExt cx="533400" cy="1148490"/>
          </a:xfrm>
        </p:grpSpPr>
        <p:sp>
          <p:nvSpPr>
            <p:cNvPr id="154" name="TextBox 153"/>
            <p:cNvSpPr txBox="1"/>
            <p:nvPr/>
          </p:nvSpPr>
          <p:spPr>
            <a:xfrm>
              <a:off x="11366782" y="1781857"/>
              <a:ext cx="533400" cy="158320"/>
            </a:xfrm>
            <a:prstGeom prst="rect">
              <a:avLst/>
            </a:prstGeom>
            <a:noFill/>
          </p:spPr>
          <p:txBody>
            <a:bodyPr wrap="square" lIns="0" tIns="0" rIns="0" bIns="0" rtlCol="0">
              <a:spAutoFit/>
            </a:bodyPr>
            <a:lstStyle/>
            <a:p>
              <a:pPr algn="ctr">
                <a:lnSpc>
                  <a:spcPct val="90000"/>
                </a:lnSpc>
              </a:pPr>
              <a:r>
                <a:rPr lang="en-US" sz="1500">
                  <a:solidFill>
                    <a:schemeClr val="tx1">
                      <a:lumMod val="75000"/>
                    </a:schemeClr>
                  </a:solidFill>
                </a:rPr>
                <a:t>…</a:t>
              </a:r>
            </a:p>
          </p:txBody>
        </p:sp>
        <p:sp>
          <p:nvSpPr>
            <p:cNvPr id="155" name="TextBox 154"/>
            <p:cNvSpPr txBox="1"/>
            <p:nvPr/>
          </p:nvSpPr>
          <p:spPr>
            <a:xfrm>
              <a:off x="11366782" y="2772027"/>
              <a:ext cx="533400" cy="158320"/>
            </a:xfrm>
            <a:prstGeom prst="rect">
              <a:avLst/>
            </a:prstGeom>
            <a:noFill/>
          </p:spPr>
          <p:txBody>
            <a:bodyPr wrap="square" lIns="0" tIns="0" rIns="0" bIns="0" rtlCol="0">
              <a:spAutoFit/>
            </a:bodyPr>
            <a:lstStyle/>
            <a:p>
              <a:pPr algn="ctr">
                <a:lnSpc>
                  <a:spcPct val="90000"/>
                </a:lnSpc>
              </a:pPr>
              <a:r>
                <a:rPr lang="en-US" sz="1500">
                  <a:solidFill>
                    <a:schemeClr val="tx1">
                      <a:lumMod val="75000"/>
                    </a:schemeClr>
                  </a:solidFill>
                </a:rPr>
                <a:t>…</a:t>
              </a:r>
            </a:p>
          </p:txBody>
        </p:sp>
      </p:grpSp>
      <p:sp>
        <p:nvSpPr>
          <p:cNvPr id="157" name="Left-Right Arrow 156"/>
          <p:cNvSpPr/>
          <p:nvPr/>
        </p:nvSpPr>
        <p:spPr>
          <a:xfrm>
            <a:off x="7266918" y="3614355"/>
            <a:ext cx="899766" cy="360000"/>
          </a:xfrm>
          <a:prstGeom prst="lef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45" tIns="60923" rIns="121845" bIns="60923" rtlCol="0" anchor="ctr"/>
          <a:lstStyle/>
          <a:p>
            <a:pPr algn="ctr"/>
            <a:endParaRPr lang="en-US" sz="1500"/>
          </a:p>
        </p:txBody>
      </p:sp>
      <p:sp>
        <p:nvSpPr>
          <p:cNvPr id="114" name="Rectangle 113"/>
          <p:cNvSpPr/>
          <p:nvPr/>
        </p:nvSpPr>
        <p:spPr>
          <a:xfrm>
            <a:off x="425297" y="1219201"/>
            <a:ext cx="7244485" cy="462931"/>
          </a:xfrm>
          <a:prstGeom prst="rect">
            <a:avLst/>
          </a:prstGeom>
          <a:solidFill>
            <a:schemeClr val="accent6"/>
          </a:solidFill>
          <a:ln>
            <a:solidFill>
              <a:schemeClr val="accent6"/>
            </a:solidFill>
          </a:ln>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85121" tIns="91360" rIns="185121" bIns="91360" numCol="1" spcCol="1693" anchor="t" anchorCtr="0">
            <a:noAutofit/>
          </a:bodyPr>
          <a:lstStyle/>
          <a:p>
            <a:pPr algn="ctr" defTabSz="577366">
              <a:lnSpc>
                <a:spcPct val="90000"/>
              </a:lnSpc>
              <a:spcBef>
                <a:spcPct val="0"/>
              </a:spcBef>
              <a:spcAft>
                <a:spcPct val="35000"/>
              </a:spcAft>
            </a:pPr>
            <a:r>
              <a:rPr lang="en-US" sz="1600" b="1"/>
              <a:t>vRealize Suite, vSphere Integrated Containers, ISV Ecosystem </a:t>
            </a:r>
          </a:p>
        </p:txBody>
      </p:sp>
      <p:grpSp>
        <p:nvGrpSpPr>
          <p:cNvPr id="6" name="Group 5"/>
          <p:cNvGrpSpPr/>
          <p:nvPr/>
        </p:nvGrpSpPr>
        <p:grpSpPr>
          <a:xfrm>
            <a:off x="5020574" y="2514603"/>
            <a:ext cx="959821" cy="862676"/>
            <a:chOff x="5020279" y="2382981"/>
            <a:chExt cx="960071" cy="862676"/>
          </a:xfrm>
        </p:grpSpPr>
        <p:sp>
          <p:nvSpPr>
            <p:cNvPr id="92" name="Oval 91"/>
            <p:cNvSpPr/>
            <p:nvPr/>
          </p:nvSpPr>
          <p:spPr>
            <a:xfrm>
              <a:off x="5198025" y="2382981"/>
              <a:ext cx="604577" cy="606669"/>
            </a:xfrm>
            <a:prstGeom prst="ellipse">
              <a:avLst/>
            </a:prstGeom>
            <a:solidFill>
              <a:schemeClr val="accent3"/>
            </a:solidFill>
            <a:ln w="19050">
              <a:noFill/>
              <a:round/>
              <a:headEnd/>
              <a:tailEnd/>
            </a:ln>
            <a:effectLst>
              <a:outerShdw blurRad="50800" dist="38100" dir="5400000" algn="t" rotWithShape="0">
                <a:prstClr val="black">
                  <a:alpha val="40000"/>
                </a:prstClr>
              </a:outerShdw>
            </a:effectLst>
          </p:spPr>
          <p:txBody>
            <a:bodyPr wrap="none" lIns="0" tIns="0" rIns="0" bIns="0" anchor="ctr"/>
            <a:lstStyle/>
            <a:p>
              <a:pPr algn="ctr"/>
              <a:endParaRPr lang="en-US" sz="1500">
                <a:solidFill>
                  <a:srgbClr val="FFFFFF"/>
                </a:solidFill>
              </a:endParaRPr>
            </a:p>
          </p:txBody>
        </p:sp>
        <p:sp>
          <p:nvSpPr>
            <p:cNvPr id="94" name="TextBox 93"/>
            <p:cNvSpPr txBox="1"/>
            <p:nvPr/>
          </p:nvSpPr>
          <p:spPr>
            <a:xfrm>
              <a:off x="5020279" y="3043481"/>
              <a:ext cx="960071" cy="202176"/>
            </a:xfrm>
            <a:prstGeom prst="rect">
              <a:avLst/>
            </a:prstGeom>
            <a:noFill/>
          </p:spPr>
          <p:txBody>
            <a:bodyPr wrap="square" lIns="0" tIns="0" rIns="0" bIns="0" rtlCol="0">
              <a:noAutofit/>
            </a:bodyPr>
            <a:lstStyle/>
            <a:p>
              <a:pPr algn="ctr">
                <a:lnSpc>
                  <a:spcPct val="90000"/>
                </a:lnSpc>
              </a:pPr>
              <a:r>
                <a:rPr lang="en-US" sz="1200">
                  <a:solidFill>
                    <a:schemeClr val="tx1">
                      <a:lumMod val="75000"/>
                    </a:schemeClr>
                  </a:solidFill>
                </a:rPr>
                <a:t>vCenter</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8642" y="2493499"/>
              <a:ext cx="385632" cy="385632"/>
            </a:xfrm>
            <a:prstGeom prst="rect">
              <a:avLst/>
            </a:prstGeom>
            <a:effectLst/>
          </p:spPr>
        </p:pic>
      </p:grpSp>
      <p:grpSp>
        <p:nvGrpSpPr>
          <p:cNvPr id="131" name="Group 130"/>
          <p:cNvGrpSpPr/>
          <p:nvPr/>
        </p:nvGrpSpPr>
        <p:grpSpPr>
          <a:xfrm>
            <a:off x="1248775" y="2515591"/>
            <a:ext cx="959821" cy="862676"/>
            <a:chOff x="5020279" y="2382981"/>
            <a:chExt cx="960071" cy="862676"/>
          </a:xfrm>
        </p:grpSpPr>
        <p:sp>
          <p:nvSpPr>
            <p:cNvPr id="132" name="Oval 131"/>
            <p:cNvSpPr/>
            <p:nvPr/>
          </p:nvSpPr>
          <p:spPr>
            <a:xfrm>
              <a:off x="5198025" y="2382981"/>
              <a:ext cx="604577" cy="606669"/>
            </a:xfrm>
            <a:prstGeom prst="ellipse">
              <a:avLst/>
            </a:prstGeom>
            <a:solidFill>
              <a:schemeClr val="accent3"/>
            </a:solidFill>
            <a:ln w="19050">
              <a:noFill/>
              <a:round/>
              <a:headEnd/>
              <a:tailEnd/>
            </a:ln>
            <a:effectLst>
              <a:outerShdw blurRad="50800" dist="38100" dir="5400000" algn="t" rotWithShape="0">
                <a:prstClr val="black">
                  <a:alpha val="40000"/>
                </a:prstClr>
              </a:outerShdw>
            </a:effectLst>
          </p:spPr>
          <p:txBody>
            <a:bodyPr wrap="none" lIns="0" tIns="0" rIns="0" bIns="0" anchor="ctr"/>
            <a:lstStyle/>
            <a:p>
              <a:pPr algn="ctr"/>
              <a:endParaRPr lang="en-US" sz="1500">
                <a:solidFill>
                  <a:srgbClr val="FFFFFF"/>
                </a:solidFill>
              </a:endParaRPr>
            </a:p>
          </p:txBody>
        </p:sp>
        <p:sp>
          <p:nvSpPr>
            <p:cNvPr id="135" name="TextBox 134"/>
            <p:cNvSpPr txBox="1"/>
            <p:nvPr/>
          </p:nvSpPr>
          <p:spPr>
            <a:xfrm>
              <a:off x="5020279" y="3043481"/>
              <a:ext cx="960071" cy="202176"/>
            </a:xfrm>
            <a:prstGeom prst="rect">
              <a:avLst/>
            </a:prstGeom>
            <a:noFill/>
          </p:spPr>
          <p:txBody>
            <a:bodyPr wrap="square" lIns="0" tIns="0" rIns="0" bIns="0" rtlCol="0">
              <a:noAutofit/>
            </a:bodyPr>
            <a:lstStyle/>
            <a:p>
              <a:pPr algn="ctr">
                <a:lnSpc>
                  <a:spcPct val="90000"/>
                </a:lnSpc>
              </a:pPr>
              <a:r>
                <a:rPr lang="en-US" sz="1200">
                  <a:solidFill>
                    <a:schemeClr val="tx1">
                      <a:lumMod val="75000"/>
                    </a:schemeClr>
                  </a:solidFill>
                </a:rPr>
                <a:t>vCenter</a:t>
              </a:r>
            </a:p>
          </p:txBody>
        </p:sp>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8642" y="2493499"/>
              <a:ext cx="385632" cy="385632"/>
            </a:xfrm>
            <a:prstGeom prst="rect">
              <a:avLst/>
            </a:prstGeom>
            <a:effectLst/>
          </p:spPr>
        </p:pic>
      </p:grpSp>
      <p:sp>
        <p:nvSpPr>
          <p:cNvPr id="158" name="Title 1"/>
          <p:cNvSpPr>
            <a:spLocks noGrp="1"/>
          </p:cNvSpPr>
          <p:nvPr>
            <p:ph type="title"/>
          </p:nvPr>
        </p:nvSpPr>
        <p:spPr>
          <a:xfrm>
            <a:off x="610872" y="330200"/>
            <a:ext cx="10967086" cy="812800"/>
          </a:xfrm>
        </p:spPr>
        <p:txBody>
          <a:bodyPr/>
          <a:lstStyle/>
          <a:p>
            <a:r>
              <a:rPr lang="en-US"/>
              <a:t>VMware Cloud on AWS</a:t>
            </a:r>
            <a:endParaRPr lang="en-US" b="0"/>
          </a:p>
        </p:txBody>
      </p:sp>
      <p:pic>
        <p:nvPicPr>
          <p:cNvPr id="162" name="Picture 1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3777" y="2484779"/>
            <a:ext cx="603094" cy="723900"/>
          </a:xfrm>
          <a:prstGeom prst="rect">
            <a:avLst/>
          </a:prstGeom>
        </p:spPr>
      </p:pic>
      <p:pic>
        <p:nvPicPr>
          <p:cNvPr id="163" name="Picture 1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28526" y="2598405"/>
            <a:ext cx="503009" cy="521775"/>
          </a:xfrm>
          <a:prstGeom prst="rect">
            <a:avLst/>
          </a:prstGeom>
        </p:spPr>
      </p:pic>
      <p:pic>
        <p:nvPicPr>
          <p:cNvPr id="164" name="Picture 1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81391" y="2511736"/>
            <a:ext cx="521231" cy="602829"/>
          </a:xfrm>
          <a:prstGeom prst="rect">
            <a:avLst/>
          </a:prstGeom>
        </p:spPr>
      </p:pic>
      <p:pic>
        <p:nvPicPr>
          <p:cNvPr id="165" name="Picture 1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90205" y="3775908"/>
            <a:ext cx="548497" cy="658368"/>
          </a:xfrm>
          <a:prstGeom prst="rect">
            <a:avLst/>
          </a:prstGeom>
        </p:spPr>
      </p:pic>
      <p:pic>
        <p:nvPicPr>
          <p:cNvPr id="166" name="Picture 16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78896" y="3820989"/>
            <a:ext cx="335614" cy="636067"/>
          </a:xfrm>
          <a:prstGeom prst="rect">
            <a:avLst/>
          </a:prstGeom>
        </p:spPr>
      </p:pic>
      <p:pic>
        <p:nvPicPr>
          <p:cNvPr id="167" name="Picture 16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07049" y="3800308"/>
            <a:ext cx="544638" cy="653737"/>
          </a:xfrm>
          <a:prstGeom prst="rect">
            <a:avLst/>
          </a:prstGeom>
        </p:spPr>
      </p:pic>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6694" y="3377277"/>
            <a:ext cx="1741021" cy="1741475"/>
          </a:xfrm>
          <a:prstGeom prst="rect">
            <a:avLst/>
          </a:prstGeom>
          <a:noFill/>
        </p:spPr>
      </p:pic>
      <p:grpSp>
        <p:nvGrpSpPr>
          <p:cNvPr id="12" name="Group 11"/>
          <p:cNvGrpSpPr/>
          <p:nvPr/>
        </p:nvGrpSpPr>
        <p:grpSpPr>
          <a:xfrm>
            <a:off x="2745599" y="2714064"/>
            <a:ext cx="899766" cy="360000"/>
            <a:chOff x="2744727" y="2714064"/>
            <a:chExt cx="900000" cy="360000"/>
          </a:xfrm>
        </p:grpSpPr>
        <p:sp>
          <p:nvSpPr>
            <p:cNvPr id="80" name="Left-Right Arrow 79"/>
            <p:cNvSpPr/>
            <p:nvPr/>
          </p:nvSpPr>
          <p:spPr>
            <a:xfrm>
              <a:off x="2744727" y="2714064"/>
              <a:ext cx="900000" cy="360000"/>
            </a:xfrm>
            <a:prstGeom prst="lef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pic>
          <p:nvPicPr>
            <p:cNvPr id="9" name="Picture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79240" y="2808983"/>
              <a:ext cx="416066" cy="158308"/>
            </a:xfrm>
            <a:prstGeom prst="rect">
              <a:avLst/>
            </a:prstGeom>
          </p:spPr>
        </p:pic>
      </p:grpSp>
      <p:sp>
        <p:nvSpPr>
          <p:cNvPr id="75" name="TextBox 74"/>
          <p:cNvSpPr txBox="1"/>
          <p:nvPr/>
        </p:nvSpPr>
        <p:spPr>
          <a:xfrm>
            <a:off x="3470512" y="4428382"/>
            <a:ext cx="1338033" cy="563273"/>
          </a:xfrm>
          <a:prstGeom prst="rect">
            <a:avLst/>
          </a:prstGeom>
          <a:noFill/>
        </p:spPr>
        <p:txBody>
          <a:bodyPr wrap="square" lIns="0" tIns="0" rIns="0" bIns="0" rtlCol="0">
            <a:noAutofit/>
          </a:bodyPr>
          <a:lstStyle/>
          <a:p>
            <a:pPr marL="171343" indent="-171343">
              <a:lnSpc>
                <a:spcPct val="90000"/>
              </a:lnSpc>
              <a:buFont typeface="Arial" panose="020B0604020202020204" pitchFamily="34" charset="0"/>
              <a:buChar char="•"/>
            </a:pPr>
            <a:r>
              <a:rPr lang="en-US" sz="800" b="1">
                <a:solidFill>
                  <a:srgbClr val="FF0000"/>
                </a:solidFill>
              </a:rPr>
              <a:t>ESXi on Dedicated Hardware</a:t>
            </a:r>
          </a:p>
          <a:p>
            <a:pPr marL="171343" indent="-171343">
              <a:lnSpc>
                <a:spcPct val="90000"/>
              </a:lnSpc>
              <a:buFont typeface="Arial" panose="020B0604020202020204" pitchFamily="34" charset="0"/>
              <a:buChar char="•"/>
            </a:pPr>
            <a:r>
              <a:rPr lang="en-US" sz="800">
                <a:solidFill>
                  <a:schemeClr val="tx1">
                    <a:lumMod val="75000"/>
                  </a:schemeClr>
                </a:solidFill>
              </a:rPr>
              <a:t>Support for VMs and Containers</a:t>
            </a:r>
          </a:p>
        </p:txBody>
      </p:sp>
      <p:sp>
        <p:nvSpPr>
          <p:cNvPr id="76" name="TextBox 75"/>
          <p:cNvSpPr txBox="1"/>
          <p:nvPr/>
        </p:nvSpPr>
        <p:spPr>
          <a:xfrm>
            <a:off x="4875863" y="4420825"/>
            <a:ext cx="1370910" cy="563273"/>
          </a:xfrm>
          <a:prstGeom prst="rect">
            <a:avLst/>
          </a:prstGeom>
          <a:noFill/>
        </p:spPr>
        <p:txBody>
          <a:bodyPr wrap="square" lIns="0" tIns="0" rIns="0" bIns="0" rtlCol="0">
            <a:noAutofit/>
          </a:bodyPr>
          <a:lstStyle/>
          <a:p>
            <a:pPr marL="171343" indent="-171343">
              <a:lnSpc>
                <a:spcPct val="90000"/>
              </a:lnSpc>
              <a:buFont typeface="Arial" panose="020B0604020202020204" pitchFamily="34" charset="0"/>
              <a:buChar char="•"/>
            </a:pPr>
            <a:r>
              <a:rPr lang="en-US" sz="800">
                <a:solidFill>
                  <a:schemeClr val="tx1">
                    <a:lumMod val="75000"/>
                  </a:schemeClr>
                </a:solidFill>
              </a:rPr>
              <a:t>vSAN on Flash and EBS Storage</a:t>
            </a:r>
          </a:p>
          <a:p>
            <a:pPr marL="171343" indent="-171343">
              <a:lnSpc>
                <a:spcPct val="90000"/>
              </a:lnSpc>
              <a:buFont typeface="Arial" panose="020B0604020202020204" pitchFamily="34" charset="0"/>
              <a:buChar char="•"/>
            </a:pPr>
            <a:r>
              <a:rPr lang="en-US" sz="800">
                <a:solidFill>
                  <a:schemeClr val="tx1">
                    <a:lumMod val="75000"/>
                  </a:schemeClr>
                </a:solidFill>
              </a:rPr>
              <a:t>Replication and DR Orchestration</a:t>
            </a:r>
          </a:p>
        </p:txBody>
      </p:sp>
      <p:sp>
        <p:nvSpPr>
          <p:cNvPr id="77" name="TextBox 76"/>
          <p:cNvSpPr txBox="1"/>
          <p:nvPr/>
        </p:nvSpPr>
        <p:spPr>
          <a:xfrm>
            <a:off x="6380377" y="4418382"/>
            <a:ext cx="1170150" cy="563273"/>
          </a:xfrm>
          <a:prstGeom prst="rect">
            <a:avLst/>
          </a:prstGeom>
          <a:noFill/>
        </p:spPr>
        <p:txBody>
          <a:bodyPr wrap="square" lIns="0" tIns="0" rIns="0" bIns="0" rtlCol="0">
            <a:noAutofit/>
          </a:bodyPr>
          <a:lstStyle/>
          <a:p>
            <a:pPr marL="171343" indent="-171343">
              <a:lnSpc>
                <a:spcPct val="90000"/>
              </a:lnSpc>
              <a:buFont typeface="Arial" panose="020B0604020202020204" pitchFamily="34" charset="0"/>
              <a:buChar char="•"/>
            </a:pPr>
            <a:r>
              <a:rPr lang="en-US" sz="800">
                <a:solidFill>
                  <a:schemeClr val="tx1">
                    <a:lumMod val="75000"/>
                  </a:schemeClr>
                </a:solidFill>
              </a:rPr>
              <a:t>NSX Spanning on-premises and Cloud </a:t>
            </a:r>
          </a:p>
          <a:p>
            <a:pPr marL="171343" indent="-171343">
              <a:lnSpc>
                <a:spcPct val="90000"/>
              </a:lnSpc>
              <a:buFont typeface="Arial" panose="020B0604020202020204" pitchFamily="34" charset="0"/>
              <a:buChar char="•"/>
            </a:pPr>
            <a:r>
              <a:rPr lang="en-US" sz="800">
                <a:solidFill>
                  <a:schemeClr val="tx1">
                    <a:lumMod val="75000"/>
                  </a:schemeClr>
                </a:solidFill>
              </a:rPr>
              <a:t>Advanced Networking &amp; Security Services</a:t>
            </a:r>
          </a:p>
        </p:txBody>
      </p:sp>
      <p:sp>
        <p:nvSpPr>
          <p:cNvPr id="72" name="Rectangle 71"/>
          <p:cNvSpPr/>
          <p:nvPr/>
        </p:nvSpPr>
        <p:spPr>
          <a:xfrm>
            <a:off x="3266784" y="5243550"/>
            <a:ext cx="8236434" cy="484169"/>
          </a:xfrm>
          <a:prstGeom prst="rect">
            <a:avLst/>
          </a:prstGeom>
          <a:solidFill>
            <a:srgbClr val="F8981E"/>
          </a:solidFill>
          <a:ln w="38100">
            <a:solidFill>
              <a:srgbClr val="F8981E"/>
            </a:solid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algn="ctr"/>
            <a:r>
              <a:rPr lang="en-US" sz="1500" b="1"/>
              <a:t>AWS Global Infrastructure</a:t>
            </a:r>
          </a:p>
        </p:txBody>
      </p:sp>
    </p:spTree>
    <p:extLst>
      <p:ext uri="{BB962C8B-B14F-4D97-AF65-F5344CB8AC3E}">
        <p14:creationId xmlns:p14="http://schemas.microsoft.com/office/powerpoint/2010/main" val="174638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2" nodeType="click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6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4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4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5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2" nodeType="clickEffect">
                                  <p:stCondLst>
                                    <p:cond delay="0"/>
                                  </p:stCondLst>
                                  <p:childTnLst>
                                    <p:set>
                                      <p:cBhvr>
                                        <p:cTn id="98" dur="1" fill="hold">
                                          <p:stCondLst>
                                            <p:cond delay="0"/>
                                          </p:stCondLst>
                                        </p:cTn>
                                        <p:tgtEl>
                                          <p:spTgt spid="12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1" nodeType="clickEffect">
                                  <p:stCondLst>
                                    <p:cond delay="0"/>
                                  </p:stCondLst>
                                  <p:childTnLst>
                                    <p:set>
                                      <p:cBhvr>
                                        <p:cTn id="102" dur="1" fill="hold">
                                          <p:stCondLst>
                                            <p:cond delay="0"/>
                                          </p:stCondLst>
                                        </p:cTn>
                                        <p:tgtEl>
                                          <p:spTgt spid="7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12" grpId="0" animBg="1"/>
      <p:bldP spid="129" grpId="0" animBg="1"/>
      <p:bldP spid="129" grpId="1" animBg="1"/>
      <p:bldP spid="129" grpId="2" animBg="1"/>
      <p:bldP spid="130" grpId="0" animBg="1"/>
      <p:bldP spid="133" grpId="0" animBg="1"/>
      <p:bldP spid="134" grpId="0" animBg="1"/>
      <p:bldP spid="209" grpId="0" animBg="1"/>
      <p:bldP spid="96" grpId="0" animBg="1"/>
      <p:bldP spid="124" grpId="0" animBg="1"/>
      <p:bldP spid="125" grpId="0" animBg="1"/>
      <p:bldP spid="139" grpId="0"/>
      <p:bldP spid="141" grpId="0"/>
      <p:bldP spid="143" grpId="0"/>
      <p:bldP spid="144" grpId="0"/>
      <p:bldP spid="147" grpId="0"/>
      <p:bldP spid="149" grpId="0"/>
      <p:bldP spid="157" grpId="0" animBg="1"/>
      <p:bldP spid="114" grpId="0" animBg="1"/>
      <p:bldP spid="75" grpId="0"/>
      <p:bldP spid="76" grpId="0"/>
      <p:bldP spid="77" grpId="0"/>
      <p:bldP spid="72" grpId="0" animBg="1"/>
      <p:bldP spid="72" grpId="1" animBg="1"/>
      <p:bldP spid="72" grpId="2"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77">
            <a:extLst>
              <a:ext uri="{FF2B5EF4-FFF2-40B4-BE49-F238E27FC236}">
                <a16:creationId xmlns:a16="http://schemas.microsoft.com/office/drawing/2014/main" id="{D2B3ADB7-CAAA-964B-94CF-A1290F55878F}"/>
              </a:ext>
            </a:extLst>
          </p:cNvPr>
          <p:cNvSpPr>
            <a:spLocks noGrp="1"/>
          </p:cNvSpPr>
          <p:nvPr>
            <p:ph type="title"/>
          </p:nvPr>
        </p:nvSpPr>
        <p:spPr>
          <a:xfrm>
            <a:off x="609441" y="330200"/>
            <a:ext cx="10969943" cy="481630"/>
          </a:xfrm>
        </p:spPr>
        <p:txBody>
          <a:bodyPr/>
          <a:lstStyle/>
          <a:p>
            <a:r>
              <a:rPr lang="en-US"/>
              <a:t>Relentless Availability with Stretched Cluster and AWS</a:t>
            </a:r>
          </a:p>
        </p:txBody>
      </p:sp>
      <p:sp>
        <p:nvSpPr>
          <p:cNvPr id="36" name="Text Placeholder 35">
            <a:extLst>
              <a:ext uri="{FF2B5EF4-FFF2-40B4-BE49-F238E27FC236}">
                <a16:creationId xmlns:a16="http://schemas.microsoft.com/office/drawing/2014/main" id="{B14EFBEF-0467-BD47-A9A1-E24584AF932C}"/>
              </a:ext>
            </a:extLst>
          </p:cNvPr>
          <p:cNvSpPr>
            <a:spLocks noGrp="1"/>
          </p:cNvSpPr>
          <p:nvPr>
            <p:ph type="body" sz="quarter" idx="17"/>
          </p:nvPr>
        </p:nvSpPr>
        <p:spPr>
          <a:xfrm>
            <a:off x="8380413" y="1600199"/>
            <a:ext cx="3808412" cy="4595365"/>
          </a:xfrm>
        </p:spPr>
        <p:txBody>
          <a:bodyPr/>
          <a:lstStyle/>
          <a:p>
            <a:pPr marL="342900" indent="-342900">
              <a:buFont typeface="+mj-lt"/>
              <a:buAutoNum type="arabicPeriod"/>
            </a:pPr>
            <a:r>
              <a:rPr lang="en-US"/>
              <a:t>Site failure occurs</a:t>
            </a:r>
          </a:p>
          <a:p>
            <a:pPr marL="342900" indent="-342900">
              <a:buFont typeface="+mj-lt"/>
              <a:buAutoNum type="arabicPeriod"/>
            </a:pPr>
            <a:r>
              <a:rPr lang="en-US"/>
              <a:t>vSphere HA restarts affected VMs </a:t>
            </a:r>
          </a:p>
          <a:p>
            <a:pPr marL="342900" indent="-342900">
              <a:buFont typeface="+mj-lt"/>
              <a:buAutoNum type="arabicPeriod"/>
            </a:pPr>
            <a:r>
              <a:rPr lang="en-US"/>
              <a:t>AZ restored; Data resynchronized</a:t>
            </a:r>
          </a:p>
          <a:p>
            <a:pPr marL="342900" indent="-342900">
              <a:buFont typeface="+mj-lt"/>
              <a:buAutoNum type="arabicPeriod"/>
            </a:pPr>
            <a:r>
              <a:rPr lang="en-US"/>
              <a:t>Locality restored manually*</a:t>
            </a:r>
          </a:p>
          <a:p>
            <a:pPr lvl="0">
              <a:spcBef>
                <a:spcPts val="0"/>
              </a:spcBef>
              <a:buClrTx/>
              <a:buSzTx/>
              <a:buNone/>
              <a:defRPr/>
            </a:pPr>
            <a:endParaRPr lang="en-US" sz="3200">
              <a:solidFill>
                <a:schemeClr val="bg1">
                  <a:lumMod val="50000"/>
                </a:schemeClr>
              </a:solidFill>
            </a:endParaRPr>
          </a:p>
        </p:txBody>
      </p:sp>
      <p:sp>
        <p:nvSpPr>
          <p:cNvPr id="81" name="Text Placeholder 80">
            <a:extLst>
              <a:ext uri="{FF2B5EF4-FFF2-40B4-BE49-F238E27FC236}">
                <a16:creationId xmlns:a16="http://schemas.microsoft.com/office/drawing/2014/main" id="{14E896DE-E247-8E4D-8D09-4C050847AB5C}"/>
              </a:ext>
            </a:extLst>
          </p:cNvPr>
          <p:cNvSpPr>
            <a:spLocks noGrp="1"/>
          </p:cNvSpPr>
          <p:nvPr>
            <p:ph type="subTitle" idx="10"/>
          </p:nvPr>
        </p:nvSpPr>
        <p:spPr/>
        <p:txBody>
          <a:bodyPr/>
          <a:lstStyle/>
          <a:p>
            <a:r>
              <a:rPr lang="en-US"/>
              <a:t>AZ Failure</a:t>
            </a:r>
          </a:p>
        </p:txBody>
      </p:sp>
      <p:sp>
        <p:nvSpPr>
          <p:cNvPr id="53" name="Rectangle 52">
            <a:extLst>
              <a:ext uri="{FF2B5EF4-FFF2-40B4-BE49-F238E27FC236}">
                <a16:creationId xmlns:a16="http://schemas.microsoft.com/office/drawing/2014/main" id="{DDA3057C-66AB-5A48-B073-930E84D191CB}"/>
              </a:ext>
            </a:extLst>
          </p:cNvPr>
          <p:cNvSpPr/>
          <p:nvPr/>
        </p:nvSpPr>
        <p:spPr>
          <a:xfrm>
            <a:off x="422574" y="3367962"/>
            <a:ext cx="7122135" cy="2699255"/>
          </a:xfrm>
          <a:prstGeom prst="rect">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799">
                <a:solidFill>
                  <a:schemeClr val="accent1"/>
                </a:solidFill>
              </a:rPr>
              <a:t>Stretched Cluster</a:t>
            </a:r>
          </a:p>
        </p:txBody>
      </p:sp>
      <p:sp>
        <p:nvSpPr>
          <p:cNvPr id="11" name="Freeform 86">
            <a:extLst>
              <a:ext uri="{FF2B5EF4-FFF2-40B4-BE49-F238E27FC236}">
                <a16:creationId xmlns:a16="http://schemas.microsoft.com/office/drawing/2014/main" id="{F5015EEF-3272-034B-BDAC-8A6182C9BA09}"/>
              </a:ext>
            </a:extLst>
          </p:cNvPr>
          <p:cNvSpPr>
            <a:spLocks noChangeAspect="1" noEditPoints="1"/>
          </p:cNvSpPr>
          <p:nvPr/>
        </p:nvSpPr>
        <p:spPr bwMode="auto">
          <a:xfrm>
            <a:off x="769328" y="3945531"/>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86">
            <a:extLst>
              <a:ext uri="{FF2B5EF4-FFF2-40B4-BE49-F238E27FC236}">
                <a16:creationId xmlns:a16="http://schemas.microsoft.com/office/drawing/2014/main" id="{01BD760A-DD2B-1D4D-BB54-8E8EBA8D136C}"/>
              </a:ext>
            </a:extLst>
          </p:cNvPr>
          <p:cNvSpPr>
            <a:spLocks noChangeAspect="1" noEditPoints="1"/>
          </p:cNvSpPr>
          <p:nvPr/>
        </p:nvSpPr>
        <p:spPr bwMode="auto">
          <a:xfrm>
            <a:off x="769328" y="4341676"/>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6">
            <a:extLst>
              <a:ext uri="{FF2B5EF4-FFF2-40B4-BE49-F238E27FC236}">
                <a16:creationId xmlns:a16="http://schemas.microsoft.com/office/drawing/2014/main" id="{2DB9AC2A-B384-564E-B8BA-B81EDD35496C}"/>
              </a:ext>
            </a:extLst>
          </p:cNvPr>
          <p:cNvSpPr>
            <a:spLocks noChangeAspect="1" noEditPoints="1"/>
          </p:cNvSpPr>
          <p:nvPr/>
        </p:nvSpPr>
        <p:spPr bwMode="auto">
          <a:xfrm>
            <a:off x="1974251" y="4340964"/>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8A89F22C-DF7C-2841-B1E2-EF6ACC60F239}"/>
              </a:ext>
            </a:extLst>
          </p:cNvPr>
          <p:cNvSpPr/>
          <p:nvPr/>
        </p:nvSpPr>
        <p:spPr>
          <a:xfrm>
            <a:off x="769328" y="4704825"/>
            <a:ext cx="2345060" cy="38068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16" name="Rectangle 15">
            <a:extLst>
              <a:ext uri="{FF2B5EF4-FFF2-40B4-BE49-F238E27FC236}">
                <a16:creationId xmlns:a16="http://schemas.microsoft.com/office/drawing/2014/main" id="{3EC225E5-ACE2-C844-AA21-8B2FC9CC9837}"/>
              </a:ext>
            </a:extLst>
          </p:cNvPr>
          <p:cNvSpPr/>
          <p:nvPr/>
        </p:nvSpPr>
        <p:spPr>
          <a:xfrm>
            <a:off x="6123458" y="4704825"/>
            <a:ext cx="1161056" cy="38068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17" name="Rectangle 16">
            <a:extLst>
              <a:ext uri="{FF2B5EF4-FFF2-40B4-BE49-F238E27FC236}">
                <a16:creationId xmlns:a16="http://schemas.microsoft.com/office/drawing/2014/main" id="{9A64731E-2F5B-144C-BF59-B37C010C3C5D}"/>
              </a:ext>
            </a:extLst>
          </p:cNvPr>
          <p:cNvSpPr/>
          <p:nvPr/>
        </p:nvSpPr>
        <p:spPr>
          <a:xfrm>
            <a:off x="769573" y="5148952"/>
            <a:ext cx="6572651" cy="441285"/>
          </a:xfrm>
          <a:prstGeom prst="rect">
            <a:avLst/>
          </a:prstGeom>
          <a:solidFill>
            <a:srgbClr val="F8981D"/>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solidFill>
                  <a:schemeClr val="bg1"/>
                </a:solidFill>
              </a:rPr>
              <a:t>Region</a:t>
            </a:r>
          </a:p>
        </p:txBody>
      </p:sp>
      <p:sp>
        <p:nvSpPr>
          <p:cNvPr id="18" name="Rectangle 17">
            <a:extLst>
              <a:ext uri="{FF2B5EF4-FFF2-40B4-BE49-F238E27FC236}">
                <a16:creationId xmlns:a16="http://schemas.microsoft.com/office/drawing/2014/main" id="{F64E42EC-9382-EC49-9D63-90853AD576E8}"/>
              </a:ext>
            </a:extLst>
          </p:cNvPr>
          <p:cNvSpPr/>
          <p:nvPr/>
        </p:nvSpPr>
        <p:spPr>
          <a:xfrm>
            <a:off x="3436591" y="4704825"/>
            <a:ext cx="2345060" cy="380681"/>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99"/>
              <a:t>AZ</a:t>
            </a:r>
          </a:p>
        </p:txBody>
      </p:sp>
      <p:sp>
        <p:nvSpPr>
          <p:cNvPr id="19" name="TextBox 18">
            <a:extLst>
              <a:ext uri="{FF2B5EF4-FFF2-40B4-BE49-F238E27FC236}">
                <a16:creationId xmlns:a16="http://schemas.microsoft.com/office/drawing/2014/main" id="{17F9B35C-D399-554D-8C7B-6C5C4F85499C}"/>
              </a:ext>
            </a:extLst>
          </p:cNvPr>
          <p:cNvSpPr txBox="1"/>
          <p:nvPr/>
        </p:nvSpPr>
        <p:spPr>
          <a:xfrm>
            <a:off x="6155474" y="4257157"/>
            <a:ext cx="1069698" cy="300559"/>
          </a:xfrm>
          <a:prstGeom prst="rect">
            <a:avLst/>
          </a:prstGeom>
          <a:noFill/>
        </p:spPr>
        <p:txBody>
          <a:bodyPr wrap="none" lIns="0" tIns="0" rIns="0" bIns="0" rtlCol="0">
            <a:spAutoFit/>
          </a:bodyPr>
          <a:lstStyle/>
          <a:p>
            <a:pPr algn="ctr">
              <a:lnSpc>
                <a:spcPct val="90000"/>
              </a:lnSpc>
            </a:pPr>
            <a:r>
              <a:rPr lang="en-US" sz="1600"/>
              <a:t>Witness</a:t>
            </a:r>
          </a:p>
        </p:txBody>
      </p:sp>
      <p:sp>
        <p:nvSpPr>
          <p:cNvPr id="20" name="Freeform 86">
            <a:extLst>
              <a:ext uri="{FF2B5EF4-FFF2-40B4-BE49-F238E27FC236}">
                <a16:creationId xmlns:a16="http://schemas.microsoft.com/office/drawing/2014/main" id="{4832E26C-A510-8E4A-83E9-08ABC8AE6B8C}"/>
              </a:ext>
            </a:extLst>
          </p:cNvPr>
          <p:cNvSpPr>
            <a:spLocks noChangeAspect="1" noEditPoints="1"/>
          </p:cNvSpPr>
          <p:nvPr/>
        </p:nvSpPr>
        <p:spPr bwMode="auto">
          <a:xfrm>
            <a:off x="3442997" y="3961485"/>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86">
            <a:extLst>
              <a:ext uri="{FF2B5EF4-FFF2-40B4-BE49-F238E27FC236}">
                <a16:creationId xmlns:a16="http://schemas.microsoft.com/office/drawing/2014/main" id="{8A4C286B-BE59-DD47-9F11-B669619EC8A4}"/>
              </a:ext>
            </a:extLst>
          </p:cNvPr>
          <p:cNvSpPr>
            <a:spLocks noChangeAspect="1" noEditPoints="1"/>
          </p:cNvSpPr>
          <p:nvPr/>
        </p:nvSpPr>
        <p:spPr bwMode="auto">
          <a:xfrm>
            <a:off x="3442997" y="4357631"/>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6">
            <a:extLst>
              <a:ext uri="{FF2B5EF4-FFF2-40B4-BE49-F238E27FC236}">
                <a16:creationId xmlns:a16="http://schemas.microsoft.com/office/drawing/2014/main" id="{C4888615-6793-5949-9EBC-A4FB4869722A}"/>
              </a:ext>
            </a:extLst>
          </p:cNvPr>
          <p:cNvSpPr>
            <a:spLocks noChangeAspect="1" noEditPoints="1"/>
          </p:cNvSpPr>
          <p:nvPr/>
        </p:nvSpPr>
        <p:spPr bwMode="auto">
          <a:xfrm>
            <a:off x="4647920" y="3960773"/>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6">
            <a:extLst>
              <a:ext uri="{FF2B5EF4-FFF2-40B4-BE49-F238E27FC236}">
                <a16:creationId xmlns:a16="http://schemas.microsoft.com/office/drawing/2014/main" id="{93DA5F42-04B3-A146-B0E5-9E8ECC28630F}"/>
              </a:ext>
            </a:extLst>
          </p:cNvPr>
          <p:cNvSpPr>
            <a:spLocks noChangeAspect="1" noEditPoints="1"/>
          </p:cNvSpPr>
          <p:nvPr/>
        </p:nvSpPr>
        <p:spPr bwMode="auto">
          <a:xfrm>
            <a:off x="4647920" y="4356919"/>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86">
            <a:extLst>
              <a:ext uri="{FF2B5EF4-FFF2-40B4-BE49-F238E27FC236}">
                <a16:creationId xmlns:a16="http://schemas.microsoft.com/office/drawing/2014/main" id="{FC457F68-1048-8044-8B70-22069ED4201D}"/>
              </a:ext>
            </a:extLst>
          </p:cNvPr>
          <p:cNvSpPr>
            <a:spLocks noChangeAspect="1" noEditPoints="1"/>
          </p:cNvSpPr>
          <p:nvPr/>
        </p:nvSpPr>
        <p:spPr bwMode="auto">
          <a:xfrm>
            <a:off x="6137119" y="3944819"/>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247D3A38-F7AA-C546-80BB-CD8A0BCF6239}"/>
              </a:ext>
            </a:extLst>
          </p:cNvPr>
          <p:cNvGrpSpPr/>
          <p:nvPr/>
        </p:nvGrpSpPr>
        <p:grpSpPr>
          <a:xfrm>
            <a:off x="4058022" y="2472657"/>
            <a:ext cx="3501655" cy="775074"/>
            <a:chOff x="4058022" y="2472657"/>
            <a:chExt cx="3501655" cy="775074"/>
          </a:xfrm>
        </p:grpSpPr>
        <p:sp>
          <p:nvSpPr>
            <p:cNvPr id="67" name="Freeform 5">
              <a:extLst>
                <a:ext uri="{FF2B5EF4-FFF2-40B4-BE49-F238E27FC236}">
                  <a16:creationId xmlns:a16="http://schemas.microsoft.com/office/drawing/2014/main" id="{1A0350DD-DC0D-244C-B5A6-6EDEAE688B94}"/>
                </a:ext>
              </a:extLst>
            </p:cNvPr>
            <p:cNvSpPr>
              <a:spLocks noChangeAspect="1" noEditPoints="1"/>
            </p:cNvSpPr>
            <p:nvPr/>
          </p:nvSpPr>
          <p:spPr bwMode="auto">
            <a:xfrm>
              <a:off x="4058022" y="2472657"/>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5">
              <a:extLst>
                <a:ext uri="{FF2B5EF4-FFF2-40B4-BE49-F238E27FC236}">
                  <a16:creationId xmlns:a16="http://schemas.microsoft.com/office/drawing/2014/main" id="{3D240A31-F275-EF4D-A760-C124DA9B4208}"/>
                </a:ext>
              </a:extLst>
            </p:cNvPr>
            <p:cNvSpPr>
              <a:spLocks noChangeAspect="1" noEditPoints="1"/>
            </p:cNvSpPr>
            <p:nvPr/>
          </p:nvSpPr>
          <p:spPr bwMode="auto">
            <a:xfrm>
              <a:off x="4966884" y="2472657"/>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5">
              <a:extLst>
                <a:ext uri="{FF2B5EF4-FFF2-40B4-BE49-F238E27FC236}">
                  <a16:creationId xmlns:a16="http://schemas.microsoft.com/office/drawing/2014/main" id="{0A059BD7-5FC0-B54B-BF15-6A23D2E33A7D}"/>
                </a:ext>
              </a:extLst>
            </p:cNvPr>
            <p:cNvSpPr>
              <a:spLocks noChangeAspect="1" noEditPoints="1"/>
            </p:cNvSpPr>
            <p:nvPr/>
          </p:nvSpPr>
          <p:spPr bwMode="auto">
            <a:xfrm>
              <a:off x="5875746" y="2472657"/>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5">
              <a:extLst>
                <a:ext uri="{FF2B5EF4-FFF2-40B4-BE49-F238E27FC236}">
                  <a16:creationId xmlns:a16="http://schemas.microsoft.com/office/drawing/2014/main" id="{422F2F73-1AED-CD42-A53F-562396DBF6E2}"/>
                </a:ext>
              </a:extLst>
            </p:cNvPr>
            <p:cNvSpPr>
              <a:spLocks noChangeAspect="1" noEditPoints="1"/>
            </p:cNvSpPr>
            <p:nvPr/>
          </p:nvSpPr>
          <p:spPr bwMode="auto">
            <a:xfrm>
              <a:off x="6784604" y="2472657"/>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1" name="Freeform 1">
            <a:extLst>
              <a:ext uri="{FF2B5EF4-FFF2-40B4-BE49-F238E27FC236}">
                <a16:creationId xmlns:a16="http://schemas.microsoft.com/office/drawing/2014/main" id="{5BCD70F9-DB4D-CF4E-AD87-9A276CDD78CB}"/>
              </a:ext>
            </a:extLst>
          </p:cNvPr>
          <p:cNvSpPr>
            <a:spLocks noChangeArrowheads="1"/>
          </p:cNvSpPr>
          <p:nvPr/>
        </p:nvSpPr>
        <p:spPr bwMode="auto">
          <a:xfrm>
            <a:off x="2527165" y="4076049"/>
            <a:ext cx="28290" cy="111972"/>
          </a:xfrm>
          <a:custGeom>
            <a:avLst/>
            <a:gdLst>
              <a:gd name="T0" fmla="*/ 9 w 1994"/>
              <a:gd name="T1" fmla="*/ 565 h 7890"/>
              <a:gd name="T2" fmla="*/ 17 w 1994"/>
              <a:gd name="T3" fmla="*/ 344 h 7890"/>
              <a:gd name="T4" fmla="*/ 79 w 1994"/>
              <a:gd name="T5" fmla="*/ 203 h 7890"/>
              <a:gd name="T6" fmla="*/ 132 w 1994"/>
              <a:gd name="T7" fmla="*/ 123 h 7890"/>
              <a:gd name="T8" fmla="*/ 212 w 1994"/>
              <a:gd name="T9" fmla="*/ 61 h 7890"/>
              <a:gd name="T10" fmla="*/ 300 w 1994"/>
              <a:gd name="T11" fmla="*/ 17 h 7890"/>
              <a:gd name="T12" fmla="*/ 397 w 1994"/>
              <a:gd name="T13" fmla="*/ 0 h 7890"/>
              <a:gd name="T14" fmla="*/ 1543 w 1994"/>
              <a:gd name="T15" fmla="*/ 0 h 7890"/>
              <a:gd name="T16" fmla="*/ 1596 w 1994"/>
              <a:gd name="T17" fmla="*/ 0 h 7890"/>
              <a:gd name="T18" fmla="*/ 1702 w 1994"/>
              <a:gd name="T19" fmla="*/ 17 h 7890"/>
              <a:gd name="T20" fmla="*/ 1781 w 1994"/>
              <a:gd name="T21" fmla="*/ 61 h 7890"/>
              <a:gd name="T22" fmla="*/ 1861 w 1994"/>
              <a:gd name="T23" fmla="*/ 123 h 7890"/>
              <a:gd name="T24" fmla="*/ 1914 w 1994"/>
              <a:gd name="T25" fmla="*/ 203 h 7890"/>
              <a:gd name="T26" fmla="*/ 1976 w 1994"/>
              <a:gd name="T27" fmla="*/ 344 h 7890"/>
              <a:gd name="T28" fmla="*/ 1984 w 1994"/>
              <a:gd name="T29" fmla="*/ 565 h 7890"/>
              <a:gd name="T30" fmla="*/ 1508 w 1994"/>
              <a:gd name="T31" fmla="*/ 4756 h 7890"/>
              <a:gd name="T32" fmla="*/ 1455 w 1994"/>
              <a:gd name="T33" fmla="*/ 4959 h 7890"/>
              <a:gd name="T34" fmla="*/ 1340 w 1994"/>
              <a:gd name="T35" fmla="*/ 5109 h 7890"/>
              <a:gd name="T36" fmla="*/ 1190 w 1994"/>
              <a:gd name="T37" fmla="*/ 5206 h 7890"/>
              <a:gd name="T38" fmla="*/ 997 w 1994"/>
              <a:gd name="T39" fmla="*/ 5241 h 7890"/>
              <a:gd name="T40" fmla="*/ 900 w 1994"/>
              <a:gd name="T41" fmla="*/ 5232 h 7890"/>
              <a:gd name="T42" fmla="*/ 723 w 1994"/>
              <a:gd name="T43" fmla="*/ 5162 h 7890"/>
              <a:gd name="T44" fmla="*/ 591 w 1994"/>
              <a:gd name="T45" fmla="*/ 5038 h 7890"/>
              <a:gd name="T46" fmla="*/ 503 w 1994"/>
              <a:gd name="T47" fmla="*/ 4861 h 7890"/>
              <a:gd name="T48" fmla="*/ 9 w 1994"/>
              <a:gd name="T49" fmla="*/ 565 h 7890"/>
              <a:gd name="T50" fmla="*/ 997 w 1994"/>
              <a:gd name="T51" fmla="*/ 5973 h 7890"/>
              <a:gd name="T52" fmla="*/ 1199 w 1994"/>
              <a:gd name="T53" fmla="*/ 5991 h 7890"/>
              <a:gd name="T54" fmla="*/ 1384 w 1994"/>
              <a:gd name="T55" fmla="*/ 6053 h 7890"/>
              <a:gd name="T56" fmla="*/ 1552 w 1994"/>
              <a:gd name="T57" fmla="*/ 6132 h 7890"/>
              <a:gd name="T58" fmla="*/ 1693 w 1994"/>
              <a:gd name="T59" fmla="*/ 6247 h 7890"/>
              <a:gd name="T60" fmla="*/ 1808 w 1994"/>
              <a:gd name="T61" fmla="*/ 6388 h 7890"/>
              <a:gd name="T62" fmla="*/ 1896 w 1994"/>
              <a:gd name="T63" fmla="*/ 6547 h 7890"/>
              <a:gd name="T64" fmla="*/ 1949 w 1994"/>
              <a:gd name="T65" fmla="*/ 6732 h 7890"/>
              <a:gd name="T66" fmla="*/ 1967 w 1994"/>
              <a:gd name="T67" fmla="*/ 6927 h 7890"/>
              <a:gd name="T68" fmla="*/ 1967 w 1994"/>
              <a:gd name="T69" fmla="*/ 6944 h 7890"/>
              <a:gd name="T70" fmla="*/ 1949 w 1994"/>
              <a:gd name="T71" fmla="*/ 7138 h 7890"/>
              <a:gd name="T72" fmla="*/ 1896 w 1994"/>
              <a:gd name="T73" fmla="*/ 7315 h 7890"/>
              <a:gd name="T74" fmla="*/ 1808 w 1994"/>
              <a:gd name="T75" fmla="*/ 7483 h 7890"/>
              <a:gd name="T76" fmla="*/ 1693 w 1994"/>
              <a:gd name="T77" fmla="*/ 7615 h 7890"/>
              <a:gd name="T78" fmla="*/ 1552 w 1994"/>
              <a:gd name="T79" fmla="*/ 7730 h 7890"/>
              <a:gd name="T80" fmla="*/ 1384 w 1994"/>
              <a:gd name="T81" fmla="*/ 7818 h 7890"/>
              <a:gd name="T82" fmla="*/ 1199 w 1994"/>
              <a:gd name="T83" fmla="*/ 7871 h 7890"/>
              <a:gd name="T84" fmla="*/ 997 w 1994"/>
              <a:gd name="T85" fmla="*/ 7889 h 7890"/>
              <a:gd name="T86" fmla="*/ 891 w 1994"/>
              <a:gd name="T87" fmla="*/ 7889 h 7890"/>
              <a:gd name="T88" fmla="*/ 706 w 1994"/>
              <a:gd name="T89" fmla="*/ 7853 h 7890"/>
              <a:gd name="T90" fmla="*/ 529 w 1994"/>
              <a:gd name="T91" fmla="*/ 7783 h 7890"/>
              <a:gd name="T92" fmla="*/ 370 w 1994"/>
              <a:gd name="T93" fmla="*/ 7677 h 7890"/>
              <a:gd name="T94" fmla="*/ 247 w 1994"/>
              <a:gd name="T95" fmla="*/ 7553 h 7890"/>
              <a:gd name="T96" fmla="*/ 141 w 1994"/>
              <a:gd name="T97" fmla="*/ 7403 h 7890"/>
              <a:gd name="T98" fmla="*/ 70 w 1994"/>
              <a:gd name="T99" fmla="*/ 7236 h 7890"/>
              <a:gd name="T100" fmla="*/ 35 w 1994"/>
              <a:gd name="T101" fmla="*/ 7041 h 7890"/>
              <a:gd name="T102" fmla="*/ 26 w 1994"/>
              <a:gd name="T103" fmla="*/ 6927 h 7890"/>
              <a:gd name="T104" fmla="*/ 35 w 1994"/>
              <a:gd name="T105" fmla="*/ 6821 h 7890"/>
              <a:gd name="T106" fmla="*/ 70 w 1994"/>
              <a:gd name="T107" fmla="*/ 6635 h 7890"/>
              <a:gd name="T108" fmla="*/ 141 w 1994"/>
              <a:gd name="T109" fmla="*/ 6468 h 7890"/>
              <a:gd name="T110" fmla="*/ 247 w 1994"/>
              <a:gd name="T111" fmla="*/ 6318 h 7890"/>
              <a:gd name="T112" fmla="*/ 370 w 1994"/>
              <a:gd name="T113" fmla="*/ 6185 h 7890"/>
              <a:gd name="T114" fmla="*/ 529 w 1994"/>
              <a:gd name="T115" fmla="*/ 6088 h 7890"/>
              <a:gd name="T116" fmla="*/ 706 w 1994"/>
              <a:gd name="T117" fmla="*/ 6018 h 7890"/>
              <a:gd name="T118" fmla="*/ 891 w 1994"/>
              <a:gd name="T119" fmla="*/ 5982 h 7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4" h="7890">
                <a:moveTo>
                  <a:pt x="9" y="565"/>
                </a:moveTo>
                <a:lnTo>
                  <a:pt x="9" y="565"/>
                </a:lnTo>
                <a:lnTo>
                  <a:pt x="0" y="450"/>
                </a:lnTo>
                <a:lnTo>
                  <a:pt x="17" y="344"/>
                </a:lnTo>
                <a:lnTo>
                  <a:pt x="53" y="247"/>
                </a:lnTo>
                <a:lnTo>
                  <a:pt x="79" y="203"/>
                </a:lnTo>
                <a:lnTo>
                  <a:pt x="106" y="159"/>
                </a:lnTo>
                <a:lnTo>
                  <a:pt x="132" y="123"/>
                </a:lnTo>
                <a:lnTo>
                  <a:pt x="168" y="88"/>
                </a:lnTo>
                <a:lnTo>
                  <a:pt x="212" y="61"/>
                </a:lnTo>
                <a:lnTo>
                  <a:pt x="247" y="44"/>
                </a:lnTo>
                <a:lnTo>
                  <a:pt x="300" y="17"/>
                </a:lnTo>
                <a:lnTo>
                  <a:pt x="344" y="9"/>
                </a:lnTo>
                <a:lnTo>
                  <a:pt x="397" y="0"/>
                </a:lnTo>
                <a:lnTo>
                  <a:pt x="450" y="0"/>
                </a:lnTo>
                <a:lnTo>
                  <a:pt x="1543" y="0"/>
                </a:lnTo>
                <a:lnTo>
                  <a:pt x="1543" y="0"/>
                </a:lnTo>
                <a:lnTo>
                  <a:pt x="1596" y="0"/>
                </a:lnTo>
                <a:lnTo>
                  <a:pt x="1649" y="9"/>
                </a:lnTo>
                <a:lnTo>
                  <a:pt x="1702" y="17"/>
                </a:lnTo>
                <a:lnTo>
                  <a:pt x="1746" y="44"/>
                </a:lnTo>
                <a:lnTo>
                  <a:pt x="1781" y="61"/>
                </a:lnTo>
                <a:lnTo>
                  <a:pt x="1825" y="88"/>
                </a:lnTo>
                <a:lnTo>
                  <a:pt x="1861" y="123"/>
                </a:lnTo>
                <a:lnTo>
                  <a:pt x="1887" y="159"/>
                </a:lnTo>
                <a:lnTo>
                  <a:pt x="1914" y="203"/>
                </a:lnTo>
                <a:lnTo>
                  <a:pt x="1940" y="247"/>
                </a:lnTo>
                <a:lnTo>
                  <a:pt x="1976" y="344"/>
                </a:lnTo>
                <a:lnTo>
                  <a:pt x="1993" y="450"/>
                </a:lnTo>
                <a:lnTo>
                  <a:pt x="1984" y="565"/>
                </a:lnTo>
                <a:lnTo>
                  <a:pt x="1508" y="4756"/>
                </a:lnTo>
                <a:lnTo>
                  <a:pt x="1508" y="4756"/>
                </a:lnTo>
                <a:lnTo>
                  <a:pt x="1490" y="4861"/>
                </a:lnTo>
                <a:lnTo>
                  <a:pt x="1455" y="4959"/>
                </a:lnTo>
                <a:lnTo>
                  <a:pt x="1402" y="5038"/>
                </a:lnTo>
                <a:lnTo>
                  <a:pt x="1340" y="5109"/>
                </a:lnTo>
                <a:lnTo>
                  <a:pt x="1270" y="5162"/>
                </a:lnTo>
                <a:lnTo>
                  <a:pt x="1190" y="5206"/>
                </a:lnTo>
                <a:lnTo>
                  <a:pt x="1093" y="5232"/>
                </a:lnTo>
                <a:lnTo>
                  <a:pt x="997" y="5241"/>
                </a:lnTo>
                <a:lnTo>
                  <a:pt x="997" y="5241"/>
                </a:lnTo>
                <a:lnTo>
                  <a:pt x="900" y="5232"/>
                </a:lnTo>
                <a:lnTo>
                  <a:pt x="803" y="5206"/>
                </a:lnTo>
                <a:lnTo>
                  <a:pt x="723" y="5162"/>
                </a:lnTo>
                <a:lnTo>
                  <a:pt x="653" y="5109"/>
                </a:lnTo>
                <a:lnTo>
                  <a:pt x="591" y="5038"/>
                </a:lnTo>
                <a:lnTo>
                  <a:pt x="538" y="4959"/>
                </a:lnTo>
                <a:lnTo>
                  <a:pt x="503" y="4861"/>
                </a:lnTo>
                <a:lnTo>
                  <a:pt x="485" y="4756"/>
                </a:lnTo>
                <a:lnTo>
                  <a:pt x="9" y="565"/>
                </a:lnTo>
                <a:close/>
                <a:moveTo>
                  <a:pt x="997" y="5973"/>
                </a:moveTo>
                <a:lnTo>
                  <a:pt x="997" y="5973"/>
                </a:lnTo>
                <a:lnTo>
                  <a:pt x="1102" y="5982"/>
                </a:lnTo>
                <a:lnTo>
                  <a:pt x="1199" y="5991"/>
                </a:lnTo>
                <a:lnTo>
                  <a:pt x="1296" y="6018"/>
                </a:lnTo>
                <a:lnTo>
                  <a:pt x="1384" y="6053"/>
                </a:lnTo>
                <a:lnTo>
                  <a:pt x="1464" y="6088"/>
                </a:lnTo>
                <a:lnTo>
                  <a:pt x="1552" y="6132"/>
                </a:lnTo>
                <a:lnTo>
                  <a:pt x="1623" y="6185"/>
                </a:lnTo>
                <a:lnTo>
                  <a:pt x="1693" y="6247"/>
                </a:lnTo>
                <a:lnTo>
                  <a:pt x="1755" y="6318"/>
                </a:lnTo>
                <a:lnTo>
                  <a:pt x="1808" y="6388"/>
                </a:lnTo>
                <a:lnTo>
                  <a:pt x="1852" y="6468"/>
                </a:lnTo>
                <a:lnTo>
                  <a:pt x="1896" y="6547"/>
                </a:lnTo>
                <a:lnTo>
                  <a:pt x="1923" y="6635"/>
                </a:lnTo>
                <a:lnTo>
                  <a:pt x="1949" y="6732"/>
                </a:lnTo>
                <a:lnTo>
                  <a:pt x="1958" y="6821"/>
                </a:lnTo>
                <a:lnTo>
                  <a:pt x="1967" y="6927"/>
                </a:lnTo>
                <a:lnTo>
                  <a:pt x="1967" y="6944"/>
                </a:lnTo>
                <a:lnTo>
                  <a:pt x="1967" y="6944"/>
                </a:lnTo>
                <a:lnTo>
                  <a:pt x="1958" y="7041"/>
                </a:lnTo>
                <a:lnTo>
                  <a:pt x="1949" y="7138"/>
                </a:lnTo>
                <a:lnTo>
                  <a:pt x="1923" y="7236"/>
                </a:lnTo>
                <a:lnTo>
                  <a:pt x="1896" y="7315"/>
                </a:lnTo>
                <a:lnTo>
                  <a:pt x="1852" y="7403"/>
                </a:lnTo>
                <a:lnTo>
                  <a:pt x="1808" y="7483"/>
                </a:lnTo>
                <a:lnTo>
                  <a:pt x="1755" y="7553"/>
                </a:lnTo>
                <a:lnTo>
                  <a:pt x="1693" y="7615"/>
                </a:lnTo>
                <a:lnTo>
                  <a:pt x="1623" y="7677"/>
                </a:lnTo>
                <a:lnTo>
                  <a:pt x="1552" y="7730"/>
                </a:lnTo>
                <a:lnTo>
                  <a:pt x="1464" y="7783"/>
                </a:lnTo>
                <a:lnTo>
                  <a:pt x="1384" y="7818"/>
                </a:lnTo>
                <a:lnTo>
                  <a:pt x="1296" y="7853"/>
                </a:lnTo>
                <a:lnTo>
                  <a:pt x="1199" y="7871"/>
                </a:lnTo>
                <a:lnTo>
                  <a:pt x="1102" y="7889"/>
                </a:lnTo>
                <a:lnTo>
                  <a:pt x="997" y="7889"/>
                </a:lnTo>
                <a:lnTo>
                  <a:pt x="997" y="7889"/>
                </a:lnTo>
                <a:lnTo>
                  <a:pt x="891" y="7889"/>
                </a:lnTo>
                <a:lnTo>
                  <a:pt x="794" y="7871"/>
                </a:lnTo>
                <a:lnTo>
                  <a:pt x="706" y="7853"/>
                </a:lnTo>
                <a:lnTo>
                  <a:pt x="609" y="7818"/>
                </a:lnTo>
                <a:lnTo>
                  <a:pt x="529" y="7783"/>
                </a:lnTo>
                <a:lnTo>
                  <a:pt x="450" y="7730"/>
                </a:lnTo>
                <a:lnTo>
                  <a:pt x="370" y="7677"/>
                </a:lnTo>
                <a:lnTo>
                  <a:pt x="309" y="7615"/>
                </a:lnTo>
                <a:lnTo>
                  <a:pt x="247" y="7553"/>
                </a:lnTo>
                <a:lnTo>
                  <a:pt x="185" y="7483"/>
                </a:lnTo>
                <a:lnTo>
                  <a:pt x="141" y="7403"/>
                </a:lnTo>
                <a:lnTo>
                  <a:pt x="106" y="7315"/>
                </a:lnTo>
                <a:lnTo>
                  <a:pt x="70" y="7236"/>
                </a:lnTo>
                <a:lnTo>
                  <a:pt x="44" y="7138"/>
                </a:lnTo>
                <a:lnTo>
                  <a:pt x="35" y="7041"/>
                </a:lnTo>
                <a:lnTo>
                  <a:pt x="26" y="6944"/>
                </a:lnTo>
                <a:lnTo>
                  <a:pt x="26" y="6927"/>
                </a:lnTo>
                <a:lnTo>
                  <a:pt x="26" y="6927"/>
                </a:lnTo>
                <a:lnTo>
                  <a:pt x="35" y="6821"/>
                </a:lnTo>
                <a:lnTo>
                  <a:pt x="44" y="6732"/>
                </a:lnTo>
                <a:lnTo>
                  <a:pt x="70" y="6635"/>
                </a:lnTo>
                <a:lnTo>
                  <a:pt x="106" y="6547"/>
                </a:lnTo>
                <a:lnTo>
                  <a:pt x="141" y="6468"/>
                </a:lnTo>
                <a:lnTo>
                  <a:pt x="185" y="6388"/>
                </a:lnTo>
                <a:lnTo>
                  <a:pt x="247" y="6318"/>
                </a:lnTo>
                <a:lnTo>
                  <a:pt x="309" y="6247"/>
                </a:lnTo>
                <a:lnTo>
                  <a:pt x="370" y="6185"/>
                </a:lnTo>
                <a:lnTo>
                  <a:pt x="450" y="6132"/>
                </a:lnTo>
                <a:lnTo>
                  <a:pt x="529" y="6088"/>
                </a:lnTo>
                <a:lnTo>
                  <a:pt x="609" y="6053"/>
                </a:lnTo>
                <a:lnTo>
                  <a:pt x="706" y="6018"/>
                </a:lnTo>
                <a:lnTo>
                  <a:pt x="794" y="5991"/>
                </a:lnTo>
                <a:lnTo>
                  <a:pt x="891" y="5982"/>
                </a:lnTo>
                <a:lnTo>
                  <a:pt x="997" y="5973"/>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 name="Freeform 27">
            <a:extLst>
              <a:ext uri="{FF2B5EF4-FFF2-40B4-BE49-F238E27FC236}">
                <a16:creationId xmlns:a16="http://schemas.microsoft.com/office/drawing/2014/main" id="{9A6973AB-C7DD-2041-92A9-46EA6320616F}"/>
              </a:ext>
            </a:extLst>
          </p:cNvPr>
          <p:cNvSpPr>
            <a:spLocks noChangeAspect="1" noEditPoints="1"/>
          </p:cNvSpPr>
          <p:nvPr/>
        </p:nvSpPr>
        <p:spPr bwMode="auto">
          <a:xfrm>
            <a:off x="1835832" y="3587220"/>
            <a:ext cx="218676" cy="199127"/>
          </a:xfrm>
          <a:custGeom>
            <a:avLst/>
            <a:gdLst>
              <a:gd name="T0" fmla="*/ 319 w 354"/>
              <a:gd name="T1" fmla="*/ 132 h 322"/>
              <a:gd name="T2" fmla="*/ 305 w 354"/>
              <a:gd name="T3" fmla="*/ 146 h 322"/>
              <a:gd name="T4" fmla="*/ 306 w 354"/>
              <a:gd name="T5" fmla="*/ 161 h 322"/>
              <a:gd name="T6" fmla="*/ 161 w 354"/>
              <a:gd name="T7" fmla="*/ 306 h 322"/>
              <a:gd name="T8" fmla="*/ 16 w 354"/>
              <a:gd name="T9" fmla="*/ 161 h 322"/>
              <a:gd name="T10" fmla="*/ 161 w 354"/>
              <a:gd name="T11" fmla="*/ 16 h 322"/>
              <a:gd name="T12" fmla="*/ 247 w 354"/>
              <a:gd name="T13" fmla="*/ 45 h 322"/>
              <a:gd name="T14" fmla="*/ 259 w 354"/>
              <a:gd name="T15" fmla="*/ 34 h 322"/>
              <a:gd name="T16" fmla="*/ 161 w 354"/>
              <a:gd name="T17" fmla="*/ 0 h 322"/>
              <a:gd name="T18" fmla="*/ 0 w 354"/>
              <a:gd name="T19" fmla="*/ 161 h 322"/>
              <a:gd name="T20" fmla="*/ 161 w 354"/>
              <a:gd name="T21" fmla="*/ 322 h 322"/>
              <a:gd name="T22" fmla="*/ 322 w 354"/>
              <a:gd name="T23" fmla="*/ 161 h 322"/>
              <a:gd name="T24" fmla="*/ 319 w 354"/>
              <a:gd name="T25" fmla="*/ 132 h 322"/>
              <a:gd name="T26" fmla="*/ 300 w 354"/>
              <a:gd name="T27" fmla="*/ 39 h 322"/>
              <a:gd name="T28" fmla="*/ 331 w 354"/>
              <a:gd name="T29" fmla="*/ 70 h 322"/>
              <a:gd name="T30" fmla="*/ 161 w 354"/>
              <a:gd name="T31" fmla="*/ 240 h 322"/>
              <a:gd name="T32" fmla="*/ 86 w 354"/>
              <a:gd name="T33" fmla="*/ 165 h 322"/>
              <a:gd name="T34" fmla="*/ 116 w 354"/>
              <a:gd name="T35" fmla="*/ 134 h 322"/>
              <a:gd name="T36" fmla="*/ 149 w 354"/>
              <a:gd name="T37" fmla="*/ 167 h 322"/>
              <a:gd name="T38" fmla="*/ 161 w 354"/>
              <a:gd name="T39" fmla="*/ 179 h 322"/>
              <a:gd name="T40" fmla="*/ 172 w 354"/>
              <a:gd name="T41" fmla="*/ 167 h 322"/>
              <a:gd name="T42" fmla="*/ 300 w 354"/>
              <a:gd name="T43" fmla="*/ 39 h 322"/>
              <a:gd name="T44" fmla="*/ 300 w 354"/>
              <a:gd name="T45" fmla="*/ 16 h 322"/>
              <a:gd name="T46" fmla="*/ 161 w 354"/>
              <a:gd name="T47" fmla="*/ 156 h 322"/>
              <a:gd name="T48" fmla="*/ 116 w 354"/>
              <a:gd name="T49" fmla="*/ 112 h 322"/>
              <a:gd name="T50" fmla="*/ 63 w 354"/>
              <a:gd name="T51" fmla="*/ 165 h 322"/>
              <a:gd name="T52" fmla="*/ 160 w 354"/>
              <a:gd name="T53" fmla="*/ 262 h 322"/>
              <a:gd name="T54" fmla="*/ 161 w 354"/>
              <a:gd name="T55" fmla="*/ 262 h 322"/>
              <a:gd name="T56" fmla="*/ 161 w 354"/>
              <a:gd name="T57" fmla="*/ 262 h 322"/>
              <a:gd name="T58" fmla="*/ 354 w 354"/>
              <a:gd name="T59" fmla="*/ 70 h 322"/>
              <a:gd name="T60" fmla="*/ 300 w 354"/>
              <a:gd name="T61" fmla="*/ 1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4" h="322">
                <a:moveTo>
                  <a:pt x="319" y="132"/>
                </a:moveTo>
                <a:cubicBezTo>
                  <a:pt x="305" y="146"/>
                  <a:pt x="305" y="146"/>
                  <a:pt x="305" y="146"/>
                </a:cubicBezTo>
                <a:cubicBezTo>
                  <a:pt x="305" y="151"/>
                  <a:pt x="306" y="156"/>
                  <a:pt x="306" y="161"/>
                </a:cubicBezTo>
                <a:cubicBezTo>
                  <a:pt x="306" y="241"/>
                  <a:pt x="241" y="306"/>
                  <a:pt x="161" y="306"/>
                </a:cubicBezTo>
                <a:cubicBezTo>
                  <a:pt x="81" y="306"/>
                  <a:pt x="16" y="241"/>
                  <a:pt x="16" y="161"/>
                </a:cubicBezTo>
                <a:cubicBezTo>
                  <a:pt x="16" y="81"/>
                  <a:pt x="81" y="16"/>
                  <a:pt x="161" y="16"/>
                </a:cubicBezTo>
                <a:cubicBezTo>
                  <a:pt x="193" y="16"/>
                  <a:pt x="223" y="27"/>
                  <a:pt x="247" y="45"/>
                </a:cubicBezTo>
                <a:cubicBezTo>
                  <a:pt x="259" y="34"/>
                  <a:pt x="259" y="34"/>
                  <a:pt x="259" y="34"/>
                </a:cubicBezTo>
                <a:cubicBezTo>
                  <a:pt x="232" y="13"/>
                  <a:pt x="198" y="0"/>
                  <a:pt x="161" y="0"/>
                </a:cubicBezTo>
                <a:cubicBezTo>
                  <a:pt x="72" y="0"/>
                  <a:pt x="0" y="72"/>
                  <a:pt x="0" y="161"/>
                </a:cubicBezTo>
                <a:cubicBezTo>
                  <a:pt x="0" y="250"/>
                  <a:pt x="72" y="322"/>
                  <a:pt x="161" y="322"/>
                </a:cubicBezTo>
                <a:cubicBezTo>
                  <a:pt x="250" y="322"/>
                  <a:pt x="322" y="250"/>
                  <a:pt x="322" y="161"/>
                </a:cubicBezTo>
                <a:cubicBezTo>
                  <a:pt x="322" y="151"/>
                  <a:pt x="321" y="141"/>
                  <a:pt x="319" y="132"/>
                </a:cubicBezTo>
                <a:close/>
                <a:moveTo>
                  <a:pt x="300" y="39"/>
                </a:moveTo>
                <a:cubicBezTo>
                  <a:pt x="331" y="70"/>
                  <a:pt x="331" y="70"/>
                  <a:pt x="331" y="70"/>
                </a:cubicBezTo>
                <a:cubicBezTo>
                  <a:pt x="161" y="240"/>
                  <a:pt x="161" y="240"/>
                  <a:pt x="161" y="240"/>
                </a:cubicBezTo>
                <a:cubicBezTo>
                  <a:pt x="86" y="165"/>
                  <a:pt x="86" y="165"/>
                  <a:pt x="86" y="165"/>
                </a:cubicBezTo>
                <a:cubicBezTo>
                  <a:pt x="116" y="134"/>
                  <a:pt x="116" y="134"/>
                  <a:pt x="116" y="134"/>
                </a:cubicBezTo>
                <a:cubicBezTo>
                  <a:pt x="149" y="167"/>
                  <a:pt x="149" y="167"/>
                  <a:pt x="149" y="167"/>
                </a:cubicBezTo>
                <a:cubicBezTo>
                  <a:pt x="161" y="179"/>
                  <a:pt x="161" y="179"/>
                  <a:pt x="161" y="179"/>
                </a:cubicBezTo>
                <a:cubicBezTo>
                  <a:pt x="172" y="167"/>
                  <a:pt x="172" y="167"/>
                  <a:pt x="172" y="167"/>
                </a:cubicBezTo>
                <a:cubicBezTo>
                  <a:pt x="300" y="39"/>
                  <a:pt x="300" y="39"/>
                  <a:pt x="300" y="39"/>
                </a:cubicBezTo>
                <a:moveTo>
                  <a:pt x="300" y="16"/>
                </a:moveTo>
                <a:cubicBezTo>
                  <a:pt x="161" y="156"/>
                  <a:pt x="161" y="156"/>
                  <a:pt x="161" y="156"/>
                </a:cubicBezTo>
                <a:cubicBezTo>
                  <a:pt x="116" y="112"/>
                  <a:pt x="116" y="112"/>
                  <a:pt x="116" y="112"/>
                </a:cubicBezTo>
                <a:cubicBezTo>
                  <a:pt x="63" y="165"/>
                  <a:pt x="63" y="165"/>
                  <a:pt x="63" y="165"/>
                </a:cubicBezTo>
                <a:cubicBezTo>
                  <a:pt x="160" y="262"/>
                  <a:pt x="160" y="262"/>
                  <a:pt x="160" y="262"/>
                </a:cubicBezTo>
                <a:cubicBezTo>
                  <a:pt x="161" y="262"/>
                  <a:pt x="161" y="262"/>
                  <a:pt x="161" y="262"/>
                </a:cubicBezTo>
                <a:cubicBezTo>
                  <a:pt x="161" y="262"/>
                  <a:pt x="161" y="262"/>
                  <a:pt x="161" y="262"/>
                </a:cubicBezTo>
                <a:cubicBezTo>
                  <a:pt x="354" y="70"/>
                  <a:pt x="354" y="70"/>
                  <a:pt x="354" y="70"/>
                </a:cubicBezTo>
                <a:cubicBezTo>
                  <a:pt x="300" y="16"/>
                  <a:pt x="300" y="16"/>
                  <a:pt x="300"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86">
            <a:extLst>
              <a:ext uri="{FF2B5EF4-FFF2-40B4-BE49-F238E27FC236}">
                <a16:creationId xmlns:a16="http://schemas.microsoft.com/office/drawing/2014/main" id="{53EEDC4F-5FC7-FA41-ABF9-6148DBDA7536}"/>
              </a:ext>
            </a:extLst>
          </p:cNvPr>
          <p:cNvSpPr>
            <a:spLocks noChangeAspect="1" noEditPoints="1"/>
          </p:cNvSpPr>
          <p:nvPr/>
        </p:nvSpPr>
        <p:spPr bwMode="auto">
          <a:xfrm>
            <a:off x="1974251" y="3944817"/>
            <a:ext cx="1133731" cy="296383"/>
          </a:xfrm>
          <a:custGeom>
            <a:avLst/>
            <a:gdLst>
              <a:gd name="T0" fmla="*/ 304 w 384"/>
              <a:gd name="T1" fmla="*/ 78 h 100"/>
              <a:gd name="T2" fmla="*/ 288 w 384"/>
              <a:gd name="T3" fmla="*/ 78 h 100"/>
              <a:gd name="T4" fmla="*/ 288 w 384"/>
              <a:gd name="T5" fmla="*/ 22 h 100"/>
              <a:gd name="T6" fmla="*/ 304 w 384"/>
              <a:gd name="T7" fmla="*/ 22 h 100"/>
              <a:gd name="T8" fmla="*/ 304 w 384"/>
              <a:gd name="T9" fmla="*/ 78 h 100"/>
              <a:gd name="T10" fmla="*/ 331 w 384"/>
              <a:gd name="T11" fmla="*/ 22 h 100"/>
              <a:gd name="T12" fmla="*/ 315 w 384"/>
              <a:gd name="T13" fmla="*/ 22 h 100"/>
              <a:gd name="T14" fmla="*/ 315 w 384"/>
              <a:gd name="T15" fmla="*/ 78 h 100"/>
              <a:gd name="T16" fmla="*/ 331 w 384"/>
              <a:gd name="T17" fmla="*/ 78 h 100"/>
              <a:gd name="T18" fmla="*/ 331 w 384"/>
              <a:gd name="T19" fmla="*/ 22 h 100"/>
              <a:gd name="T20" fmla="*/ 358 w 384"/>
              <a:gd name="T21" fmla="*/ 22 h 100"/>
              <a:gd name="T22" fmla="*/ 342 w 384"/>
              <a:gd name="T23" fmla="*/ 22 h 100"/>
              <a:gd name="T24" fmla="*/ 342 w 384"/>
              <a:gd name="T25" fmla="*/ 78 h 100"/>
              <a:gd name="T26" fmla="*/ 358 w 384"/>
              <a:gd name="T27" fmla="*/ 78 h 100"/>
              <a:gd name="T28" fmla="*/ 358 w 384"/>
              <a:gd name="T29" fmla="*/ 22 h 100"/>
              <a:gd name="T30" fmla="*/ 42 w 384"/>
              <a:gd name="T31" fmla="*/ 22 h 100"/>
              <a:gd name="T32" fmla="*/ 26 w 384"/>
              <a:gd name="T33" fmla="*/ 22 h 100"/>
              <a:gd name="T34" fmla="*/ 26 w 384"/>
              <a:gd name="T35" fmla="*/ 78 h 100"/>
              <a:gd name="T36" fmla="*/ 42 w 384"/>
              <a:gd name="T37" fmla="*/ 78 h 100"/>
              <a:gd name="T38" fmla="*/ 42 w 384"/>
              <a:gd name="T39" fmla="*/ 22 h 100"/>
              <a:gd name="T40" fmla="*/ 69 w 384"/>
              <a:gd name="T41" fmla="*/ 22 h 100"/>
              <a:gd name="T42" fmla="*/ 53 w 384"/>
              <a:gd name="T43" fmla="*/ 22 h 100"/>
              <a:gd name="T44" fmla="*/ 53 w 384"/>
              <a:gd name="T45" fmla="*/ 78 h 100"/>
              <a:gd name="T46" fmla="*/ 69 w 384"/>
              <a:gd name="T47" fmla="*/ 78 h 100"/>
              <a:gd name="T48" fmla="*/ 69 w 384"/>
              <a:gd name="T49" fmla="*/ 22 h 100"/>
              <a:gd name="T50" fmla="*/ 97 w 384"/>
              <a:gd name="T51" fmla="*/ 22 h 100"/>
              <a:gd name="T52" fmla="*/ 81 w 384"/>
              <a:gd name="T53" fmla="*/ 22 h 100"/>
              <a:gd name="T54" fmla="*/ 81 w 384"/>
              <a:gd name="T55" fmla="*/ 78 h 100"/>
              <a:gd name="T56" fmla="*/ 97 w 384"/>
              <a:gd name="T57" fmla="*/ 78 h 100"/>
              <a:gd name="T58" fmla="*/ 97 w 384"/>
              <a:gd name="T59" fmla="*/ 22 h 100"/>
              <a:gd name="T60" fmla="*/ 163 w 384"/>
              <a:gd name="T61" fmla="*/ 50 h 100"/>
              <a:gd name="T62" fmla="*/ 192 w 384"/>
              <a:gd name="T63" fmla="*/ 21 h 100"/>
              <a:gd name="T64" fmla="*/ 221 w 384"/>
              <a:gd name="T65" fmla="*/ 50 h 100"/>
              <a:gd name="T66" fmla="*/ 192 w 384"/>
              <a:gd name="T67" fmla="*/ 79 h 100"/>
              <a:gd name="T68" fmla="*/ 163 w 384"/>
              <a:gd name="T69" fmla="*/ 50 h 100"/>
              <a:gd name="T70" fmla="*/ 179 w 384"/>
              <a:gd name="T71" fmla="*/ 50 h 100"/>
              <a:gd name="T72" fmla="*/ 192 w 384"/>
              <a:gd name="T73" fmla="*/ 63 h 100"/>
              <a:gd name="T74" fmla="*/ 205 w 384"/>
              <a:gd name="T75" fmla="*/ 50 h 100"/>
              <a:gd name="T76" fmla="*/ 192 w 384"/>
              <a:gd name="T77" fmla="*/ 37 h 100"/>
              <a:gd name="T78" fmla="*/ 179 w 384"/>
              <a:gd name="T79" fmla="*/ 50 h 100"/>
              <a:gd name="T80" fmla="*/ 384 w 384"/>
              <a:gd name="T81" fmla="*/ 0 h 100"/>
              <a:gd name="T82" fmla="*/ 384 w 384"/>
              <a:gd name="T83" fmla="*/ 100 h 100"/>
              <a:gd name="T84" fmla="*/ 0 w 384"/>
              <a:gd name="T85" fmla="*/ 100 h 100"/>
              <a:gd name="T86" fmla="*/ 0 w 384"/>
              <a:gd name="T87" fmla="*/ 0 h 100"/>
              <a:gd name="T88" fmla="*/ 384 w 384"/>
              <a:gd name="T89" fmla="*/ 0 h 100"/>
              <a:gd name="T90" fmla="*/ 368 w 384"/>
              <a:gd name="T91" fmla="*/ 16 h 100"/>
              <a:gd name="T92" fmla="*/ 16 w 384"/>
              <a:gd name="T93" fmla="*/ 16 h 100"/>
              <a:gd name="T94" fmla="*/ 16 w 384"/>
              <a:gd name="T95" fmla="*/ 84 h 100"/>
              <a:gd name="T96" fmla="*/ 368 w 384"/>
              <a:gd name="T97" fmla="*/ 84 h 100"/>
              <a:gd name="T98" fmla="*/ 368 w 384"/>
              <a:gd name="T9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4" h="100">
                <a:moveTo>
                  <a:pt x="304" y="78"/>
                </a:moveTo>
                <a:cubicBezTo>
                  <a:pt x="288" y="78"/>
                  <a:pt x="288" y="78"/>
                  <a:pt x="288" y="78"/>
                </a:cubicBezTo>
                <a:cubicBezTo>
                  <a:pt x="288" y="22"/>
                  <a:pt x="288" y="22"/>
                  <a:pt x="288" y="22"/>
                </a:cubicBezTo>
                <a:cubicBezTo>
                  <a:pt x="304" y="22"/>
                  <a:pt x="304" y="22"/>
                  <a:pt x="304" y="22"/>
                </a:cubicBezTo>
                <a:lnTo>
                  <a:pt x="304" y="78"/>
                </a:lnTo>
                <a:close/>
                <a:moveTo>
                  <a:pt x="331" y="22"/>
                </a:moveTo>
                <a:cubicBezTo>
                  <a:pt x="315" y="22"/>
                  <a:pt x="315" y="22"/>
                  <a:pt x="315" y="22"/>
                </a:cubicBezTo>
                <a:cubicBezTo>
                  <a:pt x="315" y="78"/>
                  <a:pt x="315" y="78"/>
                  <a:pt x="315" y="78"/>
                </a:cubicBezTo>
                <a:cubicBezTo>
                  <a:pt x="331" y="78"/>
                  <a:pt x="331" y="78"/>
                  <a:pt x="331" y="78"/>
                </a:cubicBezTo>
                <a:lnTo>
                  <a:pt x="331" y="22"/>
                </a:lnTo>
                <a:close/>
                <a:moveTo>
                  <a:pt x="358" y="22"/>
                </a:moveTo>
                <a:cubicBezTo>
                  <a:pt x="342" y="22"/>
                  <a:pt x="342" y="22"/>
                  <a:pt x="342" y="22"/>
                </a:cubicBezTo>
                <a:cubicBezTo>
                  <a:pt x="342" y="78"/>
                  <a:pt x="342" y="78"/>
                  <a:pt x="342" y="78"/>
                </a:cubicBezTo>
                <a:cubicBezTo>
                  <a:pt x="358" y="78"/>
                  <a:pt x="358" y="78"/>
                  <a:pt x="358" y="78"/>
                </a:cubicBezTo>
                <a:lnTo>
                  <a:pt x="358" y="22"/>
                </a:lnTo>
                <a:close/>
                <a:moveTo>
                  <a:pt x="42" y="22"/>
                </a:moveTo>
                <a:cubicBezTo>
                  <a:pt x="26" y="22"/>
                  <a:pt x="26" y="22"/>
                  <a:pt x="26" y="22"/>
                </a:cubicBezTo>
                <a:cubicBezTo>
                  <a:pt x="26" y="78"/>
                  <a:pt x="26" y="78"/>
                  <a:pt x="26" y="78"/>
                </a:cubicBezTo>
                <a:cubicBezTo>
                  <a:pt x="42" y="78"/>
                  <a:pt x="42" y="78"/>
                  <a:pt x="42" y="78"/>
                </a:cubicBezTo>
                <a:lnTo>
                  <a:pt x="42" y="22"/>
                </a:lnTo>
                <a:close/>
                <a:moveTo>
                  <a:pt x="69" y="22"/>
                </a:moveTo>
                <a:cubicBezTo>
                  <a:pt x="53" y="22"/>
                  <a:pt x="53" y="22"/>
                  <a:pt x="53" y="22"/>
                </a:cubicBezTo>
                <a:cubicBezTo>
                  <a:pt x="53" y="78"/>
                  <a:pt x="53" y="78"/>
                  <a:pt x="53" y="78"/>
                </a:cubicBezTo>
                <a:cubicBezTo>
                  <a:pt x="69" y="78"/>
                  <a:pt x="69" y="78"/>
                  <a:pt x="69" y="78"/>
                </a:cubicBezTo>
                <a:lnTo>
                  <a:pt x="69" y="22"/>
                </a:lnTo>
                <a:close/>
                <a:moveTo>
                  <a:pt x="97" y="22"/>
                </a:moveTo>
                <a:cubicBezTo>
                  <a:pt x="81" y="22"/>
                  <a:pt x="81" y="22"/>
                  <a:pt x="81" y="22"/>
                </a:cubicBezTo>
                <a:cubicBezTo>
                  <a:pt x="81" y="78"/>
                  <a:pt x="81" y="78"/>
                  <a:pt x="81" y="78"/>
                </a:cubicBezTo>
                <a:cubicBezTo>
                  <a:pt x="97" y="78"/>
                  <a:pt x="97" y="78"/>
                  <a:pt x="97" y="78"/>
                </a:cubicBezTo>
                <a:lnTo>
                  <a:pt x="97" y="22"/>
                </a:lnTo>
                <a:close/>
                <a:moveTo>
                  <a:pt x="163" y="50"/>
                </a:moveTo>
                <a:cubicBezTo>
                  <a:pt x="163" y="34"/>
                  <a:pt x="176" y="21"/>
                  <a:pt x="192" y="21"/>
                </a:cubicBezTo>
                <a:cubicBezTo>
                  <a:pt x="208" y="21"/>
                  <a:pt x="221" y="34"/>
                  <a:pt x="221" y="50"/>
                </a:cubicBezTo>
                <a:cubicBezTo>
                  <a:pt x="221" y="66"/>
                  <a:pt x="208" y="79"/>
                  <a:pt x="192" y="79"/>
                </a:cubicBezTo>
                <a:cubicBezTo>
                  <a:pt x="176" y="79"/>
                  <a:pt x="163" y="66"/>
                  <a:pt x="163" y="50"/>
                </a:cubicBezTo>
                <a:close/>
                <a:moveTo>
                  <a:pt x="179" y="50"/>
                </a:moveTo>
                <a:cubicBezTo>
                  <a:pt x="179" y="57"/>
                  <a:pt x="185" y="63"/>
                  <a:pt x="192" y="63"/>
                </a:cubicBezTo>
                <a:cubicBezTo>
                  <a:pt x="199" y="63"/>
                  <a:pt x="205" y="57"/>
                  <a:pt x="205" y="50"/>
                </a:cubicBezTo>
                <a:cubicBezTo>
                  <a:pt x="205" y="43"/>
                  <a:pt x="199" y="37"/>
                  <a:pt x="192" y="37"/>
                </a:cubicBezTo>
                <a:cubicBezTo>
                  <a:pt x="185" y="37"/>
                  <a:pt x="179" y="43"/>
                  <a:pt x="179" y="50"/>
                </a:cubicBezTo>
                <a:close/>
                <a:moveTo>
                  <a:pt x="384" y="0"/>
                </a:moveTo>
                <a:cubicBezTo>
                  <a:pt x="384" y="100"/>
                  <a:pt x="384" y="100"/>
                  <a:pt x="384" y="100"/>
                </a:cubicBezTo>
                <a:cubicBezTo>
                  <a:pt x="0" y="100"/>
                  <a:pt x="0" y="100"/>
                  <a:pt x="0" y="100"/>
                </a:cubicBezTo>
                <a:cubicBezTo>
                  <a:pt x="0" y="0"/>
                  <a:pt x="0" y="0"/>
                  <a:pt x="0" y="0"/>
                </a:cubicBezTo>
                <a:lnTo>
                  <a:pt x="384" y="0"/>
                </a:lnTo>
                <a:close/>
                <a:moveTo>
                  <a:pt x="368" y="16"/>
                </a:moveTo>
                <a:cubicBezTo>
                  <a:pt x="16" y="16"/>
                  <a:pt x="16" y="16"/>
                  <a:pt x="16" y="16"/>
                </a:cubicBezTo>
                <a:cubicBezTo>
                  <a:pt x="16" y="84"/>
                  <a:pt x="16" y="84"/>
                  <a:pt x="16" y="84"/>
                </a:cubicBezTo>
                <a:cubicBezTo>
                  <a:pt x="368" y="84"/>
                  <a:pt x="368" y="84"/>
                  <a:pt x="368" y="84"/>
                </a:cubicBezTo>
                <a:lnTo>
                  <a:pt x="368" y="16"/>
                </a:lnTo>
                <a:close/>
              </a:path>
            </a:pathLst>
          </a:custGeom>
          <a:solidFill>
            <a:srgbClr val="F8981D"/>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3" name="Group 42">
            <a:extLst>
              <a:ext uri="{FF2B5EF4-FFF2-40B4-BE49-F238E27FC236}">
                <a16:creationId xmlns:a16="http://schemas.microsoft.com/office/drawing/2014/main" id="{6A949291-2AB1-7042-A559-F09E1E7FF680}"/>
              </a:ext>
            </a:extLst>
          </p:cNvPr>
          <p:cNvGrpSpPr/>
          <p:nvPr/>
        </p:nvGrpSpPr>
        <p:grpSpPr>
          <a:xfrm>
            <a:off x="1456014" y="4041209"/>
            <a:ext cx="966642" cy="897073"/>
            <a:chOff x="2894013" y="1371441"/>
            <a:chExt cx="1828959" cy="1828959"/>
          </a:xfrm>
        </p:grpSpPr>
        <p:sp>
          <p:nvSpPr>
            <p:cNvPr id="44" name="Oval 43">
              <a:extLst>
                <a:ext uri="{FF2B5EF4-FFF2-40B4-BE49-F238E27FC236}">
                  <a16:creationId xmlns:a16="http://schemas.microsoft.com/office/drawing/2014/main" id="{57F9432F-82CF-E542-9D8E-98ACC6F59905}"/>
                </a:ext>
              </a:extLst>
            </p:cNvPr>
            <p:cNvSpPr/>
            <p:nvPr/>
          </p:nvSpPr>
          <p:spPr>
            <a:xfrm>
              <a:off x="2894013" y="1371441"/>
              <a:ext cx="1828959" cy="1828959"/>
            </a:xfrm>
            <a:prstGeom prst="ellipse">
              <a:avLst/>
            </a:prstGeom>
            <a:solidFill>
              <a:srgbClr val="82002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45" name="Freeform 44">
              <a:extLst>
                <a:ext uri="{FF2B5EF4-FFF2-40B4-BE49-F238E27FC236}">
                  <a16:creationId xmlns:a16="http://schemas.microsoft.com/office/drawing/2014/main" id="{66CED917-0493-674D-AC6E-2D97D3135F17}"/>
                </a:ext>
              </a:extLst>
            </p:cNvPr>
            <p:cNvSpPr>
              <a:spLocks noChangeAspect="1" noEditPoints="1"/>
            </p:cNvSpPr>
            <p:nvPr/>
          </p:nvSpPr>
          <p:spPr bwMode="auto">
            <a:xfrm rot="2700000">
              <a:off x="3259713" y="1737836"/>
              <a:ext cx="1096166" cy="1096167"/>
            </a:xfrm>
            <a:custGeom>
              <a:avLst/>
              <a:gdLst>
                <a:gd name="T0" fmla="*/ 493 w 788"/>
                <a:gd name="T1" fmla="*/ 32 h 788"/>
                <a:gd name="T2" fmla="*/ 493 w 788"/>
                <a:gd name="T3" fmla="*/ 263 h 788"/>
                <a:gd name="T4" fmla="*/ 493 w 788"/>
                <a:gd name="T5" fmla="*/ 295 h 788"/>
                <a:gd name="T6" fmla="*/ 526 w 788"/>
                <a:gd name="T7" fmla="*/ 295 h 788"/>
                <a:gd name="T8" fmla="*/ 756 w 788"/>
                <a:gd name="T9" fmla="*/ 295 h 788"/>
                <a:gd name="T10" fmla="*/ 756 w 788"/>
                <a:gd name="T11" fmla="*/ 493 h 788"/>
                <a:gd name="T12" fmla="*/ 526 w 788"/>
                <a:gd name="T13" fmla="*/ 493 h 788"/>
                <a:gd name="T14" fmla="*/ 493 w 788"/>
                <a:gd name="T15" fmla="*/ 493 h 788"/>
                <a:gd name="T16" fmla="*/ 493 w 788"/>
                <a:gd name="T17" fmla="*/ 525 h 788"/>
                <a:gd name="T18" fmla="*/ 493 w 788"/>
                <a:gd name="T19" fmla="*/ 756 h 788"/>
                <a:gd name="T20" fmla="*/ 296 w 788"/>
                <a:gd name="T21" fmla="*/ 756 h 788"/>
                <a:gd name="T22" fmla="*/ 296 w 788"/>
                <a:gd name="T23" fmla="*/ 525 h 788"/>
                <a:gd name="T24" fmla="*/ 296 w 788"/>
                <a:gd name="T25" fmla="*/ 493 h 788"/>
                <a:gd name="T26" fmla="*/ 263 w 788"/>
                <a:gd name="T27" fmla="*/ 493 h 788"/>
                <a:gd name="T28" fmla="*/ 33 w 788"/>
                <a:gd name="T29" fmla="*/ 493 h 788"/>
                <a:gd name="T30" fmla="*/ 33 w 788"/>
                <a:gd name="T31" fmla="*/ 295 h 788"/>
                <a:gd name="T32" fmla="*/ 263 w 788"/>
                <a:gd name="T33" fmla="*/ 295 h 788"/>
                <a:gd name="T34" fmla="*/ 296 w 788"/>
                <a:gd name="T35" fmla="*/ 295 h 788"/>
                <a:gd name="T36" fmla="*/ 296 w 788"/>
                <a:gd name="T37" fmla="*/ 263 h 788"/>
                <a:gd name="T38" fmla="*/ 296 w 788"/>
                <a:gd name="T39" fmla="*/ 32 h 788"/>
                <a:gd name="T40" fmla="*/ 493 w 788"/>
                <a:gd name="T41" fmla="*/ 32 h 788"/>
                <a:gd name="T42" fmla="*/ 526 w 788"/>
                <a:gd name="T43" fmla="*/ 0 h 788"/>
                <a:gd name="T44" fmla="*/ 263 w 788"/>
                <a:gd name="T45" fmla="*/ 0 h 788"/>
                <a:gd name="T46" fmla="*/ 263 w 788"/>
                <a:gd name="T47" fmla="*/ 263 h 788"/>
                <a:gd name="T48" fmla="*/ 0 w 788"/>
                <a:gd name="T49" fmla="*/ 263 h 788"/>
                <a:gd name="T50" fmla="*/ 0 w 788"/>
                <a:gd name="T51" fmla="*/ 525 h 788"/>
                <a:gd name="T52" fmla="*/ 263 w 788"/>
                <a:gd name="T53" fmla="*/ 525 h 788"/>
                <a:gd name="T54" fmla="*/ 263 w 788"/>
                <a:gd name="T55" fmla="*/ 788 h 788"/>
                <a:gd name="T56" fmla="*/ 526 w 788"/>
                <a:gd name="T57" fmla="*/ 788 h 788"/>
                <a:gd name="T58" fmla="*/ 526 w 788"/>
                <a:gd name="T59" fmla="*/ 525 h 788"/>
                <a:gd name="T60" fmla="*/ 788 w 788"/>
                <a:gd name="T61" fmla="*/ 525 h 788"/>
                <a:gd name="T62" fmla="*/ 788 w 788"/>
                <a:gd name="T63" fmla="*/ 263 h 788"/>
                <a:gd name="T64" fmla="*/ 526 w 788"/>
                <a:gd name="T65" fmla="*/ 263 h 788"/>
                <a:gd name="T66" fmla="*/ 526 w 788"/>
                <a:gd name="T67" fmla="*/ 0 h 788"/>
                <a:gd name="T68" fmla="*/ 526 w 788"/>
                <a:gd name="T69" fmla="*/ 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88" h="788">
                  <a:moveTo>
                    <a:pt x="493" y="32"/>
                  </a:moveTo>
                  <a:lnTo>
                    <a:pt x="493" y="263"/>
                  </a:lnTo>
                  <a:lnTo>
                    <a:pt x="493" y="295"/>
                  </a:lnTo>
                  <a:lnTo>
                    <a:pt x="526" y="295"/>
                  </a:lnTo>
                  <a:lnTo>
                    <a:pt x="756" y="295"/>
                  </a:lnTo>
                  <a:lnTo>
                    <a:pt x="756" y="493"/>
                  </a:lnTo>
                  <a:lnTo>
                    <a:pt x="526" y="493"/>
                  </a:lnTo>
                  <a:lnTo>
                    <a:pt x="493" y="493"/>
                  </a:lnTo>
                  <a:lnTo>
                    <a:pt x="493" y="525"/>
                  </a:lnTo>
                  <a:lnTo>
                    <a:pt x="493" y="756"/>
                  </a:lnTo>
                  <a:lnTo>
                    <a:pt x="296" y="756"/>
                  </a:lnTo>
                  <a:lnTo>
                    <a:pt x="296" y="525"/>
                  </a:lnTo>
                  <a:lnTo>
                    <a:pt x="296" y="493"/>
                  </a:lnTo>
                  <a:lnTo>
                    <a:pt x="263" y="493"/>
                  </a:lnTo>
                  <a:lnTo>
                    <a:pt x="33" y="493"/>
                  </a:lnTo>
                  <a:lnTo>
                    <a:pt x="33" y="295"/>
                  </a:lnTo>
                  <a:lnTo>
                    <a:pt x="263" y="295"/>
                  </a:lnTo>
                  <a:lnTo>
                    <a:pt x="296" y="295"/>
                  </a:lnTo>
                  <a:lnTo>
                    <a:pt x="296" y="263"/>
                  </a:lnTo>
                  <a:lnTo>
                    <a:pt x="296" y="32"/>
                  </a:lnTo>
                  <a:lnTo>
                    <a:pt x="493" y="32"/>
                  </a:lnTo>
                  <a:close/>
                  <a:moveTo>
                    <a:pt x="526" y="0"/>
                  </a:moveTo>
                  <a:lnTo>
                    <a:pt x="263" y="0"/>
                  </a:lnTo>
                  <a:lnTo>
                    <a:pt x="263" y="263"/>
                  </a:lnTo>
                  <a:lnTo>
                    <a:pt x="0" y="263"/>
                  </a:lnTo>
                  <a:lnTo>
                    <a:pt x="0" y="525"/>
                  </a:lnTo>
                  <a:lnTo>
                    <a:pt x="263" y="525"/>
                  </a:lnTo>
                  <a:lnTo>
                    <a:pt x="263" y="788"/>
                  </a:lnTo>
                  <a:lnTo>
                    <a:pt x="526" y="788"/>
                  </a:lnTo>
                  <a:lnTo>
                    <a:pt x="526" y="525"/>
                  </a:lnTo>
                  <a:lnTo>
                    <a:pt x="788" y="525"/>
                  </a:lnTo>
                  <a:lnTo>
                    <a:pt x="788" y="263"/>
                  </a:lnTo>
                  <a:lnTo>
                    <a:pt x="526" y="263"/>
                  </a:lnTo>
                  <a:lnTo>
                    <a:pt x="526" y="0"/>
                  </a:lnTo>
                  <a:lnTo>
                    <a:pt x="52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40">
            <a:extLst>
              <a:ext uri="{FF2B5EF4-FFF2-40B4-BE49-F238E27FC236}">
                <a16:creationId xmlns:a16="http://schemas.microsoft.com/office/drawing/2014/main" id="{813D1902-3D60-6040-B349-36F570DC757E}"/>
              </a:ext>
            </a:extLst>
          </p:cNvPr>
          <p:cNvGrpSpPr/>
          <p:nvPr/>
        </p:nvGrpSpPr>
        <p:grpSpPr>
          <a:xfrm>
            <a:off x="4058019" y="1665860"/>
            <a:ext cx="3501658" cy="775074"/>
            <a:chOff x="4058022" y="1659908"/>
            <a:chExt cx="3501658" cy="775074"/>
          </a:xfrm>
        </p:grpSpPr>
        <p:sp>
          <p:nvSpPr>
            <p:cNvPr id="50" name="Freeform 5">
              <a:extLst>
                <a:ext uri="{FF2B5EF4-FFF2-40B4-BE49-F238E27FC236}">
                  <a16:creationId xmlns:a16="http://schemas.microsoft.com/office/drawing/2014/main" id="{39A4123E-3931-3841-B1B5-E728A447E984}"/>
                </a:ext>
              </a:extLst>
            </p:cNvPr>
            <p:cNvSpPr>
              <a:spLocks noChangeAspect="1" noEditPoints="1"/>
            </p:cNvSpPr>
            <p:nvPr/>
          </p:nvSpPr>
          <p:spPr bwMode="auto">
            <a:xfrm>
              <a:off x="4058022" y="1659908"/>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5">
              <a:extLst>
                <a:ext uri="{FF2B5EF4-FFF2-40B4-BE49-F238E27FC236}">
                  <a16:creationId xmlns:a16="http://schemas.microsoft.com/office/drawing/2014/main" id="{758CB883-991C-CB4A-BFA0-44DA04C15E83}"/>
                </a:ext>
              </a:extLst>
            </p:cNvPr>
            <p:cNvSpPr>
              <a:spLocks noChangeAspect="1" noEditPoints="1"/>
            </p:cNvSpPr>
            <p:nvPr/>
          </p:nvSpPr>
          <p:spPr bwMode="auto">
            <a:xfrm>
              <a:off x="4966884" y="1659908"/>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5">
              <a:extLst>
                <a:ext uri="{FF2B5EF4-FFF2-40B4-BE49-F238E27FC236}">
                  <a16:creationId xmlns:a16="http://schemas.microsoft.com/office/drawing/2014/main" id="{4BE0A1A1-4B87-2C46-9B24-D74DBF06B3E7}"/>
                </a:ext>
              </a:extLst>
            </p:cNvPr>
            <p:cNvSpPr>
              <a:spLocks noChangeAspect="1" noEditPoints="1"/>
            </p:cNvSpPr>
            <p:nvPr/>
          </p:nvSpPr>
          <p:spPr bwMode="auto">
            <a:xfrm>
              <a:off x="5875746" y="1659908"/>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5">
              <a:extLst>
                <a:ext uri="{FF2B5EF4-FFF2-40B4-BE49-F238E27FC236}">
                  <a16:creationId xmlns:a16="http://schemas.microsoft.com/office/drawing/2014/main" id="{1413E527-85DC-BD42-AED8-64BB014FF385}"/>
                </a:ext>
              </a:extLst>
            </p:cNvPr>
            <p:cNvSpPr>
              <a:spLocks noChangeAspect="1" noEditPoints="1"/>
            </p:cNvSpPr>
            <p:nvPr/>
          </p:nvSpPr>
          <p:spPr bwMode="auto">
            <a:xfrm>
              <a:off x="6784607" y="1659908"/>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Rounded Rectangle 6">
            <a:extLst>
              <a:ext uri="{FF2B5EF4-FFF2-40B4-BE49-F238E27FC236}">
                <a16:creationId xmlns:a16="http://schemas.microsoft.com/office/drawing/2014/main" id="{9235E074-41D5-9348-A43F-5296473910D4}"/>
              </a:ext>
            </a:extLst>
          </p:cNvPr>
          <p:cNvSpPr/>
          <p:nvPr/>
        </p:nvSpPr>
        <p:spPr>
          <a:xfrm>
            <a:off x="13880324" y="4854863"/>
            <a:ext cx="172567" cy="164148"/>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5" name="Rounded Rectangle 54">
            <a:extLst>
              <a:ext uri="{FF2B5EF4-FFF2-40B4-BE49-F238E27FC236}">
                <a16:creationId xmlns:a16="http://schemas.microsoft.com/office/drawing/2014/main" id="{CF559BE0-F8EA-1E41-BC44-4D2F4A75BB78}"/>
              </a:ext>
            </a:extLst>
          </p:cNvPr>
          <p:cNvSpPr/>
          <p:nvPr/>
        </p:nvSpPr>
        <p:spPr>
          <a:xfrm>
            <a:off x="13607068" y="4846599"/>
            <a:ext cx="172567" cy="164148"/>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6" name="Rounded Rectangle 55">
            <a:extLst>
              <a:ext uri="{FF2B5EF4-FFF2-40B4-BE49-F238E27FC236}">
                <a16:creationId xmlns:a16="http://schemas.microsoft.com/office/drawing/2014/main" id="{FB54A885-9F99-634D-ABB5-FE02F25156A2}"/>
              </a:ext>
            </a:extLst>
          </p:cNvPr>
          <p:cNvSpPr/>
          <p:nvPr/>
        </p:nvSpPr>
        <p:spPr>
          <a:xfrm>
            <a:off x="13884043" y="4622751"/>
            <a:ext cx="172567" cy="164148"/>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7" name="Rounded Rectangle 56">
            <a:extLst>
              <a:ext uri="{FF2B5EF4-FFF2-40B4-BE49-F238E27FC236}">
                <a16:creationId xmlns:a16="http://schemas.microsoft.com/office/drawing/2014/main" id="{415E0684-0CD6-9E4E-84B1-C95F96453251}"/>
              </a:ext>
            </a:extLst>
          </p:cNvPr>
          <p:cNvSpPr/>
          <p:nvPr/>
        </p:nvSpPr>
        <p:spPr>
          <a:xfrm>
            <a:off x="13880324" y="4393568"/>
            <a:ext cx="172567" cy="164148"/>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8" name="Rounded Rectangle 57">
            <a:extLst>
              <a:ext uri="{FF2B5EF4-FFF2-40B4-BE49-F238E27FC236}">
                <a16:creationId xmlns:a16="http://schemas.microsoft.com/office/drawing/2014/main" id="{3A7A6FB6-8F41-8D44-9344-4C74C610BB01}"/>
              </a:ext>
            </a:extLst>
          </p:cNvPr>
          <p:cNvSpPr/>
          <p:nvPr/>
        </p:nvSpPr>
        <p:spPr>
          <a:xfrm>
            <a:off x="13868525" y="4132035"/>
            <a:ext cx="172567" cy="164148"/>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9" name="Rounded Rectangle 58">
            <a:extLst>
              <a:ext uri="{FF2B5EF4-FFF2-40B4-BE49-F238E27FC236}">
                <a16:creationId xmlns:a16="http://schemas.microsoft.com/office/drawing/2014/main" id="{5592EDB5-2F59-FB43-9BBE-F5DDCD3743B1}"/>
              </a:ext>
            </a:extLst>
          </p:cNvPr>
          <p:cNvSpPr/>
          <p:nvPr/>
        </p:nvSpPr>
        <p:spPr>
          <a:xfrm>
            <a:off x="13603349" y="4124235"/>
            <a:ext cx="172567" cy="164148"/>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0" name="Rounded Rectangle 59">
            <a:extLst>
              <a:ext uri="{FF2B5EF4-FFF2-40B4-BE49-F238E27FC236}">
                <a16:creationId xmlns:a16="http://schemas.microsoft.com/office/drawing/2014/main" id="{0ED8E3AD-A0AD-BE4A-BD80-87A93E97D4BA}"/>
              </a:ext>
            </a:extLst>
          </p:cNvPr>
          <p:cNvSpPr/>
          <p:nvPr/>
        </p:nvSpPr>
        <p:spPr>
          <a:xfrm>
            <a:off x="13594205" y="4375276"/>
            <a:ext cx="172567" cy="164148"/>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1" name="Rounded Rectangle 60">
            <a:extLst>
              <a:ext uri="{FF2B5EF4-FFF2-40B4-BE49-F238E27FC236}">
                <a16:creationId xmlns:a16="http://schemas.microsoft.com/office/drawing/2014/main" id="{FE5BB011-6A3E-E04E-8B7A-A939830F01B2}"/>
              </a:ext>
            </a:extLst>
          </p:cNvPr>
          <p:cNvSpPr/>
          <p:nvPr/>
        </p:nvSpPr>
        <p:spPr>
          <a:xfrm>
            <a:off x="13603349" y="4622751"/>
            <a:ext cx="172567" cy="164148"/>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2" name="Rounded Rectangle 61">
            <a:extLst>
              <a:ext uri="{FF2B5EF4-FFF2-40B4-BE49-F238E27FC236}">
                <a16:creationId xmlns:a16="http://schemas.microsoft.com/office/drawing/2014/main" id="{32C4F032-B364-5F4C-A409-356A2EEE1409}"/>
              </a:ext>
            </a:extLst>
          </p:cNvPr>
          <p:cNvSpPr/>
          <p:nvPr/>
        </p:nvSpPr>
        <p:spPr>
          <a:xfrm>
            <a:off x="13351036" y="4854863"/>
            <a:ext cx="172567" cy="164148"/>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3" name="Rounded Rectangle 62">
            <a:extLst>
              <a:ext uri="{FF2B5EF4-FFF2-40B4-BE49-F238E27FC236}">
                <a16:creationId xmlns:a16="http://schemas.microsoft.com/office/drawing/2014/main" id="{5D410AFB-F2C5-D04D-A9C2-F992ABD73F0F}"/>
              </a:ext>
            </a:extLst>
          </p:cNvPr>
          <p:cNvSpPr/>
          <p:nvPr/>
        </p:nvSpPr>
        <p:spPr>
          <a:xfrm>
            <a:off x="13347317" y="4132499"/>
            <a:ext cx="172567" cy="164148"/>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8" name="Rounded Rectangle 67">
            <a:extLst>
              <a:ext uri="{FF2B5EF4-FFF2-40B4-BE49-F238E27FC236}">
                <a16:creationId xmlns:a16="http://schemas.microsoft.com/office/drawing/2014/main" id="{89AECD37-F774-0944-ACDD-09FDF82F7C4A}"/>
              </a:ext>
            </a:extLst>
          </p:cNvPr>
          <p:cNvSpPr/>
          <p:nvPr/>
        </p:nvSpPr>
        <p:spPr>
          <a:xfrm>
            <a:off x="13338173" y="4383540"/>
            <a:ext cx="172567" cy="164148"/>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2" name="Rounded Rectangle 71">
            <a:extLst>
              <a:ext uri="{FF2B5EF4-FFF2-40B4-BE49-F238E27FC236}">
                <a16:creationId xmlns:a16="http://schemas.microsoft.com/office/drawing/2014/main" id="{12175E94-CA45-FA42-9D5D-3B1D633167AE}"/>
              </a:ext>
            </a:extLst>
          </p:cNvPr>
          <p:cNvSpPr/>
          <p:nvPr/>
        </p:nvSpPr>
        <p:spPr>
          <a:xfrm>
            <a:off x="13347317" y="4631015"/>
            <a:ext cx="172567" cy="164148"/>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73" name="Group 72">
            <a:extLst>
              <a:ext uri="{FF2B5EF4-FFF2-40B4-BE49-F238E27FC236}">
                <a16:creationId xmlns:a16="http://schemas.microsoft.com/office/drawing/2014/main" id="{9B8C4040-DC20-5F47-8BC3-3DF1C5F11F8F}"/>
              </a:ext>
            </a:extLst>
          </p:cNvPr>
          <p:cNvGrpSpPr/>
          <p:nvPr/>
        </p:nvGrpSpPr>
        <p:grpSpPr>
          <a:xfrm>
            <a:off x="416517" y="2461552"/>
            <a:ext cx="3501655" cy="775074"/>
            <a:chOff x="4058022" y="2472657"/>
            <a:chExt cx="3501655" cy="775074"/>
          </a:xfrm>
        </p:grpSpPr>
        <p:sp>
          <p:nvSpPr>
            <p:cNvPr id="74" name="Freeform 5">
              <a:extLst>
                <a:ext uri="{FF2B5EF4-FFF2-40B4-BE49-F238E27FC236}">
                  <a16:creationId xmlns:a16="http://schemas.microsoft.com/office/drawing/2014/main" id="{62B5E37B-2C99-E740-A52A-543E5A1086EA}"/>
                </a:ext>
              </a:extLst>
            </p:cNvPr>
            <p:cNvSpPr>
              <a:spLocks noChangeAspect="1" noEditPoints="1"/>
            </p:cNvSpPr>
            <p:nvPr/>
          </p:nvSpPr>
          <p:spPr bwMode="auto">
            <a:xfrm>
              <a:off x="4058022" y="2472657"/>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5">
              <a:extLst>
                <a:ext uri="{FF2B5EF4-FFF2-40B4-BE49-F238E27FC236}">
                  <a16:creationId xmlns:a16="http://schemas.microsoft.com/office/drawing/2014/main" id="{7CEC584D-4F66-3349-8EC0-5DC05D94A9B8}"/>
                </a:ext>
              </a:extLst>
            </p:cNvPr>
            <p:cNvSpPr>
              <a:spLocks noChangeAspect="1" noEditPoints="1"/>
            </p:cNvSpPr>
            <p:nvPr/>
          </p:nvSpPr>
          <p:spPr bwMode="auto">
            <a:xfrm>
              <a:off x="4966884" y="2472657"/>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
              <a:extLst>
                <a:ext uri="{FF2B5EF4-FFF2-40B4-BE49-F238E27FC236}">
                  <a16:creationId xmlns:a16="http://schemas.microsoft.com/office/drawing/2014/main" id="{C5B7AC57-3298-6649-8F3C-17A7766B28D2}"/>
                </a:ext>
              </a:extLst>
            </p:cNvPr>
            <p:cNvSpPr>
              <a:spLocks noChangeAspect="1" noEditPoints="1"/>
            </p:cNvSpPr>
            <p:nvPr/>
          </p:nvSpPr>
          <p:spPr bwMode="auto">
            <a:xfrm>
              <a:off x="5875746" y="2472657"/>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DA40F8C7-10C2-8A43-A906-D013632C7FCE}"/>
                </a:ext>
              </a:extLst>
            </p:cNvPr>
            <p:cNvSpPr>
              <a:spLocks noChangeAspect="1" noEditPoints="1"/>
            </p:cNvSpPr>
            <p:nvPr/>
          </p:nvSpPr>
          <p:spPr bwMode="auto">
            <a:xfrm>
              <a:off x="6784604" y="2472657"/>
              <a:ext cx="775073" cy="775074"/>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2143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xEl>
                                              <p:pRg st="2" end="2"/>
                                            </p:txEl>
                                          </p:spTgt>
                                        </p:tgtEl>
                                        <p:attrNameLst>
                                          <p:attrName>style.visibility</p:attrName>
                                        </p:attrNameLst>
                                      </p:cBhvr>
                                      <p:to>
                                        <p:strVal val="visible"/>
                                      </p:to>
                                    </p:set>
                                    <p:animEffect transition="in" filter="fade">
                                      <p:cBhvr>
                                        <p:cTn id="7" dur="500"/>
                                        <p:tgtEl>
                                          <p:spTgt spid="36">
                                            <p:txEl>
                                              <p:pRg st="2" end="2"/>
                                            </p:txEl>
                                          </p:spTgt>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3"/>
                                        </p:tgtEl>
                                      </p:cBhvr>
                                    </p:animEffect>
                                    <p:set>
                                      <p:cBhvr>
                                        <p:cTn id="11" dur="1" fill="hold">
                                          <p:stCondLst>
                                            <p:cond delay="499"/>
                                          </p:stCondLst>
                                        </p:cTn>
                                        <p:tgtEl>
                                          <p:spTgt spid="43"/>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repeatCount="3000" accel="50000" decel="50000" fill="hold" grpId="0" nodeType="afterEffect">
                                  <p:stCondLst>
                                    <p:cond delay="0"/>
                                  </p:stCondLst>
                                  <p:childTnLst>
                                    <p:animMotion origin="layout" path="M -0.74941 -0.0581 L -0.969 -0.12547 " pathEditMode="fixed" rAng="0" ptsTypes="AA">
                                      <p:cBhvr>
                                        <p:cTn id="14" dur="500" fill="hold"/>
                                        <p:tgtEl>
                                          <p:spTgt spid="7"/>
                                        </p:tgtEl>
                                        <p:attrNameLst>
                                          <p:attrName>ppt_x</p:attrName>
                                          <p:attrName>ppt_y</p:attrName>
                                        </p:attrNameLst>
                                      </p:cBhvr>
                                      <p:rCtr x="-10979" y="-3380"/>
                                    </p:animMotion>
                                  </p:childTnLst>
                                </p:cTn>
                              </p:par>
                              <p:par>
                                <p:cTn id="15" presetID="42" presetClass="path" presetSubtype="0" repeatCount="2000" accel="50000" decel="50000" fill="hold" grpId="0" nodeType="withEffect">
                                  <p:stCondLst>
                                    <p:cond delay="0"/>
                                  </p:stCondLst>
                                  <p:childTnLst>
                                    <p:animMotion origin="layout" path="M -0.82847 -0.11713 L -0.8833 -0.06412 " pathEditMode="fixed" rAng="0" ptsTypes="AA">
                                      <p:cBhvr>
                                        <p:cTn id="16" dur="500" fill="hold"/>
                                        <p:tgtEl>
                                          <p:spTgt spid="55"/>
                                        </p:tgtEl>
                                        <p:attrNameLst>
                                          <p:attrName>ppt_x</p:attrName>
                                          <p:attrName>ppt_y</p:attrName>
                                        </p:attrNameLst>
                                      </p:cBhvr>
                                      <p:rCtr x="-2748" y="2639"/>
                                    </p:animMotion>
                                  </p:childTnLst>
                                </p:cTn>
                              </p:par>
                              <p:par>
                                <p:cTn id="17" presetID="42" presetClass="path" presetSubtype="0" repeatCount="4000" accel="50000" decel="50000" fill="hold" grpId="0" nodeType="withEffect">
                                  <p:stCondLst>
                                    <p:cond delay="0"/>
                                  </p:stCondLst>
                                  <p:childTnLst>
                                    <p:animMotion origin="layout" path="M -0.68703 -0.08449 L -1.06772 -0.03148 " pathEditMode="fixed" rAng="0" ptsTypes="AA">
                                      <p:cBhvr>
                                        <p:cTn id="18" dur="500" fill="hold"/>
                                        <p:tgtEl>
                                          <p:spTgt spid="56"/>
                                        </p:tgtEl>
                                        <p:attrNameLst>
                                          <p:attrName>ppt_x</p:attrName>
                                          <p:attrName>ppt_y</p:attrName>
                                        </p:attrNameLst>
                                      </p:cBhvr>
                                      <p:rCtr x="-19041" y="2639"/>
                                    </p:animMotion>
                                  </p:childTnLst>
                                </p:cTn>
                              </p:par>
                              <p:par>
                                <p:cTn id="19" presetID="42" presetClass="path" presetSubtype="0" repeatCount="2000" accel="50000" decel="50000" fill="hold" grpId="0" nodeType="withEffect">
                                  <p:stCondLst>
                                    <p:cond delay="0"/>
                                  </p:stCondLst>
                                  <p:childTnLst>
                                    <p:animMotion origin="layout" path="M -0.84032 0.00254 L -0.96952 0.00185 " pathEditMode="fixed" rAng="0" ptsTypes="AA">
                                      <p:cBhvr>
                                        <p:cTn id="20" dur="500" fill="hold"/>
                                        <p:tgtEl>
                                          <p:spTgt spid="57"/>
                                        </p:tgtEl>
                                        <p:attrNameLst>
                                          <p:attrName>ppt_x</p:attrName>
                                          <p:attrName>ppt_y</p:attrName>
                                        </p:attrNameLst>
                                      </p:cBhvr>
                                      <p:rCtr x="-6460" y="-46"/>
                                    </p:animMotion>
                                  </p:childTnLst>
                                </p:cTn>
                              </p:par>
                              <p:par>
                                <p:cTn id="21" presetID="42" presetClass="path" presetSubtype="0" accel="50000" decel="50000" fill="hold" grpId="0" nodeType="withEffect">
                                  <p:stCondLst>
                                    <p:cond delay="0"/>
                                  </p:stCondLst>
                                  <p:childTnLst>
                                    <p:animMotion origin="layout" path="M -0.78328 -0.01296 L -1.06825 -0.01991 " pathEditMode="fixed" rAng="0" ptsTypes="AA">
                                      <p:cBhvr>
                                        <p:cTn id="22" dur="500" fill="hold"/>
                                        <p:tgtEl>
                                          <p:spTgt spid="58"/>
                                        </p:tgtEl>
                                        <p:attrNameLst>
                                          <p:attrName>ppt_x</p:attrName>
                                          <p:attrName>ppt_y</p:attrName>
                                        </p:attrNameLst>
                                      </p:cBhvr>
                                      <p:rCtr x="-14249" y="-347"/>
                                    </p:animMotion>
                                  </p:childTnLst>
                                </p:cTn>
                              </p:par>
                              <p:par>
                                <p:cTn id="23" presetID="42" presetClass="path" presetSubtype="0" repeatCount="3000" accel="50000" decel="50000" fill="hold" grpId="0" nodeType="withEffect">
                                  <p:stCondLst>
                                    <p:cond delay="0"/>
                                  </p:stCondLst>
                                  <p:childTnLst>
                                    <p:animMotion origin="layout" path="M -0.72884 -0.0118 L -0.88422 -0.01875 " pathEditMode="fixed" rAng="0" ptsTypes="AA">
                                      <p:cBhvr>
                                        <p:cTn id="24" dur="500" fill="hold"/>
                                        <p:tgtEl>
                                          <p:spTgt spid="59"/>
                                        </p:tgtEl>
                                        <p:attrNameLst>
                                          <p:attrName>ppt_x</p:attrName>
                                          <p:attrName>ppt_y</p:attrName>
                                        </p:attrNameLst>
                                      </p:cBhvr>
                                      <p:rCtr x="-7775" y="-347"/>
                                    </p:animMotion>
                                  </p:childTnLst>
                                </p:cTn>
                              </p:par>
                              <p:par>
                                <p:cTn id="25" presetID="42" presetClass="path" presetSubtype="0" repeatCount="2000" accel="50000" decel="50000" fill="hold" grpId="0" nodeType="withEffect">
                                  <p:stCondLst>
                                    <p:cond delay="0"/>
                                  </p:stCondLst>
                                  <p:childTnLst>
                                    <p:animMotion origin="layout" path="M -0.75905 0.01204 L -0.9789 -0.00255 " pathEditMode="fixed" rAng="0" ptsTypes="AA">
                                      <p:cBhvr>
                                        <p:cTn id="26" dur="500" fill="hold"/>
                                        <p:tgtEl>
                                          <p:spTgt spid="60"/>
                                        </p:tgtEl>
                                        <p:attrNameLst>
                                          <p:attrName>ppt_x</p:attrName>
                                          <p:attrName>ppt_y</p:attrName>
                                        </p:attrNameLst>
                                      </p:cBhvr>
                                      <p:rCtr x="-10992" y="-741"/>
                                    </p:animMotion>
                                  </p:childTnLst>
                                </p:cTn>
                              </p:par>
                              <p:par>
                                <p:cTn id="27" presetID="42" presetClass="path" presetSubtype="0" repeatCount="4000" accel="50000" decel="50000" fill="hold" grpId="0" nodeType="withEffect">
                                  <p:stCondLst>
                                    <p:cond delay="0"/>
                                  </p:stCondLst>
                                  <p:childTnLst>
                                    <p:animMotion origin="layout" path="M -0.66254 -0.02407 L -0.98059 -0.09144 " pathEditMode="fixed" rAng="0" ptsTypes="AA">
                                      <p:cBhvr>
                                        <p:cTn id="28" dur="500" fill="hold"/>
                                        <p:tgtEl>
                                          <p:spTgt spid="61"/>
                                        </p:tgtEl>
                                        <p:attrNameLst>
                                          <p:attrName>ppt_x</p:attrName>
                                          <p:attrName>ppt_y</p:attrName>
                                        </p:attrNameLst>
                                      </p:cBhvr>
                                      <p:rCtr x="-15903" y="-3380"/>
                                    </p:animMotion>
                                  </p:childTnLst>
                                </p:cTn>
                              </p:par>
                              <p:par>
                                <p:cTn id="29" presetID="42" presetClass="path" presetSubtype="0" repeatCount="2000" accel="50000" decel="50000" fill="hold" grpId="0" nodeType="withEffect">
                                  <p:stCondLst>
                                    <p:cond delay="0"/>
                                  </p:stCondLst>
                                  <p:childTnLst>
                                    <p:animMotion origin="layout" path="M -0.70591 -0.11736 L -1.02409 -0.12547 " pathEditMode="fixed" rAng="0" ptsTypes="AA">
                                      <p:cBhvr>
                                        <p:cTn id="30" dur="500" fill="hold"/>
                                        <p:tgtEl>
                                          <p:spTgt spid="62"/>
                                        </p:tgtEl>
                                        <p:attrNameLst>
                                          <p:attrName>ppt_x</p:attrName>
                                          <p:attrName>ppt_y</p:attrName>
                                        </p:attrNameLst>
                                      </p:cBhvr>
                                      <p:rCtr x="-15916" y="-417"/>
                                    </p:animMotion>
                                  </p:childTnLst>
                                </p:cTn>
                              </p:par>
                              <p:par>
                                <p:cTn id="31" presetID="42" presetClass="path" presetSubtype="0" repeatCount="2000" accel="50000" decel="50000" fill="hold" grpId="0" nodeType="withEffect">
                                  <p:stCondLst>
                                    <p:cond delay="0"/>
                                  </p:stCondLst>
                                  <p:childTnLst>
                                    <p:animMotion origin="layout" path="M -0.80633 -0.01319 L -1.02409 0.0382 " pathEditMode="fixed" rAng="0" ptsTypes="AA">
                                      <p:cBhvr>
                                        <p:cTn id="32" dur="500" fill="hold"/>
                                        <p:tgtEl>
                                          <p:spTgt spid="63"/>
                                        </p:tgtEl>
                                        <p:attrNameLst>
                                          <p:attrName>ppt_x</p:attrName>
                                          <p:attrName>ppt_y</p:attrName>
                                        </p:attrNameLst>
                                      </p:cBhvr>
                                      <p:rCtr x="-10888" y="2569"/>
                                    </p:animMotion>
                                  </p:childTnLst>
                                </p:cTn>
                              </p:par>
                              <p:par>
                                <p:cTn id="33" presetID="42" presetClass="path" presetSubtype="0" repeatCount="3000" accel="50000" decel="50000" fill="hold" grpId="0" nodeType="withEffect">
                                  <p:stCondLst>
                                    <p:cond delay="0"/>
                                  </p:stCondLst>
                                  <p:childTnLst>
                                    <p:animMotion origin="layout" path="M -0.64392 -0.04861 L -0.85908 0.01065 " pathEditMode="fixed" rAng="0" ptsTypes="AA">
                                      <p:cBhvr>
                                        <p:cTn id="34" dur="500" fill="hold"/>
                                        <p:tgtEl>
                                          <p:spTgt spid="68"/>
                                        </p:tgtEl>
                                        <p:attrNameLst>
                                          <p:attrName>ppt_x</p:attrName>
                                          <p:attrName>ppt_y</p:attrName>
                                        </p:attrNameLst>
                                      </p:cBhvr>
                                      <p:rCtr x="-10758" y="2963"/>
                                    </p:animMotion>
                                  </p:childTnLst>
                                </p:cTn>
                              </p:par>
                              <p:par>
                                <p:cTn id="35" presetID="42" presetClass="path" presetSubtype="0" repeatCount="0" accel="50000" decel="50000" fill="hold" grpId="0" nodeType="withEffect">
                                  <p:stCondLst>
                                    <p:cond delay="0"/>
                                  </p:stCondLst>
                                  <p:childTnLst>
                                    <p:animMotion origin="layout" path="M -0.70565 -0.03148 L -0.92472 -0.09283 " pathEditMode="fixed" rAng="0" ptsTypes="AA">
                                      <p:cBhvr>
                                        <p:cTn id="36" dur="500" fill="hold"/>
                                        <p:tgtEl>
                                          <p:spTgt spid="72"/>
                                        </p:tgtEl>
                                        <p:attrNameLst>
                                          <p:attrName>ppt_x</p:attrName>
                                          <p:attrName>ppt_y</p:attrName>
                                        </p:attrNameLst>
                                      </p:cBhvr>
                                      <p:rCtr x="-10953" y="-3079"/>
                                    </p:animMotion>
                                  </p:childTnLst>
                                </p:cTn>
                              </p:par>
                            </p:childTnLst>
                          </p:cTn>
                        </p:par>
                        <p:par>
                          <p:cTn id="37" fill="hold">
                            <p:stCondLst>
                              <p:cond delay="3000"/>
                            </p:stCondLst>
                            <p:childTnLst>
                              <p:par>
                                <p:cTn id="38" presetID="1" presetClass="exit" presetSubtype="0" fill="hold" grpId="1" nodeType="afterEffect">
                                  <p:stCondLst>
                                    <p:cond delay="0"/>
                                  </p:stCondLst>
                                  <p:childTnLst>
                                    <p:set>
                                      <p:cBhvr>
                                        <p:cTn id="39" dur="1" fill="hold">
                                          <p:stCondLst>
                                            <p:cond delay="0"/>
                                          </p:stCondLst>
                                        </p:cTn>
                                        <p:tgtEl>
                                          <p:spTgt spid="7"/>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55"/>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56"/>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57"/>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58"/>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59"/>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60"/>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61"/>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62"/>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63"/>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68"/>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7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6">
                                            <p:txEl>
                                              <p:pRg st="3" end="3"/>
                                            </p:txEl>
                                          </p:spTgt>
                                        </p:tgtEl>
                                        <p:attrNameLst>
                                          <p:attrName>style.visibility</p:attrName>
                                        </p:attrNameLst>
                                      </p:cBhvr>
                                      <p:to>
                                        <p:strVal val="visible"/>
                                      </p:to>
                                    </p:set>
                                    <p:animEffect transition="in" filter="fade">
                                      <p:cBhvr>
                                        <p:cTn id="66" dur="500"/>
                                        <p:tgtEl>
                                          <p:spTgt spid="36">
                                            <p:txEl>
                                              <p:pRg st="3" end="3"/>
                                            </p:txEl>
                                          </p:spTgt>
                                        </p:tgtEl>
                                      </p:cBhvr>
                                    </p:animEffect>
                                  </p:childTnLst>
                                </p:cTn>
                              </p:par>
                            </p:childTnLst>
                          </p:cTn>
                        </p:par>
                        <p:par>
                          <p:cTn id="67" fill="hold">
                            <p:stCondLst>
                              <p:cond delay="500"/>
                            </p:stCondLst>
                            <p:childTnLst>
                              <p:par>
                                <p:cTn id="68" presetID="42" presetClass="path" presetSubtype="0" accel="50000" decel="50000" fill="hold" nodeType="afterEffect">
                                  <p:stCondLst>
                                    <p:cond delay="0"/>
                                  </p:stCondLst>
                                  <p:childTnLst>
                                    <p:animMotion origin="layout" path="M 3.60511E-6 4.44444E-6 L -0.29878 0.11481 " pathEditMode="relative" rAng="0" ptsTypes="AA">
                                      <p:cBhvr>
                                        <p:cTn id="69" dur="1000" fill="hold"/>
                                        <p:tgtEl>
                                          <p:spTgt spid="41"/>
                                        </p:tgtEl>
                                        <p:attrNameLst>
                                          <p:attrName>ppt_x</p:attrName>
                                          <p:attrName>ppt_y</p:attrName>
                                        </p:attrNameLst>
                                      </p:cBhvr>
                                      <p:rCtr x="-14939" y="5741"/>
                                    </p:animMotion>
                                  </p:childTnLst>
                                </p:cTn>
                              </p:par>
                            </p:childTnLst>
                          </p:cTn>
                        </p:par>
                        <p:par>
                          <p:cTn id="70" fill="hold">
                            <p:stCondLst>
                              <p:cond delay="1500"/>
                            </p:stCondLst>
                            <p:childTnLst>
                              <p:par>
                                <p:cTn id="71" presetID="1" presetClass="exit" presetSubtype="0" fill="hold" nodeType="afterEffect">
                                  <p:stCondLst>
                                    <p:cond delay="0"/>
                                  </p:stCondLst>
                                  <p:childTnLst>
                                    <p:set>
                                      <p:cBhvr>
                                        <p:cTn id="72" dur="1" fill="hold">
                                          <p:stCondLst>
                                            <p:cond delay="0"/>
                                          </p:stCondLst>
                                        </p:cTn>
                                        <p:tgtEl>
                                          <p:spTgt spid="41"/>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8" grpId="0" animBg="1"/>
      <p:bldP spid="68" grpId="1" animBg="1"/>
      <p:bldP spid="72" grpId="0" animBg="1"/>
      <p:bldP spid="72"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 Configuration</a:t>
            </a:r>
          </a:p>
        </p:txBody>
      </p:sp>
    </p:spTree>
    <p:extLst>
      <p:ext uri="{BB962C8B-B14F-4D97-AF65-F5344CB8AC3E}">
        <p14:creationId xmlns:p14="http://schemas.microsoft.com/office/powerpoint/2010/main" val="5268946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10872" y="331007"/>
            <a:ext cx="10967086" cy="584048"/>
          </a:xfrm>
        </p:spPr>
        <p:txBody>
          <a:bodyPr/>
          <a:lstStyle/>
          <a:p>
            <a:r>
              <a:rPr lang="en-US">
                <a:latin typeface="+mn-lt"/>
                <a:ea typeface="Avenir Medium" charset="0"/>
                <a:cs typeface="Avenir Medium" charset="0"/>
              </a:rPr>
              <a:t>Networking in VMware Cloud on AWS</a:t>
            </a:r>
          </a:p>
        </p:txBody>
      </p:sp>
      <p:sp>
        <p:nvSpPr>
          <p:cNvPr id="6" name="Text Placeholder 5"/>
          <p:cNvSpPr>
            <a:spLocks noGrp="1"/>
          </p:cNvSpPr>
          <p:nvPr>
            <p:ph type="body" idx="1"/>
          </p:nvPr>
        </p:nvSpPr>
        <p:spPr>
          <a:xfrm>
            <a:off x="1088571" y="1946810"/>
            <a:ext cx="10281793" cy="3234792"/>
          </a:xfrm>
        </p:spPr>
        <p:txBody>
          <a:bodyPr/>
          <a:lstStyle/>
          <a:p>
            <a:pPr>
              <a:buClr>
                <a:srgbClr val="004F6C"/>
              </a:buClr>
              <a:buFont typeface="Wingdings" charset="2"/>
              <a:buChar char="§"/>
            </a:pPr>
            <a:r>
              <a:rPr lang="en-US">
                <a:solidFill>
                  <a:schemeClr val="accent1"/>
                </a:solidFill>
                <a:ea typeface="Avenir Medium" charset="0"/>
                <a:cs typeface="Avenir Medium" charset="0"/>
              </a:rPr>
              <a:t>All VM networking in VMware Cloud on AWS is provided by NSX</a:t>
            </a:r>
          </a:p>
          <a:p>
            <a:pPr>
              <a:buClr>
                <a:srgbClr val="004F6C"/>
              </a:buClr>
              <a:buFont typeface="Wingdings" charset="2"/>
              <a:buChar char="§"/>
            </a:pPr>
            <a:endParaRPr lang="en-US">
              <a:solidFill>
                <a:schemeClr val="accent1"/>
              </a:solidFill>
              <a:ea typeface="Avenir Medium" charset="0"/>
              <a:cs typeface="Avenir Medium" charset="0"/>
            </a:endParaRPr>
          </a:p>
          <a:p>
            <a:pPr>
              <a:buClr>
                <a:srgbClr val="004F6C"/>
              </a:buClr>
              <a:buFont typeface="Wingdings" charset="2"/>
              <a:buChar char="§"/>
            </a:pPr>
            <a:r>
              <a:rPr lang="en-US">
                <a:solidFill>
                  <a:schemeClr val="accent1"/>
                </a:solidFill>
                <a:ea typeface="Avenir Medium" charset="0"/>
                <a:cs typeface="Avenir Medium" charset="0"/>
              </a:rPr>
              <a:t>Provides compatibility with NSX and vSphere products used on-premises</a:t>
            </a:r>
          </a:p>
          <a:p>
            <a:pPr>
              <a:buClr>
                <a:srgbClr val="004F6C"/>
              </a:buClr>
              <a:buFont typeface="Wingdings" charset="2"/>
              <a:buChar char="§"/>
            </a:pPr>
            <a:endParaRPr lang="en-US">
              <a:solidFill>
                <a:schemeClr val="accent1"/>
              </a:solidFill>
              <a:ea typeface="Avenir Medium" charset="0"/>
              <a:cs typeface="Avenir Medium" charset="0"/>
            </a:endParaRPr>
          </a:p>
          <a:p>
            <a:pPr>
              <a:buClr>
                <a:srgbClr val="004F6C"/>
              </a:buClr>
              <a:buFont typeface="Wingdings" charset="2"/>
              <a:buChar char="§"/>
            </a:pPr>
            <a:r>
              <a:rPr lang="en-US">
                <a:solidFill>
                  <a:schemeClr val="accent1"/>
                </a:solidFill>
                <a:ea typeface="Avenir Medium" charset="0"/>
                <a:cs typeface="Avenir Medium" charset="0"/>
              </a:rPr>
              <a:t>vSphere and NSX have been optimized to work in AWS environment</a:t>
            </a:r>
          </a:p>
          <a:p>
            <a:pPr>
              <a:buClr>
                <a:srgbClr val="004F6C"/>
              </a:buClr>
              <a:buFont typeface="Wingdings" charset="2"/>
              <a:buChar char="§"/>
            </a:pPr>
            <a:endParaRPr lang="en-US">
              <a:solidFill>
                <a:schemeClr val="accent1"/>
              </a:solidFill>
              <a:ea typeface="Avenir Medium" charset="0"/>
              <a:cs typeface="Avenir Medium" charset="0"/>
            </a:endParaRPr>
          </a:p>
          <a:p>
            <a:pPr>
              <a:buClr>
                <a:srgbClr val="004F6C"/>
              </a:buClr>
              <a:buFont typeface="Wingdings" charset="2"/>
              <a:buChar char="§"/>
            </a:pPr>
            <a:r>
              <a:rPr lang="en-US">
                <a:solidFill>
                  <a:schemeClr val="accent1"/>
                </a:solidFill>
                <a:ea typeface="Avenir Medium" charset="0"/>
                <a:cs typeface="Avenir Medium" charset="0"/>
              </a:rPr>
              <a:t>Delivered using an ‘as a service’ cloud model</a:t>
            </a:r>
          </a:p>
          <a:p>
            <a:pPr>
              <a:buClr>
                <a:srgbClr val="004F6C"/>
              </a:buClr>
              <a:buFont typeface="Wingdings" charset="2"/>
              <a:buChar char="§"/>
            </a:pPr>
            <a:endParaRPr lang="en-US">
              <a:solidFill>
                <a:srgbClr val="004F6C"/>
              </a:solidFill>
              <a:ea typeface="Avenir Medium" charset="0"/>
              <a:cs typeface="Avenir Medium" charset="0"/>
            </a:endParaRPr>
          </a:p>
          <a:p>
            <a:pPr>
              <a:buClr>
                <a:srgbClr val="004F6C"/>
              </a:buClr>
              <a:buFont typeface="Wingdings" charset="2"/>
              <a:buChar char="§"/>
            </a:pPr>
            <a:endParaRPr lang="en-US">
              <a:solidFill>
                <a:srgbClr val="004F6C"/>
              </a:solidFill>
              <a:ea typeface="Avenir Medium" charset="0"/>
              <a:cs typeface="Avenir Medium" charset="0"/>
            </a:endParaRPr>
          </a:p>
          <a:p>
            <a:endParaRPr lang="en-US"/>
          </a:p>
        </p:txBody>
      </p:sp>
    </p:spTree>
    <p:extLst>
      <p:ext uri="{BB962C8B-B14F-4D97-AF65-F5344CB8AC3E}">
        <p14:creationId xmlns:p14="http://schemas.microsoft.com/office/powerpoint/2010/main" val="240911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48D2EF-A8EA-4C7E-8D08-E7FB379293D0}"/>
              </a:ext>
            </a:extLst>
          </p:cNvPr>
          <p:cNvPicPr>
            <a:picLocks noChangeAspect="1"/>
          </p:cNvPicPr>
          <p:nvPr/>
        </p:nvPicPr>
        <p:blipFill rotWithShape="1">
          <a:blip r:embed="rId3"/>
          <a:srcRect l="1727" t="25985" r="23453" b="6009"/>
          <a:stretch/>
        </p:blipFill>
        <p:spPr>
          <a:xfrm>
            <a:off x="83127" y="1657416"/>
            <a:ext cx="7226268" cy="4450166"/>
          </a:xfrm>
          <a:prstGeom prst="rect">
            <a:avLst/>
          </a:prstGeom>
        </p:spPr>
      </p:pic>
      <p:sp>
        <p:nvSpPr>
          <p:cNvPr id="2" name="Title 1"/>
          <p:cNvSpPr>
            <a:spLocks noGrp="1"/>
          </p:cNvSpPr>
          <p:nvPr>
            <p:ph type="title"/>
          </p:nvPr>
        </p:nvSpPr>
        <p:spPr/>
        <p:txBody>
          <a:bodyPr/>
          <a:lstStyle/>
          <a:p>
            <a:r>
              <a:rPr lang="en-US" sz="2800">
                <a:solidFill>
                  <a:schemeClr val="accent1"/>
                </a:solidFill>
              </a:rPr>
              <a:t>Rich Hybrid Networking and Connectivity Capabilities </a:t>
            </a:r>
          </a:p>
        </p:txBody>
      </p:sp>
      <p:grpSp>
        <p:nvGrpSpPr>
          <p:cNvPr id="8" name="Group 7"/>
          <p:cNvGrpSpPr/>
          <p:nvPr/>
        </p:nvGrpSpPr>
        <p:grpSpPr>
          <a:xfrm>
            <a:off x="7519409" y="1732791"/>
            <a:ext cx="3920982" cy="4299416"/>
            <a:chOff x="7717378" y="1675939"/>
            <a:chExt cx="4338109" cy="1630703"/>
          </a:xfrm>
        </p:grpSpPr>
        <p:sp>
          <p:nvSpPr>
            <p:cNvPr id="9" name="TextBox 8"/>
            <p:cNvSpPr txBox="1"/>
            <p:nvPr/>
          </p:nvSpPr>
          <p:spPr>
            <a:xfrm>
              <a:off x="7800055" y="1675939"/>
              <a:ext cx="4255432" cy="1630703"/>
            </a:xfrm>
            <a:prstGeom prst="rect">
              <a:avLst/>
            </a:prstGeom>
            <a:noFill/>
          </p:spPr>
          <p:txBody>
            <a:bodyPr wrap="square" rtlCol="0" anchor="t">
              <a:noAutofit/>
            </a:bodyPr>
            <a:lstStyle/>
            <a:p>
              <a:pPr>
                <a:spcAft>
                  <a:spcPts val="1200"/>
                </a:spcAft>
              </a:pPr>
              <a:r>
                <a:rPr lang="en-US" b="1">
                  <a:solidFill>
                    <a:schemeClr val="accent1"/>
                  </a:solidFill>
                </a:rPr>
                <a:t>NSX-T Provides:</a:t>
              </a:r>
            </a:p>
            <a:p>
              <a:pPr marL="799941" lvl="1" indent="-342900">
                <a:spcAft>
                  <a:spcPts val="1200"/>
                </a:spcAft>
                <a:buFont typeface="Arial" panose="020B0604020202020204" pitchFamily="34" charset="0"/>
                <a:buChar char="•"/>
              </a:pPr>
              <a:r>
                <a:rPr lang="en-US" b="1">
                  <a:solidFill>
                    <a:schemeClr val="accent1"/>
                  </a:solidFill>
                </a:rPr>
                <a:t>Firewall</a:t>
              </a:r>
            </a:p>
            <a:p>
              <a:pPr marL="799941" lvl="1" indent="-342900">
                <a:spcAft>
                  <a:spcPts val="1200"/>
                </a:spcAft>
                <a:buFont typeface="Arial" panose="020B0604020202020204" pitchFamily="34" charset="0"/>
                <a:buChar char="•"/>
              </a:pPr>
              <a:r>
                <a:rPr lang="en-US" b="1">
                  <a:solidFill>
                    <a:schemeClr val="accent1"/>
                  </a:solidFill>
                </a:rPr>
                <a:t>VPN</a:t>
              </a:r>
            </a:p>
            <a:p>
              <a:pPr marL="799941" lvl="1" indent="-342900">
                <a:spcAft>
                  <a:spcPts val="1200"/>
                </a:spcAft>
                <a:buFont typeface="Arial" panose="020B0604020202020204" pitchFamily="34" charset="0"/>
                <a:buChar char="•"/>
              </a:pPr>
              <a:r>
                <a:rPr lang="en-US" b="1">
                  <a:solidFill>
                    <a:schemeClr val="accent1"/>
                  </a:solidFill>
                </a:rPr>
                <a:t>Micro segmentation</a:t>
              </a:r>
            </a:p>
            <a:p>
              <a:pPr marL="799941" lvl="1" indent="-342900">
                <a:spcAft>
                  <a:spcPts val="1200"/>
                </a:spcAft>
                <a:buFont typeface="Arial" panose="020B0604020202020204" pitchFamily="34" charset="0"/>
                <a:buChar char="•"/>
              </a:pPr>
              <a:r>
                <a:rPr lang="en-US" b="1">
                  <a:solidFill>
                    <a:schemeClr val="accent1"/>
                  </a:solidFill>
                </a:rPr>
                <a:t>IPFIX</a:t>
              </a:r>
            </a:p>
            <a:p>
              <a:pPr marL="799941" lvl="1" indent="-342900">
                <a:spcAft>
                  <a:spcPts val="1200"/>
                </a:spcAft>
                <a:buFont typeface="Arial" panose="020B0604020202020204" pitchFamily="34" charset="0"/>
                <a:buChar char="•"/>
              </a:pPr>
              <a:r>
                <a:rPr lang="en-US" b="1">
                  <a:solidFill>
                    <a:schemeClr val="accent1"/>
                  </a:solidFill>
                </a:rPr>
                <a:t>Port Mirroring</a:t>
              </a:r>
            </a:p>
            <a:p>
              <a:pPr marL="799941" lvl="1" indent="-342900">
                <a:spcAft>
                  <a:spcPts val="1200"/>
                </a:spcAft>
                <a:buFont typeface="Arial" panose="020B0604020202020204" pitchFamily="34" charset="0"/>
                <a:buChar char="•"/>
              </a:pPr>
              <a:r>
                <a:rPr lang="en-US" b="1">
                  <a:solidFill>
                    <a:schemeClr val="accent1"/>
                  </a:solidFill>
                </a:rPr>
                <a:t>And more…</a:t>
              </a:r>
            </a:p>
            <a:p>
              <a:pPr marL="342900" indent="-342900">
                <a:spcAft>
                  <a:spcPts val="1200"/>
                </a:spcAft>
                <a:buFont typeface="Arial" panose="020B0604020202020204" pitchFamily="34" charset="0"/>
                <a:buChar char="•"/>
              </a:pPr>
              <a:endParaRPr lang="en-US" b="1">
                <a:solidFill>
                  <a:schemeClr val="accent1"/>
                </a:solidFill>
              </a:endParaRPr>
            </a:p>
            <a:p>
              <a:pPr>
                <a:spcAft>
                  <a:spcPts val="1200"/>
                </a:spcAft>
              </a:pPr>
              <a:r>
                <a:rPr lang="en-US" b="1">
                  <a:solidFill>
                    <a:schemeClr val="accent1"/>
                  </a:solidFill>
                </a:rPr>
                <a:t>Direct Connect</a:t>
              </a:r>
            </a:p>
            <a:p>
              <a:pPr>
                <a:spcAft>
                  <a:spcPts val="1200"/>
                </a:spcAft>
              </a:pPr>
              <a:r>
                <a:rPr lang="en-US" b="1">
                  <a:solidFill>
                    <a:schemeClr val="accent1"/>
                  </a:solidFill>
                </a:rPr>
                <a:t>VPC Connectivity</a:t>
              </a:r>
              <a:endParaRPr lang="en-US">
                <a:solidFill>
                  <a:schemeClr val="accent1"/>
                </a:solidFill>
              </a:endParaRPr>
            </a:p>
          </p:txBody>
        </p:sp>
        <p:sp>
          <p:nvSpPr>
            <p:cNvPr id="10" name="Rectangle 9"/>
            <p:cNvSpPr/>
            <p:nvPr/>
          </p:nvSpPr>
          <p:spPr>
            <a:xfrm>
              <a:off x="7717378" y="1677750"/>
              <a:ext cx="82676" cy="1628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charset="0"/>
                <a:buChar char="•"/>
              </a:pPr>
              <a:endParaRPr lang="en-US"/>
            </a:p>
          </p:txBody>
        </p:sp>
      </p:grpSp>
    </p:spTree>
    <p:extLst>
      <p:ext uri="{BB962C8B-B14F-4D97-AF65-F5344CB8AC3E}">
        <p14:creationId xmlns:p14="http://schemas.microsoft.com/office/powerpoint/2010/main" val="2028372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7141E3-9864-4810-8772-AF6E2CFFD4ED}"/>
              </a:ext>
            </a:extLst>
          </p:cNvPr>
          <p:cNvPicPr>
            <a:picLocks noChangeAspect="1"/>
          </p:cNvPicPr>
          <p:nvPr/>
        </p:nvPicPr>
        <p:blipFill>
          <a:blip r:embed="rId3"/>
          <a:stretch>
            <a:fillRect/>
          </a:stretch>
        </p:blipFill>
        <p:spPr>
          <a:xfrm>
            <a:off x="6006232" y="1392549"/>
            <a:ext cx="3324803" cy="4171396"/>
          </a:xfrm>
          <a:prstGeom prst="rect">
            <a:avLst/>
          </a:prstGeom>
        </p:spPr>
      </p:pic>
      <p:sp>
        <p:nvSpPr>
          <p:cNvPr id="5" name="Title 4"/>
          <p:cNvSpPr>
            <a:spLocks noGrp="1"/>
          </p:cNvSpPr>
          <p:nvPr>
            <p:ph type="title"/>
          </p:nvPr>
        </p:nvSpPr>
        <p:spPr/>
        <p:txBody>
          <a:bodyPr/>
          <a:lstStyle/>
          <a:p>
            <a:r>
              <a:rPr lang="en-US"/>
              <a:t>NSX Implementation Details</a:t>
            </a:r>
          </a:p>
        </p:txBody>
      </p:sp>
      <p:sp>
        <p:nvSpPr>
          <p:cNvPr id="6" name="Text Placeholder 5"/>
          <p:cNvSpPr>
            <a:spLocks noGrp="1"/>
          </p:cNvSpPr>
          <p:nvPr>
            <p:ph sz="half" idx="1"/>
          </p:nvPr>
        </p:nvSpPr>
        <p:spPr/>
        <p:txBody>
          <a:bodyPr>
            <a:normAutofit/>
          </a:bodyPr>
          <a:lstStyle/>
          <a:p>
            <a:r>
              <a:rPr lang="en-US"/>
              <a:t>NSX components deployed into the Management resource pool</a:t>
            </a:r>
          </a:p>
          <a:p>
            <a:pPr lvl="1"/>
            <a:r>
              <a:rPr lang="en-US"/>
              <a:t>Controllers and NSX Manager</a:t>
            </a:r>
          </a:p>
          <a:p>
            <a:pPr lvl="1"/>
            <a:r>
              <a:rPr lang="en-US"/>
              <a:t>Management Gateway (MGW) = NSX Edge for Management components</a:t>
            </a:r>
          </a:p>
          <a:p>
            <a:pPr lvl="1"/>
            <a:r>
              <a:rPr lang="en-US"/>
              <a:t>Compute Gateway (CGW) = NSX Edge and DLR for customer VMs</a:t>
            </a:r>
          </a:p>
          <a:p>
            <a:r>
              <a:rPr lang="en-US"/>
              <a:t>Default configuration</a:t>
            </a:r>
          </a:p>
          <a:p>
            <a:pPr lvl="1"/>
            <a:r>
              <a:rPr lang="en-US"/>
              <a:t>Firewall Rules are set to Default Deny</a:t>
            </a:r>
          </a:p>
          <a:p>
            <a:pPr lvl="1"/>
            <a:r>
              <a:rPr lang="en-US"/>
              <a:t>NSX Edge High Availability is enabled</a:t>
            </a:r>
          </a:p>
          <a:p>
            <a:pPr lvl="1"/>
            <a:r>
              <a:rPr lang="en-US"/>
              <a:t>NSX Edges are size Large by default</a:t>
            </a:r>
          </a:p>
          <a:p>
            <a:pPr lvl="1"/>
            <a:r>
              <a:rPr lang="en-US"/>
              <a:t>A default logical network with SNAT and DHCP enabled is provisioned for compute</a:t>
            </a:r>
          </a:p>
          <a:p>
            <a:pPr lvl="1"/>
            <a:endParaRPr lang="en-US"/>
          </a:p>
          <a:p>
            <a:endParaRPr lang="en-US"/>
          </a:p>
        </p:txBody>
      </p:sp>
      <p:sp>
        <p:nvSpPr>
          <p:cNvPr id="10" name="Rectangle 9">
            <a:extLst>
              <a:ext uri="{FF2B5EF4-FFF2-40B4-BE49-F238E27FC236}">
                <a16:creationId xmlns:a16="http://schemas.microsoft.com/office/drawing/2014/main" id="{ACFAA471-9D34-4196-BE9B-58F54CE865BE}"/>
              </a:ext>
            </a:extLst>
          </p:cNvPr>
          <p:cNvSpPr/>
          <p:nvPr/>
        </p:nvSpPr>
        <p:spPr>
          <a:xfrm>
            <a:off x="6546827" y="3288768"/>
            <a:ext cx="2524438" cy="68082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E05C5D-BA25-4B94-9457-3D1D91DF3FEF}"/>
              </a:ext>
            </a:extLst>
          </p:cNvPr>
          <p:cNvSpPr/>
          <p:nvPr/>
        </p:nvSpPr>
        <p:spPr>
          <a:xfrm>
            <a:off x="6546827" y="4016393"/>
            <a:ext cx="2524438" cy="38935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5A2951-D283-46C5-AD40-4DD53126BD8F}"/>
              </a:ext>
            </a:extLst>
          </p:cNvPr>
          <p:cNvSpPr/>
          <p:nvPr/>
        </p:nvSpPr>
        <p:spPr>
          <a:xfrm>
            <a:off x="6546827" y="2129005"/>
            <a:ext cx="2524438" cy="111296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47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B31049-6735-2C46-822D-85C742977818}"/>
              </a:ext>
            </a:extLst>
          </p:cNvPr>
          <p:cNvSpPr>
            <a:spLocks noGrp="1"/>
          </p:cNvSpPr>
          <p:nvPr>
            <p:ph type="title"/>
          </p:nvPr>
        </p:nvSpPr>
        <p:spPr>
          <a:xfrm>
            <a:off x="581245" y="413536"/>
            <a:ext cx="10998139" cy="380901"/>
          </a:xfrm>
        </p:spPr>
        <p:txBody>
          <a:bodyPr>
            <a:normAutofit fontScale="90000"/>
          </a:bodyPr>
          <a:lstStyle/>
          <a:p>
            <a:r>
              <a:rPr lang="en-US"/>
              <a:t> Connected </a:t>
            </a:r>
            <a:r>
              <a:rPr lang="en-US" dirty="0"/>
              <a:t>VPC Access to VMware Cloud on AWS Management</a:t>
            </a:r>
          </a:p>
        </p:txBody>
      </p:sp>
      <p:sp>
        <p:nvSpPr>
          <p:cNvPr id="5" name="TextBox 4">
            <a:extLst>
              <a:ext uri="{FF2B5EF4-FFF2-40B4-BE49-F238E27FC236}">
                <a16:creationId xmlns:a16="http://schemas.microsoft.com/office/drawing/2014/main" id="{7E5CDD9B-E2B5-EE4B-A7C3-E2BFB4576FE7}"/>
              </a:ext>
            </a:extLst>
          </p:cNvPr>
          <p:cNvSpPr txBox="1"/>
          <p:nvPr/>
        </p:nvSpPr>
        <p:spPr>
          <a:xfrm>
            <a:off x="2488290" y="2240082"/>
            <a:ext cx="496712" cy="75646"/>
          </a:xfrm>
          <a:prstGeom prst="rect">
            <a:avLst/>
          </a:prstGeom>
          <a:solidFill>
            <a:schemeClr val="bg1"/>
          </a:solidFill>
        </p:spPr>
        <p:txBody>
          <a:bodyPr wrap="none" lIns="0" tIns="0" rIns="0" bIns="0" rtlCol="0">
            <a:noAutofit/>
          </a:bodyPr>
          <a:lstStyle/>
          <a:p>
            <a:pPr algn="ctr">
              <a:lnSpc>
                <a:spcPct val="90000"/>
              </a:lnSpc>
            </a:pPr>
            <a:r>
              <a:rPr lang="en-US" sz="675"/>
              <a:t>Internet GW</a:t>
            </a:r>
          </a:p>
        </p:txBody>
      </p:sp>
      <p:sp>
        <p:nvSpPr>
          <p:cNvPr id="6" name="Rectangle 5">
            <a:extLst>
              <a:ext uri="{FF2B5EF4-FFF2-40B4-BE49-F238E27FC236}">
                <a16:creationId xmlns:a16="http://schemas.microsoft.com/office/drawing/2014/main" id="{F73EE8AE-529D-9F4C-B3A9-95B73EC8BBF2}"/>
              </a:ext>
            </a:extLst>
          </p:cNvPr>
          <p:cNvSpPr/>
          <p:nvPr/>
        </p:nvSpPr>
        <p:spPr>
          <a:xfrm>
            <a:off x="490639" y="2191543"/>
            <a:ext cx="1949285" cy="3115884"/>
          </a:xfrm>
          <a:prstGeom prst="rect">
            <a:avLst/>
          </a:prstGeom>
          <a:noFill/>
          <a:ln w="22225">
            <a:solidFill>
              <a:srgbClr val="FFC0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00">
              <a:solidFill>
                <a:prstClr val="white"/>
              </a:solidFill>
            </a:endParaRPr>
          </a:p>
        </p:txBody>
      </p:sp>
      <p:sp>
        <p:nvSpPr>
          <p:cNvPr id="7" name="TextBox 6">
            <a:extLst>
              <a:ext uri="{FF2B5EF4-FFF2-40B4-BE49-F238E27FC236}">
                <a16:creationId xmlns:a16="http://schemas.microsoft.com/office/drawing/2014/main" id="{AA08A702-D751-B84E-AAE0-85CFA74C0AFE}"/>
              </a:ext>
            </a:extLst>
          </p:cNvPr>
          <p:cNvSpPr txBox="1"/>
          <p:nvPr/>
        </p:nvSpPr>
        <p:spPr>
          <a:xfrm>
            <a:off x="1006984" y="5382835"/>
            <a:ext cx="1056414" cy="181239"/>
          </a:xfrm>
          <a:prstGeom prst="rect">
            <a:avLst/>
          </a:prstGeom>
          <a:noFill/>
        </p:spPr>
        <p:txBody>
          <a:bodyPr wrap="none" lIns="0" tIns="0" rIns="0" bIns="0" rtlCol="0">
            <a:noAutofit/>
          </a:bodyPr>
          <a:lstStyle/>
          <a:p>
            <a:pPr>
              <a:lnSpc>
                <a:spcPct val="90000"/>
              </a:lnSpc>
            </a:pPr>
            <a:r>
              <a:rPr lang="en-US" sz="1100" b="1"/>
              <a:t>Customer VPC</a:t>
            </a:r>
          </a:p>
        </p:txBody>
      </p:sp>
      <p:grpSp>
        <p:nvGrpSpPr>
          <p:cNvPr id="8" name="Group 7">
            <a:extLst>
              <a:ext uri="{FF2B5EF4-FFF2-40B4-BE49-F238E27FC236}">
                <a16:creationId xmlns:a16="http://schemas.microsoft.com/office/drawing/2014/main" id="{FB51D511-3B94-E547-BBC6-06B5881EE7EC}"/>
              </a:ext>
            </a:extLst>
          </p:cNvPr>
          <p:cNvGrpSpPr/>
          <p:nvPr/>
        </p:nvGrpSpPr>
        <p:grpSpPr>
          <a:xfrm>
            <a:off x="49467" y="1920429"/>
            <a:ext cx="651376" cy="394452"/>
            <a:chOff x="1503141" y="1416995"/>
            <a:chExt cx="651716" cy="394658"/>
          </a:xfrm>
        </p:grpSpPr>
        <p:sp>
          <p:nvSpPr>
            <p:cNvPr id="9" name="Rounded Rectangle 204">
              <a:extLst>
                <a:ext uri="{FF2B5EF4-FFF2-40B4-BE49-F238E27FC236}">
                  <a16:creationId xmlns:a16="http://schemas.microsoft.com/office/drawing/2014/main" id="{6B7EA777-6A07-9441-9AF0-D6796C0E87BE}"/>
                </a:ext>
              </a:extLst>
            </p:cNvPr>
            <p:cNvSpPr/>
            <p:nvPr/>
          </p:nvSpPr>
          <p:spPr>
            <a:xfrm>
              <a:off x="1503141" y="1416995"/>
              <a:ext cx="651716" cy="394658"/>
            </a:xfrm>
            <a:prstGeom prst="roundRect">
              <a:avLst>
                <a:gd name="adj" fmla="val 8580"/>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pic>
          <p:nvPicPr>
            <p:cNvPr id="10" name="Picture 9">
              <a:extLst>
                <a:ext uri="{FF2B5EF4-FFF2-40B4-BE49-F238E27FC236}">
                  <a16:creationId xmlns:a16="http://schemas.microsoft.com/office/drawing/2014/main" id="{4F6312F7-56D5-4149-9C61-06D59C7764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1310" y="1500933"/>
              <a:ext cx="496174" cy="185727"/>
            </a:xfrm>
            <a:prstGeom prst="rect">
              <a:avLst/>
            </a:prstGeom>
          </p:spPr>
        </p:pic>
      </p:grpSp>
      <p:sp>
        <p:nvSpPr>
          <p:cNvPr id="11" name="Rounded Rectangle 99">
            <a:extLst>
              <a:ext uri="{FF2B5EF4-FFF2-40B4-BE49-F238E27FC236}">
                <a16:creationId xmlns:a16="http://schemas.microsoft.com/office/drawing/2014/main" id="{A68730EE-C2F7-D148-A15C-F0E62E568091}"/>
              </a:ext>
            </a:extLst>
          </p:cNvPr>
          <p:cNvSpPr/>
          <p:nvPr/>
        </p:nvSpPr>
        <p:spPr>
          <a:xfrm>
            <a:off x="632641" y="2271236"/>
            <a:ext cx="929910" cy="786662"/>
          </a:xfrm>
          <a:prstGeom prst="roundRect">
            <a:avLst/>
          </a:prstGeom>
          <a:solidFill>
            <a:schemeClr val="lt1"/>
          </a:solidFill>
          <a:ln/>
        </p:spPr>
        <p:style>
          <a:lnRef idx="1">
            <a:schemeClr val="accent1"/>
          </a:lnRef>
          <a:fillRef idx="3">
            <a:schemeClr val="accent1"/>
          </a:fillRef>
          <a:effectRef idx="2">
            <a:schemeClr val="accent1"/>
          </a:effectRef>
          <a:fontRef idx="minor">
            <a:schemeClr val="lt1"/>
          </a:fontRef>
        </p:style>
        <p:txBody>
          <a:bodyPr lIns="0" tIns="0" rIns="0" bIns="0"/>
          <a:lstStyle/>
          <a:p>
            <a:endParaRPr lang="en-US" sz="1100"/>
          </a:p>
        </p:txBody>
      </p:sp>
      <p:sp>
        <p:nvSpPr>
          <p:cNvPr id="12" name="TextBox 11">
            <a:extLst>
              <a:ext uri="{FF2B5EF4-FFF2-40B4-BE49-F238E27FC236}">
                <a16:creationId xmlns:a16="http://schemas.microsoft.com/office/drawing/2014/main" id="{658D42D6-A56A-BA4B-8664-A0BDA9B0177C}"/>
              </a:ext>
            </a:extLst>
          </p:cNvPr>
          <p:cNvSpPr txBox="1"/>
          <p:nvPr/>
        </p:nvSpPr>
        <p:spPr>
          <a:xfrm>
            <a:off x="579253" y="2281037"/>
            <a:ext cx="1095673" cy="253784"/>
          </a:xfrm>
          <a:prstGeom prst="rect">
            <a:avLst/>
          </a:prstGeom>
          <a:noFill/>
        </p:spPr>
        <p:txBody>
          <a:bodyPr wrap="square" rtlCol="0">
            <a:spAutoFit/>
          </a:bodyPr>
          <a:lstStyle/>
          <a:p>
            <a:r>
              <a:rPr lang="en-US" sz="1000"/>
              <a:t>VPC Endpoints</a:t>
            </a:r>
          </a:p>
        </p:txBody>
      </p:sp>
      <p:pic>
        <p:nvPicPr>
          <p:cNvPr id="13" name="Picture 12">
            <a:extLst>
              <a:ext uri="{FF2B5EF4-FFF2-40B4-BE49-F238E27FC236}">
                <a16:creationId xmlns:a16="http://schemas.microsoft.com/office/drawing/2014/main" id="{BAD1CE91-73FA-3046-94A9-561D821613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676" y="2513352"/>
            <a:ext cx="433966" cy="283283"/>
          </a:xfrm>
          <a:prstGeom prst="rect">
            <a:avLst/>
          </a:prstGeom>
        </p:spPr>
      </p:pic>
      <p:sp>
        <p:nvSpPr>
          <p:cNvPr id="14" name="TextBox 37">
            <a:extLst>
              <a:ext uri="{FF2B5EF4-FFF2-40B4-BE49-F238E27FC236}">
                <a16:creationId xmlns:a16="http://schemas.microsoft.com/office/drawing/2014/main" id="{42811403-A674-534C-9263-4DBB0BF4D280}"/>
              </a:ext>
            </a:extLst>
          </p:cNvPr>
          <p:cNvSpPr txBox="1">
            <a:spLocks noChangeArrowheads="1"/>
          </p:cNvSpPr>
          <p:nvPr/>
        </p:nvSpPr>
        <p:spPr bwMode="auto">
          <a:xfrm>
            <a:off x="507978" y="4387729"/>
            <a:ext cx="750092" cy="184570"/>
          </a:xfrm>
          <a:prstGeom prst="rect">
            <a:avLst/>
          </a:prstGeom>
          <a:noFill/>
          <a:ln w="9525">
            <a:noFill/>
            <a:miter lim="800000"/>
            <a:headEnd/>
            <a:tailEnd/>
          </a:ln>
        </p:spPr>
        <p:txBody>
          <a:bodyPr wrap="square">
            <a:spAutoFit/>
          </a:bodyPr>
          <a:lstStyle/>
          <a:p>
            <a:pPr algn="ctr" defTabSz="685217"/>
            <a:r>
              <a:rPr lang="en-US" sz="600" i="1">
                <a:solidFill>
                  <a:srgbClr val="474746"/>
                </a:solidFill>
                <a:ea typeface="Verdana" pitchFamily="34" charset="0"/>
                <a:cs typeface="Helvetica Neue"/>
              </a:rPr>
              <a:t>VPC subnets</a:t>
            </a:r>
          </a:p>
        </p:txBody>
      </p:sp>
      <p:sp>
        <p:nvSpPr>
          <p:cNvPr id="15" name="TextBox 14">
            <a:extLst>
              <a:ext uri="{FF2B5EF4-FFF2-40B4-BE49-F238E27FC236}">
                <a16:creationId xmlns:a16="http://schemas.microsoft.com/office/drawing/2014/main" id="{AD42B3B3-8D18-4B4C-B43E-4ACBDC3AE563}"/>
              </a:ext>
            </a:extLst>
          </p:cNvPr>
          <p:cNvSpPr txBox="1"/>
          <p:nvPr/>
        </p:nvSpPr>
        <p:spPr>
          <a:xfrm>
            <a:off x="827512" y="2823709"/>
            <a:ext cx="529824" cy="112721"/>
          </a:xfrm>
          <a:prstGeom prst="rect">
            <a:avLst/>
          </a:prstGeom>
          <a:noFill/>
        </p:spPr>
        <p:txBody>
          <a:bodyPr wrap="square" lIns="0" tIns="0" rIns="0" bIns="0" rtlCol="0" anchor="t">
            <a:noAutofit/>
          </a:bodyPr>
          <a:lstStyle/>
          <a:p>
            <a:pPr algn="ctr" defTabSz="913394">
              <a:defRPr/>
            </a:pPr>
            <a:r>
              <a:rPr lang="en-US" sz="700" b="1">
                <a:solidFill>
                  <a:srgbClr val="474746"/>
                </a:solidFill>
              </a:rPr>
              <a:t>Amazon</a:t>
            </a:r>
            <a:br>
              <a:rPr lang="en-US" sz="700" b="1">
                <a:solidFill>
                  <a:srgbClr val="474746"/>
                </a:solidFill>
              </a:rPr>
            </a:br>
            <a:r>
              <a:rPr lang="en-US" sz="700" b="1">
                <a:solidFill>
                  <a:srgbClr val="474746"/>
                </a:solidFill>
              </a:rPr>
              <a:t>S3</a:t>
            </a:r>
            <a:endParaRPr lang="en-US" sz="1050" b="1">
              <a:solidFill>
                <a:srgbClr val="474746"/>
              </a:solidFill>
            </a:endParaRPr>
          </a:p>
        </p:txBody>
      </p:sp>
      <p:pic>
        <p:nvPicPr>
          <p:cNvPr id="16" name="Picture 15">
            <a:extLst>
              <a:ext uri="{FF2B5EF4-FFF2-40B4-BE49-F238E27FC236}">
                <a16:creationId xmlns:a16="http://schemas.microsoft.com/office/drawing/2014/main" id="{6211BD8C-8D63-9B4B-822E-0BB52F2EFF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199" y="2471277"/>
            <a:ext cx="293267" cy="351919"/>
          </a:xfrm>
          <a:prstGeom prst="rect">
            <a:avLst/>
          </a:prstGeom>
        </p:spPr>
      </p:pic>
      <p:sp>
        <p:nvSpPr>
          <p:cNvPr id="17" name="TextBox 16">
            <a:extLst>
              <a:ext uri="{FF2B5EF4-FFF2-40B4-BE49-F238E27FC236}">
                <a16:creationId xmlns:a16="http://schemas.microsoft.com/office/drawing/2014/main" id="{A52ED93C-F722-2A4B-B30F-6D4370A5E80D}"/>
              </a:ext>
            </a:extLst>
          </p:cNvPr>
          <p:cNvSpPr txBox="1"/>
          <p:nvPr/>
        </p:nvSpPr>
        <p:spPr>
          <a:xfrm>
            <a:off x="1844846" y="4800200"/>
            <a:ext cx="643445" cy="274178"/>
          </a:xfrm>
          <a:prstGeom prst="rect">
            <a:avLst/>
          </a:prstGeom>
          <a:noFill/>
        </p:spPr>
        <p:txBody>
          <a:bodyPr wrap="square" lIns="0" tIns="0" rIns="0" bIns="0" rtlCol="0" anchor="t">
            <a:noAutofit/>
          </a:bodyPr>
          <a:lstStyle/>
          <a:p>
            <a:pPr algn="ctr"/>
            <a:r>
              <a:rPr lang="en-US" sz="800" b="1"/>
              <a:t>VPC route table</a:t>
            </a:r>
            <a:endParaRPr lang="en-US" sz="1400" b="1"/>
          </a:p>
        </p:txBody>
      </p:sp>
      <p:cxnSp>
        <p:nvCxnSpPr>
          <p:cNvPr id="18" name="Elbow Connector 231">
            <a:extLst>
              <a:ext uri="{FF2B5EF4-FFF2-40B4-BE49-F238E27FC236}">
                <a16:creationId xmlns:a16="http://schemas.microsoft.com/office/drawing/2014/main" id="{8B3EEAE9-1000-834F-AD0D-402204136626}"/>
              </a:ext>
            </a:extLst>
          </p:cNvPr>
          <p:cNvCxnSpPr>
            <a:cxnSpLocks/>
          </p:cNvCxnSpPr>
          <p:nvPr/>
        </p:nvCxnSpPr>
        <p:spPr>
          <a:xfrm rot="10800000" flipV="1">
            <a:off x="1442675" y="3473050"/>
            <a:ext cx="465094" cy="232991"/>
          </a:xfrm>
          <a:prstGeom prst="bentConnector3">
            <a:avLst>
              <a:gd name="adj1" fmla="val 99126"/>
            </a:avLst>
          </a:prstGeom>
          <a:ln w="19050">
            <a:solidFill>
              <a:schemeClr val="bg2">
                <a:lumMod val="9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Elbow Connector 231">
            <a:extLst>
              <a:ext uri="{FF2B5EF4-FFF2-40B4-BE49-F238E27FC236}">
                <a16:creationId xmlns:a16="http://schemas.microsoft.com/office/drawing/2014/main" id="{AF03FAE0-2129-7C43-82CE-A6E52060ABD5}"/>
              </a:ext>
            </a:extLst>
          </p:cNvPr>
          <p:cNvCxnSpPr>
            <a:cxnSpLocks/>
          </p:cNvCxnSpPr>
          <p:nvPr/>
        </p:nvCxnSpPr>
        <p:spPr>
          <a:xfrm rot="10800000" flipV="1">
            <a:off x="1567162" y="3570326"/>
            <a:ext cx="333029" cy="226904"/>
          </a:xfrm>
          <a:prstGeom prst="bentConnector3">
            <a:avLst>
              <a:gd name="adj1" fmla="val 107173"/>
            </a:avLst>
          </a:prstGeom>
          <a:ln w="19050">
            <a:solidFill>
              <a:schemeClr val="bg2">
                <a:lumMod val="9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28615082-4A13-B545-BD0B-65D23EDD83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44362" y="3244204"/>
            <a:ext cx="326781" cy="342593"/>
          </a:xfrm>
          <a:prstGeom prst="rect">
            <a:avLst/>
          </a:prstGeom>
        </p:spPr>
      </p:pic>
      <p:cxnSp>
        <p:nvCxnSpPr>
          <p:cNvPr id="21" name="Elbow Connector 231">
            <a:extLst>
              <a:ext uri="{FF2B5EF4-FFF2-40B4-BE49-F238E27FC236}">
                <a16:creationId xmlns:a16="http://schemas.microsoft.com/office/drawing/2014/main" id="{E84E6971-7967-F144-914D-DF541668C333}"/>
              </a:ext>
            </a:extLst>
          </p:cNvPr>
          <p:cNvCxnSpPr>
            <a:cxnSpLocks/>
          </p:cNvCxnSpPr>
          <p:nvPr/>
        </p:nvCxnSpPr>
        <p:spPr>
          <a:xfrm rot="10800000">
            <a:off x="1354944" y="3054788"/>
            <a:ext cx="465094" cy="232991"/>
          </a:xfrm>
          <a:prstGeom prst="bentConnector3">
            <a:avLst>
              <a:gd name="adj1" fmla="val 99126"/>
            </a:avLst>
          </a:prstGeom>
          <a:ln w="19050">
            <a:solidFill>
              <a:schemeClr val="bg2">
                <a:lumMod val="9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10C612B-85F6-DC47-A806-CB9A617554F6}"/>
              </a:ext>
            </a:extLst>
          </p:cNvPr>
          <p:cNvSpPr txBox="1"/>
          <p:nvPr/>
        </p:nvSpPr>
        <p:spPr>
          <a:xfrm>
            <a:off x="1710074" y="3627081"/>
            <a:ext cx="695447" cy="123710"/>
          </a:xfrm>
          <a:prstGeom prst="rect">
            <a:avLst/>
          </a:prstGeom>
          <a:solidFill>
            <a:schemeClr val="bg1"/>
          </a:solidFill>
        </p:spPr>
        <p:txBody>
          <a:bodyPr wrap="none" lIns="0" tIns="0" rIns="0" bIns="0" rtlCol="0">
            <a:noAutofit/>
          </a:bodyPr>
          <a:lstStyle/>
          <a:p>
            <a:pPr algn="ctr">
              <a:lnSpc>
                <a:spcPct val="90000"/>
              </a:lnSpc>
            </a:pPr>
            <a:r>
              <a:rPr lang="en-US" sz="900"/>
              <a:t>VPC Router</a:t>
            </a:r>
          </a:p>
        </p:txBody>
      </p:sp>
      <p:pic>
        <p:nvPicPr>
          <p:cNvPr id="23" name="Picture 22">
            <a:extLst>
              <a:ext uri="{FF2B5EF4-FFF2-40B4-BE49-F238E27FC236}">
                <a16:creationId xmlns:a16="http://schemas.microsoft.com/office/drawing/2014/main" id="{77536F96-9ABC-8C41-9457-38FBEEBA3ED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11516" y="2336327"/>
            <a:ext cx="256811" cy="281388"/>
          </a:xfrm>
          <a:prstGeom prst="rect">
            <a:avLst/>
          </a:prstGeom>
        </p:spPr>
      </p:pic>
      <p:grpSp>
        <p:nvGrpSpPr>
          <p:cNvPr id="24" name="Group 23">
            <a:extLst>
              <a:ext uri="{FF2B5EF4-FFF2-40B4-BE49-F238E27FC236}">
                <a16:creationId xmlns:a16="http://schemas.microsoft.com/office/drawing/2014/main" id="{AE3871E6-DEF3-A546-9C7A-66E811CC2B13}"/>
              </a:ext>
            </a:extLst>
          </p:cNvPr>
          <p:cNvGrpSpPr/>
          <p:nvPr/>
        </p:nvGrpSpPr>
        <p:grpSpPr>
          <a:xfrm>
            <a:off x="2091450" y="4261812"/>
            <a:ext cx="543497" cy="421547"/>
            <a:chOff x="2323221" y="3880898"/>
            <a:chExt cx="543781" cy="421767"/>
          </a:xfrm>
        </p:grpSpPr>
        <p:grpSp>
          <p:nvGrpSpPr>
            <p:cNvPr id="25" name="Group 24">
              <a:extLst>
                <a:ext uri="{FF2B5EF4-FFF2-40B4-BE49-F238E27FC236}">
                  <a16:creationId xmlns:a16="http://schemas.microsoft.com/office/drawing/2014/main" id="{55304B2D-6EF7-D449-AFB5-335E3BD720A7}"/>
                </a:ext>
              </a:extLst>
            </p:cNvPr>
            <p:cNvGrpSpPr/>
            <p:nvPr/>
          </p:nvGrpSpPr>
          <p:grpSpPr>
            <a:xfrm>
              <a:off x="2323221" y="3880898"/>
              <a:ext cx="532899" cy="269367"/>
              <a:chOff x="144209" y="3541731"/>
              <a:chExt cx="532899" cy="269367"/>
            </a:xfrm>
          </p:grpSpPr>
          <p:sp>
            <p:nvSpPr>
              <p:cNvPr id="27" name="Rectangle 26">
                <a:extLst>
                  <a:ext uri="{FF2B5EF4-FFF2-40B4-BE49-F238E27FC236}">
                    <a16:creationId xmlns:a16="http://schemas.microsoft.com/office/drawing/2014/main" id="{61825DB2-362B-1248-8B48-45DBB32A8FA9}"/>
                  </a:ext>
                </a:extLst>
              </p:cNvPr>
              <p:cNvSpPr/>
              <p:nvPr/>
            </p:nvSpPr>
            <p:spPr>
              <a:xfrm>
                <a:off x="144209" y="3541731"/>
                <a:ext cx="532899" cy="116967"/>
              </a:xfrm>
              <a:prstGeom prst="rect">
                <a:avLst/>
              </a:prstGeom>
              <a:solidFill>
                <a:srgbClr val="F58535"/>
              </a:solidFill>
              <a:ln>
                <a:solidFill>
                  <a:srgbClr val="F58535"/>
                </a:solidFill>
              </a:ln>
              <a:effectLst>
                <a:outerShdw blurRad="50800" dist="38100" dir="5400000" algn="t"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en-US" sz="600"/>
                  <a:t>192.168.10.0</a:t>
                </a:r>
              </a:p>
            </p:txBody>
          </p:sp>
          <p:sp>
            <p:nvSpPr>
              <p:cNvPr id="28" name="Rectangle 27">
                <a:extLst>
                  <a:ext uri="{FF2B5EF4-FFF2-40B4-BE49-F238E27FC236}">
                    <a16:creationId xmlns:a16="http://schemas.microsoft.com/office/drawing/2014/main" id="{82BD562C-6C44-7B45-9904-C4D18AB66EFE}"/>
                  </a:ext>
                </a:extLst>
              </p:cNvPr>
              <p:cNvSpPr/>
              <p:nvPr/>
            </p:nvSpPr>
            <p:spPr>
              <a:xfrm>
                <a:off x="144209" y="3694131"/>
                <a:ext cx="532899" cy="116967"/>
              </a:xfrm>
              <a:prstGeom prst="rect">
                <a:avLst/>
              </a:prstGeom>
              <a:solidFill>
                <a:srgbClr val="F58535"/>
              </a:solidFill>
              <a:ln>
                <a:solidFill>
                  <a:srgbClr val="F58535"/>
                </a:solidFill>
              </a:ln>
              <a:effectLst>
                <a:outerShdw blurRad="50800" dist="38100" dir="5400000" algn="t"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en-US" sz="600"/>
                  <a:t>192.168.20.0</a:t>
                </a:r>
              </a:p>
            </p:txBody>
          </p:sp>
        </p:grpSp>
        <p:sp>
          <p:nvSpPr>
            <p:cNvPr id="26" name="Rectangle 25">
              <a:extLst>
                <a:ext uri="{FF2B5EF4-FFF2-40B4-BE49-F238E27FC236}">
                  <a16:creationId xmlns:a16="http://schemas.microsoft.com/office/drawing/2014/main" id="{CA88A5D5-B0B7-6D4A-8A8B-733DD3488468}"/>
                </a:ext>
              </a:extLst>
            </p:cNvPr>
            <p:cNvSpPr/>
            <p:nvPr/>
          </p:nvSpPr>
          <p:spPr>
            <a:xfrm>
              <a:off x="2334103" y="4185698"/>
              <a:ext cx="532899" cy="116967"/>
            </a:xfrm>
            <a:prstGeom prst="rect">
              <a:avLst/>
            </a:prstGeom>
            <a:solidFill>
              <a:srgbClr val="F58535"/>
            </a:solidFill>
            <a:ln>
              <a:solidFill>
                <a:srgbClr val="F58535"/>
              </a:solidFill>
            </a:ln>
            <a:effectLst>
              <a:outerShdw blurRad="50800" dist="38100" dir="5400000" algn="t"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en-US" sz="600"/>
                <a:t>192.168.30.0</a:t>
              </a:r>
            </a:p>
          </p:txBody>
        </p:sp>
      </p:grpSp>
      <p:sp>
        <p:nvSpPr>
          <p:cNvPr id="29" name="TextBox 28">
            <a:extLst>
              <a:ext uri="{FF2B5EF4-FFF2-40B4-BE49-F238E27FC236}">
                <a16:creationId xmlns:a16="http://schemas.microsoft.com/office/drawing/2014/main" id="{5C0C9E0E-7495-F345-8948-27A2B1F98119}"/>
              </a:ext>
            </a:extLst>
          </p:cNvPr>
          <p:cNvSpPr txBox="1"/>
          <p:nvPr/>
        </p:nvSpPr>
        <p:spPr>
          <a:xfrm>
            <a:off x="428627" y="5110529"/>
            <a:ext cx="889755" cy="246157"/>
          </a:xfrm>
          <a:prstGeom prst="rect">
            <a:avLst/>
          </a:prstGeom>
          <a:noFill/>
        </p:spPr>
        <p:txBody>
          <a:bodyPr wrap="none" rtlCol="0">
            <a:spAutoFit/>
          </a:bodyPr>
          <a:lstStyle/>
          <a:p>
            <a:r>
              <a:rPr lang="en-US" sz="1000" b="1"/>
              <a:t>10.20.0.0/16</a:t>
            </a:r>
          </a:p>
        </p:txBody>
      </p:sp>
      <p:grpSp>
        <p:nvGrpSpPr>
          <p:cNvPr id="30" name="Group 29">
            <a:extLst>
              <a:ext uri="{FF2B5EF4-FFF2-40B4-BE49-F238E27FC236}">
                <a16:creationId xmlns:a16="http://schemas.microsoft.com/office/drawing/2014/main" id="{81BBD28E-6920-A946-AB90-944C8513254E}"/>
              </a:ext>
            </a:extLst>
          </p:cNvPr>
          <p:cNvGrpSpPr/>
          <p:nvPr/>
        </p:nvGrpSpPr>
        <p:grpSpPr>
          <a:xfrm>
            <a:off x="576030" y="3704217"/>
            <a:ext cx="954240" cy="650361"/>
            <a:chOff x="650828" y="3794263"/>
            <a:chExt cx="954738" cy="650699"/>
          </a:xfrm>
        </p:grpSpPr>
        <p:cxnSp>
          <p:nvCxnSpPr>
            <p:cNvPr id="31" name="Straight Connector 30">
              <a:extLst>
                <a:ext uri="{FF2B5EF4-FFF2-40B4-BE49-F238E27FC236}">
                  <a16:creationId xmlns:a16="http://schemas.microsoft.com/office/drawing/2014/main" id="{18491D73-2136-954C-A627-70490D2293ED}"/>
                </a:ext>
              </a:extLst>
            </p:cNvPr>
            <p:cNvCxnSpPr/>
            <p:nvPr/>
          </p:nvCxnSpPr>
          <p:spPr>
            <a:xfrm>
              <a:off x="828343" y="3920946"/>
              <a:ext cx="0" cy="124678"/>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AA5DD22-5862-1B46-B148-C0CFAE7A7547}"/>
                </a:ext>
              </a:extLst>
            </p:cNvPr>
            <p:cNvCxnSpPr/>
            <p:nvPr/>
          </p:nvCxnSpPr>
          <p:spPr>
            <a:xfrm>
              <a:off x="1229590" y="3921642"/>
              <a:ext cx="0" cy="124678"/>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6F4CC49C-759B-FE4D-9010-6FAEE80F8C39}"/>
                </a:ext>
              </a:extLst>
            </p:cNvPr>
            <p:cNvGrpSpPr/>
            <p:nvPr/>
          </p:nvGrpSpPr>
          <p:grpSpPr>
            <a:xfrm>
              <a:off x="712794" y="3838990"/>
              <a:ext cx="806800" cy="319588"/>
              <a:chOff x="1632517" y="3994397"/>
              <a:chExt cx="1113068" cy="440906"/>
            </a:xfrm>
          </p:grpSpPr>
          <p:cxnSp>
            <p:nvCxnSpPr>
              <p:cNvPr id="41" name="Straight Connector 40">
                <a:extLst>
                  <a:ext uri="{FF2B5EF4-FFF2-40B4-BE49-F238E27FC236}">
                    <a16:creationId xmlns:a16="http://schemas.microsoft.com/office/drawing/2014/main" id="{AFC5B731-3783-FD42-B09D-7B9BA083E245}"/>
                  </a:ext>
                </a:extLst>
              </p:cNvPr>
              <p:cNvCxnSpPr/>
              <p:nvPr/>
            </p:nvCxnSpPr>
            <p:spPr>
              <a:xfrm>
                <a:off x="1632517" y="4435303"/>
                <a:ext cx="1113068" cy="0"/>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967C1F-B38A-0340-814E-17B90B63FE61}"/>
                  </a:ext>
                </a:extLst>
              </p:cNvPr>
              <p:cNvCxnSpPr/>
              <p:nvPr/>
            </p:nvCxnSpPr>
            <p:spPr>
              <a:xfrm>
                <a:off x="1944328" y="4259861"/>
                <a:ext cx="0" cy="172006"/>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E3241C32-03AA-4747-A84E-3521398FE0A9}"/>
                  </a:ext>
                </a:extLst>
              </p:cNvPr>
              <p:cNvGrpSpPr>
                <a:grpSpLocks noChangeAspect="1"/>
              </p:cNvGrpSpPr>
              <p:nvPr/>
            </p:nvGrpSpPr>
            <p:grpSpPr>
              <a:xfrm>
                <a:off x="1795687" y="3994397"/>
                <a:ext cx="288116" cy="281540"/>
                <a:chOff x="13006388" y="1133475"/>
                <a:chExt cx="5076825" cy="4960938"/>
              </a:xfrm>
            </p:grpSpPr>
            <p:sp>
              <p:nvSpPr>
                <p:cNvPr id="49" name="Freeform 18">
                  <a:extLst>
                    <a:ext uri="{FF2B5EF4-FFF2-40B4-BE49-F238E27FC236}">
                      <a16:creationId xmlns:a16="http://schemas.microsoft.com/office/drawing/2014/main" id="{59B6577D-9242-E541-851A-8FB344D61290}"/>
                    </a:ext>
                  </a:extLst>
                </p:cNvPr>
                <p:cNvSpPr>
                  <a:spLocks noEditPoints="1"/>
                </p:cNvSpPr>
                <p:nvPr/>
              </p:nvSpPr>
              <p:spPr bwMode="auto">
                <a:xfrm>
                  <a:off x="13006388" y="1133475"/>
                  <a:ext cx="5076825" cy="4960938"/>
                </a:xfrm>
                <a:custGeom>
                  <a:avLst/>
                  <a:gdLst>
                    <a:gd name="T0" fmla="*/ 1614 w 3198"/>
                    <a:gd name="T1" fmla="*/ 0 h 3125"/>
                    <a:gd name="T2" fmla="*/ 154 w 3198"/>
                    <a:gd name="T3" fmla="*/ 0 h 3125"/>
                    <a:gd name="T4" fmla="*/ 0 w 3198"/>
                    <a:gd name="T5" fmla="*/ 151 h 3125"/>
                    <a:gd name="T6" fmla="*/ 0 w 3198"/>
                    <a:gd name="T7" fmla="*/ 1600 h 3125"/>
                    <a:gd name="T8" fmla="*/ 0 w 3198"/>
                    <a:gd name="T9" fmla="*/ 2940 h 3125"/>
                    <a:gd name="T10" fmla="*/ 0 w 3198"/>
                    <a:gd name="T11" fmla="*/ 3125 h 3125"/>
                    <a:gd name="T12" fmla="*/ 1614 w 3198"/>
                    <a:gd name="T13" fmla="*/ 3125 h 3125"/>
                    <a:gd name="T14" fmla="*/ 3049 w 3198"/>
                    <a:gd name="T15" fmla="*/ 3125 h 3125"/>
                    <a:gd name="T16" fmla="*/ 3049 w 3198"/>
                    <a:gd name="T17" fmla="*/ 3125 h 3125"/>
                    <a:gd name="T18" fmla="*/ 3198 w 3198"/>
                    <a:gd name="T19" fmla="*/ 2971 h 3125"/>
                    <a:gd name="T20" fmla="*/ 3198 w 3198"/>
                    <a:gd name="T21" fmla="*/ 2789 h 3125"/>
                    <a:gd name="T22" fmla="*/ 3198 w 3198"/>
                    <a:gd name="T23" fmla="*/ 1600 h 3125"/>
                    <a:gd name="T24" fmla="*/ 3198 w 3198"/>
                    <a:gd name="T25" fmla="*/ 0 h 3125"/>
                    <a:gd name="T26" fmla="*/ 1614 w 3198"/>
                    <a:gd name="T27" fmla="*/ 0 h 3125"/>
                    <a:gd name="T28" fmla="*/ 2833 w 3198"/>
                    <a:gd name="T29" fmla="*/ 2900 h 3125"/>
                    <a:gd name="T30" fmla="*/ 215 w 3198"/>
                    <a:gd name="T31" fmla="*/ 2900 h 3125"/>
                    <a:gd name="T32" fmla="*/ 215 w 3198"/>
                    <a:gd name="T33" fmla="*/ 412 h 3125"/>
                    <a:gd name="T34" fmla="*/ 2833 w 3198"/>
                    <a:gd name="T35" fmla="*/ 412 h 3125"/>
                    <a:gd name="T36" fmla="*/ 2833 w 3198"/>
                    <a:gd name="T37" fmla="*/ 2900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98" h="3125">
                      <a:moveTo>
                        <a:pt x="1614" y="0"/>
                      </a:moveTo>
                      <a:lnTo>
                        <a:pt x="154" y="0"/>
                      </a:lnTo>
                      <a:lnTo>
                        <a:pt x="0" y="151"/>
                      </a:lnTo>
                      <a:lnTo>
                        <a:pt x="0" y="1600"/>
                      </a:lnTo>
                      <a:lnTo>
                        <a:pt x="0" y="2940"/>
                      </a:lnTo>
                      <a:lnTo>
                        <a:pt x="0" y="3125"/>
                      </a:lnTo>
                      <a:lnTo>
                        <a:pt x="1614" y="3125"/>
                      </a:lnTo>
                      <a:lnTo>
                        <a:pt x="3049" y="3125"/>
                      </a:lnTo>
                      <a:lnTo>
                        <a:pt x="3049" y="3125"/>
                      </a:lnTo>
                      <a:lnTo>
                        <a:pt x="3198" y="2971"/>
                      </a:lnTo>
                      <a:lnTo>
                        <a:pt x="3198" y="2789"/>
                      </a:lnTo>
                      <a:lnTo>
                        <a:pt x="3198" y="1600"/>
                      </a:lnTo>
                      <a:lnTo>
                        <a:pt x="3198" y="0"/>
                      </a:lnTo>
                      <a:lnTo>
                        <a:pt x="1614" y="0"/>
                      </a:lnTo>
                      <a:close/>
                      <a:moveTo>
                        <a:pt x="2833" y="2900"/>
                      </a:moveTo>
                      <a:lnTo>
                        <a:pt x="215" y="2900"/>
                      </a:lnTo>
                      <a:lnTo>
                        <a:pt x="215" y="412"/>
                      </a:lnTo>
                      <a:lnTo>
                        <a:pt x="2833" y="412"/>
                      </a:lnTo>
                      <a:lnTo>
                        <a:pt x="2833" y="290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sp>
              <p:nvSpPr>
                <p:cNvPr id="50" name="Freeform 19">
                  <a:extLst>
                    <a:ext uri="{FF2B5EF4-FFF2-40B4-BE49-F238E27FC236}">
                      <a16:creationId xmlns:a16="http://schemas.microsoft.com/office/drawing/2014/main" id="{175A66D5-6B84-5147-8BAA-7DA89AA08286}"/>
                    </a:ext>
                  </a:extLst>
                </p:cNvPr>
                <p:cNvSpPr>
                  <a:spLocks/>
                </p:cNvSpPr>
                <p:nvPr/>
              </p:nvSpPr>
              <p:spPr bwMode="auto">
                <a:xfrm>
                  <a:off x="13885863" y="3136900"/>
                  <a:ext cx="1366838" cy="1289050"/>
                </a:xfrm>
                <a:custGeom>
                  <a:avLst/>
                  <a:gdLst>
                    <a:gd name="T0" fmla="*/ 535 w 861"/>
                    <a:gd name="T1" fmla="*/ 812 h 812"/>
                    <a:gd name="T2" fmla="*/ 861 w 861"/>
                    <a:gd name="T3" fmla="*/ 0 h 812"/>
                    <a:gd name="T4" fmla="*/ 615 w 861"/>
                    <a:gd name="T5" fmla="*/ 0 h 812"/>
                    <a:gd name="T6" fmla="*/ 433 w 861"/>
                    <a:gd name="T7" fmla="*/ 509 h 812"/>
                    <a:gd name="T8" fmla="*/ 251 w 861"/>
                    <a:gd name="T9" fmla="*/ 0 h 812"/>
                    <a:gd name="T10" fmla="*/ 0 w 861"/>
                    <a:gd name="T11" fmla="*/ 0 h 812"/>
                    <a:gd name="T12" fmla="*/ 326 w 861"/>
                    <a:gd name="T13" fmla="*/ 812 h 812"/>
                    <a:gd name="T14" fmla="*/ 535 w 861"/>
                    <a:gd name="T15" fmla="*/ 812 h 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1" h="812">
                      <a:moveTo>
                        <a:pt x="535" y="812"/>
                      </a:moveTo>
                      <a:lnTo>
                        <a:pt x="861" y="0"/>
                      </a:lnTo>
                      <a:lnTo>
                        <a:pt x="615" y="0"/>
                      </a:lnTo>
                      <a:lnTo>
                        <a:pt x="433" y="509"/>
                      </a:lnTo>
                      <a:lnTo>
                        <a:pt x="251" y="0"/>
                      </a:lnTo>
                      <a:lnTo>
                        <a:pt x="0" y="0"/>
                      </a:lnTo>
                      <a:lnTo>
                        <a:pt x="326" y="812"/>
                      </a:lnTo>
                      <a:lnTo>
                        <a:pt x="535" y="812"/>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sp>
              <p:nvSpPr>
                <p:cNvPr id="51" name="Freeform 20">
                  <a:extLst>
                    <a:ext uri="{FF2B5EF4-FFF2-40B4-BE49-F238E27FC236}">
                      <a16:creationId xmlns:a16="http://schemas.microsoft.com/office/drawing/2014/main" id="{92BC5FD8-298B-7A4E-9EA1-2B9263E216DC}"/>
                    </a:ext>
                  </a:extLst>
                </p:cNvPr>
                <p:cNvSpPr>
                  <a:spLocks/>
                </p:cNvSpPr>
                <p:nvPr/>
              </p:nvSpPr>
              <p:spPr bwMode="auto">
                <a:xfrm>
                  <a:off x="15411451" y="3136900"/>
                  <a:ext cx="1360488" cy="1276350"/>
                </a:xfrm>
                <a:custGeom>
                  <a:avLst/>
                  <a:gdLst>
                    <a:gd name="T0" fmla="*/ 220 w 857"/>
                    <a:gd name="T1" fmla="*/ 345 h 804"/>
                    <a:gd name="T2" fmla="*/ 426 w 857"/>
                    <a:gd name="T3" fmla="*/ 658 h 804"/>
                    <a:gd name="T4" fmla="*/ 428 w 857"/>
                    <a:gd name="T5" fmla="*/ 658 h 804"/>
                    <a:gd name="T6" fmla="*/ 634 w 857"/>
                    <a:gd name="T7" fmla="*/ 343 h 804"/>
                    <a:gd name="T8" fmla="*/ 634 w 857"/>
                    <a:gd name="T9" fmla="*/ 804 h 804"/>
                    <a:gd name="T10" fmla="*/ 857 w 857"/>
                    <a:gd name="T11" fmla="*/ 804 h 804"/>
                    <a:gd name="T12" fmla="*/ 857 w 857"/>
                    <a:gd name="T13" fmla="*/ 0 h 804"/>
                    <a:gd name="T14" fmla="*/ 620 w 857"/>
                    <a:gd name="T15" fmla="*/ 0 h 804"/>
                    <a:gd name="T16" fmla="*/ 428 w 857"/>
                    <a:gd name="T17" fmla="*/ 312 h 804"/>
                    <a:gd name="T18" fmla="*/ 237 w 857"/>
                    <a:gd name="T19" fmla="*/ 0 h 804"/>
                    <a:gd name="T20" fmla="*/ 0 w 857"/>
                    <a:gd name="T21" fmla="*/ 0 h 804"/>
                    <a:gd name="T22" fmla="*/ 0 w 857"/>
                    <a:gd name="T23" fmla="*/ 804 h 804"/>
                    <a:gd name="T24" fmla="*/ 220 w 857"/>
                    <a:gd name="T25" fmla="*/ 804 h 804"/>
                    <a:gd name="T26" fmla="*/ 220 w 857"/>
                    <a:gd name="T27" fmla="*/ 345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7" h="804">
                      <a:moveTo>
                        <a:pt x="220" y="345"/>
                      </a:moveTo>
                      <a:lnTo>
                        <a:pt x="426" y="658"/>
                      </a:lnTo>
                      <a:lnTo>
                        <a:pt x="428" y="658"/>
                      </a:lnTo>
                      <a:lnTo>
                        <a:pt x="634" y="343"/>
                      </a:lnTo>
                      <a:lnTo>
                        <a:pt x="634" y="804"/>
                      </a:lnTo>
                      <a:lnTo>
                        <a:pt x="857" y="804"/>
                      </a:lnTo>
                      <a:lnTo>
                        <a:pt x="857" y="0"/>
                      </a:lnTo>
                      <a:lnTo>
                        <a:pt x="620" y="0"/>
                      </a:lnTo>
                      <a:lnTo>
                        <a:pt x="428" y="312"/>
                      </a:lnTo>
                      <a:lnTo>
                        <a:pt x="237" y="0"/>
                      </a:lnTo>
                      <a:lnTo>
                        <a:pt x="0" y="0"/>
                      </a:lnTo>
                      <a:lnTo>
                        <a:pt x="0" y="804"/>
                      </a:lnTo>
                      <a:lnTo>
                        <a:pt x="220" y="804"/>
                      </a:lnTo>
                      <a:lnTo>
                        <a:pt x="220" y="345"/>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grpSp>
          <p:cxnSp>
            <p:nvCxnSpPr>
              <p:cNvPr id="44" name="Straight Connector 43">
                <a:extLst>
                  <a:ext uri="{FF2B5EF4-FFF2-40B4-BE49-F238E27FC236}">
                    <a16:creationId xmlns:a16="http://schemas.microsoft.com/office/drawing/2014/main" id="{EE86E93C-A72A-9A45-A9D7-EB5F0872C5EA}"/>
                  </a:ext>
                </a:extLst>
              </p:cNvPr>
              <p:cNvCxnSpPr/>
              <p:nvPr/>
            </p:nvCxnSpPr>
            <p:spPr>
              <a:xfrm>
                <a:off x="2497892" y="4260821"/>
                <a:ext cx="0" cy="172006"/>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1BC7C22A-170D-A241-8681-977750A0D415}"/>
                  </a:ext>
                </a:extLst>
              </p:cNvPr>
              <p:cNvGrpSpPr>
                <a:grpSpLocks noChangeAspect="1"/>
              </p:cNvGrpSpPr>
              <p:nvPr/>
            </p:nvGrpSpPr>
            <p:grpSpPr>
              <a:xfrm>
                <a:off x="2349251" y="3995357"/>
                <a:ext cx="288116" cy="281540"/>
                <a:chOff x="13006388" y="1133475"/>
                <a:chExt cx="5076825" cy="4960938"/>
              </a:xfrm>
            </p:grpSpPr>
            <p:sp>
              <p:nvSpPr>
                <p:cNvPr id="46" name="Freeform 18">
                  <a:extLst>
                    <a:ext uri="{FF2B5EF4-FFF2-40B4-BE49-F238E27FC236}">
                      <a16:creationId xmlns:a16="http://schemas.microsoft.com/office/drawing/2014/main" id="{E3FCB85C-1D62-C54F-85EB-95C6A96E1014}"/>
                    </a:ext>
                  </a:extLst>
                </p:cNvPr>
                <p:cNvSpPr>
                  <a:spLocks noEditPoints="1"/>
                </p:cNvSpPr>
                <p:nvPr/>
              </p:nvSpPr>
              <p:spPr bwMode="auto">
                <a:xfrm>
                  <a:off x="13006388" y="1133475"/>
                  <a:ext cx="5076825" cy="4960938"/>
                </a:xfrm>
                <a:custGeom>
                  <a:avLst/>
                  <a:gdLst>
                    <a:gd name="T0" fmla="*/ 1614 w 3198"/>
                    <a:gd name="T1" fmla="*/ 0 h 3125"/>
                    <a:gd name="T2" fmla="*/ 154 w 3198"/>
                    <a:gd name="T3" fmla="*/ 0 h 3125"/>
                    <a:gd name="T4" fmla="*/ 0 w 3198"/>
                    <a:gd name="T5" fmla="*/ 151 h 3125"/>
                    <a:gd name="T6" fmla="*/ 0 w 3198"/>
                    <a:gd name="T7" fmla="*/ 1600 h 3125"/>
                    <a:gd name="T8" fmla="*/ 0 w 3198"/>
                    <a:gd name="T9" fmla="*/ 2940 h 3125"/>
                    <a:gd name="T10" fmla="*/ 0 w 3198"/>
                    <a:gd name="T11" fmla="*/ 3125 h 3125"/>
                    <a:gd name="T12" fmla="*/ 1614 w 3198"/>
                    <a:gd name="T13" fmla="*/ 3125 h 3125"/>
                    <a:gd name="T14" fmla="*/ 3049 w 3198"/>
                    <a:gd name="T15" fmla="*/ 3125 h 3125"/>
                    <a:gd name="T16" fmla="*/ 3049 w 3198"/>
                    <a:gd name="T17" fmla="*/ 3125 h 3125"/>
                    <a:gd name="T18" fmla="*/ 3198 w 3198"/>
                    <a:gd name="T19" fmla="*/ 2971 h 3125"/>
                    <a:gd name="T20" fmla="*/ 3198 w 3198"/>
                    <a:gd name="T21" fmla="*/ 2789 h 3125"/>
                    <a:gd name="T22" fmla="*/ 3198 w 3198"/>
                    <a:gd name="T23" fmla="*/ 1600 h 3125"/>
                    <a:gd name="T24" fmla="*/ 3198 w 3198"/>
                    <a:gd name="T25" fmla="*/ 0 h 3125"/>
                    <a:gd name="T26" fmla="*/ 1614 w 3198"/>
                    <a:gd name="T27" fmla="*/ 0 h 3125"/>
                    <a:gd name="T28" fmla="*/ 2833 w 3198"/>
                    <a:gd name="T29" fmla="*/ 2900 h 3125"/>
                    <a:gd name="T30" fmla="*/ 215 w 3198"/>
                    <a:gd name="T31" fmla="*/ 2900 h 3125"/>
                    <a:gd name="T32" fmla="*/ 215 w 3198"/>
                    <a:gd name="T33" fmla="*/ 412 h 3125"/>
                    <a:gd name="T34" fmla="*/ 2833 w 3198"/>
                    <a:gd name="T35" fmla="*/ 412 h 3125"/>
                    <a:gd name="T36" fmla="*/ 2833 w 3198"/>
                    <a:gd name="T37" fmla="*/ 2900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98" h="3125">
                      <a:moveTo>
                        <a:pt x="1614" y="0"/>
                      </a:moveTo>
                      <a:lnTo>
                        <a:pt x="154" y="0"/>
                      </a:lnTo>
                      <a:lnTo>
                        <a:pt x="0" y="151"/>
                      </a:lnTo>
                      <a:lnTo>
                        <a:pt x="0" y="1600"/>
                      </a:lnTo>
                      <a:lnTo>
                        <a:pt x="0" y="2940"/>
                      </a:lnTo>
                      <a:lnTo>
                        <a:pt x="0" y="3125"/>
                      </a:lnTo>
                      <a:lnTo>
                        <a:pt x="1614" y="3125"/>
                      </a:lnTo>
                      <a:lnTo>
                        <a:pt x="3049" y="3125"/>
                      </a:lnTo>
                      <a:lnTo>
                        <a:pt x="3049" y="3125"/>
                      </a:lnTo>
                      <a:lnTo>
                        <a:pt x="3198" y="2971"/>
                      </a:lnTo>
                      <a:lnTo>
                        <a:pt x="3198" y="2789"/>
                      </a:lnTo>
                      <a:lnTo>
                        <a:pt x="3198" y="1600"/>
                      </a:lnTo>
                      <a:lnTo>
                        <a:pt x="3198" y="0"/>
                      </a:lnTo>
                      <a:lnTo>
                        <a:pt x="1614" y="0"/>
                      </a:lnTo>
                      <a:close/>
                      <a:moveTo>
                        <a:pt x="2833" y="2900"/>
                      </a:moveTo>
                      <a:lnTo>
                        <a:pt x="215" y="2900"/>
                      </a:lnTo>
                      <a:lnTo>
                        <a:pt x="215" y="412"/>
                      </a:lnTo>
                      <a:lnTo>
                        <a:pt x="2833" y="412"/>
                      </a:lnTo>
                      <a:lnTo>
                        <a:pt x="2833" y="290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sp>
              <p:nvSpPr>
                <p:cNvPr id="47" name="Freeform 19">
                  <a:extLst>
                    <a:ext uri="{FF2B5EF4-FFF2-40B4-BE49-F238E27FC236}">
                      <a16:creationId xmlns:a16="http://schemas.microsoft.com/office/drawing/2014/main" id="{A3F3DCE9-553A-6940-82B6-CB3190906B9A}"/>
                    </a:ext>
                  </a:extLst>
                </p:cNvPr>
                <p:cNvSpPr>
                  <a:spLocks/>
                </p:cNvSpPr>
                <p:nvPr/>
              </p:nvSpPr>
              <p:spPr bwMode="auto">
                <a:xfrm>
                  <a:off x="13885863" y="3136900"/>
                  <a:ext cx="1366838" cy="1289050"/>
                </a:xfrm>
                <a:custGeom>
                  <a:avLst/>
                  <a:gdLst>
                    <a:gd name="T0" fmla="*/ 535 w 861"/>
                    <a:gd name="T1" fmla="*/ 812 h 812"/>
                    <a:gd name="T2" fmla="*/ 861 w 861"/>
                    <a:gd name="T3" fmla="*/ 0 h 812"/>
                    <a:gd name="T4" fmla="*/ 615 w 861"/>
                    <a:gd name="T5" fmla="*/ 0 h 812"/>
                    <a:gd name="T6" fmla="*/ 433 w 861"/>
                    <a:gd name="T7" fmla="*/ 509 h 812"/>
                    <a:gd name="T8" fmla="*/ 251 w 861"/>
                    <a:gd name="T9" fmla="*/ 0 h 812"/>
                    <a:gd name="T10" fmla="*/ 0 w 861"/>
                    <a:gd name="T11" fmla="*/ 0 h 812"/>
                    <a:gd name="T12" fmla="*/ 326 w 861"/>
                    <a:gd name="T13" fmla="*/ 812 h 812"/>
                    <a:gd name="T14" fmla="*/ 535 w 861"/>
                    <a:gd name="T15" fmla="*/ 812 h 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1" h="812">
                      <a:moveTo>
                        <a:pt x="535" y="812"/>
                      </a:moveTo>
                      <a:lnTo>
                        <a:pt x="861" y="0"/>
                      </a:lnTo>
                      <a:lnTo>
                        <a:pt x="615" y="0"/>
                      </a:lnTo>
                      <a:lnTo>
                        <a:pt x="433" y="509"/>
                      </a:lnTo>
                      <a:lnTo>
                        <a:pt x="251" y="0"/>
                      </a:lnTo>
                      <a:lnTo>
                        <a:pt x="0" y="0"/>
                      </a:lnTo>
                      <a:lnTo>
                        <a:pt x="326" y="812"/>
                      </a:lnTo>
                      <a:lnTo>
                        <a:pt x="535" y="812"/>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sp>
              <p:nvSpPr>
                <p:cNvPr id="48" name="Freeform 20">
                  <a:extLst>
                    <a:ext uri="{FF2B5EF4-FFF2-40B4-BE49-F238E27FC236}">
                      <a16:creationId xmlns:a16="http://schemas.microsoft.com/office/drawing/2014/main" id="{F79D884A-61ED-B847-A4FA-E2AEE5390389}"/>
                    </a:ext>
                  </a:extLst>
                </p:cNvPr>
                <p:cNvSpPr>
                  <a:spLocks/>
                </p:cNvSpPr>
                <p:nvPr/>
              </p:nvSpPr>
              <p:spPr bwMode="auto">
                <a:xfrm>
                  <a:off x="15411451" y="3136900"/>
                  <a:ext cx="1360488" cy="1276350"/>
                </a:xfrm>
                <a:custGeom>
                  <a:avLst/>
                  <a:gdLst>
                    <a:gd name="T0" fmla="*/ 220 w 857"/>
                    <a:gd name="T1" fmla="*/ 345 h 804"/>
                    <a:gd name="T2" fmla="*/ 426 w 857"/>
                    <a:gd name="T3" fmla="*/ 658 h 804"/>
                    <a:gd name="T4" fmla="*/ 428 w 857"/>
                    <a:gd name="T5" fmla="*/ 658 h 804"/>
                    <a:gd name="T6" fmla="*/ 634 w 857"/>
                    <a:gd name="T7" fmla="*/ 343 h 804"/>
                    <a:gd name="T8" fmla="*/ 634 w 857"/>
                    <a:gd name="T9" fmla="*/ 804 h 804"/>
                    <a:gd name="T10" fmla="*/ 857 w 857"/>
                    <a:gd name="T11" fmla="*/ 804 h 804"/>
                    <a:gd name="T12" fmla="*/ 857 w 857"/>
                    <a:gd name="T13" fmla="*/ 0 h 804"/>
                    <a:gd name="T14" fmla="*/ 620 w 857"/>
                    <a:gd name="T15" fmla="*/ 0 h 804"/>
                    <a:gd name="T16" fmla="*/ 428 w 857"/>
                    <a:gd name="T17" fmla="*/ 312 h 804"/>
                    <a:gd name="T18" fmla="*/ 237 w 857"/>
                    <a:gd name="T19" fmla="*/ 0 h 804"/>
                    <a:gd name="T20" fmla="*/ 0 w 857"/>
                    <a:gd name="T21" fmla="*/ 0 h 804"/>
                    <a:gd name="T22" fmla="*/ 0 w 857"/>
                    <a:gd name="T23" fmla="*/ 804 h 804"/>
                    <a:gd name="T24" fmla="*/ 220 w 857"/>
                    <a:gd name="T25" fmla="*/ 804 h 804"/>
                    <a:gd name="T26" fmla="*/ 220 w 857"/>
                    <a:gd name="T27" fmla="*/ 345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7" h="804">
                      <a:moveTo>
                        <a:pt x="220" y="345"/>
                      </a:moveTo>
                      <a:lnTo>
                        <a:pt x="426" y="658"/>
                      </a:lnTo>
                      <a:lnTo>
                        <a:pt x="428" y="658"/>
                      </a:lnTo>
                      <a:lnTo>
                        <a:pt x="634" y="343"/>
                      </a:lnTo>
                      <a:lnTo>
                        <a:pt x="634" y="804"/>
                      </a:lnTo>
                      <a:lnTo>
                        <a:pt x="857" y="804"/>
                      </a:lnTo>
                      <a:lnTo>
                        <a:pt x="857" y="0"/>
                      </a:lnTo>
                      <a:lnTo>
                        <a:pt x="620" y="0"/>
                      </a:lnTo>
                      <a:lnTo>
                        <a:pt x="428" y="312"/>
                      </a:lnTo>
                      <a:lnTo>
                        <a:pt x="237" y="0"/>
                      </a:lnTo>
                      <a:lnTo>
                        <a:pt x="0" y="0"/>
                      </a:lnTo>
                      <a:lnTo>
                        <a:pt x="0" y="804"/>
                      </a:lnTo>
                      <a:lnTo>
                        <a:pt x="220" y="804"/>
                      </a:lnTo>
                      <a:lnTo>
                        <a:pt x="220" y="345"/>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grpSp>
        </p:grpSp>
        <p:sp>
          <p:nvSpPr>
            <p:cNvPr id="34" name="Rounded Rectangle 316">
              <a:extLst>
                <a:ext uri="{FF2B5EF4-FFF2-40B4-BE49-F238E27FC236}">
                  <a16:creationId xmlns:a16="http://schemas.microsoft.com/office/drawing/2014/main" id="{F80D1C08-F9AA-4942-91E5-838F9858AEE3}"/>
                </a:ext>
              </a:extLst>
            </p:cNvPr>
            <p:cNvSpPr/>
            <p:nvPr/>
          </p:nvSpPr>
          <p:spPr>
            <a:xfrm>
              <a:off x="650828" y="3794263"/>
              <a:ext cx="930394" cy="578446"/>
            </a:xfrm>
            <a:prstGeom prst="roundRect">
              <a:avLst/>
            </a:prstGeom>
            <a:solidFill>
              <a:schemeClr val="lt1"/>
            </a:solidFill>
            <a:ln/>
          </p:spPr>
          <p:style>
            <a:lnRef idx="1">
              <a:schemeClr val="accent1"/>
            </a:lnRef>
            <a:fillRef idx="3">
              <a:schemeClr val="accent1"/>
            </a:fillRef>
            <a:effectRef idx="2">
              <a:schemeClr val="accent1"/>
            </a:effectRef>
            <a:fontRef idx="minor">
              <a:schemeClr val="lt1"/>
            </a:fontRef>
          </p:style>
          <p:txBody>
            <a:bodyPr lIns="0" tIns="0" rIns="0" bIns="0"/>
            <a:lstStyle/>
            <a:p>
              <a:endParaRPr lang="en-US" sz="1100"/>
            </a:p>
          </p:txBody>
        </p:sp>
        <p:cxnSp>
          <p:nvCxnSpPr>
            <p:cNvPr id="35" name="Straight Connector 34">
              <a:extLst>
                <a:ext uri="{FF2B5EF4-FFF2-40B4-BE49-F238E27FC236}">
                  <a16:creationId xmlns:a16="http://schemas.microsoft.com/office/drawing/2014/main" id="{5687ED6F-C6E4-3B44-84F0-0EFE9EFF7F8F}"/>
                </a:ext>
              </a:extLst>
            </p:cNvPr>
            <p:cNvCxnSpPr/>
            <p:nvPr/>
          </p:nvCxnSpPr>
          <p:spPr>
            <a:xfrm>
              <a:off x="737532" y="4269046"/>
              <a:ext cx="806800" cy="0"/>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1B792C3-F377-784E-A25D-6F66E8F77BA5}"/>
                </a:ext>
              </a:extLst>
            </p:cNvPr>
            <p:cNvCxnSpPr/>
            <p:nvPr/>
          </p:nvCxnSpPr>
          <p:spPr>
            <a:xfrm>
              <a:off x="934975" y="4141878"/>
              <a:ext cx="0" cy="124678"/>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EDEEF2-D1ED-DC4C-AAFA-53055AC1B7E6}"/>
                </a:ext>
              </a:extLst>
            </p:cNvPr>
            <p:cNvCxnSpPr/>
            <p:nvPr/>
          </p:nvCxnSpPr>
          <p:spPr>
            <a:xfrm>
              <a:off x="1247322" y="4142574"/>
              <a:ext cx="0" cy="124678"/>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9E9E833-1236-3848-AF3C-764022D411BB}"/>
                </a:ext>
              </a:extLst>
            </p:cNvPr>
            <p:cNvSpPr txBox="1"/>
            <p:nvPr/>
          </p:nvSpPr>
          <p:spPr>
            <a:xfrm>
              <a:off x="724653" y="4277146"/>
              <a:ext cx="880913" cy="167816"/>
            </a:xfrm>
            <a:prstGeom prst="rect">
              <a:avLst/>
            </a:prstGeom>
            <a:noFill/>
          </p:spPr>
          <p:txBody>
            <a:bodyPr wrap="none" lIns="0" tIns="0" rIns="0" bIns="0" rtlCol="0">
              <a:noAutofit/>
            </a:bodyPr>
            <a:lstStyle/>
            <a:p>
              <a:pPr algn="ctr">
                <a:lnSpc>
                  <a:spcPct val="90000"/>
                </a:lnSpc>
              </a:pPr>
              <a:r>
                <a:rPr lang="en-US" sz="500" b="1"/>
                <a:t>EC2 Instances</a:t>
              </a:r>
            </a:p>
          </p:txBody>
        </p:sp>
        <p:pic>
          <p:nvPicPr>
            <p:cNvPr id="39" name="Picture 38" descr="EC2.png">
              <a:extLst>
                <a:ext uri="{FF2B5EF4-FFF2-40B4-BE49-F238E27FC236}">
                  <a16:creationId xmlns:a16="http://schemas.microsoft.com/office/drawing/2014/main" id="{B9E66713-9405-1F4F-A8CC-57BE6C7BAC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9038" y="3869339"/>
              <a:ext cx="294260" cy="294260"/>
            </a:xfrm>
            <a:prstGeom prst="rect">
              <a:avLst/>
            </a:prstGeom>
          </p:spPr>
        </p:pic>
        <p:pic>
          <p:nvPicPr>
            <p:cNvPr id="40" name="Picture 39" descr="EC2.png">
              <a:extLst>
                <a:ext uri="{FF2B5EF4-FFF2-40B4-BE49-F238E27FC236}">
                  <a16:creationId xmlns:a16="http://schemas.microsoft.com/office/drawing/2014/main" id="{A6DE5897-87F7-6742-A7F0-6E288430095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9258" y="3884525"/>
              <a:ext cx="294260" cy="294260"/>
            </a:xfrm>
            <a:prstGeom prst="rect">
              <a:avLst/>
            </a:prstGeom>
          </p:spPr>
        </p:pic>
      </p:grpSp>
      <p:grpSp>
        <p:nvGrpSpPr>
          <p:cNvPr id="52" name="Group 51">
            <a:extLst>
              <a:ext uri="{FF2B5EF4-FFF2-40B4-BE49-F238E27FC236}">
                <a16:creationId xmlns:a16="http://schemas.microsoft.com/office/drawing/2014/main" id="{C73173B7-AD0B-B841-A696-6632FF8057A0}"/>
              </a:ext>
            </a:extLst>
          </p:cNvPr>
          <p:cNvGrpSpPr/>
          <p:nvPr/>
        </p:nvGrpSpPr>
        <p:grpSpPr>
          <a:xfrm>
            <a:off x="652077" y="3794073"/>
            <a:ext cx="954240" cy="650361"/>
            <a:chOff x="650828" y="3794263"/>
            <a:chExt cx="954738" cy="650699"/>
          </a:xfrm>
        </p:grpSpPr>
        <p:cxnSp>
          <p:nvCxnSpPr>
            <p:cNvPr id="53" name="Straight Connector 52">
              <a:extLst>
                <a:ext uri="{FF2B5EF4-FFF2-40B4-BE49-F238E27FC236}">
                  <a16:creationId xmlns:a16="http://schemas.microsoft.com/office/drawing/2014/main" id="{E7BC6FD5-EAD2-C443-A190-A41E85AD48DA}"/>
                </a:ext>
              </a:extLst>
            </p:cNvPr>
            <p:cNvCxnSpPr/>
            <p:nvPr/>
          </p:nvCxnSpPr>
          <p:spPr>
            <a:xfrm>
              <a:off x="828343" y="3920946"/>
              <a:ext cx="0" cy="124678"/>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565BBBF-5BB4-E244-AD79-F8EB559451B6}"/>
                </a:ext>
              </a:extLst>
            </p:cNvPr>
            <p:cNvCxnSpPr/>
            <p:nvPr/>
          </p:nvCxnSpPr>
          <p:spPr>
            <a:xfrm>
              <a:off x="1229590" y="3921642"/>
              <a:ext cx="0" cy="124678"/>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13ED814D-430A-7F40-B6AE-FD0B1D8D78BB}"/>
                </a:ext>
              </a:extLst>
            </p:cNvPr>
            <p:cNvGrpSpPr/>
            <p:nvPr/>
          </p:nvGrpSpPr>
          <p:grpSpPr>
            <a:xfrm>
              <a:off x="712794" y="3838990"/>
              <a:ext cx="806800" cy="319588"/>
              <a:chOff x="1632517" y="3994397"/>
              <a:chExt cx="1113068" cy="440906"/>
            </a:xfrm>
          </p:grpSpPr>
          <p:cxnSp>
            <p:nvCxnSpPr>
              <p:cNvPr id="63" name="Straight Connector 62">
                <a:extLst>
                  <a:ext uri="{FF2B5EF4-FFF2-40B4-BE49-F238E27FC236}">
                    <a16:creationId xmlns:a16="http://schemas.microsoft.com/office/drawing/2014/main" id="{ACABE3EC-87AD-0C4F-B5C4-84A5C87BE171}"/>
                  </a:ext>
                </a:extLst>
              </p:cNvPr>
              <p:cNvCxnSpPr/>
              <p:nvPr/>
            </p:nvCxnSpPr>
            <p:spPr>
              <a:xfrm>
                <a:off x="1632517" y="4435303"/>
                <a:ext cx="1113068" cy="0"/>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5CEC92-20F4-484E-A9BC-0B16FE720FBA}"/>
                  </a:ext>
                </a:extLst>
              </p:cNvPr>
              <p:cNvCxnSpPr/>
              <p:nvPr/>
            </p:nvCxnSpPr>
            <p:spPr>
              <a:xfrm>
                <a:off x="1944328" y="4259861"/>
                <a:ext cx="0" cy="172006"/>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1F7FD49E-F639-014B-9EF3-501BA2035E02}"/>
                  </a:ext>
                </a:extLst>
              </p:cNvPr>
              <p:cNvGrpSpPr>
                <a:grpSpLocks noChangeAspect="1"/>
              </p:cNvGrpSpPr>
              <p:nvPr/>
            </p:nvGrpSpPr>
            <p:grpSpPr>
              <a:xfrm>
                <a:off x="1795687" y="3994397"/>
                <a:ext cx="288116" cy="281540"/>
                <a:chOff x="13006388" y="1133475"/>
                <a:chExt cx="5076825" cy="4960938"/>
              </a:xfrm>
            </p:grpSpPr>
            <p:sp>
              <p:nvSpPr>
                <p:cNvPr id="71" name="Freeform 18">
                  <a:extLst>
                    <a:ext uri="{FF2B5EF4-FFF2-40B4-BE49-F238E27FC236}">
                      <a16:creationId xmlns:a16="http://schemas.microsoft.com/office/drawing/2014/main" id="{C058A2A8-B19A-0349-825A-944F4A4E2198}"/>
                    </a:ext>
                  </a:extLst>
                </p:cNvPr>
                <p:cNvSpPr>
                  <a:spLocks noEditPoints="1"/>
                </p:cNvSpPr>
                <p:nvPr/>
              </p:nvSpPr>
              <p:spPr bwMode="auto">
                <a:xfrm>
                  <a:off x="13006388" y="1133475"/>
                  <a:ext cx="5076825" cy="4960938"/>
                </a:xfrm>
                <a:custGeom>
                  <a:avLst/>
                  <a:gdLst>
                    <a:gd name="T0" fmla="*/ 1614 w 3198"/>
                    <a:gd name="T1" fmla="*/ 0 h 3125"/>
                    <a:gd name="T2" fmla="*/ 154 w 3198"/>
                    <a:gd name="T3" fmla="*/ 0 h 3125"/>
                    <a:gd name="T4" fmla="*/ 0 w 3198"/>
                    <a:gd name="T5" fmla="*/ 151 h 3125"/>
                    <a:gd name="T6" fmla="*/ 0 w 3198"/>
                    <a:gd name="T7" fmla="*/ 1600 h 3125"/>
                    <a:gd name="T8" fmla="*/ 0 w 3198"/>
                    <a:gd name="T9" fmla="*/ 2940 h 3125"/>
                    <a:gd name="T10" fmla="*/ 0 w 3198"/>
                    <a:gd name="T11" fmla="*/ 3125 h 3125"/>
                    <a:gd name="T12" fmla="*/ 1614 w 3198"/>
                    <a:gd name="T13" fmla="*/ 3125 h 3125"/>
                    <a:gd name="T14" fmla="*/ 3049 w 3198"/>
                    <a:gd name="T15" fmla="*/ 3125 h 3125"/>
                    <a:gd name="T16" fmla="*/ 3049 w 3198"/>
                    <a:gd name="T17" fmla="*/ 3125 h 3125"/>
                    <a:gd name="T18" fmla="*/ 3198 w 3198"/>
                    <a:gd name="T19" fmla="*/ 2971 h 3125"/>
                    <a:gd name="T20" fmla="*/ 3198 w 3198"/>
                    <a:gd name="T21" fmla="*/ 2789 h 3125"/>
                    <a:gd name="T22" fmla="*/ 3198 w 3198"/>
                    <a:gd name="T23" fmla="*/ 1600 h 3125"/>
                    <a:gd name="T24" fmla="*/ 3198 w 3198"/>
                    <a:gd name="T25" fmla="*/ 0 h 3125"/>
                    <a:gd name="T26" fmla="*/ 1614 w 3198"/>
                    <a:gd name="T27" fmla="*/ 0 h 3125"/>
                    <a:gd name="T28" fmla="*/ 2833 w 3198"/>
                    <a:gd name="T29" fmla="*/ 2900 h 3125"/>
                    <a:gd name="T30" fmla="*/ 215 w 3198"/>
                    <a:gd name="T31" fmla="*/ 2900 h 3125"/>
                    <a:gd name="T32" fmla="*/ 215 w 3198"/>
                    <a:gd name="T33" fmla="*/ 412 h 3125"/>
                    <a:gd name="T34" fmla="*/ 2833 w 3198"/>
                    <a:gd name="T35" fmla="*/ 412 h 3125"/>
                    <a:gd name="T36" fmla="*/ 2833 w 3198"/>
                    <a:gd name="T37" fmla="*/ 2900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98" h="3125">
                      <a:moveTo>
                        <a:pt x="1614" y="0"/>
                      </a:moveTo>
                      <a:lnTo>
                        <a:pt x="154" y="0"/>
                      </a:lnTo>
                      <a:lnTo>
                        <a:pt x="0" y="151"/>
                      </a:lnTo>
                      <a:lnTo>
                        <a:pt x="0" y="1600"/>
                      </a:lnTo>
                      <a:lnTo>
                        <a:pt x="0" y="2940"/>
                      </a:lnTo>
                      <a:lnTo>
                        <a:pt x="0" y="3125"/>
                      </a:lnTo>
                      <a:lnTo>
                        <a:pt x="1614" y="3125"/>
                      </a:lnTo>
                      <a:lnTo>
                        <a:pt x="3049" y="3125"/>
                      </a:lnTo>
                      <a:lnTo>
                        <a:pt x="3049" y="3125"/>
                      </a:lnTo>
                      <a:lnTo>
                        <a:pt x="3198" y="2971"/>
                      </a:lnTo>
                      <a:lnTo>
                        <a:pt x="3198" y="2789"/>
                      </a:lnTo>
                      <a:lnTo>
                        <a:pt x="3198" y="1600"/>
                      </a:lnTo>
                      <a:lnTo>
                        <a:pt x="3198" y="0"/>
                      </a:lnTo>
                      <a:lnTo>
                        <a:pt x="1614" y="0"/>
                      </a:lnTo>
                      <a:close/>
                      <a:moveTo>
                        <a:pt x="2833" y="2900"/>
                      </a:moveTo>
                      <a:lnTo>
                        <a:pt x="215" y="2900"/>
                      </a:lnTo>
                      <a:lnTo>
                        <a:pt x="215" y="412"/>
                      </a:lnTo>
                      <a:lnTo>
                        <a:pt x="2833" y="412"/>
                      </a:lnTo>
                      <a:lnTo>
                        <a:pt x="2833" y="290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sp>
              <p:nvSpPr>
                <p:cNvPr id="72" name="Freeform 19">
                  <a:extLst>
                    <a:ext uri="{FF2B5EF4-FFF2-40B4-BE49-F238E27FC236}">
                      <a16:creationId xmlns:a16="http://schemas.microsoft.com/office/drawing/2014/main" id="{1DEE17B4-F23E-0948-BA56-97E8DD45E882}"/>
                    </a:ext>
                  </a:extLst>
                </p:cNvPr>
                <p:cNvSpPr>
                  <a:spLocks/>
                </p:cNvSpPr>
                <p:nvPr/>
              </p:nvSpPr>
              <p:spPr bwMode="auto">
                <a:xfrm>
                  <a:off x="13885863" y="3136900"/>
                  <a:ext cx="1366838" cy="1289050"/>
                </a:xfrm>
                <a:custGeom>
                  <a:avLst/>
                  <a:gdLst>
                    <a:gd name="T0" fmla="*/ 535 w 861"/>
                    <a:gd name="T1" fmla="*/ 812 h 812"/>
                    <a:gd name="T2" fmla="*/ 861 w 861"/>
                    <a:gd name="T3" fmla="*/ 0 h 812"/>
                    <a:gd name="T4" fmla="*/ 615 w 861"/>
                    <a:gd name="T5" fmla="*/ 0 h 812"/>
                    <a:gd name="T6" fmla="*/ 433 w 861"/>
                    <a:gd name="T7" fmla="*/ 509 h 812"/>
                    <a:gd name="T8" fmla="*/ 251 w 861"/>
                    <a:gd name="T9" fmla="*/ 0 h 812"/>
                    <a:gd name="T10" fmla="*/ 0 w 861"/>
                    <a:gd name="T11" fmla="*/ 0 h 812"/>
                    <a:gd name="T12" fmla="*/ 326 w 861"/>
                    <a:gd name="T13" fmla="*/ 812 h 812"/>
                    <a:gd name="T14" fmla="*/ 535 w 861"/>
                    <a:gd name="T15" fmla="*/ 812 h 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1" h="812">
                      <a:moveTo>
                        <a:pt x="535" y="812"/>
                      </a:moveTo>
                      <a:lnTo>
                        <a:pt x="861" y="0"/>
                      </a:lnTo>
                      <a:lnTo>
                        <a:pt x="615" y="0"/>
                      </a:lnTo>
                      <a:lnTo>
                        <a:pt x="433" y="509"/>
                      </a:lnTo>
                      <a:lnTo>
                        <a:pt x="251" y="0"/>
                      </a:lnTo>
                      <a:lnTo>
                        <a:pt x="0" y="0"/>
                      </a:lnTo>
                      <a:lnTo>
                        <a:pt x="326" y="812"/>
                      </a:lnTo>
                      <a:lnTo>
                        <a:pt x="535" y="812"/>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sp>
              <p:nvSpPr>
                <p:cNvPr id="73" name="Freeform 20">
                  <a:extLst>
                    <a:ext uri="{FF2B5EF4-FFF2-40B4-BE49-F238E27FC236}">
                      <a16:creationId xmlns:a16="http://schemas.microsoft.com/office/drawing/2014/main" id="{794CB7CF-D3DD-E040-AB01-29058EA3B371}"/>
                    </a:ext>
                  </a:extLst>
                </p:cNvPr>
                <p:cNvSpPr>
                  <a:spLocks/>
                </p:cNvSpPr>
                <p:nvPr/>
              </p:nvSpPr>
              <p:spPr bwMode="auto">
                <a:xfrm>
                  <a:off x="15411451" y="3136900"/>
                  <a:ext cx="1360488" cy="1276350"/>
                </a:xfrm>
                <a:custGeom>
                  <a:avLst/>
                  <a:gdLst>
                    <a:gd name="T0" fmla="*/ 220 w 857"/>
                    <a:gd name="T1" fmla="*/ 345 h 804"/>
                    <a:gd name="T2" fmla="*/ 426 w 857"/>
                    <a:gd name="T3" fmla="*/ 658 h 804"/>
                    <a:gd name="T4" fmla="*/ 428 w 857"/>
                    <a:gd name="T5" fmla="*/ 658 h 804"/>
                    <a:gd name="T6" fmla="*/ 634 w 857"/>
                    <a:gd name="T7" fmla="*/ 343 h 804"/>
                    <a:gd name="T8" fmla="*/ 634 w 857"/>
                    <a:gd name="T9" fmla="*/ 804 h 804"/>
                    <a:gd name="T10" fmla="*/ 857 w 857"/>
                    <a:gd name="T11" fmla="*/ 804 h 804"/>
                    <a:gd name="T12" fmla="*/ 857 w 857"/>
                    <a:gd name="T13" fmla="*/ 0 h 804"/>
                    <a:gd name="T14" fmla="*/ 620 w 857"/>
                    <a:gd name="T15" fmla="*/ 0 h 804"/>
                    <a:gd name="T16" fmla="*/ 428 w 857"/>
                    <a:gd name="T17" fmla="*/ 312 h 804"/>
                    <a:gd name="T18" fmla="*/ 237 w 857"/>
                    <a:gd name="T19" fmla="*/ 0 h 804"/>
                    <a:gd name="T20" fmla="*/ 0 w 857"/>
                    <a:gd name="T21" fmla="*/ 0 h 804"/>
                    <a:gd name="T22" fmla="*/ 0 w 857"/>
                    <a:gd name="T23" fmla="*/ 804 h 804"/>
                    <a:gd name="T24" fmla="*/ 220 w 857"/>
                    <a:gd name="T25" fmla="*/ 804 h 804"/>
                    <a:gd name="T26" fmla="*/ 220 w 857"/>
                    <a:gd name="T27" fmla="*/ 345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7" h="804">
                      <a:moveTo>
                        <a:pt x="220" y="345"/>
                      </a:moveTo>
                      <a:lnTo>
                        <a:pt x="426" y="658"/>
                      </a:lnTo>
                      <a:lnTo>
                        <a:pt x="428" y="658"/>
                      </a:lnTo>
                      <a:lnTo>
                        <a:pt x="634" y="343"/>
                      </a:lnTo>
                      <a:lnTo>
                        <a:pt x="634" y="804"/>
                      </a:lnTo>
                      <a:lnTo>
                        <a:pt x="857" y="804"/>
                      </a:lnTo>
                      <a:lnTo>
                        <a:pt x="857" y="0"/>
                      </a:lnTo>
                      <a:lnTo>
                        <a:pt x="620" y="0"/>
                      </a:lnTo>
                      <a:lnTo>
                        <a:pt x="428" y="312"/>
                      </a:lnTo>
                      <a:lnTo>
                        <a:pt x="237" y="0"/>
                      </a:lnTo>
                      <a:lnTo>
                        <a:pt x="0" y="0"/>
                      </a:lnTo>
                      <a:lnTo>
                        <a:pt x="0" y="804"/>
                      </a:lnTo>
                      <a:lnTo>
                        <a:pt x="220" y="804"/>
                      </a:lnTo>
                      <a:lnTo>
                        <a:pt x="220" y="345"/>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grpSp>
          <p:cxnSp>
            <p:nvCxnSpPr>
              <p:cNvPr id="66" name="Straight Connector 65">
                <a:extLst>
                  <a:ext uri="{FF2B5EF4-FFF2-40B4-BE49-F238E27FC236}">
                    <a16:creationId xmlns:a16="http://schemas.microsoft.com/office/drawing/2014/main" id="{52A46DB1-1EA2-0C4C-A112-0F6AA6A0ECF3}"/>
                  </a:ext>
                </a:extLst>
              </p:cNvPr>
              <p:cNvCxnSpPr/>
              <p:nvPr/>
            </p:nvCxnSpPr>
            <p:spPr>
              <a:xfrm>
                <a:off x="2497892" y="4260821"/>
                <a:ext cx="0" cy="172006"/>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2BAAD6F7-3773-DA4D-979D-F6FC9EBFA679}"/>
                  </a:ext>
                </a:extLst>
              </p:cNvPr>
              <p:cNvGrpSpPr>
                <a:grpSpLocks noChangeAspect="1"/>
              </p:cNvGrpSpPr>
              <p:nvPr/>
            </p:nvGrpSpPr>
            <p:grpSpPr>
              <a:xfrm>
                <a:off x="2349251" y="3995357"/>
                <a:ext cx="288116" cy="281540"/>
                <a:chOff x="13006388" y="1133475"/>
                <a:chExt cx="5076825" cy="4960938"/>
              </a:xfrm>
            </p:grpSpPr>
            <p:sp>
              <p:nvSpPr>
                <p:cNvPr id="68" name="Freeform 18">
                  <a:extLst>
                    <a:ext uri="{FF2B5EF4-FFF2-40B4-BE49-F238E27FC236}">
                      <a16:creationId xmlns:a16="http://schemas.microsoft.com/office/drawing/2014/main" id="{4DBAF44D-CF9A-3E40-8F9E-3A77AB5D03C8}"/>
                    </a:ext>
                  </a:extLst>
                </p:cNvPr>
                <p:cNvSpPr>
                  <a:spLocks noEditPoints="1"/>
                </p:cNvSpPr>
                <p:nvPr/>
              </p:nvSpPr>
              <p:spPr bwMode="auto">
                <a:xfrm>
                  <a:off x="13006388" y="1133475"/>
                  <a:ext cx="5076825" cy="4960938"/>
                </a:xfrm>
                <a:custGeom>
                  <a:avLst/>
                  <a:gdLst>
                    <a:gd name="T0" fmla="*/ 1614 w 3198"/>
                    <a:gd name="T1" fmla="*/ 0 h 3125"/>
                    <a:gd name="T2" fmla="*/ 154 w 3198"/>
                    <a:gd name="T3" fmla="*/ 0 h 3125"/>
                    <a:gd name="T4" fmla="*/ 0 w 3198"/>
                    <a:gd name="T5" fmla="*/ 151 h 3125"/>
                    <a:gd name="T6" fmla="*/ 0 w 3198"/>
                    <a:gd name="T7" fmla="*/ 1600 h 3125"/>
                    <a:gd name="T8" fmla="*/ 0 w 3198"/>
                    <a:gd name="T9" fmla="*/ 2940 h 3125"/>
                    <a:gd name="T10" fmla="*/ 0 w 3198"/>
                    <a:gd name="T11" fmla="*/ 3125 h 3125"/>
                    <a:gd name="T12" fmla="*/ 1614 w 3198"/>
                    <a:gd name="T13" fmla="*/ 3125 h 3125"/>
                    <a:gd name="T14" fmla="*/ 3049 w 3198"/>
                    <a:gd name="T15" fmla="*/ 3125 h 3125"/>
                    <a:gd name="T16" fmla="*/ 3049 w 3198"/>
                    <a:gd name="T17" fmla="*/ 3125 h 3125"/>
                    <a:gd name="T18" fmla="*/ 3198 w 3198"/>
                    <a:gd name="T19" fmla="*/ 2971 h 3125"/>
                    <a:gd name="T20" fmla="*/ 3198 w 3198"/>
                    <a:gd name="T21" fmla="*/ 2789 h 3125"/>
                    <a:gd name="T22" fmla="*/ 3198 w 3198"/>
                    <a:gd name="T23" fmla="*/ 1600 h 3125"/>
                    <a:gd name="T24" fmla="*/ 3198 w 3198"/>
                    <a:gd name="T25" fmla="*/ 0 h 3125"/>
                    <a:gd name="T26" fmla="*/ 1614 w 3198"/>
                    <a:gd name="T27" fmla="*/ 0 h 3125"/>
                    <a:gd name="T28" fmla="*/ 2833 w 3198"/>
                    <a:gd name="T29" fmla="*/ 2900 h 3125"/>
                    <a:gd name="T30" fmla="*/ 215 w 3198"/>
                    <a:gd name="T31" fmla="*/ 2900 h 3125"/>
                    <a:gd name="T32" fmla="*/ 215 w 3198"/>
                    <a:gd name="T33" fmla="*/ 412 h 3125"/>
                    <a:gd name="T34" fmla="*/ 2833 w 3198"/>
                    <a:gd name="T35" fmla="*/ 412 h 3125"/>
                    <a:gd name="T36" fmla="*/ 2833 w 3198"/>
                    <a:gd name="T37" fmla="*/ 2900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98" h="3125">
                      <a:moveTo>
                        <a:pt x="1614" y="0"/>
                      </a:moveTo>
                      <a:lnTo>
                        <a:pt x="154" y="0"/>
                      </a:lnTo>
                      <a:lnTo>
                        <a:pt x="0" y="151"/>
                      </a:lnTo>
                      <a:lnTo>
                        <a:pt x="0" y="1600"/>
                      </a:lnTo>
                      <a:lnTo>
                        <a:pt x="0" y="2940"/>
                      </a:lnTo>
                      <a:lnTo>
                        <a:pt x="0" y="3125"/>
                      </a:lnTo>
                      <a:lnTo>
                        <a:pt x="1614" y="3125"/>
                      </a:lnTo>
                      <a:lnTo>
                        <a:pt x="3049" y="3125"/>
                      </a:lnTo>
                      <a:lnTo>
                        <a:pt x="3049" y="3125"/>
                      </a:lnTo>
                      <a:lnTo>
                        <a:pt x="3198" y="2971"/>
                      </a:lnTo>
                      <a:lnTo>
                        <a:pt x="3198" y="2789"/>
                      </a:lnTo>
                      <a:lnTo>
                        <a:pt x="3198" y="1600"/>
                      </a:lnTo>
                      <a:lnTo>
                        <a:pt x="3198" y="0"/>
                      </a:lnTo>
                      <a:lnTo>
                        <a:pt x="1614" y="0"/>
                      </a:lnTo>
                      <a:close/>
                      <a:moveTo>
                        <a:pt x="2833" y="2900"/>
                      </a:moveTo>
                      <a:lnTo>
                        <a:pt x="215" y="2900"/>
                      </a:lnTo>
                      <a:lnTo>
                        <a:pt x="215" y="412"/>
                      </a:lnTo>
                      <a:lnTo>
                        <a:pt x="2833" y="412"/>
                      </a:lnTo>
                      <a:lnTo>
                        <a:pt x="2833" y="290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sp>
              <p:nvSpPr>
                <p:cNvPr id="69" name="Freeform 19">
                  <a:extLst>
                    <a:ext uri="{FF2B5EF4-FFF2-40B4-BE49-F238E27FC236}">
                      <a16:creationId xmlns:a16="http://schemas.microsoft.com/office/drawing/2014/main" id="{3B4442A2-B526-6344-B3EA-F9F902778A3C}"/>
                    </a:ext>
                  </a:extLst>
                </p:cNvPr>
                <p:cNvSpPr>
                  <a:spLocks/>
                </p:cNvSpPr>
                <p:nvPr/>
              </p:nvSpPr>
              <p:spPr bwMode="auto">
                <a:xfrm>
                  <a:off x="13885863" y="3136900"/>
                  <a:ext cx="1366838" cy="1289050"/>
                </a:xfrm>
                <a:custGeom>
                  <a:avLst/>
                  <a:gdLst>
                    <a:gd name="T0" fmla="*/ 535 w 861"/>
                    <a:gd name="T1" fmla="*/ 812 h 812"/>
                    <a:gd name="T2" fmla="*/ 861 w 861"/>
                    <a:gd name="T3" fmla="*/ 0 h 812"/>
                    <a:gd name="T4" fmla="*/ 615 w 861"/>
                    <a:gd name="T5" fmla="*/ 0 h 812"/>
                    <a:gd name="T6" fmla="*/ 433 w 861"/>
                    <a:gd name="T7" fmla="*/ 509 h 812"/>
                    <a:gd name="T8" fmla="*/ 251 w 861"/>
                    <a:gd name="T9" fmla="*/ 0 h 812"/>
                    <a:gd name="T10" fmla="*/ 0 w 861"/>
                    <a:gd name="T11" fmla="*/ 0 h 812"/>
                    <a:gd name="T12" fmla="*/ 326 w 861"/>
                    <a:gd name="T13" fmla="*/ 812 h 812"/>
                    <a:gd name="T14" fmla="*/ 535 w 861"/>
                    <a:gd name="T15" fmla="*/ 812 h 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1" h="812">
                      <a:moveTo>
                        <a:pt x="535" y="812"/>
                      </a:moveTo>
                      <a:lnTo>
                        <a:pt x="861" y="0"/>
                      </a:lnTo>
                      <a:lnTo>
                        <a:pt x="615" y="0"/>
                      </a:lnTo>
                      <a:lnTo>
                        <a:pt x="433" y="509"/>
                      </a:lnTo>
                      <a:lnTo>
                        <a:pt x="251" y="0"/>
                      </a:lnTo>
                      <a:lnTo>
                        <a:pt x="0" y="0"/>
                      </a:lnTo>
                      <a:lnTo>
                        <a:pt x="326" y="812"/>
                      </a:lnTo>
                      <a:lnTo>
                        <a:pt x="535" y="812"/>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sp>
              <p:nvSpPr>
                <p:cNvPr id="70" name="Freeform 20">
                  <a:extLst>
                    <a:ext uri="{FF2B5EF4-FFF2-40B4-BE49-F238E27FC236}">
                      <a16:creationId xmlns:a16="http://schemas.microsoft.com/office/drawing/2014/main" id="{B97DEEF8-2E65-174D-BEEF-99F3307B5352}"/>
                    </a:ext>
                  </a:extLst>
                </p:cNvPr>
                <p:cNvSpPr>
                  <a:spLocks/>
                </p:cNvSpPr>
                <p:nvPr/>
              </p:nvSpPr>
              <p:spPr bwMode="auto">
                <a:xfrm>
                  <a:off x="15411451" y="3136900"/>
                  <a:ext cx="1360488" cy="1276350"/>
                </a:xfrm>
                <a:custGeom>
                  <a:avLst/>
                  <a:gdLst>
                    <a:gd name="T0" fmla="*/ 220 w 857"/>
                    <a:gd name="T1" fmla="*/ 345 h 804"/>
                    <a:gd name="T2" fmla="*/ 426 w 857"/>
                    <a:gd name="T3" fmla="*/ 658 h 804"/>
                    <a:gd name="T4" fmla="*/ 428 w 857"/>
                    <a:gd name="T5" fmla="*/ 658 h 804"/>
                    <a:gd name="T6" fmla="*/ 634 w 857"/>
                    <a:gd name="T7" fmla="*/ 343 h 804"/>
                    <a:gd name="T8" fmla="*/ 634 w 857"/>
                    <a:gd name="T9" fmla="*/ 804 h 804"/>
                    <a:gd name="T10" fmla="*/ 857 w 857"/>
                    <a:gd name="T11" fmla="*/ 804 h 804"/>
                    <a:gd name="T12" fmla="*/ 857 w 857"/>
                    <a:gd name="T13" fmla="*/ 0 h 804"/>
                    <a:gd name="T14" fmla="*/ 620 w 857"/>
                    <a:gd name="T15" fmla="*/ 0 h 804"/>
                    <a:gd name="T16" fmla="*/ 428 w 857"/>
                    <a:gd name="T17" fmla="*/ 312 h 804"/>
                    <a:gd name="T18" fmla="*/ 237 w 857"/>
                    <a:gd name="T19" fmla="*/ 0 h 804"/>
                    <a:gd name="T20" fmla="*/ 0 w 857"/>
                    <a:gd name="T21" fmla="*/ 0 h 804"/>
                    <a:gd name="T22" fmla="*/ 0 w 857"/>
                    <a:gd name="T23" fmla="*/ 804 h 804"/>
                    <a:gd name="T24" fmla="*/ 220 w 857"/>
                    <a:gd name="T25" fmla="*/ 804 h 804"/>
                    <a:gd name="T26" fmla="*/ 220 w 857"/>
                    <a:gd name="T27" fmla="*/ 345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7" h="804">
                      <a:moveTo>
                        <a:pt x="220" y="345"/>
                      </a:moveTo>
                      <a:lnTo>
                        <a:pt x="426" y="658"/>
                      </a:lnTo>
                      <a:lnTo>
                        <a:pt x="428" y="658"/>
                      </a:lnTo>
                      <a:lnTo>
                        <a:pt x="634" y="343"/>
                      </a:lnTo>
                      <a:lnTo>
                        <a:pt x="634" y="804"/>
                      </a:lnTo>
                      <a:lnTo>
                        <a:pt x="857" y="804"/>
                      </a:lnTo>
                      <a:lnTo>
                        <a:pt x="857" y="0"/>
                      </a:lnTo>
                      <a:lnTo>
                        <a:pt x="620" y="0"/>
                      </a:lnTo>
                      <a:lnTo>
                        <a:pt x="428" y="312"/>
                      </a:lnTo>
                      <a:lnTo>
                        <a:pt x="237" y="0"/>
                      </a:lnTo>
                      <a:lnTo>
                        <a:pt x="0" y="0"/>
                      </a:lnTo>
                      <a:lnTo>
                        <a:pt x="0" y="804"/>
                      </a:lnTo>
                      <a:lnTo>
                        <a:pt x="220" y="804"/>
                      </a:lnTo>
                      <a:lnTo>
                        <a:pt x="220" y="345"/>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grpSp>
        </p:grpSp>
        <p:sp>
          <p:nvSpPr>
            <p:cNvPr id="56" name="Rounded Rectangle 316">
              <a:extLst>
                <a:ext uri="{FF2B5EF4-FFF2-40B4-BE49-F238E27FC236}">
                  <a16:creationId xmlns:a16="http://schemas.microsoft.com/office/drawing/2014/main" id="{9A063769-2C4F-564E-87A9-E298BF2B1678}"/>
                </a:ext>
              </a:extLst>
            </p:cNvPr>
            <p:cNvSpPr/>
            <p:nvPr/>
          </p:nvSpPr>
          <p:spPr>
            <a:xfrm>
              <a:off x="650828" y="3794263"/>
              <a:ext cx="930394" cy="578446"/>
            </a:xfrm>
            <a:prstGeom prst="roundRect">
              <a:avLst/>
            </a:prstGeom>
            <a:solidFill>
              <a:schemeClr val="lt1"/>
            </a:solidFill>
            <a:ln/>
          </p:spPr>
          <p:style>
            <a:lnRef idx="1">
              <a:schemeClr val="accent1"/>
            </a:lnRef>
            <a:fillRef idx="3">
              <a:schemeClr val="accent1"/>
            </a:fillRef>
            <a:effectRef idx="2">
              <a:schemeClr val="accent1"/>
            </a:effectRef>
            <a:fontRef idx="minor">
              <a:schemeClr val="lt1"/>
            </a:fontRef>
          </p:style>
          <p:txBody>
            <a:bodyPr lIns="0" tIns="0" rIns="0" bIns="0"/>
            <a:lstStyle/>
            <a:p>
              <a:endParaRPr lang="en-US" sz="1100"/>
            </a:p>
          </p:txBody>
        </p:sp>
        <p:cxnSp>
          <p:nvCxnSpPr>
            <p:cNvPr id="57" name="Straight Connector 56">
              <a:extLst>
                <a:ext uri="{FF2B5EF4-FFF2-40B4-BE49-F238E27FC236}">
                  <a16:creationId xmlns:a16="http://schemas.microsoft.com/office/drawing/2014/main" id="{C625F569-4491-E349-A2E3-F810005A69D0}"/>
                </a:ext>
              </a:extLst>
            </p:cNvPr>
            <p:cNvCxnSpPr/>
            <p:nvPr/>
          </p:nvCxnSpPr>
          <p:spPr>
            <a:xfrm>
              <a:off x="737532" y="4269046"/>
              <a:ext cx="806800" cy="0"/>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97AB15B-39E8-EB42-B566-0083D7C11D83}"/>
                </a:ext>
              </a:extLst>
            </p:cNvPr>
            <p:cNvCxnSpPr/>
            <p:nvPr/>
          </p:nvCxnSpPr>
          <p:spPr>
            <a:xfrm>
              <a:off x="934975" y="4141878"/>
              <a:ext cx="0" cy="124678"/>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DAE4124-5973-DC42-9952-86BDAD3AB495}"/>
                </a:ext>
              </a:extLst>
            </p:cNvPr>
            <p:cNvCxnSpPr/>
            <p:nvPr/>
          </p:nvCxnSpPr>
          <p:spPr>
            <a:xfrm>
              <a:off x="1247322" y="4142574"/>
              <a:ext cx="0" cy="124678"/>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0257755-C884-5B40-AA8E-D6F98A3EFCE1}"/>
                </a:ext>
              </a:extLst>
            </p:cNvPr>
            <p:cNvSpPr txBox="1"/>
            <p:nvPr/>
          </p:nvSpPr>
          <p:spPr>
            <a:xfrm>
              <a:off x="724653" y="4277146"/>
              <a:ext cx="880913" cy="167816"/>
            </a:xfrm>
            <a:prstGeom prst="rect">
              <a:avLst/>
            </a:prstGeom>
            <a:noFill/>
          </p:spPr>
          <p:txBody>
            <a:bodyPr wrap="none" lIns="0" tIns="0" rIns="0" bIns="0" rtlCol="0">
              <a:noAutofit/>
            </a:bodyPr>
            <a:lstStyle/>
            <a:p>
              <a:pPr algn="ctr">
                <a:lnSpc>
                  <a:spcPct val="90000"/>
                </a:lnSpc>
              </a:pPr>
              <a:r>
                <a:rPr lang="en-US" sz="500" b="1"/>
                <a:t>EC2 Instances</a:t>
              </a:r>
            </a:p>
          </p:txBody>
        </p:sp>
        <p:pic>
          <p:nvPicPr>
            <p:cNvPr id="61" name="Picture 60" descr="EC2.png">
              <a:extLst>
                <a:ext uri="{FF2B5EF4-FFF2-40B4-BE49-F238E27FC236}">
                  <a16:creationId xmlns:a16="http://schemas.microsoft.com/office/drawing/2014/main" id="{874470ED-29D0-A144-AECC-7C10C335280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9038" y="3869339"/>
              <a:ext cx="294260" cy="294260"/>
            </a:xfrm>
            <a:prstGeom prst="rect">
              <a:avLst/>
            </a:prstGeom>
          </p:spPr>
        </p:pic>
        <p:pic>
          <p:nvPicPr>
            <p:cNvPr id="62" name="Picture 61" descr="EC2.png">
              <a:extLst>
                <a:ext uri="{FF2B5EF4-FFF2-40B4-BE49-F238E27FC236}">
                  <a16:creationId xmlns:a16="http://schemas.microsoft.com/office/drawing/2014/main" id="{E2A7668E-259A-DF46-95F4-3324CAF4F12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9258" y="3884525"/>
              <a:ext cx="294260" cy="294260"/>
            </a:xfrm>
            <a:prstGeom prst="rect">
              <a:avLst/>
            </a:prstGeom>
          </p:spPr>
        </p:pic>
      </p:grpSp>
      <p:grpSp>
        <p:nvGrpSpPr>
          <p:cNvPr id="74" name="Group 73">
            <a:extLst>
              <a:ext uri="{FF2B5EF4-FFF2-40B4-BE49-F238E27FC236}">
                <a16:creationId xmlns:a16="http://schemas.microsoft.com/office/drawing/2014/main" id="{F3881626-8AD7-5C43-91A4-DF966A47F95C}"/>
              </a:ext>
            </a:extLst>
          </p:cNvPr>
          <p:cNvGrpSpPr/>
          <p:nvPr/>
        </p:nvGrpSpPr>
        <p:grpSpPr>
          <a:xfrm>
            <a:off x="2907922" y="2217678"/>
            <a:ext cx="2370515" cy="3309199"/>
            <a:chOff x="3121895" y="2289419"/>
            <a:chExt cx="2371750" cy="3310923"/>
          </a:xfrm>
        </p:grpSpPr>
        <p:sp>
          <p:nvSpPr>
            <p:cNvPr id="75" name="Rectangle 74">
              <a:extLst>
                <a:ext uri="{FF2B5EF4-FFF2-40B4-BE49-F238E27FC236}">
                  <a16:creationId xmlns:a16="http://schemas.microsoft.com/office/drawing/2014/main" id="{228BB6DB-856E-5A49-8A30-2CD7B869D5EC}"/>
                </a:ext>
              </a:extLst>
            </p:cNvPr>
            <p:cNvSpPr/>
            <p:nvPr/>
          </p:nvSpPr>
          <p:spPr>
            <a:xfrm>
              <a:off x="3251854" y="2289419"/>
              <a:ext cx="2206870" cy="313148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900" b="1"/>
            </a:p>
          </p:txBody>
        </p:sp>
        <p:sp>
          <p:nvSpPr>
            <p:cNvPr id="76" name="TextBox 75">
              <a:extLst>
                <a:ext uri="{FF2B5EF4-FFF2-40B4-BE49-F238E27FC236}">
                  <a16:creationId xmlns:a16="http://schemas.microsoft.com/office/drawing/2014/main" id="{229991FD-D0B7-D240-B48D-5955FA3B0FB7}"/>
                </a:ext>
              </a:extLst>
            </p:cNvPr>
            <p:cNvSpPr txBox="1"/>
            <p:nvPr/>
          </p:nvSpPr>
          <p:spPr>
            <a:xfrm>
              <a:off x="3411361" y="5464342"/>
              <a:ext cx="792723" cy="136000"/>
            </a:xfrm>
            <a:prstGeom prst="rect">
              <a:avLst/>
            </a:prstGeom>
            <a:noFill/>
          </p:spPr>
          <p:txBody>
            <a:bodyPr wrap="none" lIns="0" tIns="0" rIns="0" bIns="0" rtlCol="0">
              <a:noAutofit/>
            </a:bodyPr>
            <a:lstStyle/>
            <a:p>
              <a:pPr>
                <a:lnSpc>
                  <a:spcPct val="90000"/>
                </a:lnSpc>
              </a:pPr>
              <a:r>
                <a:rPr lang="en-US" sz="1100" b="1"/>
                <a:t>VMware Cloud on AWS SDDC</a:t>
              </a:r>
            </a:p>
          </p:txBody>
        </p:sp>
        <p:sp>
          <p:nvSpPr>
            <p:cNvPr id="77" name="TextBox 76">
              <a:extLst>
                <a:ext uri="{FF2B5EF4-FFF2-40B4-BE49-F238E27FC236}">
                  <a16:creationId xmlns:a16="http://schemas.microsoft.com/office/drawing/2014/main" id="{26F474C9-2598-3B40-8DE5-A4C0AF113219}"/>
                </a:ext>
              </a:extLst>
            </p:cNvPr>
            <p:cNvSpPr txBox="1"/>
            <p:nvPr/>
          </p:nvSpPr>
          <p:spPr>
            <a:xfrm>
              <a:off x="3181678" y="5220815"/>
              <a:ext cx="890219" cy="246285"/>
            </a:xfrm>
            <a:prstGeom prst="rect">
              <a:avLst/>
            </a:prstGeom>
            <a:noFill/>
          </p:spPr>
          <p:txBody>
            <a:bodyPr wrap="none" rtlCol="0">
              <a:spAutoFit/>
            </a:bodyPr>
            <a:lstStyle/>
            <a:p>
              <a:r>
                <a:rPr lang="en-US" sz="1000" b="1"/>
                <a:t>10.30.0.0/16</a:t>
              </a:r>
            </a:p>
          </p:txBody>
        </p:sp>
        <p:grpSp>
          <p:nvGrpSpPr>
            <p:cNvPr id="78" name="Group 77">
              <a:extLst>
                <a:ext uri="{FF2B5EF4-FFF2-40B4-BE49-F238E27FC236}">
                  <a16:creationId xmlns:a16="http://schemas.microsoft.com/office/drawing/2014/main" id="{9B9E461B-882E-434B-A5B6-CB7DBE79AD65}"/>
                </a:ext>
              </a:extLst>
            </p:cNvPr>
            <p:cNvGrpSpPr/>
            <p:nvPr/>
          </p:nvGrpSpPr>
          <p:grpSpPr>
            <a:xfrm>
              <a:off x="3582018" y="2365220"/>
              <a:ext cx="1779739" cy="1354748"/>
              <a:chOff x="1807272" y="1287715"/>
              <a:chExt cx="1779739" cy="1354748"/>
            </a:xfrm>
          </p:grpSpPr>
          <p:sp>
            <p:nvSpPr>
              <p:cNvPr id="182" name="Rectangle 181">
                <a:extLst>
                  <a:ext uri="{FF2B5EF4-FFF2-40B4-BE49-F238E27FC236}">
                    <a16:creationId xmlns:a16="http://schemas.microsoft.com/office/drawing/2014/main" id="{068DA86C-342A-C14D-9D59-FF3772BBC323}"/>
                  </a:ext>
                </a:extLst>
              </p:cNvPr>
              <p:cNvSpPr/>
              <p:nvPr/>
            </p:nvSpPr>
            <p:spPr>
              <a:xfrm>
                <a:off x="1807272" y="1287715"/>
                <a:ext cx="1779739" cy="1320664"/>
              </a:xfrm>
              <a:prstGeom prst="rect">
                <a:avLst/>
              </a:prstGeom>
              <a:solidFill>
                <a:schemeClr val="accent5">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20" tIns="45660" rIns="91320" bIns="45660" numCol="1" spcCol="0" rtlCol="0" fromWordArt="0" anchor="ctr" anchorCtr="0" forceAA="0" compatLnSpc="1">
                <a:prstTxWarp prst="textNoShape">
                  <a:avLst/>
                </a:prstTxWarp>
                <a:noAutofit/>
              </a:bodyPr>
              <a:lstStyle/>
              <a:p>
                <a:pPr algn="ctr"/>
                <a:endParaRPr lang="en-US" sz="900" b="1">
                  <a:solidFill>
                    <a:srgbClr val="FFFFFF"/>
                  </a:solidFill>
                </a:endParaRPr>
              </a:p>
            </p:txBody>
          </p:sp>
          <p:grpSp>
            <p:nvGrpSpPr>
              <p:cNvPr id="183" name="Group 182">
                <a:extLst>
                  <a:ext uri="{FF2B5EF4-FFF2-40B4-BE49-F238E27FC236}">
                    <a16:creationId xmlns:a16="http://schemas.microsoft.com/office/drawing/2014/main" id="{47E3FCED-FB2F-D44E-B8F4-D29A3F44928A}"/>
                  </a:ext>
                </a:extLst>
              </p:cNvPr>
              <p:cNvGrpSpPr>
                <a:grpSpLocks noChangeAspect="1"/>
              </p:cNvGrpSpPr>
              <p:nvPr/>
            </p:nvGrpSpPr>
            <p:grpSpPr>
              <a:xfrm rot="16200000">
                <a:off x="2085474" y="1809785"/>
                <a:ext cx="952621" cy="249713"/>
                <a:chOff x="8996626" y="2504789"/>
                <a:chExt cx="1461041" cy="365760"/>
              </a:xfrm>
            </p:grpSpPr>
            <p:sp>
              <p:nvSpPr>
                <p:cNvPr id="251" name="Rounded Rectangle 250">
                  <a:extLst>
                    <a:ext uri="{FF2B5EF4-FFF2-40B4-BE49-F238E27FC236}">
                      <a16:creationId xmlns:a16="http://schemas.microsoft.com/office/drawing/2014/main" id="{C1E2A819-56E9-B543-8F84-4FF757B70292}"/>
                    </a:ext>
                  </a:extLst>
                </p:cNvPr>
                <p:cNvSpPr/>
                <p:nvPr/>
              </p:nvSpPr>
              <p:spPr>
                <a:xfrm>
                  <a:off x="8996626" y="2504789"/>
                  <a:ext cx="1461041" cy="365760"/>
                </a:xfrm>
                <a:prstGeom prst="roundRect">
                  <a:avLst>
                    <a:gd name="adj" fmla="val 18341"/>
                  </a:avLst>
                </a:prstGeom>
                <a:solidFill>
                  <a:schemeClr val="bg1">
                    <a:lumMod val="6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t" anchorCtr="0">
                  <a:normAutofit/>
                </a:bodyPr>
                <a:lstStyle/>
                <a:p>
                  <a:endParaRPr lang="en-US" sz="1200">
                    <a:solidFill>
                      <a:prstClr val="white"/>
                    </a:solidFill>
                    <a:ea typeface="ＭＳ Ｐゴシック"/>
                  </a:endParaRPr>
                </a:p>
              </p:txBody>
            </p:sp>
            <p:sp>
              <p:nvSpPr>
                <p:cNvPr id="252" name="TextBox 251">
                  <a:extLst>
                    <a:ext uri="{FF2B5EF4-FFF2-40B4-BE49-F238E27FC236}">
                      <a16:creationId xmlns:a16="http://schemas.microsoft.com/office/drawing/2014/main" id="{1A04B776-83CF-9941-A3FF-9AEDE66159B1}"/>
                    </a:ext>
                  </a:extLst>
                </p:cNvPr>
                <p:cNvSpPr txBox="1"/>
                <p:nvPr/>
              </p:nvSpPr>
              <p:spPr>
                <a:xfrm>
                  <a:off x="9271296" y="2611044"/>
                  <a:ext cx="915089" cy="232191"/>
                </a:xfrm>
                <a:prstGeom prst="rect">
                  <a:avLst/>
                </a:prstGeom>
                <a:noFill/>
              </p:spPr>
              <p:txBody>
                <a:bodyPr wrap="none" lIns="0" tIns="0" rIns="0" bIns="0" rtlCol="0">
                  <a:noAutofit/>
                </a:bodyPr>
                <a:lstStyle/>
                <a:p>
                  <a:pPr algn="ctr">
                    <a:lnSpc>
                      <a:spcPct val="90000"/>
                    </a:lnSpc>
                  </a:pPr>
                  <a:r>
                    <a:rPr lang="en-US" sz="800" b="1">
                      <a:solidFill>
                        <a:srgbClr val="FFFFFF"/>
                      </a:solidFill>
                    </a:rPr>
                    <a:t>DLR</a:t>
                  </a:r>
                </a:p>
              </p:txBody>
            </p:sp>
            <p:grpSp>
              <p:nvGrpSpPr>
                <p:cNvPr id="253" name="Group 252">
                  <a:extLst>
                    <a:ext uri="{FF2B5EF4-FFF2-40B4-BE49-F238E27FC236}">
                      <a16:creationId xmlns:a16="http://schemas.microsoft.com/office/drawing/2014/main" id="{5116AFE1-71C0-9346-AFC6-49B71A4AB648}"/>
                    </a:ext>
                  </a:extLst>
                </p:cNvPr>
                <p:cNvGrpSpPr>
                  <a:grpSpLocks noChangeAspect="1"/>
                </p:cNvGrpSpPr>
                <p:nvPr/>
              </p:nvGrpSpPr>
              <p:grpSpPr>
                <a:xfrm>
                  <a:off x="9131868" y="2532806"/>
                  <a:ext cx="306607" cy="306263"/>
                  <a:chOff x="12871451" y="892175"/>
                  <a:chExt cx="5653088" cy="5646738"/>
                </a:xfrm>
              </p:grpSpPr>
              <p:sp>
                <p:nvSpPr>
                  <p:cNvPr id="263" name="Freeform 52">
                    <a:extLst>
                      <a:ext uri="{FF2B5EF4-FFF2-40B4-BE49-F238E27FC236}">
                        <a16:creationId xmlns:a16="http://schemas.microsoft.com/office/drawing/2014/main" id="{863FF53D-5EA1-AF46-8060-DDD5D2ACC2E8}"/>
                      </a:ext>
                    </a:extLst>
                  </p:cNvPr>
                  <p:cNvSpPr>
                    <a:spLocks/>
                  </p:cNvSpPr>
                  <p:nvPr/>
                </p:nvSpPr>
                <p:spPr bwMode="auto">
                  <a:xfrm>
                    <a:off x="12871451" y="892175"/>
                    <a:ext cx="5653088" cy="5646738"/>
                  </a:xfrm>
                  <a:custGeom>
                    <a:avLst/>
                    <a:gdLst>
                      <a:gd name="T0" fmla="*/ 1304 w 1504"/>
                      <a:gd name="T1" fmla="*/ 205 h 1503"/>
                      <a:gd name="T2" fmla="*/ 813 w 1504"/>
                      <a:gd name="T3" fmla="*/ 0 h 1503"/>
                      <a:gd name="T4" fmla="*/ 326 w 1504"/>
                      <a:gd name="T5" fmla="*/ 201 h 1503"/>
                      <a:gd name="T6" fmla="*/ 326 w 1504"/>
                      <a:gd name="T7" fmla="*/ 200 h 1503"/>
                      <a:gd name="T8" fmla="*/ 201 w 1504"/>
                      <a:gd name="T9" fmla="*/ 325 h 1503"/>
                      <a:gd name="T10" fmla="*/ 201 w 1504"/>
                      <a:gd name="T11" fmla="*/ 326 h 1503"/>
                      <a:gd name="T12" fmla="*/ 0 w 1504"/>
                      <a:gd name="T13" fmla="*/ 813 h 1503"/>
                      <a:gd name="T14" fmla="*/ 205 w 1504"/>
                      <a:gd name="T15" fmla="*/ 1303 h 1503"/>
                      <a:gd name="T16" fmla="*/ 691 w 1504"/>
                      <a:gd name="T17" fmla="*/ 1503 h 1503"/>
                      <a:gd name="T18" fmla="*/ 1184 w 1504"/>
                      <a:gd name="T19" fmla="*/ 1296 h 1503"/>
                      <a:gd name="T20" fmla="*/ 1327 w 1504"/>
                      <a:gd name="T21" fmla="*/ 1151 h 1503"/>
                      <a:gd name="T22" fmla="*/ 1504 w 1504"/>
                      <a:gd name="T23" fmla="*/ 691 h 1503"/>
                      <a:gd name="T24" fmla="*/ 1304 w 1504"/>
                      <a:gd name="T25" fmla="*/ 205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4" h="1503">
                        <a:moveTo>
                          <a:pt x="1304" y="205"/>
                        </a:moveTo>
                        <a:cubicBezTo>
                          <a:pt x="1178" y="79"/>
                          <a:pt x="1005" y="0"/>
                          <a:pt x="813" y="0"/>
                        </a:cubicBez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330" y="1427"/>
                          <a:pt x="502" y="1503"/>
                          <a:pt x="691" y="1503"/>
                        </a:cubicBezTo>
                        <a:cubicBezTo>
                          <a:pt x="884" y="1503"/>
                          <a:pt x="1059" y="1424"/>
                          <a:pt x="1184" y="1296"/>
                        </a:cubicBezTo>
                        <a:cubicBezTo>
                          <a:pt x="1327" y="1151"/>
                          <a:pt x="1327" y="1151"/>
                          <a:pt x="1327" y="1151"/>
                        </a:cubicBezTo>
                        <a:cubicBezTo>
                          <a:pt x="1436" y="1029"/>
                          <a:pt x="1504" y="868"/>
                          <a:pt x="1504" y="691"/>
                        </a:cubicBezTo>
                        <a:cubicBezTo>
                          <a:pt x="1504" y="501"/>
                          <a:pt x="1427" y="330"/>
                          <a:pt x="1304" y="205"/>
                        </a:cubicBezTo>
                        <a:close/>
                      </a:path>
                    </a:pathLst>
                  </a:custGeom>
                  <a:solidFill>
                    <a:srgbClr val="1A6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none" lIns="68526" tIns="34263" rIns="68526" bIns="34263" numCol="1" anchor="t" anchorCtr="0" compatLnSpc="1">
                    <a:prstTxWarp prst="textNoShape">
                      <a:avLst/>
                    </a:prstTxWarp>
                    <a:noAutofit/>
                  </a:bodyPr>
                  <a:lstStyle/>
                  <a:p>
                    <a:endParaRPr lang="en-US" sz="1050"/>
                  </a:p>
                </p:txBody>
              </p:sp>
              <p:sp>
                <p:nvSpPr>
                  <p:cNvPr id="264" name="Freeform 53">
                    <a:extLst>
                      <a:ext uri="{FF2B5EF4-FFF2-40B4-BE49-F238E27FC236}">
                        <a16:creationId xmlns:a16="http://schemas.microsoft.com/office/drawing/2014/main" id="{09C1846A-342B-C941-A3CF-D1B4760DC0BA}"/>
                      </a:ext>
                    </a:extLst>
                  </p:cNvPr>
                  <p:cNvSpPr>
                    <a:spLocks/>
                  </p:cNvSpPr>
                  <p:nvPr/>
                </p:nvSpPr>
                <p:spPr bwMode="auto">
                  <a:xfrm>
                    <a:off x="12871451" y="892175"/>
                    <a:ext cx="4900607" cy="4895854"/>
                  </a:xfrm>
                  <a:custGeom>
                    <a:avLst/>
                    <a:gdLst>
                      <a:gd name="T0" fmla="*/ 813 w 1304"/>
                      <a:gd name="T1" fmla="*/ 0 h 1303"/>
                      <a:gd name="T2" fmla="*/ 326 w 1304"/>
                      <a:gd name="T3" fmla="*/ 201 h 1303"/>
                      <a:gd name="T4" fmla="*/ 326 w 1304"/>
                      <a:gd name="T5" fmla="*/ 200 h 1303"/>
                      <a:gd name="T6" fmla="*/ 201 w 1304"/>
                      <a:gd name="T7" fmla="*/ 325 h 1303"/>
                      <a:gd name="T8" fmla="*/ 201 w 1304"/>
                      <a:gd name="T9" fmla="*/ 326 h 1303"/>
                      <a:gd name="T10" fmla="*/ 0 w 1304"/>
                      <a:gd name="T11" fmla="*/ 813 h 1303"/>
                      <a:gd name="T12" fmla="*/ 205 w 1304"/>
                      <a:gd name="T13" fmla="*/ 1303 h 1303"/>
                      <a:gd name="T14" fmla="*/ 1304 w 1304"/>
                      <a:gd name="T15" fmla="*/ 205 h 1303"/>
                      <a:gd name="T16" fmla="*/ 813 w 1304"/>
                      <a:gd name="T17" fmla="*/ 0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4" h="1303">
                        <a:moveTo>
                          <a:pt x="813" y="0"/>
                        </a:move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1304" y="205"/>
                          <a:pt x="1304" y="205"/>
                          <a:pt x="1304" y="205"/>
                        </a:cubicBezTo>
                        <a:cubicBezTo>
                          <a:pt x="1178" y="79"/>
                          <a:pt x="1005" y="0"/>
                          <a:pt x="813" y="0"/>
                        </a:cubicBezTo>
                        <a:close/>
                      </a:path>
                    </a:pathLst>
                  </a:custGeom>
                  <a:solidFill>
                    <a:srgbClr val="2878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none" lIns="68526" tIns="34263" rIns="68526" bIns="34263" numCol="1" anchor="t" anchorCtr="0" compatLnSpc="1">
                    <a:prstTxWarp prst="textNoShape">
                      <a:avLst/>
                    </a:prstTxWarp>
                    <a:normAutofit fontScale="92500" lnSpcReduction="10000"/>
                  </a:bodyPr>
                  <a:lstStyle/>
                  <a:p>
                    <a:endParaRPr lang="en-US" sz="825"/>
                  </a:p>
                </p:txBody>
              </p:sp>
              <p:sp>
                <p:nvSpPr>
                  <p:cNvPr id="265" name="Freeform 54">
                    <a:extLst>
                      <a:ext uri="{FF2B5EF4-FFF2-40B4-BE49-F238E27FC236}">
                        <a16:creationId xmlns:a16="http://schemas.microsoft.com/office/drawing/2014/main" id="{8CEDC94B-CD81-D945-8CF7-5007C3ACA704}"/>
                      </a:ext>
                    </a:extLst>
                  </p:cNvPr>
                  <p:cNvSpPr>
                    <a:spLocks/>
                  </p:cNvSpPr>
                  <p:nvPr/>
                </p:nvSpPr>
                <p:spPr bwMode="auto">
                  <a:xfrm>
                    <a:off x="13642976" y="1662113"/>
                    <a:ext cx="4881563" cy="4876800"/>
                  </a:xfrm>
                  <a:custGeom>
                    <a:avLst/>
                    <a:gdLst>
                      <a:gd name="T0" fmla="*/ 0 w 1299"/>
                      <a:gd name="T1" fmla="*/ 1098 h 1298"/>
                      <a:gd name="T2" fmla="*/ 486 w 1299"/>
                      <a:gd name="T3" fmla="*/ 1298 h 1298"/>
                      <a:gd name="T4" fmla="*/ 979 w 1299"/>
                      <a:gd name="T5" fmla="*/ 1091 h 1298"/>
                      <a:gd name="T6" fmla="*/ 1122 w 1299"/>
                      <a:gd name="T7" fmla="*/ 946 h 1298"/>
                      <a:gd name="T8" fmla="*/ 1285 w 1299"/>
                      <a:gd name="T9" fmla="*/ 620 h 1298"/>
                      <a:gd name="T10" fmla="*/ 1299 w 1299"/>
                      <a:gd name="T11" fmla="*/ 486 h 1298"/>
                      <a:gd name="T12" fmla="*/ 1099 w 1299"/>
                      <a:gd name="T13" fmla="*/ 0 h 1298"/>
                      <a:gd name="T14" fmla="*/ 0 w 1299"/>
                      <a:gd name="T15" fmla="*/ 1098 h 1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9" h="1298">
                        <a:moveTo>
                          <a:pt x="0" y="1098"/>
                        </a:moveTo>
                        <a:cubicBezTo>
                          <a:pt x="125" y="1222"/>
                          <a:pt x="297" y="1298"/>
                          <a:pt x="486" y="1298"/>
                        </a:cubicBezTo>
                        <a:cubicBezTo>
                          <a:pt x="679" y="1298"/>
                          <a:pt x="854" y="1219"/>
                          <a:pt x="979" y="1091"/>
                        </a:cubicBezTo>
                        <a:cubicBezTo>
                          <a:pt x="1122" y="946"/>
                          <a:pt x="1122" y="946"/>
                          <a:pt x="1122" y="946"/>
                        </a:cubicBezTo>
                        <a:cubicBezTo>
                          <a:pt x="1203" y="856"/>
                          <a:pt x="1261" y="744"/>
                          <a:pt x="1285" y="620"/>
                        </a:cubicBezTo>
                        <a:cubicBezTo>
                          <a:pt x="1294" y="577"/>
                          <a:pt x="1299" y="532"/>
                          <a:pt x="1299" y="486"/>
                        </a:cubicBezTo>
                        <a:cubicBezTo>
                          <a:pt x="1299" y="296"/>
                          <a:pt x="1222" y="125"/>
                          <a:pt x="1099" y="0"/>
                        </a:cubicBezTo>
                        <a:lnTo>
                          <a:pt x="0" y="1098"/>
                        </a:lnTo>
                        <a:close/>
                      </a:path>
                    </a:pathLst>
                  </a:custGeom>
                  <a:solidFill>
                    <a:srgbClr val="1455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none" lIns="68526" tIns="34263" rIns="68526" bIns="34263" numCol="1" anchor="t" anchorCtr="0" compatLnSpc="1">
                    <a:prstTxWarp prst="textNoShape">
                      <a:avLst/>
                    </a:prstTxWarp>
                    <a:noAutofit/>
                  </a:bodyPr>
                  <a:lstStyle/>
                  <a:p>
                    <a:endParaRPr lang="en-US" sz="825"/>
                  </a:p>
                </p:txBody>
              </p:sp>
              <p:sp>
                <p:nvSpPr>
                  <p:cNvPr id="266" name="Freeform 55">
                    <a:extLst>
                      <a:ext uri="{FF2B5EF4-FFF2-40B4-BE49-F238E27FC236}">
                        <a16:creationId xmlns:a16="http://schemas.microsoft.com/office/drawing/2014/main" id="{2ECDD122-7DA7-0241-AE1B-3F797D168359}"/>
                      </a:ext>
                    </a:extLst>
                  </p:cNvPr>
                  <p:cNvSpPr>
                    <a:spLocks/>
                  </p:cNvSpPr>
                  <p:nvPr/>
                </p:nvSpPr>
                <p:spPr bwMode="auto">
                  <a:xfrm>
                    <a:off x="12871451" y="1350963"/>
                    <a:ext cx="5194300" cy="5187950"/>
                  </a:xfrm>
                  <a:custGeom>
                    <a:avLst/>
                    <a:gdLst>
                      <a:gd name="T0" fmla="*/ 1382 w 1382"/>
                      <a:gd name="T1" fmla="*/ 691 h 1381"/>
                      <a:gd name="T2" fmla="*/ 808 w 1382"/>
                      <a:gd name="T3" fmla="*/ 1372 h 1381"/>
                      <a:gd name="T4" fmla="*/ 691 w 1382"/>
                      <a:gd name="T5" fmla="*/ 1381 h 1381"/>
                      <a:gd name="T6" fmla="*/ 0 w 1382"/>
                      <a:gd name="T7" fmla="*/ 691 h 1381"/>
                      <a:gd name="T8" fmla="*/ 691 w 1382"/>
                      <a:gd name="T9" fmla="*/ 0 h 1381"/>
                      <a:gd name="T10" fmla="*/ 1382 w 1382"/>
                      <a:gd name="T11" fmla="*/ 691 h 1381"/>
                    </a:gdLst>
                    <a:ahLst/>
                    <a:cxnLst>
                      <a:cxn ang="0">
                        <a:pos x="T0" y="T1"/>
                      </a:cxn>
                      <a:cxn ang="0">
                        <a:pos x="T2" y="T3"/>
                      </a:cxn>
                      <a:cxn ang="0">
                        <a:pos x="T4" y="T5"/>
                      </a:cxn>
                      <a:cxn ang="0">
                        <a:pos x="T6" y="T7"/>
                      </a:cxn>
                      <a:cxn ang="0">
                        <a:pos x="T8" y="T9"/>
                      </a:cxn>
                      <a:cxn ang="0">
                        <a:pos x="T10" y="T11"/>
                      </a:cxn>
                    </a:cxnLst>
                    <a:rect l="0" t="0" r="r" b="b"/>
                    <a:pathLst>
                      <a:path w="1382" h="1381">
                        <a:moveTo>
                          <a:pt x="1382" y="691"/>
                        </a:moveTo>
                        <a:cubicBezTo>
                          <a:pt x="1382" y="1032"/>
                          <a:pt x="1134" y="1316"/>
                          <a:pt x="808" y="1372"/>
                        </a:cubicBezTo>
                        <a:cubicBezTo>
                          <a:pt x="770" y="1378"/>
                          <a:pt x="731" y="1381"/>
                          <a:pt x="691" y="1381"/>
                        </a:cubicBezTo>
                        <a:cubicBezTo>
                          <a:pt x="310" y="1381"/>
                          <a:pt x="0" y="1072"/>
                          <a:pt x="0" y="691"/>
                        </a:cubicBezTo>
                        <a:cubicBezTo>
                          <a:pt x="0" y="309"/>
                          <a:pt x="310" y="0"/>
                          <a:pt x="691" y="0"/>
                        </a:cubicBezTo>
                        <a:cubicBezTo>
                          <a:pt x="1072" y="0"/>
                          <a:pt x="1382" y="309"/>
                          <a:pt x="1382" y="691"/>
                        </a:cubicBezTo>
                        <a:close/>
                      </a:path>
                    </a:pathLst>
                  </a:custGeom>
                  <a:solidFill>
                    <a:srgbClr val="1A6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none" lIns="68526" tIns="34263" rIns="68526" bIns="34263" numCol="1" anchor="t" anchorCtr="0" compatLnSpc="1">
                    <a:prstTxWarp prst="textNoShape">
                      <a:avLst/>
                    </a:prstTxWarp>
                    <a:noAutofit/>
                  </a:bodyPr>
                  <a:lstStyle/>
                  <a:p>
                    <a:endParaRPr lang="en-US" sz="1200"/>
                  </a:p>
                </p:txBody>
              </p:sp>
              <p:sp>
                <p:nvSpPr>
                  <p:cNvPr id="267" name="Freeform 56">
                    <a:extLst>
                      <a:ext uri="{FF2B5EF4-FFF2-40B4-BE49-F238E27FC236}">
                        <a16:creationId xmlns:a16="http://schemas.microsoft.com/office/drawing/2014/main" id="{39B480D0-979E-B248-8717-F68C138086E1}"/>
                      </a:ext>
                    </a:extLst>
                  </p:cNvPr>
                  <p:cNvSpPr>
                    <a:spLocks/>
                  </p:cNvSpPr>
                  <p:nvPr/>
                </p:nvSpPr>
                <p:spPr bwMode="auto">
                  <a:xfrm>
                    <a:off x="14781213" y="1992313"/>
                    <a:ext cx="1376363" cy="1555750"/>
                  </a:xfrm>
                  <a:custGeom>
                    <a:avLst/>
                    <a:gdLst>
                      <a:gd name="T0" fmla="*/ 289 w 867"/>
                      <a:gd name="T1" fmla="*/ 980 h 980"/>
                      <a:gd name="T2" fmla="*/ 289 w 867"/>
                      <a:gd name="T3" fmla="*/ 433 h 980"/>
                      <a:gd name="T4" fmla="*/ 0 w 867"/>
                      <a:gd name="T5" fmla="*/ 433 h 980"/>
                      <a:gd name="T6" fmla="*/ 433 w 867"/>
                      <a:gd name="T7" fmla="*/ 0 h 980"/>
                      <a:gd name="T8" fmla="*/ 867 w 867"/>
                      <a:gd name="T9" fmla="*/ 433 h 980"/>
                      <a:gd name="T10" fmla="*/ 578 w 867"/>
                      <a:gd name="T11" fmla="*/ 433 h 980"/>
                      <a:gd name="T12" fmla="*/ 578 w 867"/>
                      <a:gd name="T13" fmla="*/ 980 h 980"/>
                      <a:gd name="T14" fmla="*/ 289 w 867"/>
                      <a:gd name="T15" fmla="*/ 980 h 9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80">
                        <a:moveTo>
                          <a:pt x="289" y="980"/>
                        </a:moveTo>
                        <a:lnTo>
                          <a:pt x="289" y="433"/>
                        </a:lnTo>
                        <a:lnTo>
                          <a:pt x="0" y="433"/>
                        </a:lnTo>
                        <a:lnTo>
                          <a:pt x="433" y="0"/>
                        </a:lnTo>
                        <a:lnTo>
                          <a:pt x="867" y="433"/>
                        </a:lnTo>
                        <a:lnTo>
                          <a:pt x="578" y="433"/>
                        </a:lnTo>
                        <a:lnTo>
                          <a:pt x="578" y="980"/>
                        </a:lnTo>
                        <a:lnTo>
                          <a:pt x="289" y="9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none" lIns="68526" tIns="34263" rIns="68526" bIns="34263" numCol="1" anchor="t" anchorCtr="0" compatLnSpc="1">
                    <a:prstTxWarp prst="textNoShape">
                      <a:avLst/>
                    </a:prstTxWarp>
                    <a:noAutofit/>
                  </a:bodyPr>
                  <a:lstStyle/>
                  <a:p>
                    <a:endParaRPr lang="en-US" sz="450"/>
                  </a:p>
                </p:txBody>
              </p:sp>
              <p:sp>
                <p:nvSpPr>
                  <p:cNvPr id="268" name="Freeform 57">
                    <a:extLst>
                      <a:ext uri="{FF2B5EF4-FFF2-40B4-BE49-F238E27FC236}">
                        <a16:creationId xmlns:a16="http://schemas.microsoft.com/office/drawing/2014/main" id="{07A53E08-703E-9941-8BC8-6413FE74C4D7}"/>
                      </a:ext>
                    </a:extLst>
                  </p:cNvPr>
                  <p:cNvSpPr>
                    <a:spLocks/>
                  </p:cNvSpPr>
                  <p:nvPr/>
                </p:nvSpPr>
                <p:spPr bwMode="auto">
                  <a:xfrm>
                    <a:off x="14781213" y="4344988"/>
                    <a:ext cx="1376363" cy="1550988"/>
                  </a:xfrm>
                  <a:custGeom>
                    <a:avLst/>
                    <a:gdLst>
                      <a:gd name="T0" fmla="*/ 0 w 867"/>
                      <a:gd name="T1" fmla="*/ 544 h 977"/>
                      <a:gd name="T2" fmla="*/ 289 w 867"/>
                      <a:gd name="T3" fmla="*/ 544 h 977"/>
                      <a:gd name="T4" fmla="*/ 289 w 867"/>
                      <a:gd name="T5" fmla="*/ 0 h 977"/>
                      <a:gd name="T6" fmla="*/ 578 w 867"/>
                      <a:gd name="T7" fmla="*/ 0 h 977"/>
                      <a:gd name="T8" fmla="*/ 578 w 867"/>
                      <a:gd name="T9" fmla="*/ 544 h 977"/>
                      <a:gd name="T10" fmla="*/ 867 w 867"/>
                      <a:gd name="T11" fmla="*/ 544 h 977"/>
                      <a:gd name="T12" fmla="*/ 433 w 867"/>
                      <a:gd name="T13" fmla="*/ 977 h 977"/>
                      <a:gd name="T14" fmla="*/ 0 w 867"/>
                      <a:gd name="T15" fmla="*/ 544 h 9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77">
                        <a:moveTo>
                          <a:pt x="0" y="544"/>
                        </a:moveTo>
                        <a:lnTo>
                          <a:pt x="289" y="544"/>
                        </a:lnTo>
                        <a:lnTo>
                          <a:pt x="289" y="0"/>
                        </a:lnTo>
                        <a:lnTo>
                          <a:pt x="578" y="0"/>
                        </a:lnTo>
                        <a:lnTo>
                          <a:pt x="578" y="544"/>
                        </a:lnTo>
                        <a:lnTo>
                          <a:pt x="867" y="544"/>
                        </a:lnTo>
                        <a:lnTo>
                          <a:pt x="433" y="977"/>
                        </a:lnTo>
                        <a:lnTo>
                          <a:pt x="0" y="5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none" lIns="68526" tIns="34263" rIns="68526" bIns="34263" numCol="1" anchor="t" anchorCtr="0" compatLnSpc="1">
                    <a:prstTxWarp prst="textNoShape">
                      <a:avLst/>
                    </a:prstTxWarp>
                    <a:noAutofit/>
                  </a:bodyPr>
                  <a:lstStyle/>
                  <a:p>
                    <a:endParaRPr lang="en-US" sz="450"/>
                  </a:p>
                </p:txBody>
              </p:sp>
              <p:sp>
                <p:nvSpPr>
                  <p:cNvPr id="269" name="Freeform 58">
                    <a:extLst>
                      <a:ext uri="{FF2B5EF4-FFF2-40B4-BE49-F238E27FC236}">
                        <a16:creationId xmlns:a16="http://schemas.microsoft.com/office/drawing/2014/main" id="{0D8CF76B-B701-674E-B766-E7DA9DEEFAD3}"/>
                      </a:ext>
                    </a:extLst>
                  </p:cNvPr>
                  <p:cNvSpPr>
                    <a:spLocks/>
                  </p:cNvSpPr>
                  <p:nvPr/>
                </p:nvSpPr>
                <p:spPr bwMode="auto">
                  <a:xfrm>
                    <a:off x="13555663" y="3259138"/>
                    <a:ext cx="1552575" cy="1374775"/>
                  </a:xfrm>
                  <a:custGeom>
                    <a:avLst/>
                    <a:gdLst>
                      <a:gd name="T0" fmla="*/ 545 w 978"/>
                      <a:gd name="T1" fmla="*/ 577 h 866"/>
                      <a:gd name="T2" fmla="*/ 0 w 978"/>
                      <a:gd name="T3" fmla="*/ 577 h 866"/>
                      <a:gd name="T4" fmla="*/ 0 w 978"/>
                      <a:gd name="T5" fmla="*/ 289 h 866"/>
                      <a:gd name="T6" fmla="*/ 545 w 978"/>
                      <a:gd name="T7" fmla="*/ 289 h 866"/>
                      <a:gd name="T8" fmla="*/ 545 w 978"/>
                      <a:gd name="T9" fmla="*/ 0 h 866"/>
                      <a:gd name="T10" fmla="*/ 978 w 978"/>
                      <a:gd name="T11" fmla="*/ 433 h 866"/>
                      <a:gd name="T12" fmla="*/ 545 w 978"/>
                      <a:gd name="T13" fmla="*/ 866 h 866"/>
                      <a:gd name="T14" fmla="*/ 545 w 978"/>
                      <a:gd name="T15" fmla="*/ 577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8" h="866">
                        <a:moveTo>
                          <a:pt x="545" y="577"/>
                        </a:moveTo>
                        <a:lnTo>
                          <a:pt x="0" y="577"/>
                        </a:lnTo>
                        <a:lnTo>
                          <a:pt x="0" y="289"/>
                        </a:lnTo>
                        <a:lnTo>
                          <a:pt x="545" y="289"/>
                        </a:lnTo>
                        <a:lnTo>
                          <a:pt x="545" y="0"/>
                        </a:lnTo>
                        <a:lnTo>
                          <a:pt x="978" y="433"/>
                        </a:lnTo>
                        <a:lnTo>
                          <a:pt x="545" y="866"/>
                        </a:lnTo>
                        <a:lnTo>
                          <a:pt x="545" y="57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none" lIns="68526" tIns="34263" rIns="68526" bIns="34263" numCol="1" anchor="t" anchorCtr="0" compatLnSpc="1">
                    <a:prstTxWarp prst="textNoShape">
                      <a:avLst/>
                    </a:prstTxWarp>
                    <a:noAutofit/>
                  </a:bodyPr>
                  <a:lstStyle/>
                  <a:p>
                    <a:endParaRPr lang="en-US" sz="450"/>
                  </a:p>
                </p:txBody>
              </p:sp>
              <p:sp>
                <p:nvSpPr>
                  <p:cNvPr id="270" name="Freeform 59">
                    <a:extLst>
                      <a:ext uri="{FF2B5EF4-FFF2-40B4-BE49-F238E27FC236}">
                        <a16:creationId xmlns:a16="http://schemas.microsoft.com/office/drawing/2014/main" id="{16E227B7-82EE-8A41-B25C-7E9AB1FFE186}"/>
                      </a:ext>
                    </a:extLst>
                  </p:cNvPr>
                  <p:cNvSpPr>
                    <a:spLocks/>
                  </p:cNvSpPr>
                  <p:nvPr/>
                </p:nvSpPr>
                <p:spPr bwMode="auto">
                  <a:xfrm>
                    <a:off x="15830551" y="3259138"/>
                    <a:ext cx="1555750" cy="1374775"/>
                  </a:xfrm>
                  <a:custGeom>
                    <a:avLst/>
                    <a:gdLst>
                      <a:gd name="T0" fmla="*/ 0 w 980"/>
                      <a:gd name="T1" fmla="*/ 433 h 866"/>
                      <a:gd name="T2" fmla="*/ 433 w 980"/>
                      <a:gd name="T3" fmla="*/ 0 h 866"/>
                      <a:gd name="T4" fmla="*/ 433 w 980"/>
                      <a:gd name="T5" fmla="*/ 289 h 866"/>
                      <a:gd name="T6" fmla="*/ 980 w 980"/>
                      <a:gd name="T7" fmla="*/ 289 h 866"/>
                      <a:gd name="T8" fmla="*/ 980 w 980"/>
                      <a:gd name="T9" fmla="*/ 577 h 866"/>
                      <a:gd name="T10" fmla="*/ 433 w 980"/>
                      <a:gd name="T11" fmla="*/ 577 h 866"/>
                      <a:gd name="T12" fmla="*/ 433 w 980"/>
                      <a:gd name="T13" fmla="*/ 866 h 866"/>
                      <a:gd name="T14" fmla="*/ 0 w 980"/>
                      <a:gd name="T15" fmla="*/ 433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866">
                        <a:moveTo>
                          <a:pt x="0" y="433"/>
                        </a:moveTo>
                        <a:lnTo>
                          <a:pt x="433" y="0"/>
                        </a:lnTo>
                        <a:lnTo>
                          <a:pt x="433" y="289"/>
                        </a:lnTo>
                        <a:lnTo>
                          <a:pt x="980" y="289"/>
                        </a:lnTo>
                        <a:lnTo>
                          <a:pt x="980" y="577"/>
                        </a:lnTo>
                        <a:lnTo>
                          <a:pt x="433" y="577"/>
                        </a:lnTo>
                        <a:lnTo>
                          <a:pt x="433" y="866"/>
                        </a:lnTo>
                        <a:lnTo>
                          <a:pt x="0" y="4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none" lIns="68526" tIns="34263" rIns="68526" bIns="34263" numCol="1" anchor="t" anchorCtr="0" compatLnSpc="1">
                    <a:prstTxWarp prst="textNoShape">
                      <a:avLst/>
                    </a:prstTxWarp>
                    <a:noAutofit/>
                  </a:bodyPr>
                  <a:lstStyle/>
                  <a:p>
                    <a:endParaRPr lang="en-US" sz="450"/>
                  </a:p>
                </p:txBody>
              </p:sp>
            </p:grpSp>
            <p:grpSp>
              <p:nvGrpSpPr>
                <p:cNvPr id="254" name="Group 253">
                  <a:extLst>
                    <a:ext uri="{FF2B5EF4-FFF2-40B4-BE49-F238E27FC236}">
                      <a16:creationId xmlns:a16="http://schemas.microsoft.com/office/drawing/2014/main" id="{9DFD5F56-4388-EE40-AB09-F14079923777}"/>
                    </a:ext>
                  </a:extLst>
                </p:cNvPr>
                <p:cNvGrpSpPr>
                  <a:grpSpLocks noChangeAspect="1"/>
                </p:cNvGrpSpPr>
                <p:nvPr/>
              </p:nvGrpSpPr>
              <p:grpSpPr>
                <a:xfrm>
                  <a:off x="10021273" y="2534435"/>
                  <a:ext cx="306607" cy="306263"/>
                  <a:chOff x="12871451" y="892175"/>
                  <a:chExt cx="5653088" cy="5646738"/>
                </a:xfrm>
              </p:grpSpPr>
              <p:sp>
                <p:nvSpPr>
                  <p:cNvPr id="255" name="Freeform 52">
                    <a:extLst>
                      <a:ext uri="{FF2B5EF4-FFF2-40B4-BE49-F238E27FC236}">
                        <a16:creationId xmlns:a16="http://schemas.microsoft.com/office/drawing/2014/main" id="{06851CF1-D075-9446-9147-F09A9B6E38DB}"/>
                      </a:ext>
                    </a:extLst>
                  </p:cNvPr>
                  <p:cNvSpPr>
                    <a:spLocks/>
                  </p:cNvSpPr>
                  <p:nvPr/>
                </p:nvSpPr>
                <p:spPr bwMode="auto">
                  <a:xfrm>
                    <a:off x="12871451" y="892175"/>
                    <a:ext cx="5653088" cy="5646738"/>
                  </a:xfrm>
                  <a:custGeom>
                    <a:avLst/>
                    <a:gdLst>
                      <a:gd name="T0" fmla="*/ 1304 w 1504"/>
                      <a:gd name="T1" fmla="*/ 205 h 1503"/>
                      <a:gd name="T2" fmla="*/ 813 w 1504"/>
                      <a:gd name="T3" fmla="*/ 0 h 1503"/>
                      <a:gd name="T4" fmla="*/ 326 w 1504"/>
                      <a:gd name="T5" fmla="*/ 201 h 1503"/>
                      <a:gd name="T6" fmla="*/ 326 w 1504"/>
                      <a:gd name="T7" fmla="*/ 200 h 1503"/>
                      <a:gd name="T8" fmla="*/ 201 w 1504"/>
                      <a:gd name="T9" fmla="*/ 325 h 1503"/>
                      <a:gd name="T10" fmla="*/ 201 w 1504"/>
                      <a:gd name="T11" fmla="*/ 326 h 1503"/>
                      <a:gd name="T12" fmla="*/ 0 w 1504"/>
                      <a:gd name="T13" fmla="*/ 813 h 1503"/>
                      <a:gd name="T14" fmla="*/ 205 w 1504"/>
                      <a:gd name="T15" fmla="*/ 1303 h 1503"/>
                      <a:gd name="T16" fmla="*/ 691 w 1504"/>
                      <a:gd name="T17" fmla="*/ 1503 h 1503"/>
                      <a:gd name="T18" fmla="*/ 1184 w 1504"/>
                      <a:gd name="T19" fmla="*/ 1296 h 1503"/>
                      <a:gd name="T20" fmla="*/ 1327 w 1504"/>
                      <a:gd name="T21" fmla="*/ 1151 h 1503"/>
                      <a:gd name="T22" fmla="*/ 1504 w 1504"/>
                      <a:gd name="T23" fmla="*/ 691 h 1503"/>
                      <a:gd name="T24" fmla="*/ 1304 w 1504"/>
                      <a:gd name="T25" fmla="*/ 205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4" h="1503">
                        <a:moveTo>
                          <a:pt x="1304" y="205"/>
                        </a:moveTo>
                        <a:cubicBezTo>
                          <a:pt x="1178" y="79"/>
                          <a:pt x="1005" y="0"/>
                          <a:pt x="813" y="0"/>
                        </a:cubicBez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330" y="1427"/>
                          <a:pt x="502" y="1503"/>
                          <a:pt x="691" y="1503"/>
                        </a:cubicBezTo>
                        <a:cubicBezTo>
                          <a:pt x="884" y="1503"/>
                          <a:pt x="1059" y="1424"/>
                          <a:pt x="1184" y="1296"/>
                        </a:cubicBezTo>
                        <a:cubicBezTo>
                          <a:pt x="1327" y="1151"/>
                          <a:pt x="1327" y="1151"/>
                          <a:pt x="1327" y="1151"/>
                        </a:cubicBezTo>
                        <a:cubicBezTo>
                          <a:pt x="1436" y="1029"/>
                          <a:pt x="1504" y="868"/>
                          <a:pt x="1504" y="691"/>
                        </a:cubicBezTo>
                        <a:cubicBezTo>
                          <a:pt x="1504" y="501"/>
                          <a:pt x="1427" y="330"/>
                          <a:pt x="1304" y="205"/>
                        </a:cubicBezTo>
                        <a:close/>
                      </a:path>
                    </a:pathLst>
                  </a:custGeom>
                  <a:solidFill>
                    <a:srgbClr val="1A6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none" lIns="68526" tIns="34263" rIns="68526" bIns="34263" numCol="1" anchor="t" anchorCtr="0" compatLnSpc="1">
                    <a:prstTxWarp prst="textNoShape">
                      <a:avLst/>
                    </a:prstTxWarp>
                    <a:noAutofit/>
                  </a:bodyPr>
                  <a:lstStyle/>
                  <a:p>
                    <a:endParaRPr lang="en-US" sz="1050"/>
                  </a:p>
                </p:txBody>
              </p:sp>
              <p:sp>
                <p:nvSpPr>
                  <p:cNvPr id="256" name="Freeform 53">
                    <a:extLst>
                      <a:ext uri="{FF2B5EF4-FFF2-40B4-BE49-F238E27FC236}">
                        <a16:creationId xmlns:a16="http://schemas.microsoft.com/office/drawing/2014/main" id="{C346D503-1AE1-0947-92C5-E675A4F476A9}"/>
                      </a:ext>
                    </a:extLst>
                  </p:cNvPr>
                  <p:cNvSpPr>
                    <a:spLocks/>
                  </p:cNvSpPr>
                  <p:nvPr/>
                </p:nvSpPr>
                <p:spPr bwMode="auto">
                  <a:xfrm>
                    <a:off x="12871451" y="892175"/>
                    <a:ext cx="4900613" cy="4895850"/>
                  </a:xfrm>
                  <a:custGeom>
                    <a:avLst/>
                    <a:gdLst>
                      <a:gd name="T0" fmla="*/ 813 w 1304"/>
                      <a:gd name="T1" fmla="*/ 0 h 1303"/>
                      <a:gd name="T2" fmla="*/ 326 w 1304"/>
                      <a:gd name="T3" fmla="*/ 201 h 1303"/>
                      <a:gd name="T4" fmla="*/ 326 w 1304"/>
                      <a:gd name="T5" fmla="*/ 200 h 1303"/>
                      <a:gd name="T6" fmla="*/ 201 w 1304"/>
                      <a:gd name="T7" fmla="*/ 325 h 1303"/>
                      <a:gd name="T8" fmla="*/ 201 w 1304"/>
                      <a:gd name="T9" fmla="*/ 326 h 1303"/>
                      <a:gd name="T10" fmla="*/ 0 w 1304"/>
                      <a:gd name="T11" fmla="*/ 813 h 1303"/>
                      <a:gd name="T12" fmla="*/ 205 w 1304"/>
                      <a:gd name="T13" fmla="*/ 1303 h 1303"/>
                      <a:gd name="T14" fmla="*/ 1304 w 1304"/>
                      <a:gd name="T15" fmla="*/ 205 h 1303"/>
                      <a:gd name="T16" fmla="*/ 813 w 1304"/>
                      <a:gd name="T17" fmla="*/ 0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4" h="1303">
                        <a:moveTo>
                          <a:pt x="813" y="0"/>
                        </a:move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1304" y="205"/>
                          <a:pt x="1304" y="205"/>
                          <a:pt x="1304" y="205"/>
                        </a:cubicBezTo>
                        <a:cubicBezTo>
                          <a:pt x="1178" y="79"/>
                          <a:pt x="1005" y="0"/>
                          <a:pt x="813" y="0"/>
                        </a:cubicBezTo>
                        <a:close/>
                      </a:path>
                    </a:pathLst>
                  </a:custGeom>
                  <a:solidFill>
                    <a:srgbClr val="2878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none" lIns="68526" tIns="34263" rIns="68526" bIns="34263" numCol="1" anchor="t" anchorCtr="0" compatLnSpc="1">
                    <a:prstTxWarp prst="textNoShape">
                      <a:avLst/>
                    </a:prstTxWarp>
                    <a:normAutofit fontScale="92500" lnSpcReduction="10000"/>
                  </a:bodyPr>
                  <a:lstStyle/>
                  <a:p>
                    <a:endParaRPr lang="en-US" sz="825"/>
                  </a:p>
                </p:txBody>
              </p:sp>
              <p:sp>
                <p:nvSpPr>
                  <p:cNvPr id="257" name="Freeform 54">
                    <a:extLst>
                      <a:ext uri="{FF2B5EF4-FFF2-40B4-BE49-F238E27FC236}">
                        <a16:creationId xmlns:a16="http://schemas.microsoft.com/office/drawing/2014/main" id="{EEA20CEF-3F1B-A94A-85EE-D32C50A226CA}"/>
                      </a:ext>
                    </a:extLst>
                  </p:cNvPr>
                  <p:cNvSpPr>
                    <a:spLocks/>
                  </p:cNvSpPr>
                  <p:nvPr/>
                </p:nvSpPr>
                <p:spPr bwMode="auto">
                  <a:xfrm>
                    <a:off x="13642976" y="1662113"/>
                    <a:ext cx="4881563" cy="4876800"/>
                  </a:xfrm>
                  <a:custGeom>
                    <a:avLst/>
                    <a:gdLst>
                      <a:gd name="T0" fmla="*/ 0 w 1299"/>
                      <a:gd name="T1" fmla="*/ 1098 h 1298"/>
                      <a:gd name="T2" fmla="*/ 486 w 1299"/>
                      <a:gd name="T3" fmla="*/ 1298 h 1298"/>
                      <a:gd name="T4" fmla="*/ 979 w 1299"/>
                      <a:gd name="T5" fmla="*/ 1091 h 1298"/>
                      <a:gd name="T6" fmla="*/ 1122 w 1299"/>
                      <a:gd name="T7" fmla="*/ 946 h 1298"/>
                      <a:gd name="T8" fmla="*/ 1285 w 1299"/>
                      <a:gd name="T9" fmla="*/ 620 h 1298"/>
                      <a:gd name="T10" fmla="*/ 1299 w 1299"/>
                      <a:gd name="T11" fmla="*/ 486 h 1298"/>
                      <a:gd name="T12" fmla="*/ 1099 w 1299"/>
                      <a:gd name="T13" fmla="*/ 0 h 1298"/>
                      <a:gd name="T14" fmla="*/ 0 w 1299"/>
                      <a:gd name="T15" fmla="*/ 1098 h 1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9" h="1298">
                        <a:moveTo>
                          <a:pt x="0" y="1098"/>
                        </a:moveTo>
                        <a:cubicBezTo>
                          <a:pt x="125" y="1222"/>
                          <a:pt x="297" y="1298"/>
                          <a:pt x="486" y="1298"/>
                        </a:cubicBezTo>
                        <a:cubicBezTo>
                          <a:pt x="679" y="1298"/>
                          <a:pt x="854" y="1219"/>
                          <a:pt x="979" y="1091"/>
                        </a:cubicBezTo>
                        <a:cubicBezTo>
                          <a:pt x="1122" y="946"/>
                          <a:pt x="1122" y="946"/>
                          <a:pt x="1122" y="946"/>
                        </a:cubicBezTo>
                        <a:cubicBezTo>
                          <a:pt x="1203" y="856"/>
                          <a:pt x="1261" y="744"/>
                          <a:pt x="1285" y="620"/>
                        </a:cubicBezTo>
                        <a:cubicBezTo>
                          <a:pt x="1294" y="577"/>
                          <a:pt x="1299" y="532"/>
                          <a:pt x="1299" y="486"/>
                        </a:cubicBezTo>
                        <a:cubicBezTo>
                          <a:pt x="1299" y="296"/>
                          <a:pt x="1222" y="125"/>
                          <a:pt x="1099" y="0"/>
                        </a:cubicBezTo>
                        <a:lnTo>
                          <a:pt x="0" y="1098"/>
                        </a:lnTo>
                        <a:close/>
                      </a:path>
                    </a:pathLst>
                  </a:custGeom>
                  <a:solidFill>
                    <a:srgbClr val="1455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none" lIns="68526" tIns="34263" rIns="68526" bIns="34263" numCol="1" anchor="t" anchorCtr="0" compatLnSpc="1">
                    <a:prstTxWarp prst="textNoShape">
                      <a:avLst/>
                    </a:prstTxWarp>
                    <a:noAutofit/>
                  </a:bodyPr>
                  <a:lstStyle/>
                  <a:p>
                    <a:endParaRPr lang="en-US" sz="825"/>
                  </a:p>
                </p:txBody>
              </p:sp>
              <p:sp>
                <p:nvSpPr>
                  <p:cNvPr id="258" name="Freeform 55">
                    <a:extLst>
                      <a:ext uri="{FF2B5EF4-FFF2-40B4-BE49-F238E27FC236}">
                        <a16:creationId xmlns:a16="http://schemas.microsoft.com/office/drawing/2014/main" id="{B7F52D58-3198-954E-BBC1-90E8D9DEFC59}"/>
                      </a:ext>
                    </a:extLst>
                  </p:cNvPr>
                  <p:cNvSpPr>
                    <a:spLocks/>
                  </p:cNvSpPr>
                  <p:nvPr/>
                </p:nvSpPr>
                <p:spPr bwMode="auto">
                  <a:xfrm>
                    <a:off x="12871451" y="1350963"/>
                    <a:ext cx="5194300" cy="5187950"/>
                  </a:xfrm>
                  <a:custGeom>
                    <a:avLst/>
                    <a:gdLst>
                      <a:gd name="T0" fmla="*/ 1382 w 1382"/>
                      <a:gd name="T1" fmla="*/ 691 h 1381"/>
                      <a:gd name="T2" fmla="*/ 808 w 1382"/>
                      <a:gd name="T3" fmla="*/ 1372 h 1381"/>
                      <a:gd name="T4" fmla="*/ 691 w 1382"/>
                      <a:gd name="T5" fmla="*/ 1381 h 1381"/>
                      <a:gd name="T6" fmla="*/ 0 w 1382"/>
                      <a:gd name="T7" fmla="*/ 691 h 1381"/>
                      <a:gd name="T8" fmla="*/ 691 w 1382"/>
                      <a:gd name="T9" fmla="*/ 0 h 1381"/>
                      <a:gd name="T10" fmla="*/ 1382 w 1382"/>
                      <a:gd name="T11" fmla="*/ 691 h 1381"/>
                    </a:gdLst>
                    <a:ahLst/>
                    <a:cxnLst>
                      <a:cxn ang="0">
                        <a:pos x="T0" y="T1"/>
                      </a:cxn>
                      <a:cxn ang="0">
                        <a:pos x="T2" y="T3"/>
                      </a:cxn>
                      <a:cxn ang="0">
                        <a:pos x="T4" y="T5"/>
                      </a:cxn>
                      <a:cxn ang="0">
                        <a:pos x="T6" y="T7"/>
                      </a:cxn>
                      <a:cxn ang="0">
                        <a:pos x="T8" y="T9"/>
                      </a:cxn>
                      <a:cxn ang="0">
                        <a:pos x="T10" y="T11"/>
                      </a:cxn>
                    </a:cxnLst>
                    <a:rect l="0" t="0" r="r" b="b"/>
                    <a:pathLst>
                      <a:path w="1382" h="1381">
                        <a:moveTo>
                          <a:pt x="1382" y="691"/>
                        </a:moveTo>
                        <a:cubicBezTo>
                          <a:pt x="1382" y="1032"/>
                          <a:pt x="1134" y="1316"/>
                          <a:pt x="808" y="1372"/>
                        </a:cubicBezTo>
                        <a:cubicBezTo>
                          <a:pt x="770" y="1378"/>
                          <a:pt x="731" y="1381"/>
                          <a:pt x="691" y="1381"/>
                        </a:cubicBezTo>
                        <a:cubicBezTo>
                          <a:pt x="310" y="1381"/>
                          <a:pt x="0" y="1072"/>
                          <a:pt x="0" y="691"/>
                        </a:cubicBezTo>
                        <a:cubicBezTo>
                          <a:pt x="0" y="309"/>
                          <a:pt x="310" y="0"/>
                          <a:pt x="691" y="0"/>
                        </a:cubicBezTo>
                        <a:cubicBezTo>
                          <a:pt x="1072" y="0"/>
                          <a:pt x="1382" y="309"/>
                          <a:pt x="1382" y="691"/>
                        </a:cubicBezTo>
                        <a:close/>
                      </a:path>
                    </a:pathLst>
                  </a:custGeom>
                  <a:solidFill>
                    <a:srgbClr val="1A6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none" lIns="68526" tIns="34263" rIns="68526" bIns="34263" numCol="1" anchor="t" anchorCtr="0" compatLnSpc="1">
                    <a:prstTxWarp prst="textNoShape">
                      <a:avLst/>
                    </a:prstTxWarp>
                    <a:noAutofit/>
                  </a:bodyPr>
                  <a:lstStyle/>
                  <a:p>
                    <a:endParaRPr lang="en-US" sz="1200"/>
                  </a:p>
                </p:txBody>
              </p:sp>
              <p:sp>
                <p:nvSpPr>
                  <p:cNvPr id="259" name="Freeform 56">
                    <a:extLst>
                      <a:ext uri="{FF2B5EF4-FFF2-40B4-BE49-F238E27FC236}">
                        <a16:creationId xmlns:a16="http://schemas.microsoft.com/office/drawing/2014/main" id="{8711A6F2-F58D-8143-9A04-DB0EEE52D2A0}"/>
                      </a:ext>
                    </a:extLst>
                  </p:cNvPr>
                  <p:cNvSpPr>
                    <a:spLocks/>
                  </p:cNvSpPr>
                  <p:nvPr/>
                </p:nvSpPr>
                <p:spPr bwMode="auto">
                  <a:xfrm>
                    <a:off x="14781213" y="1992313"/>
                    <a:ext cx="1376363" cy="1555750"/>
                  </a:xfrm>
                  <a:custGeom>
                    <a:avLst/>
                    <a:gdLst>
                      <a:gd name="T0" fmla="*/ 289 w 867"/>
                      <a:gd name="T1" fmla="*/ 980 h 980"/>
                      <a:gd name="T2" fmla="*/ 289 w 867"/>
                      <a:gd name="T3" fmla="*/ 433 h 980"/>
                      <a:gd name="T4" fmla="*/ 0 w 867"/>
                      <a:gd name="T5" fmla="*/ 433 h 980"/>
                      <a:gd name="T6" fmla="*/ 433 w 867"/>
                      <a:gd name="T7" fmla="*/ 0 h 980"/>
                      <a:gd name="T8" fmla="*/ 867 w 867"/>
                      <a:gd name="T9" fmla="*/ 433 h 980"/>
                      <a:gd name="T10" fmla="*/ 578 w 867"/>
                      <a:gd name="T11" fmla="*/ 433 h 980"/>
                      <a:gd name="T12" fmla="*/ 578 w 867"/>
                      <a:gd name="T13" fmla="*/ 980 h 980"/>
                      <a:gd name="T14" fmla="*/ 289 w 867"/>
                      <a:gd name="T15" fmla="*/ 980 h 9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80">
                        <a:moveTo>
                          <a:pt x="289" y="980"/>
                        </a:moveTo>
                        <a:lnTo>
                          <a:pt x="289" y="433"/>
                        </a:lnTo>
                        <a:lnTo>
                          <a:pt x="0" y="433"/>
                        </a:lnTo>
                        <a:lnTo>
                          <a:pt x="433" y="0"/>
                        </a:lnTo>
                        <a:lnTo>
                          <a:pt x="867" y="433"/>
                        </a:lnTo>
                        <a:lnTo>
                          <a:pt x="578" y="433"/>
                        </a:lnTo>
                        <a:lnTo>
                          <a:pt x="578" y="980"/>
                        </a:lnTo>
                        <a:lnTo>
                          <a:pt x="289" y="9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none" lIns="68526" tIns="34263" rIns="68526" bIns="34263" numCol="1" anchor="t" anchorCtr="0" compatLnSpc="1">
                    <a:prstTxWarp prst="textNoShape">
                      <a:avLst/>
                    </a:prstTxWarp>
                    <a:noAutofit/>
                  </a:bodyPr>
                  <a:lstStyle/>
                  <a:p>
                    <a:endParaRPr lang="en-US" sz="450"/>
                  </a:p>
                </p:txBody>
              </p:sp>
              <p:sp>
                <p:nvSpPr>
                  <p:cNvPr id="260" name="Freeform 57">
                    <a:extLst>
                      <a:ext uri="{FF2B5EF4-FFF2-40B4-BE49-F238E27FC236}">
                        <a16:creationId xmlns:a16="http://schemas.microsoft.com/office/drawing/2014/main" id="{2782C6C5-AC9F-EF46-9152-F4394EBA0136}"/>
                      </a:ext>
                    </a:extLst>
                  </p:cNvPr>
                  <p:cNvSpPr>
                    <a:spLocks/>
                  </p:cNvSpPr>
                  <p:nvPr/>
                </p:nvSpPr>
                <p:spPr bwMode="auto">
                  <a:xfrm>
                    <a:off x="14781213" y="4344988"/>
                    <a:ext cx="1376363" cy="1550988"/>
                  </a:xfrm>
                  <a:custGeom>
                    <a:avLst/>
                    <a:gdLst>
                      <a:gd name="T0" fmla="*/ 0 w 867"/>
                      <a:gd name="T1" fmla="*/ 544 h 977"/>
                      <a:gd name="T2" fmla="*/ 289 w 867"/>
                      <a:gd name="T3" fmla="*/ 544 h 977"/>
                      <a:gd name="T4" fmla="*/ 289 w 867"/>
                      <a:gd name="T5" fmla="*/ 0 h 977"/>
                      <a:gd name="T6" fmla="*/ 578 w 867"/>
                      <a:gd name="T7" fmla="*/ 0 h 977"/>
                      <a:gd name="T8" fmla="*/ 578 w 867"/>
                      <a:gd name="T9" fmla="*/ 544 h 977"/>
                      <a:gd name="T10" fmla="*/ 867 w 867"/>
                      <a:gd name="T11" fmla="*/ 544 h 977"/>
                      <a:gd name="T12" fmla="*/ 433 w 867"/>
                      <a:gd name="T13" fmla="*/ 977 h 977"/>
                      <a:gd name="T14" fmla="*/ 0 w 867"/>
                      <a:gd name="T15" fmla="*/ 544 h 9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77">
                        <a:moveTo>
                          <a:pt x="0" y="544"/>
                        </a:moveTo>
                        <a:lnTo>
                          <a:pt x="289" y="544"/>
                        </a:lnTo>
                        <a:lnTo>
                          <a:pt x="289" y="0"/>
                        </a:lnTo>
                        <a:lnTo>
                          <a:pt x="578" y="0"/>
                        </a:lnTo>
                        <a:lnTo>
                          <a:pt x="578" y="544"/>
                        </a:lnTo>
                        <a:lnTo>
                          <a:pt x="867" y="544"/>
                        </a:lnTo>
                        <a:lnTo>
                          <a:pt x="433" y="977"/>
                        </a:lnTo>
                        <a:lnTo>
                          <a:pt x="0" y="5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none" lIns="68526" tIns="34263" rIns="68526" bIns="34263" numCol="1" anchor="t" anchorCtr="0" compatLnSpc="1">
                    <a:prstTxWarp prst="textNoShape">
                      <a:avLst/>
                    </a:prstTxWarp>
                    <a:noAutofit/>
                  </a:bodyPr>
                  <a:lstStyle/>
                  <a:p>
                    <a:endParaRPr lang="en-US" sz="450"/>
                  </a:p>
                </p:txBody>
              </p:sp>
              <p:sp>
                <p:nvSpPr>
                  <p:cNvPr id="261" name="Freeform 58">
                    <a:extLst>
                      <a:ext uri="{FF2B5EF4-FFF2-40B4-BE49-F238E27FC236}">
                        <a16:creationId xmlns:a16="http://schemas.microsoft.com/office/drawing/2014/main" id="{68CCD9DA-CC37-B641-B1E0-1715F262BC04}"/>
                      </a:ext>
                    </a:extLst>
                  </p:cNvPr>
                  <p:cNvSpPr>
                    <a:spLocks/>
                  </p:cNvSpPr>
                  <p:nvPr/>
                </p:nvSpPr>
                <p:spPr bwMode="auto">
                  <a:xfrm>
                    <a:off x="13555663" y="3259138"/>
                    <a:ext cx="1552575" cy="1374775"/>
                  </a:xfrm>
                  <a:custGeom>
                    <a:avLst/>
                    <a:gdLst>
                      <a:gd name="T0" fmla="*/ 545 w 978"/>
                      <a:gd name="T1" fmla="*/ 577 h 866"/>
                      <a:gd name="T2" fmla="*/ 0 w 978"/>
                      <a:gd name="T3" fmla="*/ 577 h 866"/>
                      <a:gd name="T4" fmla="*/ 0 w 978"/>
                      <a:gd name="T5" fmla="*/ 289 h 866"/>
                      <a:gd name="T6" fmla="*/ 545 w 978"/>
                      <a:gd name="T7" fmla="*/ 289 h 866"/>
                      <a:gd name="T8" fmla="*/ 545 w 978"/>
                      <a:gd name="T9" fmla="*/ 0 h 866"/>
                      <a:gd name="T10" fmla="*/ 978 w 978"/>
                      <a:gd name="T11" fmla="*/ 433 h 866"/>
                      <a:gd name="T12" fmla="*/ 545 w 978"/>
                      <a:gd name="T13" fmla="*/ 866 h 866"/>
                      <a:gd name="T14" fmla="*/ 545 w 978"/>
                      <a:gd name="T15" fmla="*/ 577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8" h="866">
                        <a:moveTo>
                          <a:pt x="545" y="577"/>
                        </a:moveTo>
                        <a:lnTo>
                          <a:pt x="0" y="577"/>
                        </a:lnTo>
                        <a:lnTo>
                          <a:pt x="0" y="289"/>
                        </a:lnTo>
                        <a:lnTo>
                          <a:pt x="545" y="289"/>
                        </a:lnTo>
                        <a:lnTo>
                          <a:pt x="545" y="0"/>
                        </a:lnTo>
                        <a:lnTo>
                          <a:pt x="978" y="433"/>
                        </a:lnTo>
                        <a:lnTo>
                          <a:pt x="545" y="866"/>
                        </a:lnTo>
                        <a:lnTo>
                          <a:pt x="545" y="57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none" lIns="68526" tIns="34263" rIns="68526" bIns="34263" numCol="1" anchor="t" anchorCtr="0" compatLnSpc="1">
                    <a:prstTxWarp prst="textNoShape">
                      <a:avLst/>
                    </a:prstTxWarp>
                    <a:noAutofit/>
                  </a:bodyPr>
                  <a:lstStyle/>
                  <a:p>
                    <a:endParaRPr lang="en-US" sz="450"/>
                  </a:p>
                </p:txBody>
              </p:sp>
              <p:sp>
                <p:nvSpPr>
                  <p:cNvPr id="262" name="Freeform 59">
                    <a:extLst>
                      <a:ext uri="{FF2B5EF4-FFF2-40B4-BE49-F238E27FC236}">
                        <a16:creationId xmlns:a16="http://schemas.microsoft.com/office/drawing/2014/main" id="{095848E1-39D8-7043-A90A-DEE98D1E99A5}"/>
                      </a:ext>
                    </a:extLst>
                  </p:cNvPr>
                  <p:cNvSpPr>
                    <a:spLocks/>
                  </p:cNvSpPr>
                  <p:nvPr/>
                </p:nvSpPr>
                <p:spPr bwMode="auto">
                  <a:xfrm>
                    <a:off x="15830551" y="3259138"/>
                    <a:ext cx="1555750" cy="1374775"/>
                  </a:xfrm>
                  <a:custGeom>
                    <a:avLst/>
                    <a:gdLst>
                      <a:gd name="T0" fmla="*/ 0 w 980"/>
                      <a:gd name="T1" fmla="*/ 433 h 866"/>
                      <a:gd name="T2" fmla="*/ 433 w 980"/>
                      <a:gd name="T3" fmla="*/ 0 h 866"/>
                      <a:gd name="T4" fmla="*/ 433 w 980"/>
                      <a:gd name="T5" fmla="*/ 289 h 866"/>
                      <a:gd name="T6" fmla="*/ 980 w 980"/>
                      <a:gd name="T7" fmla="*/ 289 h 866"/>
                      <a:gd name="T8" fmla="*/ 980 w 980"/>
                      <a:gd name="T9" fmla="*/ 577 h 866"/>
                      <a:gd name="T10" fmla="*/ 433 w 980"/>
                      <a:gd name="T11" fmla="*/ 577 h 866"/>
                      <a:gd name="T12" fmla="*/ 433 w 980"/>
                      <a:gd name="T13" fmla="*/ 866 h 866"/>
                      <a:gd name="T14" fmla="*/ 0 w 980"/>
                      <a:gd name="T15" fmla="*/ 433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866">
                        <a:moveTo>
                          <a:pt x="0" y="433"/>
                        </a:moveTo>
                        <a:lnTo>
                          <a:pt x="433" y="0"/>
                        </a:lnTo>
                        <a:lnTo>
                          <a:pt x="433" y="289"/>
                        </a:lnTo>
                        <a:lnTo>
                          <a:pt x="980" y="289"/>
                        </a:lnTo>
                        <a:lnTo>
                          <a:pt x="980" y="577"/>
                        </a:lnTo>
                        <a:lnTo>
                          <a:pt x="433" y="577"/>
                        </a:lnTo>
                        <a:lnTo>
                          <a:pt x="433" y="866"/>
                        </a:lnTo>
                        <a:lnTo>
                          <a:pt x="0" y="4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none" lIns="68526" tIns="34263" rIns="68526" bIns="34263" numCol="1" anchor="t" anchorCtr="0" compatLnSpc="1">
                    <a:prstTxWarp prst="textNoShape">
                      <a:avLst/>
                    </a:prstTxWarp>
                    <a:noAutofit/>
                  </a:bodyPr>
                  <a:lstStyle/>
                  <a:p>
                    <a:endParaRPr lang="en-US" sz="450"/>
                  </a:p>
                </p:txBody>
              </p:sp>
            </p:grpSp>
          </p:grpSp>
          <p:grpSp>
            <p:nvGrpSpPr>
              <p:cNvPr id="184" name="Group 183">
                <a:extLst>
                  <a:ext uri="{FF2B5EF4-FFF2-40B4-BE49-F238E27FC236}">
                    <a16:creationId xmlns:a16="http://schemas.microsoft.com/office/drawing/2014/main" id="{F0F283D3-57F4-A24E-A77A-FF42312D0362}"/>
                  </a:ext>
                </a:extLst>
              </p:cNvPr>
              <p:cNvGrpSpPr>
                <a:grpSpLocks noChangeAspect="1"/>
              </p:cNvGrpSpPr>
              <p:nvPr/>
            </p:nvGrpSpPr>
            <p:grpSpPr>
              <a:xfrm>
                <a:off x="1951931" y="1747567"/>
                <a:ext cx="340449" cy="340067"/>
                <a:chOff x="12871451" y="892175"/>
                <a:chExt cx="5653088" cy="5646738"/>
              </a:xfrm>
            </p:grpSpPr>
            <p:sp>
              <p:nvSpPr>
                <p:cNvPr id="243" name="Freeform 52">
                  <a:extLst>
                    <a:ext uri="{FF2B5EF4-FFF2-40B4-BE49-F238E27FC236}">
                      <a16:creationId xmlns:a16="http://schemas.microsoft.com/office/drawing/2014/main" id="{1F4823CA-B117-2149-95EB-AF425E5A1DC3}"/>
                    </a:ext>
                  </a:extLst>
                </p:cNvPr>
                <p:cNvSpPr>
                  <a:spLocks/>
                </p:cNvSpPr>
                <p:nvPr/>
              </p:nvSpPr>
              <p:spPr bwMode="auto">
                <a:xfrm>
                  <a:off x="12871451" y="892175"/>
                  <a:ext cx="5653088" cy="5646738"/>
                </a:xfrm>
                <a:custGeom>
                  <a:avLst/>
                  <a:gdLst>
                    <a:gd name="T0" fmla="*/ 1304 w 1504"/>
                    <a:gd name="T1" fmla="*/ 205 h 1503"/>
                    <a:gd name="T2" fmla="*/ 813 w 1504"/>
                    <a:gd name="T3" fmla="*/ 0 h 1503"/>
                    <a:gd name="T4" fmla="*/ 326 w 1504"/>
                    <a:gd name="T5" fmla="*/ 201 h 1503"/>
                    <a:gd name="T6" fmla="*/ 326 w 1504"/>
                    <a:gd name="T7" fmla="*/ 200 h 1503"/>
                    <a:gd name="T8" fmla="*/ 201 w 1504"/>
                    <a:gd name="T9" fmla="*/ 325 h 1503"/>
                    <a:gd name="T10" fmla="*/ 201 w 1504"/>
                    <a:gd name="T11" fmla="*/ 326 h 1503"/>
                    <a:gd name="T12" fmla="*/ 0 w 1504"/>
                    <a:gd name="T13" fmla="*/ 813 h 1503"/>
                    <a:gd name="T14" fmla="*/ 205 w 1504"/>
                    <a:gd name="T15" fmla="*/ 1303 h 1503"/>
                    <a:gd name="T16" fmla="*/ 691 w 1504"/>
                    <a:gd name="T17" fmla="*/ 1503 h 1503"/>
                    <a:gd name="T18" fmla="*/ 1184 w 1504"/>
                    <a:gd name="T19" fmla="*/ 1296 h 1503"/>
                    <a:gd name="T20" fmla="*/ 1327 w 1504"/>
                    <a:gd name="T21" fmla="*/ 1151 h 1503"/>
                    <a:gd name="T22" fmla="*/ 1504 w 1504"/>
                    <a:gd name="T23" fmla="*/ 691 h 1503"/>
                    <a:gd name="T24" fmla="*/ 1304 w 1504"/>
                    <a:gd name="T25" fmla="*/ 205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4" h="1503">
                      <a:moveTo>
                        <a:pt x="1304" y="205"/>
                      </a:moveTo>
                      <a:cubicBezTo>
                        <a:pt x="1178" y="79"/>
                        <a:pt x="1005" y="0"/>
                        <a:pt x="813" y="0"/>
                      </a:cubicBez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330" y="1427"/>
                        <a:pt x="502" y="1503"/>
                        <a:pt x="691" y="1503"/>
                      </a:cubicBezTo>
                      <a:cubicBezTo>
                        <a:pt x="884" y="1503"/>
                        <a:pt x="1059" y="1424"/>
                        <a:pt x="1184" y="1296"/>
                      </a:cubicBezTo>
                      <a:cubicBezTo>
                        <a:pt x="1327" y="1151"/>
                        <a:pt x="1327" y="1151"/>
                        <a:pt x="1327" y="1151"/>
                      </a:cubicBezTo>
                      <a:cubicBezTo>
                        <a:pt x="1436" y="1029"/>
                        <a:pt x="1504" y="868"/>
                        <a:pt x="1504" y="691"/>
                      </a:cubicBezTo>
                      <a:cubicBezTo>
                        <a:pt x="1504" y="501"/>
                        <a:pt x="1427" y="330"/>
                        <a:pt x="1304" y="205"/>
                      </a:cubicBezTo>
                      <a:close/>
                    </a:path>
                  </a:pathLst>
                </a:custGeom>
                <a:solidFill>
                  <a:srgbClr val="1A6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44" name="Freeform 53">
                  <a:extLst>
                    <a:ext uri="{FF2B5EF4-FFF2-40B4-BE49-F238E27FC236}">
                      <a16:creationId xmlns:a16="http://schemas.microsoft.com/office/drawing/2014/main" id="{E463262D-C642-0A42-8D0F-57DF93E2CC27}"/>
                    </a:ext>
                  </a:extLst>
                </p:cNvPr>
                <p:cNvSpPr>
                  <a:spLocks/>
                </p:cNvSpPr>
                <p:nvPr/>
              </p:nvSpPr>
              <p:spPr bwMode="auto">
                <a:xfrm>
                  <a:off x="12871451" y="892175"/>
                  <a:ext cx="4900613" cy="4895850"/>
                </a:xfrm>
                <a:custGeom>
                  <a:avLst/>
                  <a:gdLst>
                    <a:gd name="T0" fmla="*/ 813 w 1304"/>
                    <a:gd name="T1" fmla="*/ 0 h 1303"/>
                    <a:gd name="T2" fmla="*/ 326 w 1304"/>
                    <a:gd name="T3" fmla="*/ 201 h 1303"/>
                    <a:gd name="T4" fmla="*/ 326 w 1304"/>
                    <a:gd name="T5" fmla="*/ 200 h 1303"/>
                    <a:gd name="T6" fmla="*/ 201 w 1304"/>
                    <a:gd name="T7" fmla="*/ 325 h 1303"/>
                    <a:gd name="T8" fmla="*/ 201 w 1304"/>
                    <a:gd name="T9" fmla="*/ 326 h 1303"/>
                    <a:gd name="T10" fmla="*/ 0 w 1304"/>
                    <a:gd name="T11" fmla="*/ 813 h 1303"/>
                    <a:gd name="T12" fmla="*/ 205 w 1304"/>
                    <a:gd name="T13" fmla="*/ 1303 h 1303"/>
                    <a:gd name="T14" fmla="*/ 1304 w 1304"/>
                    <a:gd name="T15" fmla="*/ 205 h 1303"/>
                    <a:gd name="T16" fmla="*/ 813 w 1304"/>
                    <a:gd name="T17" fmla="*/ 0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4" h="1303">
                      <a:moveTo>
                        <a:pt x="813" y="0"/>
                      </a:move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1304" y="205"/>
                        <a:pt x="1304" y="205"/>
                        <a:pt x="1304" y="205"/>
                      </a:cubicBezTo>
                      <a:cubicBezTo>
                        <a:pt x="1178" y="79"/>
                        <a:pt x="1005" y="0"/>
                        <a:pt x="813" y="0"/>
                      </a:cubicBezTo>
                      <a:close/>
                    </a:path>
                  </a:pathLst>
                </a:custGeom>
                <a:solidFill>
                  <a:srgbClr val="2878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45" name="Freeform 54">
                  <a:extLst>
                    <a:ext uri="{FF2B5EF4-FFF2-40B4-BE49-F238E27FC236}">
                      <a16:creationId xmlns:a16="http://schemas.microsoft.com/office/drawing/2014/main" id="{FEF13C11-E8A2-0F4A-802B-9AA45ABD399B}"/>
                    </a:ext>
                  </a:extLst>
                </p:cNvPr>
                <p:cNvSpPr>
                  <a:spLocks/>
                </p:cNvSpPr>
                <p:nvPr/>
              </p:nvSpPr>
              <p:spPr bwMode="auto">
                <a:xfrm>
                  <a:off x="13642976" y="1662113"/>
                  <a:ext cx="4881563" cy="4876800"/>
                </a:xfrm>
                <a:custGeom>
                  <a:avLst/>
                  <a:gdLst>
                    <a:gd name="T0" fmla="*/ 0 w 1299"/>
                    <a:gd name="T1" fmla="*/ 1098 h 1298"/>
                    <a:gd name="T2" fmla="*/ 486 w 1299"/>
                    <a:gd name="T3" fmla="*/ 1298 h 1298"/>
                    <a:gd name="T4" fmla="*/ 979 w 1299"/>
                    <a:gd name="T5" fmla="*/ 1091 h 1298"/>
                    <a:gd name="T6" fmla="*/ 1122 w 1299"/>
                    <a:gd name="T7" fmla="*/ 946 h 1298"/>
                    <a:gd name="T8" fmla="*/ 1285 w 1299"/>
                    <a:gd name="T9" fmla="*/ 620 h 1298"/>
                    <a:gd name="T10" fmla="*/ 1299 w 1299"/>
                    <a:gd name="T11" fmla="*/ 486 h 1298"/>
                    <a:gd name="T12" fmla="*/ 1099 w 1299"/>
                    <a:gd name="T13" fmla="*/ 0 h 1298"/>
                    <a:gd name="T14" fmla="*/ 0 w 1299"/>
                    <a:gd name="T15" fmla="*/ 1098 h 1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9" h="1298">
                      <a:moveTo>
                        <a:pt x="0" y="1098"/>
                      </a:moveTo>
                      <a:cubicBezTo>
                        <a:pt x="125" y="1222"/>
                        <a:pt x="297" y="1298"/>
                        <a:pt x="486" y="1298"/>
                      </a:cubicBezTo>
                      <a:cubicBezTo>
                        <a:pt x="679" y="1298"/>
                        <a:pt x="854" y="1219"/>
                        <a:pt x="979" y="1091"/>
                      </a:cubicBezTo>
                      <a:cubicBezTo>
                        <a:pt x="1122" y="946"/>
                        <a:pt x="1122" y="946"/>
                        <a:pt x="1122" y="946"/>
                      </a:cubicBezTo>
                      <a:cubicBezTo>
                        <a:pt x="1203" y="856"/>
                        <a:pt x="1261" y="744"/>
                        <a:pt x="1285" y="620"/>
                      </a:cubicBezTo>
                      <a:cubicBezTo>
                        <a:pt x="1294" y="577"/>
                        <a:pt x="1299" y="532"/>
                        <a:pt x="1299" y="486"/>
                      </a:cubicBezTo>
                      <a:cubicBezTo>
                        <a:pt x="1299" y="296"/>
                        <a:pt x="1222" y="125"/>
                        <a:pt x="1099" y="0"/>
                      </a:cubicBezTo>
                      <a:lnTo>
                        <a:pt x="0" y="1098"/>
                      </a:lnTo>
                      <a:close/>
                    </a:path>
                  </a:pathLst>
                </a:custGeom>
                <a:solidFill>
                  <a:srgbClr val="14558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46" name="Freeform 55">
                  <a:extLst>
                    <a:ext uri="{FF2B5EF4-FFF2-40B4-BE49-F238E27FC236}">
                      <a16:creationId xmlns:a16="http://schemas.microsoft.com/office/drawing/2014/main" id="{97EA5CF1-718E-7A4D-8677-8BB065D73220}"/>
                    </a:ext>
                  </a:extLst>
                </p:cNvPr>
                <p:cNvSpPr>
                  <a:spLocks/>
                </p:cNvSpPr>
                <p:nvPr/>
              </p:nvSpPr>
              <p:spPr bwMode="auto">
                <a:xfrm>
                  <a:off x="12871451" y="1350966"/>
                  <a:ext cx="5194297" cy="5187947"/>
                </a:xfrm>
                <a:custGeom>
                  <a:avLst/>
                  <a:gdLst>
                    <a:gd name="T0" fmla="*/ 1382 w 1382"/>
                    <a:gd name="T1" fmla="*/ 691 h 1381"/>
                    <a:gd name="T2" fmla="*/ 808 w 1382"/>
                    <a:gd name="T3" fmla="*/ 1372 h 1381"/>
                    <a:gd name="T4" fmla="*/ 691 w 1382"/>
                    <a:gd name="T5" fmla="*/ 1381 h 1381"/>
                    <a:gd name="T6" fmla="*/ 0 w 1382"/>
                    <a:gd name="T7" fmla="*/ 691 h 1381"/>
                    <a:gd name="T8" fmla="*/ 691 w 1382"/>
                    <a:gd name="T9" fmla="*/ 0 h 1381"/>
                    <a:gd name="T10" fmla="*/ 1382 w 1382"/>
                    <a:gd name="T11" fmla="*/ 691 h 1381"/>
                  </a:gdLst>
                  <a:ahLst/>
                  <a:cxnLst>
                    <a:cxn ang="0">
                      <a:pos x="T0" y="T1"/>
                    </a:cxn>
                    <a:cxn ang="0">
                      <a:pos x="T2" y="T3"/>
                    </a:cxn>
                    <a:cxn ang="0">
                      <a:pos x="T4" y="T5"/>
                    </a:cxn>
                    <a:cxn ang="0">
                      <a:pos x="T6" y="T7"/>
                    </a:cxn>
                    <a:cxn ang="0">
                      <a:pos x="T8" y="T9"/>
                    </a:cxn>
                    <a:cxn ang="0">
                      <a:pos x="T10" y="T11"/>
                    </a:cxn>
                  </a:cxnLst>
                  <a:rect l="0" t="0" r="r" b="b"/>
                  <a:pathLst>
                    <a:path w="1382" h="1381">
                      <a:moveTo>
                        <a:pt x="1382" y="691"/>
                      </a:moveTo>
                      <a:cubicBezTo>
                        <a:pt x="1382" y="1032"/>
                        <a:pt x="1134" y="1316"/>
                        <a:pt x="808" y="1372"/>
                      </a:cubicBezTo>
                      <a:cubicBezTo>
                        <a:pt x="770" y="1378"/>
                        <a:pt x="731" y="1381"/>
                        <a:pt x="691" y="1381"/>
                      </a:cubicBezTo>
                      <a:cubicBezTo>
                        <a:pt x="310" y="1381"/>
                        <a:pt x="0" y="1072"/>
                        <a:pt x="0" y="691"/>
                      </a:cubicBezTo>
                      <a:cubicBezTo>
                        <a:pt x="0" y="309"/>
                        <a:pt x="310" y="0"/>
                        <a:pt x="691" y="0"/>
                      </a:cubicBezTo>
                      <a:cubicBezTo>
                        <a:pt x="1072" y="0"/>
                        <a:pt x="1382" y="309"/>
                        <a:pt x="1382" y="691"/>
                      </a:cubicBezTo>
                      <a:close/>
                    </a:path>
                  </a:pathLst>
                </a:custGeom>
                <a:solidFill>
                  <a:srgbClr val="1A6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47" name="Freeform 56">
                  <a:extLst>
                    <a:ext uri="{FF2B5EF4-FFF2-40B4-BE49-F238E27FC236}">
                      <a16:creationId xmlns:a16="http://schemas.microsoft.com/office/drawing/2014/main" id="{BEFF98C4-108E-E349-AA55-3EFF4A3383BD}"/>
                    </a:ext>
                  </a:extLst>
                </p:cNvPr>
                <p:cNvSpPr>
                  <a:spLocks/>
                </p:cNvSpPr>
                <p:nvPr/>
              </p:nvSpPr>
              <p:spPr bwMode="auto">
                <a:xfrm>
                  <a:off x="14781213" y="1992313"/>
                  <a:ext cx="1376363" cy="1555750"/>
                </a:xfrm>
                <a:custGeom>
                  <a:avLst/>
                  <a:gdLst>
                    <a:gd name="T0" fmla="*/ 289 w 867"/>
                    <a:gd name="T1" fmla="*/ 980 h 980"/>
                    <a:gd name="T2" fmla="*/ 289 w 867"/>
                    <a:gd name="T3" fmla="*/ 433 h 980"/>
                    <a:gd name="T4" fmla="*/ 0 w 867"/>
                    <a:gd name="T5" fmla="*/ 433 h 980"/>
                    <a:gd name="T6" fmla="*/ 433 w 867"/>
                    <a:gd name="T7" fmla="*/ 0 h 980"/>
                    <a:gd name="T8" fmla="*/ 867 w 867"/>
                    <a:gd name="T9" fmla="*/ 433 h 980"/>
                    <a:gd name="T10" fmla="*/ 578 w 867"/>
                    <a:gd name="T11" fmla="*/ 433 h 980"/>
                    <a:gd name="T12" fmla="*/ 578 w 867"/>
                    <a:gd name="T13" fmla="*/ 980 h 980"/>
                    <a:gd name="T14" fmla="*/ 289 w 867"/>
                    <a:gd name="T15" fmla="*/ 980 h 9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80">
                      <a:moveTo>
                        <a:pt x="289" y="980"/>
                      </a:moveTo>
                      <a:lnTo>
                        <a:pt x="289" y="433"/>
                      </a:lnTo>
                      <a:lnTo>
                        <a:pt x="0" y="433"/>
                      </a:lnTo>
                      <a:lnTo>
                        <a:pt x="433" y="0"/>
                      </a:lnTo>
                      <a:lnTo>
                        <a:pt x="867" y="433"/>
                      </a:lnTo>
                      <a:lnTo>
                        <a:pt x="578" y="433"/>
                      </a:lnTo>
                      <a:lnTo>
                        <a:pt x="578" y="980"/>
                      </a:lnTo>
                      <a:lnTo>
                        <a:pt x="289" y="9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48" name="Freeform 57">
                  <a:extLst>
                    <a:ext uri="{FF2B5EF4-FFF2-40B4-BE49-F238E27FC236}">
                      <a16:creationId xmlns:a16="http://schemas.microsoft.com/office/drawing/2014/main" id="{F45171C1-0480-3C4F-B57B-9A8774177769}"/>
                    </a:ext>
                  </a:extLst>
                </p:cNvPr>
                <p:cNvSpPr>
                  <a:spLocks/>
                </p:cNvSpPr>
                <p:nvPr/>
              </p:nvSpPr>
              <p:spPr bwMode="auto">
                <a:xfrm>
                  <a:off x="14781213" y="4344988"/>
                  <a:ext cx="1376363" cy="1550988"/>
                </a:xfrm>
                <a:custGeom>
                  <a:avLst/>
                  <a:gdLst>
                    <a:gd name="T0" fmla="*/ 0 w 867"/>
                    <a:gd name="T1" fmla="*/ 544 h 977"/>
                    <a:gd name="T2" fmla="*/ 289 w 867"/>
                    <a:gd name="T3" fmla="*/ 544 h 977"/>
                    <a:gd name="T4" fmla="*/ 289 w 867"/>
                    <a:gd name="T5" fmla="*/ 0 h 977"/>
                    <a:gd name="T6" fmla="*/ 578 w 867"/>
                    <a:gd name="T7" fmla="*/ 0 h 977"/>
                    <a:gd name="T8" fmla="*/ 578 w 867"/>
                    <a:gd name="T9" fmla="*/ 544 h 977"/>
                    <a:gd name="T10" fmla="*/ 867 w 867"/>
                    <a:gd name="T11" fmla="*/ 544 h 977"/>
                    <a:gd name="T12" fmla="*/ 433 w 867"/>
                    <a:gd name="T13" fmla="*/ 977 h 977"/>
                    <a:gd name="T14" fmla="*/ 0 w 867"/>
                    <a:gd name="T15" fmla="*/ 544 h 9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77">
                      <a:moveTo>
                        <a:pt x="0" y="544"/>
                      </a:moveTo>
                      <a:lnTo>
                        <a:pt x="289" y="544"/>
                      </a:lnTo>
                      <a:lnTo>
                        <a:pt x="289" y="0"/>
                      </a:lnTo>
                      <a:lnTo>
                        <a:pt x="578" y="0"/>
                      </a:lnTo>
                      <a:lnTo>
                        <a:pt x="578" y="544"/>
                      </a:lnTo>
                      <a:lnTo>
                        <a:pt x="867" y="544"/>
                      </a:lnTo>
                      <a:lnTo>
                        <a:pt x="433" y="977"/>
                      </a:lnTo>
                      <a:lnTo>
                        <a:pt x="0" y="54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49" name="Freeform 58">
                  <a:extLst>
                    <a:ext uri="{FF2B5EF4-FFF2-40B4-BE49-F238E27FC236}">
                      <a16:creationId xmlns:a16="http://schemas.microsoft.com/office/drawing/2014/main" id="{09D6A3C6-D183-414D-90A7-F35187D6AF32}"/>
                    </a:ext>
                  </a:extLst>
                </p:cNvPr>
                <p:cNvSpPr>
                  <a:spLocks/>
                </p:cNvSpPr>
                <p:nvPr/>
              </p:nvSpPr>
              <p:spPr bwMode="auto">
                <a:xfrm>
                  <a:off x="13555663" y="3259138"/>
                  <a:ext cx="1552575" cy="1374775"/>
                </a:xfrm>
                <a:custGeom>
                  <a:avLst/>
                  <a:gdLst>
                    <a:gd name="T0" fmla="*/ 545 w 978"/>
                    <a:gd name="T1" fmla="*/ 577 h 866"/>
                    <a:gd name="T2" fmla="*/ 0 w 978"/>
                    <a:gd name="T3" fmla="*/ 577 h 866"/>
                    <a:gd name="T4" fmla="*/ 0 w 978"/>
                    <a:gd name="T5" fmla="*/ 289 h 866"/>
                    <a:gd name="T6" fmla="*/ 545 w 978"/>
                    <a:gd name="T7" fmla="*/ 289 h 866"/>
                    <a:gd name="T8" fmla="*/ 545 w 978"/>
                    <a:gd name="T9" fmla="*/ 0 h 866"/>
                    <a:gd name="T10" fmla="*/ 978 w 978"/>
                    <a:gd name="T11" fmla="*/ 433 h 866"/>
                    <a:gd name="T12" fmla="*/ 545 w 978"/>
                    <a:gd name="T13" fmla="*/ 866 h 866"/>
                    <a:gd name="T14" fmla="*/ 545 w 978"/>
                    <a:gd name="T15" fmla="*/ 577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8" h="866">
                      <a:moveTo>
                        <a:pt x="545" y="577"/>
                      </a:moveTo>
                      <a:lnTo>
                        <a:pt x="0" y="577"/>
                      </a:lnTo>
                      <a:lnTo>
                        <a:pt x="0" y="289"/>
                      </a:lnTo>
                      <a:lnTo>
                        <a:pt x="545" y="289"/>
                      </a:lnTo>
                      <a:lnTo>
                        <a:pt x="545" y="0"/>
                      </a:lnTo>
                      <a:lnTo>
                        <a:pt x="978" y="433"/>
                      </a:lnTo>
                      <a:lnTo>
                        <a:pt x="545" y="866"/>
                      </a:lnTo>
                      <a:lnTo>
                        <a:pt x="545" y="5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50" name="Freeform 59">
                  <a:extLst>
                    <a:ext uri="{FF2B5EF4-FFF2-40B4-BE49-F238E27FC236}">
                      <a16:creationId xmlns:a16="http://schemas.microsoft.com/office/drawing/2014/main" id="{9E9561EB-1EC9-4D40-A2BA-9C2391A0EEF8}"/>
                    </a:ext>
                  </a:extLst>
                </p:cNvPr>
                <p:cNvSpPr>
                  <a:spLocks/>
                </p:cNvSpPr>
                <p:nvPr/>
              </p:nvSpPr>
              <p:spPr bwMode="auto">
                <a:xfrm>
                  <a:off x="15830551" y="3259138"/>
                  <a:ext cx="1555750" cy="1374775"/>
                </a:xfrm>
                <a:custGeom>
                  <a:avLst/>
                  <a:gdLst>
                    <a:gd name="T0" fmla="*/ 0 w 980"/>
                    <a:gd name="T1" fmla="*/ 433 h 866"/>
                    <a:gd name="T2" fmla="*/ 433 w 980"/>
                    <a:gd name="T3" fmla="*/ 0 h 866"/>
                    <a:gd name="T4" fmla="*/ 433 w 980"/>
                    <a:gd name="T5" fmla="*/ 289 h 866"/>
                    <a:gd name="T6" fmla="*/ 980 w 980"/>
                    <a:gd name="T7" fmla="*/ 289 h 866"/>
                    <a:gd name="T8" fmla="*/ 980 w 980"/>
                    <a:gd name="T9" fmla="*/ 577 h 866"/>
                    <a:gd name="T10" fmla="*/ 433 w 980"/>
                    <a:gd name="T11" fmla="*/ 577 h 866"/>
                    <a:gd name="T12" fmla="*/ 433 w 980"/>
                    <a:gd name="T13" fmla="*/ 866 h 866"/>
                    <a:gd name="T14" fmla="*/ 0 w 980"/>
                    <a:gd name="T15" fmla="*/ 433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866">
                      <a:moveTo>
                        <a:pt x="0" y="433"/>
                      </a:moveTo>
                      <a:lnTo>
                        <a:pt x="433" y="0"/>
                      </a:lnTo>
                      <a:lnTo>
                        <a:pt x="433" y="289"/>
                      </a:lnTo>
                      <a:lnTo>
                        <a:pt x="980" y="289"/>
                      </a:lnTo>
                      <a:lnTo>
                        <a:pt x="980" y="577"/>
                      </a:lnTo>
                      <a:lnTo>
                        <a:pt x="433" y="577"/>
                      </a:lnTo>
                      <a:lnTo>
                        <a:pt x="433" y="866"/>
                      </a:lnTo>
                      <a:lnTo>
                        <a:pt x="0" y="4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cxnSp>
            <p:nvCxnSpPr>
              <p:cNvPr id="185" name="Straight Connector 184">
                <a:extLst>
                  <a:ext uri="{FF2B5EF4-FFF2-40B4-BE49-F238E27FC236}">
                    <a16:creationId xmlns:a16="http://schemas.microsoft.com/office/drawing/2014/main" id="{87F4237E-9943-9042-9E2B-32488D837AFB}"/>
                  </a:ext>
                </a:extLst>
              </p:cNvPr>
              <p:cNvCxnSpPr/>
              <p:nvPr/>
            </p:nvCxnSpPr>
            <p:spPr>
              <a:xfrm flipH="1" flipV="1">
                <a:off x="2233054" y="1916828"/>
                <a:ext cx="229808" cy="7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712D4363-9E1C-3846-B58E-33658CA45EE0}"/>
                  </a:ext>
                </a:extLst>
              </p:cNvPr>
              <p:cNvSpPr txBox="1"/>
              <p:nvPr/>
            </p:nvSpPr>
            <p:spPr>
              <a:xfrm>
                <a:off x="1923503" y="1502820"/>
                <a:ext cx="442865" cy="219348"/>
              </a:xfrm>
              <a:prstGeom prst="rect">
                <a:avLst/>
              </a:prstGeom>
              <a:noFill/>
            </p:spPr>
            <p:txBody>
              <a:bodyPr wrap="none" rtlCol="0">
                <a:spAutoFit/>
              </a:bodyPr>
              <a:lstStyle/>
              <a:p>
                <a:pPr algn="ctr"/>
                <a:r>
                  <a:rPr lang="en-US" sz="825" b="1"/>
                  <a:t>CGW</a:t>
                </a:r>
              </a:p>
            </p:txBody>
          </p:sp>
          <p:grpSp>
            <p:nvGrpSpPr>
              <p:cNvPr id="187" name="Group 186">
                <a:extLst>
                  <a:ext uri="{FF2B5EF4-FFF2-40B4-BE49-F238E27FC236}">
                    <a16:creationId xmlns:a16="http://schemas.microsoft.com/office/drawing/2014/main" id="{5526DA14-6010-1A4A-AA8B-D1F26BEAEBD0}"/>
                  </a:ext>
                </a:extLst>
              </p:cNvPr>
              <p:cNvGrpSpPr/>
              <p:nvPr/>
            </p:nvGrpSpPr>
            <p:grpSpPr>
              <a:xfrm>
                <a:off x="2778790" y="1346376"/>
                <a:ext cx="769124" cy="408965"/>
                <a:chOff x="4753447" y="228448"/>
                <a:chExt cx="769124" cy="408965"/>
              </a:xfrm>
            </p:grpSpPr>
            <p:sp>
              <p:nvSpPr>
                <p:cNvPr id="236" name="Rounded Rectangle 235">
                  <a:extLst>
                    <a:ext uri="{FF2B5EF4-FFF2-40B4-BE49-F238E27FC236}">
                      <a16:creationId xmlns:a16="http://schemas.microsoft.com/office/drawing/2014/main" id="{C15E4DEA-85DC-594C-B968-12087B243AC1}"/>
                    </a:ext>
                  </a:extLst>
                </p:cNvPr>
                <p:cNvSpPr/>
                <p:nvPr/>
              </p:nvSpPr>
              <p:spPr>
                <a:xfrm>
                  <a:off x="4753447" y="228448"/>
                  <a:ext cx="704616" cy="371494"/>
                </a:xfrm>
                <a:prstGeom prst="roundRect">
                  <a:avLst/>
                </a:prstGeom>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0" tIns="0" rIns="0" bIns="0"/>
                <a:lstStyle/>
                <a:p>
                  <a:endParaRPr lang="en-US" sz="1400" b="1"/>
                </a:p>
              </p:txBody>
            </p:sp>
            <p:cxnSp>
              <p:nvCxnSpPr>
                <p:cNvPr id="237" name="Straight Connector 236">
                  <a:extLst>
                    <a:ext uri="{FF2B5EF4-FFF2-40B4-BE49-F238E27FC236}">
                      <a16:creationId xmlns:a16="http://schemas.microsoft.com/office/drawing/2014/main" id="{CFE9E2E0-D06B-3A4D-8DAB-A0047EBCFA62}"/>
                    </a:ext>
                  </a:extLst>
                </p:cNvPr>
                <p:cNvCxnSpPr/>
                <p:nvPr/>
              </p:nvCxnSpPr>
              <p:spPr>
                <a:xfrm>
                  <a:off x="5044685" y="352280"/>
                  <a:ext cx="0" cy="123832"/>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E6073A9-5795-E543-99C6-D3B76E38B848}"/>
                    </a:ext>
                  </a:extLst>
                </p:cNvPr>
                <p:cNvCxnSpPr/>
                <p:nvPr/>
              </p:nvCxnSpPr>
              <p:spPr>
                <a:xfrm>
                  <a:off x="5318575" y="352280"/>
                  <a:ext cx="0" cy="123832"/>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6559BF4-0BFC-C142-B2B6-4E0591CD1083}"/>
                    </a:ext>
                  </a:extLst>
                </p:cNvPr>
                <p:cNvCxnSpPr/>
                <p:nvPr/>
              </p:nvCxnSpPr>
              <p:spPr>
                <a:xfrm flipV="1">
                  <a:off x="4848118" y="483800"/>
                  <a:ext cx="560873" cy="1"/>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0" name="TextBox 239">
                  <a:extLst>
                    <a:ext uri="{FF2B5EF4-FFF2-40B4-BE49-F238E27FC236}">
                      <a16:creationId xmlns:a16="http://schemas.microsoft.com/office/drawing/2014/main" id="{DC21513F-34F0-424B-BB2B-C48986ABD321}"/>
                    </a:ext>
                  </a:extLst>
                </p:cNvPr>
                <p:cNvSpPr txBox="1"/>
                <p:nvPr/>
              </p:nvSpPr>
              <p:spPr>
                <a:xfrm>
                  <a:off x="4778263" y="452699"/>
                  <a:ext cx="744308" cy="184714"/>
                </a:xfrm>
                <a:prstGeom prst="rect">
                  <a:avLst/>
                </a:prstGeom>
                <a:noFill/>
              </p:spPr>
              <p:txBody>
                <a:bodyPr wrap="none" rtlCol="0">
                  <a:spAutoFit/>
                </a:bodyPr>
                <a:lstStyle/>
                <a:p>
                  <a:r>
                    <a:rPr lang="en-US" sz="600"/>
                    <a:t>192.168.10.0/24</a:t>
                  </a:r>
                </a:p>
              </p:txBody>
            </p:sp>
            <p:pic>
              <p:nvPicPr>
                <p:cNvPr id="241" name="Picture 240">
                  <a:extLst>
                    <a:ext uri="{FF2B5EF4-FFF2-40B4-BE49-F238E27FC236}">
                      <a16:creationId xmlns:a16="http://schemas.microsoft.com/office/drawing/2014/main" id="{D73D0646-5591-9842-BB1E-1173BE626583}"/>
                    </a:ext>
                  </a:extLst>
                </p:cNvPr>
                <p:cNvPicPr>
                  <a:picLocks noChangeAspect="1"/>
                </p:cNvPicPr>
                <p:nvPr/>
              </p:nvPicPr>
              <p:blipFill>
                <a:blip r:embed="rId9"/>
                <a:stretch>
                  <a:fillRect/>
                </a:stretch>
              </p:blipFill>
              <p:spPr>
                <a:xfrm>
                  <a:off x="4959179" y="255285"/>
                  <a:ext cx="179474" cy="157157"/>
                </a:xfrm>
                <a:prstGeom prst="rect">
                  <a:avLst/>
                </a:prstGeom>
              </p:spPr>
            </p:pic>
            <p:pic>
              <p:nvPicPr>
                <p:cNvPr id="242" name="Picture 241">
                  <a:extLst>
                    <a:ext uri="{FF2B5EF4-FFF2-40B4-BE49-F238E27FC236}">
                      <a16:creationId xmlns:a16="http://schemas.microsoft.com/office/drawing/2014/main" id="{03DED4BE-0AD7-C846-9307-E975DCA52990}"/>
                    </a:ext>
                  </a:extLst>
                </p:cNvPr>
                <p:cNvPicPr>
                  <a:picLocks noChangeAspect="1"/>
                </p:cNvPicPr>
                <p:nvPr/>
              </p:nvPicPr>
              <p:blipFill>
                <a:blip r:embed="rId9"/>
                <a:stretch>
                  <a:fillRect/>
                </a:stretch>
              </p:blipFill>
              <p:spPr>
                <a:xfrm>
                  <a:off x="5229517" y="256093"/>
                  <a:ext cx="179474" cy="157157"/>
                </a:xfrm>
                <a:prstGeom prst="rect">
                  <a:avLst/>
                </a:prstGeom>
              </p:spPr>
            </p:pic>
          </p:grpSp>
          <p:grpSp>
            <p:nvGrpSpPr>
              <p:cNvPr id="188" name="Group 187">
                <a:extLst>
                  <a:ext uri="{FF2B5EF4-FFF2-40B4-BE49-F238E27FC236}">
                    <a16:creationId xmlns:a16="http://schemas.microsoft.com/office/drawing/2014/main" id="{59299F97-DCC7-CB4A-A158-4B55F1AC1B55}"/>
                  </a:ext>
                </a:extLst>
              </p:cNvPr>
              <p:cNvGrpSpPr/>
              <p:nvPr/>
            </p:nvGrpSpPr>
            <p:grpSpPr>
              <a:xfrm>
                <a:off x="2791915" y="1766137"/>
                <a:ext cx="756002" cy="405275"/>
                <a:chOff x="4346980" y="-577043"/>
                <a:chExt cx="756002" cy="405275"/>
              </a:xfrm>
            </p:grpSpPr>
            <p:grpSp>
              <p:nvGrpSpPr>
                <p:cNvPr id="228" name="Group 227">
                  <a:extLst>
                    <a:ext uri="{FF2B5EF4-FFF2-40B4-BE49-F238E27FC236}">
                      <a16:creationId xmlns:a16="http://schemas.microsoft.com/office/drawing/2014/main" id="{6E7D4C55-74B3-6E4C-853A-4F54139D4847}"/>
                    </a:ext>
                  </a:extLst>
                </p:cNvPr>
                <p:cNvGrpSpPr/>
                <p:nvPr/>
              </p:nvGrpSpPr>
              <p:grpSpPr>
                <a:xfrm>
                  <a:off x="4346980" y="-577043"/>
                  <a:ext cx="756002" cy="405275"/>
                  <a:chOff x="3668497" y="-441987"/>
                  <a:chExt cx="898631" cy="593916"/>
                </a:xfrm>
              </p:grpSpPr>
              <p:sp>
                <p:nvSpPr>
                  <p:cNvPr id="231" name="Rounded Rectangle 230">
                    <a:extLst>
                      <a:ext uri="{FF2B5EF4-FFF2-40B4-BE49-F238E27FC236}">
                        <a16:creationId xmlns:a16="http://schemas.microsoft.com/office/drawing/2014/main" id="{855EA9C1-5065-724C-8325-A247368D0DCB}"/>
                      </a:ext>
                    </a:extLst>
                  </p:cNvPr>
                  <p:cNvSpPr/>
                  <p:nvPr/>
                </p:nvSpPr>
                <p:spPr>
                  <a:xfrm>
                    <a:off x="3668497" y="-441987"/>
                    <a:ext cx="837551" cy="544412"/>
                  </a:xfrm>
                  <a:prstGeom prst="roundRect">
                    <a:avLst/>
                  </a:prstGeom>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0" tIns="0" rIns="0" bIns="0"/>
                  <a:lstStyle/>
                  <a:p>
                    <a:endParaRPr lang="en-US" sz="1400" b="1"/>
                  </a:p>
                </p:txBody>
              </p:sp>
              <p:cxnSp>
                <p:nvCxnSpPr>
                  <p:cNvPr id="232" name="Straight Connector 231">
                    <a:extLst>
                      <a:ext uri="{FF2B5EF4-FFF2-40B4-BE49-F238E27FC236}">
                        <a16:creationId xmlns:a16="http://schemas.microsoft.com/office/drawing/2014/main" id="{034D2A48-E0F5-3E4D-B1B1-9D62F7E52463}"/>
                      </a:ext>
                    </a:extLst>
                  </p:cNvPr>
                  <p:cNvCxnSpPr/>
                  <p:nvPr/>
                </p:nvCxnSpPr>
                <p:spPr>
                  <a:xfrm>
                    <a:off x="4014681" y="-260516"/>
                    <a:ext cx="0" cy="181471"/>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0B46ABA-8045-D04F-8332-78BDCF3F5614}"/>
                      </a:ext>
                    </a:extLst>
                  </p:cNvPr>
                  <p:cNvCxnSpPr/>
                  <p:nvPr/>
                </p:nvCxnSpPr>
                <p:spPr>
                  <a:xfrm>
                    <a:off x="4340244" y="-260516"/>
                    <a:ext cx="0" cy="181471"/>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9C92288-B541-734B-B2FE-B401A9951607}"/>
                      </a:ext>
                    </a:extLst>
                  </p:cNvPr>
                  <p:cNvCxnSpPr/>
                  <p:nvPr/>
                </p:nvCxnSpPr>
                <p:spPr>
                  <a:xfrm>
                    <a:off x="3804214" y="-79046"/>
                    <a:ext cx="683216" cy="0"/>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832B3C2E-8788-1347-8B70-4A944842AC32}"/>
                      </a:ext>
                    </a:extLst>
                  </p:cNvPr>
                  <p:cNvSpPr txBox="1"/>
                  <p:nvPr/>
                </p:nvSpPr>
                <p:spPr>
                  <a:xfrm>
                    <a:off x="3682396" y="-118763"/>
                    <a:ext cx="884732" cy="270692"/>
                  </a:xfrm>
                  <a:prstGeom prst="rect">
                    <a:avLst/>
                  </a:prstGeom>
                  <a:noFill/>
                </p:spPr>
                <p:txBody>
                  <a:bodyPr wrap="none" rtlCol="0">
                    <a:spAutoFit/>
                  </a:bodyPr>
                  <a:lstStyle/>
                  <a:p>
                    <a:r>
                      <a:rPr lang="en-US" sz="600"/>
                      <a:t>192.168.20.0/24</a:t>
                    </a:r>
                  </a:p>
                </p:txBody>
              </p:sp>
            </p:grpSp>
            <p:pic>
              <p:nvPicPr>
                <p:cNvPr id="229" name="Picture 228">
                  <a:extLst>
                    <a:ext uri="{FF2B5EF4-FFF2-40B4-BE49-F238E27FC236}">
                      <a16:creationId xmlns:a16="http://schemas.microsoft.com/office/drawing/2014/main" id="{B3C9AC3F-80B2-C540-84CB-F85757718365}"/>
                    </a:ext>
                  </a:extLst>
                </p:cNvPr>
                <p:cNvPicPr>
                  <a:picLocks noChangeAspect="1"/>
                </p:cNvPicPr>
                <p:nvPr/>
              </p:nvPicPr>
              <p:blipFill>
                <a:blip r:embed="rId10"/>
                <a:stretch>
                  <a:fillRect/>
                </a:stretch>
              </p:blipFill>
              <p:spPr>
                <a:xfrm>
                  <a:off x="4567951" y="-559050"/>
                  <a:ext cx="151005" cy="163985"/>
                </a:xfrm>
                <a:prstGeom prst="rect">
                  <a:avLst/>
                </a:prstGeom>
              </p:spPr>
            </p:pic>
            <p:pic>
              <p:nvPicPr>
                <p:cNvPr id="230" name="Picture 229">
                  <a:extLst>
                    <a:ext uri="{FF2B5EF4-FFF2-40B4-BE49-F238E27FC236}">
                      <a16:creationId xmlns:a16="http://schemas.microsoft.com/office/drawing/2014/main" id="{79C239D1-E2A8-214F-ADDD-02363930D6C4}"/>
                    </a:ext>
                  </a:extLst>
                </p:cNvPr>
                <p:cNvPicPr>
                  <a:picLocks noChangeAspect="1"/>
                </p:cNvPicPr>
                <p:nvPr/>
              </p:nvPicPr>
              <p:blipFill>
                <a:blip r:embed="rId10"/>
                <a:stretch>
                  <a:fillRect/>
                </a:stretch>
              </p:blipFill>
              <p:spPr>
                <a:xfrm>
                  <a:off x="4827359" y="-562298"/>
                  <a:ext cx="151005" cy="163985"/>
                </a:xfrm>
                <a:prstGeom prst="rect">
                  <a:avLst/>
                </a:prstGeom>
              </p:spPr>
            </p:pic>
          </p:grpSp>
          <p:grpSp>
            <p:nvGrpSpPr>
              <p:cNvPr id="189" name="Group 188">
                <a:extLst>
                  <a:ext uri="{FF2B5EF4-FFF2-40B4-BE49-F238E27FC236}">
                    <a16:creationId xmlns:a16="http://schemas.microsoft.com/office/drawing/2014/main" id="{C32924E2-3ABF-5543-815C-6B738457EA3B}"/>
                  </a:ext>
                </a:extLst>
              </p:cNvPr>
              <p:cNvGrpSpPr/>
              <p:nvPr/>
            </p:nvGrpSpPr>
            <p:grpSpPr>
              <a:xfrm>
                <a:off x="2794819" y="2187565"/>
                <a:ext cx="758748" cy="409180"/>
                <a:chOff x="3826755" y="-614065"/>
                <a:chExt cx="758748" cy="409180"/>
              </a:xfrm>
            </p:grpSpPr>
            <p:grpSp>
              <p:nvGrpSpPr>
                <p:cNvPr id="220" name="Group 219">
                  <a:extLst>
                    <a:ext uri="{FF2B5EF4-FFF2-40B4-BE49-F238E27FC236}">
                      <a16:creationId xmlns:a16="http://schemas.microsoft.com/office/drawing/2014/main" id="{7FB7EFDC-004C-E448-903F-5C93806BBB85}"/>
                    </a:ext>
                  </a:extLst>
                </p:cNvPr>
                <p:cNvGrpSpPr/>
                <p:nvPr/>
              </p:nvGrpSpPr>
              <p:grpSpPr>
                <a:xfrm>
                  <a:off x="3826755" y="-614065"/>
                  <a:ext cx="758748" cy="409180"/>
                  <a:chOff x="3668497" y="-441987"/>
                  <a:chExt cx="901896" cy="599640"/>
                </a:xfrm>
              </p:grpSpPr>
              <p:sp>
                <p:nvSpPr>
                  <p:cNvPr id="223" name="Rounded Rectangle 222">
                    <a:extLst>
                      <a:ext uri="{FF2B5EF4-FFF2-40B4-BE49-F238E27FC236}">
                        <a16:creationId xmlns:a16="http://schemas.microsoft.com/office/drawing/2014/main" id="{809B1C4C-DAC9-F74B-9720-F2386A2F141E}"/>
                      </a:ext>
                    </a:extLst>
                  </p:cNvPr>
                  <p:cNvSpPr/>
                  <p:nvPr/>
                </p:nvSpPr>
                <p:spPr>
                  <a:xfrm>
                    <a:off x="3668497" y="-441987"/>
                    <a:ext cx="837551" cy="544412"/>
                  </a:xfrm>
                  <a:prstGeom prst="roundRect">
                    <a:avLst/>
                  </a:prstGeom>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0" tIns="0" rIns="0" bIns="0"/>
                  <a:lstStyle/>
                  <a:p>
                    <a:endParaRPr lang="en-US" sz="1400" b="1"/>
                  </a:p>
                </p:txBody>
              </p:sp>
              <p:cxnSp>
                <p:nvCxnSpPr>
                  <p:cNvPr id="224" name="Straight Connector 223">
                    <a:extLst>
                      <a:ext uri="{FF2B5EF4-FFF2-40B4-BE49-F238E27FC236}">
                        <a16:creationId xmlns:a16="http://schemas.microsoft.com/office/drawing/2014/main" id="{670ACB14-787D-A340-8EC7-15BBAB9FA296}"/>
                      </a:ext>
                    </a:extLst>
                  </p:cNvPr>
                  <p:cNvCxnSpPr/>
                  <p:nvPr/>
                </p:nvCxnSpPr>
                <p:spPr>
                  <a:xfrm>
                    <a:off x="4014681" y="-260516"/>
                    <a:ext cx="0" cy="181471"/>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FB78DF4-EAD5-CA4D-B85C-30172DADB9EA}"/>
                      </a:ext>
                    </a:extLst>
                  </p:cNvPr>
                  <p:cNvCxnSpPr/>
                  <p:nvPr/>
                </p:nvCxnSpPr>
                <p:spPr>
                  <a:xfrm>
                    <a:off x="4340244" y="-260516"/>
                    <a:ext cx="0" cy="181471"/>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0789E4A-63E0-C542-9561-A17F5B0793D6}"/>
                      </a:ext>
                    </a:extLst>
                  </p:cNvPr>
                  <p:cNvCxnSpPr/>
                  <p:nvPr/>
                </p:nvCxnSpPr>
                <p:spPr>
                  <a:xfrm flipV="1">
                    <a:off x="3812759" y="-79047"/>
                    <a:ext cx="674672" cy="3"/>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EC781E1-9F9E-A249-8233-0A546A976EDF}"/>
                      </a:ext>
                    </a:extLst>
                  </p:cNvPr>
                  <p:cNvSpPr txBox="1"/>
                  <p:nvPr/>
                </p:nvSpPr>
                <p:spPr>
                  <a:xfrm>
                    <a:off x="3685661" y="-113040"/>
                    <a:ext cx="884732" cy="270693"/>
                  </a:xfrm>
                  <a:prstGeom prst="rect">
                    <a:avLst/>
                  </a:prstGeom>
                  <a:noFill/>
                </p:spPr>
                <p:txBody>
                  <a:bodyPr wrap="none" rtlCol="0">
                    <a:spAutoFit/>
                  </a:bodyPr>
                  <a:lstStyle/>
                  <a:p>
                    <a:r>
                      <a:rPr lang="en-US" sz="600"/>
                      <a:t>192.168.30.0/24</a:t>
                    </a:r>
                  </a:p>
                </p:txBody>
              </p:sp>
            </p:grpSp>
            <p:pic>
              <p:nvPicPr>
                <p:cNvPr id="221" name="Picture 220">
                  <a:extLst>
                    <a:ext uri="{FF2B5EF4-FFF2-40B4-BE49-F238E27FC236}">
                      <a16:creationId xmlns:a16="http://schemas.microsoft.com/office/drawing/2014/main" id="{8DD9FBE0-B895-2F48-AC37-8C7523CAC184}"/>
                    </a:ext>
                  </a:extLst>
                </p:cNvPr>
                <p:cNvPicPr>
                  <a:picLocks noChangeAspect="1"/>
                </p:cNvPicPr>
                <p:nvPr/>
              </p:nvPicPr>
              <p:blipFill>
                <a:blip r:embed="rId11"/>
                <a:stretch>
                  <a:fillRect/>
                </a:stretch>
              </p:blipFill>
              <p:spPr>
                <a:xfrm>
                  <a:off x="4048072" y="-580675"/>
                  <a:ext cx="136237" cy="147237"/>
                </a:xfrm>
                <a:prstGeom prst="rect">
                  <a:avLst/>
                </a:prstGeom>
              </p:spPr>
            </p:pic>
            <p:pic>
              <p:nvPicPr>
                <p:cNvPr id="222" name="Picture 221">
                  <a:extLst>
                    <a:ext uri="{FF2B5EF4-FFF2-40B4-BE49-F238E27FC236}">
                      <a16:creationId xmlns:a16="http://schemas.microsoft.com/office/drawing/2014/main" id="{54F7B3B8-E87C-CD49-8B15-F00A040D0D1D}"/>
                    </a:ext>
                  </a:extLst>
                </p:cNvPr>
                <p:cNvPicPr>
                  <a:picLocks noChangeAspect="1"/>
                </p:cNvPicPr>
                <p:nvPr/>
              </p:nvPicPr>
              <p:blipFill>
                <a:blip r:embed="rId11"/>
                <a:stretch>
                  <a:fillRect/>
                </a:stretch>
              </p:blipFill>
              <p:spPr>
                <a:xfrm>
                  <a:off x="4317208" y="-593650"/>
                  <a:ext cx="136237" cy="147237"/>
                </a:xfrm>
                <a:prstGeom prst="rect">
                  <a:avLst/>
                </a:prstGeom>
              </p:spPr>
            </p:pic>
          </p:grpSp>
          <p:cxnSp>
            <p:nvCxnSpPr>
              <p:cNvPr id="190" name="Straight Connector 189">
                <a:extLst>
                  <a:ext uri="{FF2B5EF4-FFF2-40B4-BE49-F238E27FC236}">
                    <a16:creationId xmlns:a16="http://schemas.microsoft.com/office/drawing/2014/main" id="{2329A8DF-4FBD-174C-9ACC-5D775EE9F63C}"/>
                  </a:ext>
                </a:extLst>
              </p:cNvPr>
              <p:cNvCxnSpPr/>
              <p:nvPr/>
            </p:nvCxnSpPr>
            <p:spPr>
              <a:xfrm flipH="1" flipV="1">
                <a:off x="2696404" y="2311646"/>
                <a:ext cx="112157" cy="16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0CC113F0-FA3B-5947-B6A4-2064DC2FAB1D}"/>
                  </a:ext>
                </a:extLst>
              </p:cNvPr>
              <p:cNvSpPr txBox="1"/>
              <p:nvPr/>
            </p:nvSpPr>
            <p:spPr>
              <a:xfrm>
                <a:off x="2001730" y="2380785"/>
                <a:ext cx="590380" cy="261678"/>
              </a:xfrm>
              <a:prstGeom prst="rect">
                <a:avLst/>
              </a:prstGeom>
              <a:noFill/>
            </p:spPr>
            <p:txBody>
              <a:bodyPr wrap="none" rtlCol="0">
                <a:spAutoFit/>
              </a:bodyPr>
              <a:lstStyle/>
              <a:p>
                <a:pPr algn="ctr"/>
                <a:r>
                  <a:rPr lang="en-US" sz="550"/>
                  <a:t>NSX Overlay</a:t>
                </a:r>
              </a:p>
              <a:p>
                <a:pPr algn="ctr"/>
                <a:r>
                  <a:rPr lang="en-US" sz="550"/>
                  <a:t>Network</a:t>
                </a:r>
              </a:p>
            </p:txBody>
          </p:sp>
          <p:grpSp>
            <p:nvGrpSpPr>
              <p:cNvPr id="192" name="Group 191">
                <a:extLst>
                  <a:ext uri="{FF2B5EF4-FFF2-40B4-BE49-F238E27FC236}">
                    <a16:creationId xmlns:a16="http://schemas.microsoft.com/office/drawing/2014/main" id="{7A8F8594-5586-3748-B171-F50E4841E6BB}"/>
                  </a:ext>
                </a:extLst>
              </p:cNvPr>
              <p:cNvGrpSpPr>
                <a:grpSpLocks noChangeAspect="1"/>
              </p:cNvGrpSpPr>
              <p:nvPr/>
            </p:nvGrpSpPr>
            <p:grpSpPr>
              <a:xfrm>
                <a:off x="1925656" y="1693774"/>
                <a:ext cx="180065" cy="174508"/>
                <a:chOff x="21521738" y="-17352963"/>
                <a:chExt cx="16819563" cy="16300450"/>
              </a:xfrm>
            </p:grpSpPr>
            <p:sp>
              <p:nvSpPr>
                <p:cNvPr id="215" name="Freeform 128">
                  <a:extLst>
                    <a:ext uri="{FF2B5EF4-FFF2-40B4-BE49-F238E27FC236}">
                      <a16:creationId xmlns:a16="http://schemas.microsoft.com/office/drawing/2014/main" id="{02814EC4-FA0B-044A-B9FA-3F57F48F445B}"/>
                    </a:ext>
                  </a:extLst>
                </p:cNvPr>
                <p:cNvSpPr>
                  <a:spLocks/>
                </p:cNvSpPr>
                <p:nvPr/>
              </p:nvSpPr>
              <p:spPr bwMode="auto">
                <a:xfrm>
                  <a:off x="21521738" y="-17352963"/>
                  <a:ext cx="16819563" cy="16300450"/>
                </a:xfrm>
                <a:custGeom>
                  <a:avLst/>
                  <a:gdLst>
                    <a:gd name="T0" fmla="*/ 3818 w 4482"/>
                    <a:gd name="T1" fmla="*/ 766 h 4344"/>
                    <a:gd name="T2" fmla="*/ 1665 w 4482"/>
                    <a:gd name="T3" fmla="*/ 318 h 4344"/>
                    <a:gd name="T4" fmla="*/ 1116 w 4482"/>
                    <a:gd name="T5" fmla="*/ 680 h 4344"/>
                    <a:gd name="T6" fmla="*/ 1114 w 4482"/>
                    <a:gd name="T7" fmla="*/ 678 h 4344"/>
                    <a:gd name="T8" fmla="*/ 759 w 4482"/>
                    <a:gd name="T9" fmla="*/ 1014 h 4344"/>
                    <a:gd name="T10" fmla="*/ 761 w 4482"/>
                    <a:gd name="T11" fmla="*/ 1016 h 4344"/>
                    <a:gd name="T12" fmla="*/ 358 w 4482"/>
                    <a:gd name="T13" fmla="*/ 3230 h 4344"/>
                    <a:gd name="T14" fmla="*/ 2183 w 4482"/>
                    <a:gd name="T15" fmla="*/ 4306 h 4344"/>
                    <a:gd name="T16" fmla="*/ 3424 w 4482"/>
                    <a:gd name="T17" fmla="*/ 3753 h 4344"/>
                    <a:gd name="T18" fmla="*/ 3809 w 4482"/>
                    <a:gd name="T19" fmla="*/ 3384 h 4344"/>
                    <a:gd name="T20" fmla="*/ 4165 w 4482"/>
                    <a:gd name="T21" fmla="*/ 1284 h 4344"/>
                    <a:gd name="T22" fmla="*/ 3818 w 4482"/>
                    <a:gd name="T23" fmla="*/ 766 h 4344"/>
                    <a:gd name="T24" fmla="*/ 3818 w 4482"/>
                    <a:gd name="T25" fmla="*/ 766 h 4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2" h="4344">
                      <a:moveTo>
                        <a:pt x="3818" y="766"/>
                      </a:moveTo>
                      <a:cubicBezTo>
                        <a:pt x="3273" y="184"/>
                        <a:pt x="2397" y="0"/>
                        <a:pt x="1665" y="318"/>
                      </a:cubicBezTo>
                      <a:cubicBezTo>
                        <a:pt x="1463" y="406"/>
                        <a:pt x="1276" y="529"/>
                        <a:pt x="1116" y="680"/>
                      </a:cubicBezTo>
                      <a:cubicBezTo>
                        <a:pt x="1114" y="678"/>
                        <a:pt x="1114" y="678"/>
                        <a:pt x="1114" y="678"/>
                      </a:cubicBezTo>
                      <a:cubicBezTo>
                        <a:pt x="759" y="1014"/>
                        <a:pt x="759" y="1014"/>
                        <a:pt x="759" y="1014"/>
                      </a:cubicBezTo>
                      <a:cubicBezTo>
                        <a:pt x="761" y="1016"/>
                        <a:pt x="761" y="1016"/>
                        <a:pt x="761" y="1016"/>
                      </a:cubicBezTo>
                      <a:cubicBezTo>
                        <a:pt x="166" y="1581"/>
                        <a:pt x="0" y="2492"/>
                        <a:pt x="358" y="3230"/>
                      </a:cubicBezTo>
                      <a:cubicBezTo>
                        <a:pt x="692" y="3920"/>
                        <a:pt x="1419" y="4344"/>
                        <a:pt x="2183" y="4306"/>
                      </a:cubicBezTo>
                      <a:cubicBezTo>
                        <a:pt x="2647" y="4283"/>
                        <a:pt x="3095" y="4080"/>
                        <a:pt x="3424" y="3753"/>
                      </a:cubicBezTo>
                      <a:cubicBezTo>
                        <a:pt x="3809" y="3384"/>
                        <a:pt x="3809" y="3384"/>
                        <a:pt x="3809" y="3384"/>
                      </a:cubicBezTo>
                      <a:cubicBezTo>
                        <a:pt x="4337" y="2827"/>
                        <a:pt x="4482" y="1985"/>
                        <a:pt x="4165" y="1284"/>
                      </a:cubicBezTo>
                      <a:cubicBezTo>
                        <a:pt x="4078" y="1094"/>
                        <a:pt x="3961" y="918"/>
                        <a:pt x="3818" y="766"/>
                      </a:cubicBezTo>
                      <a:cubicBezTo>
                        <a:pt x="3481" y="407"/>
                        <a:pt x="4150" y="1120"/>
                        <a:pt x="3818" y="766"/>
                      </a:cubicBezTo>
                      <a:close/>
                    </a:path>
                  </a:pathLst>
                </a:custGeom>
                <a:solidFill>
                  <a:srgbClr val="2680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16" name="Freeform 129">
                  <a:extLst>
                    <a:ext uri="{FF2B5EF4-FFF2-40B4-BE49-F238E27FC236}">
                      <a16:creationId xmlns:a16="http://schemas.microsoft.com/office/drawing/2014/main" id="{1ACFC303-147C-8842-B200-FBA019A48540}"/>
                    </a:ext>
                  </a:extLst>
                </p:cNvPr>
                <p:cNvSpPr>
                  <a:spLocks/>
                </p:cNvSpPr>
                <p:nvPr/>
              </p:nvSpPr>
              <p:spPr bwMode="auto">
                <a:xfrm>
                  <a:off x="22110701" y="-16800513"/>
                  <a:ext cx="13749338" cy="13398500"/>
                </a:xfrm>
                <a:custGeom>
                  <a:avLst/>
                  <a:gdLst>
                    <a:gd name="T0" fmla="*/ 2323 w 3664"/>
                    <a:gd name="T1" fmla="*/ 15 h 3571"/>
                    <a:gd name="T2" fmla="*/ 962 w 3664"/>
                    <a:gd name="T3" fmla="*/ 533 h 3571"/>
                    <a:gd name="T4" fmla="*/ 960 w 3664"/>
                    <a:gd name="T5" fmla="*/ 531 h 3571"/>
                    <a:gd name="T6" fmla="*/ 605 w 3664"/>
                    <a:gd name="T7" fmla="*/ 867 h 3571"/>
                    <a:gd name="T8" fmla="*/ 607 w 3664"/>
                    <a:gd name="T9" fmla="*/ 869 h 3571"/>
                    <a:gd name="T10" fmla="*/ 14 w 3664"/>
                    <a:gd name="T11" fmla="*/ 2199 h 3571"/>
                    <a:gd name="T12" fmla="*/ 543 w 3664"/>
                    <a:gd name="T13" fmla="*/ 3571 h 3571"/>
                    <a:gd name="T14" fmla="*/ 3664 w 3664"/>
                    <a:gd name="T15" fmla="*/ 619 h 3571"/>
                    <a:gd name="T16" fmla="*/ 2323 w 3664"/>
                    <a:gd name="T17" fmla="*/ 15 h 3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4" h="3571">
                      <a:moveTo>
                        <a:pt x="2323" y="15"/>
                      </a:moveTo>
                      <a:cubicBezTo>
                        <a:pt x="1798" y="0"/>
                        <a:pt x="1317" y="199"/>
                        <a:pt x="962" y="533"/>
                      </a:cubicBezTo>
                      <a:cubicBezTo>
                        <a:pt x="960" y="531"/>
                        <a:pt x="960" y="531"/>
                        <a:pt x="960" y="531"/>
                      </a:cubicBezTo>
                      <a:cubicBezTo>
                        <a:pt x="605" y="867"/>
                        <a:pt x="605" y="867"/>
                        <a:pt x="605" y="867"/>
                      </a:cubicBezTo>
                      <a:cubicBezTo>
                        <a:pt x="607" y="869"/>
                        <a:pt x="607" y="869"/>
                        <a:pt x="607" y="869"/>
                      </a:cubicBezTo>
                      <a:cubicBezTo>
                        <a:pt x="254" y="1204"/>
                        <a:pt x="29" y="1674"/>
                        <a:pt x="14" y="2199"/>
                      </a:cubicBezTo>
                      <a:cubicBezTo>
                        <a:pt x="0" y="2730"/>
                        <a:pt x="203" y="3216"/>
                        <a:pt x="543" y="3571"/>
                      </a:cubicBezTo>
                      <a:cubicBezTo>
                        <a:pt x="3664" y="619"/>
                        <a:pt x="3664" y="619"/>
                        <a:pt x="3664" y="619"/>
                      </a:cubicBezTo>
                      <a:cubicBezTo>
                        <a:pt x="3327" y="260"/>
                        <a:pt x="2854" y="29"/>
                        <a:pt x="2323" y="15"/>
                      </a:cubicBezTo>
                      <a:close/>
                    </a:path>
                  </a:pathLst>
                </a:custGeom>
                <a:solidFill>
                  <a:srgbClr val="51B9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17" name="Freeform 130">
                  <a:extLst>
                    <a:ext uri="{FF2B5EF4-FFF2-40B4-BE49-F238E27FC236}">
                      <a16:creationId xmlns:a16="http://schemas.microsoft.com/office/drawing/2014/main" id="{80923BBC-92A7-6C4A-98A5-C6127CD2AA14}"/>
                    </a:ext>
                  </a:extLst>
                </p:cNvPr>
                <p:cNvSpPr>
                  <a:spLocks/>
                </p:cNvSpPr>
                <p:nvPr/>
              </p:nvSpPr>
              <p:spPr bwMode="auto">
                <a:xfrm>
                  <a:off x="22053551" y="-15627350"/>
                  <a:ext cx="14549438" cy="14552613"/>
                </a:xfrm>
                <a:custGeom>
                  <a:avLst/>
                  <a:gdLst>
                    <a:gd name="T0" fmla="*/ 3848 w 3877"/>
                    <a:gd name="T1" fmla="*/ 1992 h 3878"/>
                    <a:gd name="T2" fmla="*/ 1886 w 3877"/>
                    <a:gd name="T3" fmla="*/ 3848 h 3878"/>
                    <a:gd name="T4" fmla="*/ 29 w 3877"/>
                    <a:gd name="T5" fmla="*/ 1886 h 3878"/>
                    <a:gd name="T6" fmla="*/ 1992 w 3877"/>
                    <a:gd name="T7" fmla="*/ 29 h 3878"/>
                    <a:gd name="T8" fmla="*/ 3848 w 3877"/>
                    <a:gd name="T9" fmla="*/ 1992 h 3878"/>
                  </a:gdLst>
                  <a:ahLst/>
                  <a:cxnLst>
                    <a:cxn ang="0">
                      <a:pos x="T0" y="T1"/>
                    </a:cxn>
                    <a:cxn ang="0">
                      <a:pos x="T2" y="T3"/>
                    </a:cxn>
                    <a:cxn ang="0">
                      <a:pos x="T4" y="T5"/>
                    </a:cxn>
                    <a:cxn ang="0">
                      <a:pos x="T6" y="T7"/>
                    </a:cxn>
                    <a:cxn ang="0">
                      <a:pos x="T8" y="T9"/>
                    </a:cxn>
                  </a:cxnLst>
                  <a:rect l="0" t="0" r="r" b="b"/>
                  <a:pathLst>
                    <a:path w="3877" h="3878">
                      <a:moveTo>
                        <a:pt x="3848" y="1992"/>
                      </a:moveTo>
                      <a:cubicBezTo>
                        <a:pt x="3819" y="3046"/>
                        <a:pt x="2941" y="3878"/>
                        <a:pt x="1886" y="3848"/>
                      </a:cubicBezTo>
                      <a:cubicBezTo>
                        <a:pt x="831" y="3819"/>
                        <a:pt x="0" y="2941"/>
                        <a:pt x="29" y="1886"/>
                      </a:cubicBezTo>
                      <a:cubicBezTo>
                        <a:pt x="58" y="832"/>
                        <a:pt x="937" y="0"/>
                        <a:pt x="1992" y="29"/>
                      </a:cubicBezTo>
                      <a:cubicBezTo>
                        <a:pt x="3046" y="59"/>
                        <a:pt x="3877" y="937"/>
                        <a:pt x="3848" y="1992"/>
                      </a:cubicBezTo>
                      <a:close/>
                    </a:path>
                  </a:pathLst>
                </a:custGeom>
                <a:solidFill>
                  <a:srgbClr val="289A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18" name="Freeform 131">
                  <a:extLst>
                    <a:ext uri="{FF2B5EF4-FFF2-40B4-BE49-F238E27FC236}">
                      <a16:creationId xmlns:a16="http://schemas.microsoft.com/office/drawing/2014/main" id="{7019668E-D33D-3B4E-82F6-D723FE6A107F}"/>
                    </a:ext>
                  </a:extLst>
                </p:cNvPr>
                <p:cNvSpPr>
                  <a:spLocks noEditPoints="1"/>
                </p:cNvSpPr>
                <p:nvPr/>
              </p:nvSpPr>
              <p:spPr bwMode="auto">
                <a:xfrm>
                  <a:off x="27187526" y="-8958263"/>
                  <a:ext cx="5006975" cy="3792538"/>
                </a:xfrm>
                <a:custGeom>
                  <a:avLst/>
                  <a:gdLst>
                    <a:gd name="T0" fmla="*/ 0 w 1334"/>
                    <a:gd name="T1" fmla="*/ 0 h 1011"/>
                    <a:gd name="T2" fmla="*/ 0 w 1334"/>
                    <a:gd name="T3" fmla="*/ 1011 h 1011"/>
                    <a:gd name="T4" fmla="*/ 1334 w 1334"/>
                    <a:gd name="T5" fmla="*/ 1011 h 1011"/>
                    <a:gd name="T6" fmla="*/ 1334 w 1334"/>
                    <a:gd name="T7" fmla="*/ 0 h 1011"/>
                    <a:gd name="T8" fmla="*/ 0 w 1334"/>
                    <a:gd name="T9" fmla="*/ 0 h 1011"/>
                    <a:gd name="T10" fmla="*/ 0 w 1334"/>
                    <a:gd name="T11" fmla="*/ 0 h 1011"/>
                    <a:gd name="T12" fmla="*/ 722 w 1334"/>
                    <a:gd name="T13" fmla="*/ 567 h 1011"/>
                    <a:gd name="T14" fmla="*/ 722 w 1334"/>
                    <a:gd name="T15" fmla="*/ 740 h 1011"/>
                    <a:gd name="T16" fmla="*/ 611 w 1334"/>
                    <a:gd name="T17" fmla="*/ 740 h 1011"/>
                    <a:gd name="T18" fmla="*/ 611 w 1334"/>
                    <a:gd name="T19" fmla="*/ 567 h 1011"/>
                    <a:gd name="T20" fmla="*/ 525 w 1334"/>
                    <a:gd name="T21" fmla="*/ 437 h 1011"/>
                    <a:gd name="T22" fmla="*/ 666 w 1334"/>
                    <a:gd name="T23" fmla="*/ 295 h 1011"/>
                    <a:gd name="T24" fmla="*/ 808 w 1334"/>
                    <a:gd name="T25" fmla="*/ 437 h 1011"/>
                    <a:gd name="T26" fmla="*/ 722 w 1334"/>
                    <a:gd name="T27" fmla="*/ 567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4" h="1011">
                      <a:moveTo>
                        <a:pt x="0" y="0"/>
                      </a:moveTo>
                      <a:cubicBezTo>
                        <a:pt x="0" y="1011"/>
                        <a:pt x="0" y="1011"/>
                        <a:pt x="0" y="1011"/>
                      </a:cubicBezTo>
                      <a:cubicBezTo>
                        <a:pt x="1334" y="1011"/>
                        <a:pt x="1334" y="1011"/>
                        <a:pt x="1334" y="1011"/>
                      </a:cubicBezTo>
                      <a:cubicBezTo>
                        <a:pt x="1334" y="0"/>
                        <a:pt x="1334" y="0"/>
                        <a:pt x="1334" y="0"/>
                      </a:cubicBezTo>
                      <a:cubicBezTo>
                        <a:pt x="0" y="0"/>
                        <a:pt x="0" y="0"/>
                        <a:pt x="0" y="0"/>
                      </a:cubicBezTo>
                      <a:cubicBezTo>
                        <a:pt x="0" y="0"/>
                        <a:pt x="0" y="0"/>
                        <a:pt x="0" y="0"/>
                      </a:cubicBezTo>
                      <a:close/>
                      <a:moveTo>
                        <a:pt x="722" y="567"/>
                      </a:moveTo>
                      <a:cubicBezTo>
                        <a:pt x="722" y="740"/>
                        <a:pt x="722" y="740"/>
                        <a:pt x="722" y="740"/>
                      </a:cubicBezTo>
                      <a:cubicBezTo>
                        <a:pt x="611" y="740"/>
                        <a:pt x="611" y="740"/>
                        <a:pt x="611" y="740"/>
                      </a:cubicBezTo>
                      <a:cubicBezTo>
                        <a:pt x="611" y="567"/>
                        <a:pt x="611" y="567"/>
                        <a:pt x="611" y="567"/>
                      </a:cubicBezTo>
                      <a:cubicBezTo>
                        <a:pt x="561" y="545"/>
                        <a:pt x="525" y="494"/>
                        <a:pt x="525" y="437"/>
                      </a:cubicBezTo>
                      <a:cubicBezTo>
                        <a:pt x="525" y="358"/>
                        <a:pt x="588" y="295"/>
                        <a:pt x="666" y="295"/>
                      </a:cubicBezTo>
                      <a:cubicBezTo>
                        <a:pt x="744" y="295"/>
                        <a:pt x="808" y="358"/>
                        <a:pt x="808" y="437"/>
                      </a:cubicBezTo>
                      <a:cubicBezTo>
                        <a:pt x="808" y="494"/>
                        <a:pt x="773" y="545"/>
                        <a:pt x="722" y="5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19" name="Freeform 132">
                  <a:extLst>
                    <a:ext uri="{FF2B5EF4-FFF2-40B4-BE49-F238E27FC236}">
                      <a16:creationId xmlns:a16="http://schemas.microsoft.com/office/drawing/2014/main" id="{2095C678-C594-C543-97EC-82B754438C60}"/>
                    </a:ext>
                  </a:extLst>
                </p:cNvPr>
                <p:cNvSpPr>
                  <a:spLocks/>
                </p:cNvSpPr>
                <p:nvPr/>
              </p:nvSpPr>
              <p:spPr bwMode="auto">
                <a:xfrm>
                  <a:off x="27911426" y="-12188825"/>
                  <a:ext cx="3554413" cy="2865438"/>
                </a:xfrm>
                <a:custGeom>
                  <a:avLst/>
                  <a:gdLst>
                    <a:gd name="T0" fmla="*/ 210 w 947"/>
                    <a:gd name="T1" fmla="*/ 468 h 764"/>
                    <a:gd name="T2" fmla="*/ 210 w 947"/>
                    <a:gd name="T3" fmla="*/ 468 h 764"/>
                    <a:gd name="T4" fmla="*/ 474 w 947"/>
                    <a:gd name="T5" fmla="*/ 207 h 764"/>
                    <a:gd name="T6" fmla="*/ 737 w 947"/>
                    <a:gd name="T7" fmla="*/ 468 h 764"/>
                    <a:gd name="T8" fmla="*/ 737 w 947"/>
                    <a:gd name="T9" fmla="*/ 468 h 764"/>
                    <a:gd name="T10" fmla="*/ 737 w 947"/>
                    <a:gd name="T11" fmla="*/ 764 h 764"/>
                    <a:gd name="T12" fmla="*/ 947 w 947"/>
                    <a:gd name="T13" fmla="*/ 764 h 764"/>
                    <a:gd name="T14" fmla="*/ 947 w 947"/>
                    <a:gd name="T15" fmla="*/ 468 h 764"/>
                    <a:gd name="T16" fmla="*/ 947 w 947"/>
                    <a:gd name="T17" fmla="*/ 468 h 764"/>
                    <a:gd name="T18" fmla="*/ 474 w 947"/>
                    <a:gd name="T19" fmla="*/ 0 h 764"/>
                    <a:gd name="T20" fmla="*/ 0 w 947"/>
                    <a:gd name="T21" fmla="*/ 468 h 764"/>
                    <a:gd name="T22" fmla="*/ 0 w 947"/>
                    <a:gd name="T23" fmla="*/ 468 h 764"/>
                    <a:gd name="T24" fmla="*/ 0 w 947"/>
                    <a:gd name="T25" fmla="*/ 764 h 764"/>
                    <a:gd name="T26" fmla="*/ 210 w 947"/>
                    <a:gd name="T27" fmla="*/ 764 h 764"/>
                    <a:gd name="T28" fmla="*/ 210 w 947"/>
                    <a:gd name="T29" fmla="*/ 468 h 764"/>
                    <a:gd name="T30" fmla="*/ 210 w 947"/>
                    <a:gd name="T31" fmla="*/ 46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7" h="764">
                      <a:moveTo>
                        <a:pt x="210" y="468"/>
                      </a:moveTo>
                      <a:cubicBezTo>
                        <a:pt x="210" y="468"/>
                        <a:pt x="210" y="468"/>
                        <a:pt x="210" y="468"/>
                      </a:cubicBezTo>
                      <a:cubicBezTo>
                        <a:pt x="210" y="325"/>
                        <a:pt x="329" y="207"/>
                        <a:pt x="474" y="207"/>
                      </a:cubicBezTo>
                      <a:cubicBezTo>
                        <a:pt x="620" y="207"/>
                        <a:pt x="737" y="325"/>
                        <a:pt x="737" y="468"/>
                      </a:cubicBezTo>
                      <a:cubicBezTo>
                        <a:pt x="737" y="468"/>
                        <a:pt x="737" y="468"/>
                        <a:pt x="737" y="468"/>
                      </a:cubicBezTo>
                      <a:cubicBezTo>
                        <a:pt x="737" y="764"/>
                        <a:pt x="737" y="764"/>
                        <a:pt x="737" y="764"/>
                      </a:cubicBezTo>
                      <a:cubicBezTo>
                        <a:pt x="947" y="764"/>
                        <a:pt x="947" y="764"/>
                        <a:pt x="947" y="764"/>
                      </a:cubicBezTo>
                      <a:cubicBezTo>
                        <a:pt x="947" y="468"/>
                        <a:pt x="947" y="468"/>
                        <a:pt x="947" y="468"/>
                      </a:cubicBezTo>
                      <a:cubicBezTo>
                        <a:pt x="947" y="468"/>
                        <a:pt x="947" y="468"/>
                        <a:pt x="947" y="468"/>
                      </a:cubicBezTo>
                      <a:cubicBezTo>
                        <a:pt x="947" y="210"/>
                        <a:pt x="736" y="0"/>
                        <a:pt x="474" y="0"/>
                      </a:cubicBezTo>
                      <a:cubicBezTo>
                        <a:pt x="213" y="0"/>
                        <a:pt x="0" y="210"/>
                        <a:pt x="0" y="468"/>
                      </a:cubicBezTo>
                      <a:cubicBezTo>
                        <a:pt x="0" y="468"/>
                        <a:pt x="0" y="468"/>
                        <a:pt x="0" y="468"/>
                      </a:cubicBezTo>
                      <a:cubicBezTo>
                        <a:pt x="0" y="764"/>
                        <a:pt x="0" y="764"/>
                        <a:pt x="0" y="764"/>
                      </a:cubicBezTo>
                      <a:cubicBezTo>
                        <a:pt x="210" y="764"/>
                        <a:pt x="210" y="764"/>
                        <a:pt x="210" y="764"/>
                      </a:cubicBezTo>
                      <a:cubicBezTo>
                        <a:pt x="210" y="468"/>
                        <a:pt x="210" y="468"/>
                        <a:pt x="210" y="468"/>
                      </a:cubicBezTo>
                      <a:cubicBezTo>
                        <a:pt x="210" y="468"/>
                        <a:pt x="210" y="468"/>
                        <a:pt x="210" y="46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grpSp>
            <p:nvGrpSpPr>
              <p:cNvPr id="193" name="Group 192">
                <a:extLst>
                  <a:ext uri="{FF2B5EF4-FFF2-40B4-BE49-F238E27FC236}">
                    <a16:creationId xmlns:a16="http://schemas.microsoft.com/office/drawing/2014/main" id="{7E1DA265-98A9-C948-B040-8690D6CE7E0D}"/>
                  </a:ext>
                </a:extLst>
              </p:cNvPr>
              <p:cNvGrpSpPr>
                <a:grpSpLocks noChangeAspect="1"/>
              </p:cNvGrpSpPr>
              <p:nvPr/>
            </p:nvGrpSpPr>
            <p:grpSpPr>
              <a:xfrm>
                <a:off x="2150833" y="1715921"/>
                <a:ext cx="152506" cy="148375"/>
                <a:chOff x="12933363" y="620713"/>
                <a:chExt cx="6156326" cy="5989637"/>
              </a:xfrm>
            </p:grpSpPr>
            <p:sp>
              <p:nvSpPr>
                <p:cNvPr id="196" name="Freeform 268">
                  <a:extLst>
                    <a:ext uri="{FF2B5EF4-FFF2-40B4-BE49-F238E27FC236}">
                      <a16:creationId xmlns:a16="http://schemas.microsoft.com/office/drawing/2014/main" id="{9DDEEEEE-8E5A-D14C-AC74-8F7A2E416C7A}"/>
                    </a:ext>
                  </a:extLst>
                </p:cNvPr>
                <p:cNvSpPr>
                  <a:spLocks/>
                </p:cNvSpPr>
                <p:nvPr/>
              </p:nvSpPr>
              <p:spPr bwMode="auto">
                <a:xfrm>
                  <a:off x="12933363" y="620713"/>
                  <a:ext cx="6156325" cy="5989637"/>
                </a:xfrm>
                <a:custGeom>
                  <a:avLst/>
                  <a:gdLst>
                    <a:gd name="T0" fmla="*/ 390 w 3878"/>
                    <a:gd name="T1" fmla="*/ 0 h 3773"/>
                    <a:gd name="T2" fmla="*/ 0 w 3878"/>
                    <a:gd name="T3" fmla="*/ 393 h 3773"/>
                    <a:gd name="T4" fmla="*/ 0 w 3878"/>
                    <a:gd name="T5" fmla="*/ 3773 h 3773"/>
                    <a:gd name="T6" fmla="*/ 3495 w 3878"/>
                    <a:gd name="T7" fmla="*/ 3773 h 3773"/>
                    <a:gd name="T8" fmla="*/ 3878 w 3878"/>
                    <a:gd name="T9" fmla="*/ 3380 h 3773"/>
                    <a:gd name="T10" fmla="*/ 3878 w 3878"/>
                    <a:gd name="T11" fmla="*/ 0 h 3773"/>
                    <a:gd name="T12" fmla="*/ 390 w 3878"/>
                    <a:gd name="T13" fmla="*/ 0 h 3773"/>
                  </a:gdLst>
                  <a:ahLst/>
                  <a:cxnLst>
                    <a:cxn ang="0">
                      <a:pos x="T0" y="T1"/>
                    </a:cxn>
                    <a:cxn ang="0">
                      <a:pos x="T2" y="T3"/>
                    </a:cxn>
                    <a:cxn ang="0">
                      <a:pos x="T4" y="T5"/>
                    </a:cxn>
                    <a:cxn ang="0">
                      <a:pos x="T6" y="T7"/>
                    </a:cxn>
                    <a:cxn ang="0">
                      <a:pos x="T8" y="T9"/>
                    </a:cxn>
                    <a:cxn ang="0">
                      <a:pos x="T10" y="T11"/>
                    </a:cxn>
                    <a:cxn ang="0">
                      <a:pos x="T12" y="T13"/>
                    </a:cxn>
                  </a:cxnLst>
                  <a:rect l="0" t="0" r="r" b="b"/>
                  <a:pathLst>
                    <a:path w="3878" h="3773">
                      <a:moveTo>
                        <a:pt x="390" y="0"/>
                      </a:moveTo>
                      <a:lnTo>
                        <a:pt x="0" y="393"/>
                      </a:lnTo>
                      <a:lnTo>
                        <a:pt x="0" y="3773"/>
                      </a:lnTo>
                      <a:lnTo>
                        <a:pt x="3495" y="3773"/>
                      </a:lnTo>
                      <a:lnTo>
                        <a:pt x="3878" y="3380"/>
                      </a:lnTo>
                      <a:lnTo>
                        <a:pt x="3878" y="0"/>
                      </a:lnTo>
                      <a:lnTo>
                        <a:pt x="390" y="0"/>
                      </a:lnTo>
                      <a:close/>
                    </a:path>
                  </a:pathLst>
                </a:custGeom>
                <a:solidFill>
                  <a:srgbClr val="D855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97" name="Freeform 269">
                  <a:extLst>
                    <a:ext uri="{FF2B5EF4-FFF2-40B4-BE49-F238E27FC236}">
                      <a16:creationId xmlns:a16="http://schemas.microsoft.com/office/drawing/2014/main" id="{BFDDB2CB-265F-704F-AD63-07A115290932}"/>
                    </a:ext>
                  </a:extLst>
                </p:cNvPr>
                <p:cNvSpPr>
                  <a:spLocks/>
                </p:cNvSpPr>
                <p:nvPr/>
              </p:nvSpPr>
              <p:spPr bwMode="auto">
                <a:xfrm>
                  <a:off x="12933363" y="620713"/>
                  <a:ext cx="6156325" cy="623887"/>
                </a:xfrm>
                <a:custGeom>
                  <a:avLst/>
                  <a:gdLst>
                    <a:gd name="T0" fmla="*/ 3878 w 3878"/>
                    <a:gd name="T1" fmla="*/ 0 h 393"/>
                    <a:gd name="T2" fmla="*/ 3495 w 3878"/>
                    <a:gd name="T3" fmla="*/ 393 h 393"/>
                    <a:gd name="T4" fmla="*/ 0 w 3878"/>
                    <a:gd name="T5" fmla="*/ 393 h 393"/>
                    <a:gd name="T6" fmla="*/ 390 w 3878"/>
                    <a:gd name="T7" fmla="*/ 0 h 393"/>
                    <a:gd name="T8" fmla="*/ 1808 w 3878"/>
                    <a:gd name="T9" fmla="*/ 0 h 393"/>
                    <a:gd name="T10" fmla="*/ 3878 w 3878"/>
                    <a:gd name="T11" fmla="*/ 0 h 393"/>
                  </a:gdLst>
                  <a:ahLst/>
                  <a:cxnLst>
                    <a:cxn ang="0">
                      <a:pos x="T0" y="T1"/>
                    </a:cxn>
                    <a:cxn ang="0">
                      <a:pos x="T2" y="T3"/>
                    </a:cxn>
                    <a:cxn ang="0">
                      <a:pos x="T4" y="T5"/>
                    </a:cxn>
                    <a:cxn ang="0">
                      <a:pos x="T6" y="T7"/>
                    </a:cxn>
                    <a:cxn ang="0">
                      <a:pos x="T8" y="T9"/>
                    </a:cxn>
                    <a:cxn ang="0">
                      <a:pos x="T10" y="T11"/>
                    </a:cxn>
                  </a:cxnLst>
                  <a:rect l="0" t="0" r="r" b="b"/>
                  <a:pathLst>
                    <a:path w="3878" h="393">
                      <a:moveTo>
                        <a:pt x="3878" y="0"/>
                      </a:moveTo>
                      <a:lnTo>
                        <a:pt x="3495" y="393"/>
                      </a:lnTo>
                      <a:lnTo>
                        <a:pt x="0" y="393"/>
                      </a:lnTo>
                      <a:lnTo>
                        <a:pt x="390" y="0"/>
                      </a:lnTo>
                      <a:lnTo>
                        <a:pt x="1808" y="0"/>
                      </a:lnTo>
                      <a:lnTo>
                        <a:pt x="3878" y="0"/>
                      </a:lnTo>
                      <a:close/>
                    </a:path>
                  </a:pathLst>
                </a:custGeom>
                <a:solidFill>
                  <a:srgbClr val="F2744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98" name="Freeform 270">
                  <a:extLst>
                    <a:ext uri="{FF2B5EF4-FFF2-40B4-BE49-F238E27FC236}">
                      <a16:creationId xmlns:a16="http://schemas.microsoft.com/office/drawing/2014/main" id="{A3219454-C4F0-1047-AB94-41C4C7B6B7FD}"/>
                    </a:ext>
                  </a:extLst>
                </p:cNvPr>
                <p:cNvSpPr>
                  <a:spLocks/>
                </p:cNvSpPr>
                <p:nvPr/>
              </p:nvSpPr>
              <p:spPr bwMode="auto">
                <a:xfrm>
                  <a:off x="12933363" y="1244600"/>
                  <a:ext cx="5548313" cy="5365750"/>
                </a:xfrm>
                <a:custGeom>
                  <a:avLst/>
                  <a:gdLst>
                    <a:gd name="T0" fmla="*/ 3495 w 3495"/>
                    <a:gd name="T1" fmla="*/ 3380 h 3380"/>
                    <a:gd name="T2" fmla="*/ 1805 w 3495"/>
                    <a:gd name="T3" fmla="*/ 3380 h 3380"/>
                    <a:gd name="T4" fmla="*/ 0 w 3495"/>
                    <a:gd name="T5" fmla="*/ 3380 h 3380"/>
                    <a:gd name="T6" fmla="*/ 0 w 3495"/>
                    <a:gd name="T7" fmla="*/ 1647 h 3380"/>
                    <a:gd name="T8" fmla="*/ 0 w 3495"/>
                    <a:gd name="T9" fmla="*/ 0 h 3380"/>
                    <a:gd name="T10" fmla="*/ 3495 w 3495"/>
                    <a:gd name="T11" fmla="*/ 0 h 3380"/>
                    <a:gd name="T12" fmla="*/ 3495 w 3495"/>
                    <a:gd name="T13" fmla="*/ 3380 h 3380"/>
                  </a:gdLst>
                  <a:ahLst/>
                  <a:cxnLst>
                    <a:cxn ang="0">
                      <a:pos x="T0" y="T1"/>
                    </a:cxn>
                    <a:cxn ang="0">
                      <a:pos x="T2" y="T3"/>
                    </a:cxn>
                    <a:cxn ang="0">
                      <a:pos x="T4" y="T5"/>
                    </a:cxn>
                    <a:cxn ang="0">
                      <a:pos x="T6" y="T7"/>
                    </a:cxn>
                    <a:cxn ang="0">
                      <a:pos x="T8" y="T9"/>
                    </a:cxn>
                    <a:cxn ang="0">
                      <a:pos x="T10" y="T11"/>
                    </a:cxn>
                    <a:cxn ang="0">
                      <a:pos x="T12" y="T13"/>
                    </a:cxn>
                  </a:cxnLst>
                  <a:rect l="0" t="0" r="r" b="b"/>
                  <a:pathLst>
                    <a:path w="3495" h="3380">
                      <a:moveTo>
                        <a:pt x="3495" y="3380"/>
                      </a:moveTo>
                      <a:lnTo>
                        <a:pt x="1805" y="3380"/>
                      </a:lnTo>
                      <a:lnTo>
                        <a:pt x="0" y="3380"/>
                      </a:lnTo>
                      <a:lnTo>
                        <a:pt x="0" y="1647"/>
                      </a:lnTo>
                      <a:lnTo>
                        <a:pt x="0" y="0"/>
                      </a:lnTo>
                      <a:lnTo>
                        <a:pt x="3495" y="0"/>
                      </a:lnTo>
                      <a:lnTo>
                        <a:pt x="3495" y="3380"/>
                      </a:lnTo>
                      <a:close/>
                    </a:path>
                  </a:pathLst>
                </a:custGeom>
                <a:solidFill>
                  <a:srgbClr val="D855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99" name="Freeform 271">
                  <a:extLst>
                    <a:ext uri="{FF2B5EF4-FFF2-40B4-BE49-F238E27FC236}">
                      <a16:creationId xmlns:a16="http://schemas.microsoft.com/office/drawing/2014/main" id="{5FCD67E2-138C-E044-9571-8C4470BF2EAC}"/>
                    </a:ext>
                  </a:extLst>
                </p:cNvPr>
                <p:cNvSpPr>
                  <a:spLocks/>
                </p:cNvSpPr>
                <p:nvPr/>
              </p:nvSpPr>
              <p:spPr bwMode="auto">
                <a:xfrm>
                  <a:off x="17956213" y="6094413"/>
                  <a:ext cx="288925" cy="290512"/>
                </a:xfrm>
                <a:custGeom>
                  <a:avLst/>
                  <a:gdLst>
                    <a:gd name="T0" fmla="*/ 60 w 77"/>
                    <a:gd name="T1" fmla="*/ 77 h 77"/>
                    <a:gd name="T2" fmla="*/ 17 w 77"/>
                    <a:gd name="T3" fmla="*/ 77 h 77"/>
                    <a:gd name="T4" fmla="*/ 0 w 77"/>
                    <a:gd name="T5" fmla="*/ 60 h 77"/>
                    <a:gd name="T6" fmla="*/ 17 w 77"/>
                    <a:gd name="T7" fmla="*/ 43 h 77"/>
                    <a:gd name="T8" fmla="*/ 43 w 77"/>
                    <a:gd name="T9" fmla="*/ 43 h 77"/>
                    <a:gd name="T10" fmla="*/ 43 w 77"/>
                    <a:gd name="T11" fmla="*/ 17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51"/>
                        <a:pt x="8" y="43"/>
                        <a:pt x="17" y="43"/>
                      </a:cubicBezTo>
                      <a:cubicBezTo>
                        <a:pt x="43" y="43"/>
                        <a:pt x="43" y="43"/>
                        <a:pt x="43" y="43"/>
                      </a:cubicBezTo>
                      <a:cubicBezTo>
                        <a:pt x="43" y="17"/>
                        <a:pt x="43" y="17"/>
                        <a:pt x="43" y="17"/>
                      </a:cubicBezTo>
                      <a:cubicBezTo>
                        <a:pt x="43" y="8"/>
                        <a:pt x="51" y="0"/>
                        <a:pt x="60" y="0"/>
                      </a:cubicBezTo>
                      <a:cubicBezTo>
                        <a:pt x="70" y="0"/>
                        <a:pt x="77" y="8"/>
                        <a:pt x="77" y="17"/>
                      </a:cubicBezTo>
                      <a:cubicBezTo>
                        <a:pt x="77" y="60"/>
                        <a:pt x="77" y="60"/>
                        <a:pt x="77" y="60"/>
                      </a:cubicBezTo>
                      <a:cubicBezTo>
                        <a:pt x="77" y="70"/>
                        <a:pt x="70" y="77"/>
                        <a:pt x="60"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00" name="Freeform 272">
                  <a:extLst>
                    <a:ext uri="{FF2B5EF4-FFF2-40B4-BE49-F238E27FC236}">
                      <a16:creationId xmlns:a16="http://schemas.microsoft.com/office/drawing/2014/main" id="{0FC1B91A-F796-9343-A6DF-0AA182779E59}"/>
                    </a:ext>
                  </a:extLst>
                </p:cNvPr>
                <p:cNvSpPr>
                  <a:spLocks noEditPoints="1"/>
                </p:cNvSpPr>
                <p:nvPr/>
              </p:nvSpPr>
              <p:spPr bwMode="auto">
                <a:xfrm>
                  <a:off x="13989051" y="6256338"/>
                  <a:ext cx="3433763" cy="128587"/>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01" name="Freeform 273">
                  <a:extLst>
                    <a:ext uri="{FF2B5EF4-FFF2-40B4-BE49-F238E27FC236}">
                      <a16:creationId xmlns:a16="http://schemas.microsoft.com/office/drawing/2014/main" id="{A99720D0-E910-3A4B-833A-49B937652313}"/>
                    </a:ext>
                  </a:extLst>
                </p:cNvPr>
                <p:cNvSpPr>
                  <a:spLocks/>
                </p:cNvSpPr>
                <p:nvPr/>
              </p:nvSpPr>
              <p:spPr bwMode="auto">
                <a:xfrm>
                  <a:off x="13166726" y="6094413"/>
                  <a:ext cx="288925" cy="290512"/>
                </a:xfrm>
                <a:custGeom>
                  <a:avLst/>
                  <a:gdLst>
                    <a:gd name="T0" fmla="*/ 60 w 77"/>
                    <a:gd name="T1" fmla="*/ 77 h 77"/>
                    <a:gd name="T2" fmla="*/ 17 w 77"/>
                    <a:gd name="T3" fmla="*/ 77 h 77"/>
                    <a:gd name="T4" fmla="*/ 0 w 77"/>
                    <a:gd name="T5" fmla="*/ 60 h 77"/>
                    <a:gd name="T6" fmla="*/ 0 w 77"/>
                    <a:gd name="T7" fmla="*/ 17 h 77"/>
                    <a:gd name="T8" fmla="*/ 17 w 77"/>
                    <a:gd name="T9" fmla="*/ 0 h 77"/>
                    <a:gd name="T10" fmla="*/ 34 w 77"/>
                    <a:gd name="T11" fmla="*/ 17 h 77"/>
                    <a:gd name="T12" fmla="*/ 34 w 77"/>
                    <a:gd name="T13" fmla="*/ 43 h 77"/>
                    <a:gd name="T14" fmla="*/ 60 w 77"/>
                    <a:gd name="T15" fmla="*/ 43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17"/>
                        <a:pt x="0" y="17"/>
                        <a:pt x="0" y="17"/>
                      </a:cubicBezTo>
                      <a:cubicBezTo>
                        <a:pt x="0" y="8"/>
                        <a:pt x="8" y="0"/>
                        <a:pt x="17" y="0"/>
                      </a:cubicBezTo>
                      <a:cubicBezTo>
                        <a:pt x="27" y="0"/>
                        <a:pt x="34" y="8"/>
                        <a:pt x="34" y="17"/>
                      </a:cubicBezTo>
                      <a:cubicBezTo>
                        <a:pt x="34" y="43"/>
                        <a:pt x="34" y="43"/>
                        <a:pt x="34" y="43"/>
                      </a:cubicBezTo>
                      <a:cubicBezTo>
                        <a:pt x="60" y="43"/>
                        <a:pt x="60" y="43"/>
                        <a:pt x="60" y="43"/>
                      </a:cubicBezTo>
                      <a:cubicBezTo>
                        <a:pt x="69" y="43"/>
                        <a:pt x="77" y="51"/>
                        <a:pt x="77" y="60"/>
                      </a:cubicBezTo>
                      <a:cubicBezTo>
                        <a:pt x="77" y="70"/>
                        <a:pt x="69" y="77"/>
                        <a:pt x="60"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02" name="Freeform 274">
                  <a:extLst>
                    <a:ext uri="{FF2B5EF4-FFF2-40B4-BE49-F238E27FC236}">
                      <a16:creationId xmlns:a16="http://schemas.microsoft.com/office/drawing/2014/main" id="{E4C81E0D-530A-EF48-8655-BFA63DFF14C8}"/>
                    </a:ext>
                  </a:extLst>
                </p:cNvPr>
                <p:cNvSpPr>
                  <a:spLocks noEditPoints="1"/>
                </p:cNvSpPr>
                <p:nvPr/>
              </p:nvSpPr>
              <p:spPr bwMode="auto">
                <a:xfrm>
                  <a:off x="13166726" y="2266950"/>
                  <a:ext cx="127000"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03" name="Freeform 275">
                  <a:extLst>
                    <a:ext uri="{FF2B5EF4-FFF2-40B4-BE49-F238E27FC236}">
                      <a16:creationId xmlns:a16="http://schemas.microsoft.com/office/drawing/2014/main" id="{D30E638F-DEE5-AB4E-8595-A5527CED9475}"/>
                    </a:ext>
                  </a:extLst>
                </p:cNvPr>
                <p:cNvSpPr>
                  <a:spLocks/>
                </p:cNvSpPr>
                <p:nvPr/>
              </p:nvSpPr>
              <p:spPr bwMode="auto">
                <a:xfrm>
                  <a:off x="13166726" y="1466850"/>
                  <a:ext cx="288925" cy="288925"/>
                </a:xfrm>
                <a:custGeom>
                  <a:avLst/>
                  <a:gdLst>
                    <a:gd name="T0" fmla="*/ 17 w 77"/>
                    <a:gd name="T1" fmla="*/ 77 h 77"/>
                    <a:gd name="T2" fmla="*/ 0 w 77"/>
                    <a:gd name="T3" fmla="*/ 60 h 77"/>
                    <a:gd name="T4" fmla="*/ 0 w 77"/>
                    <a:gd name="T5" fmla="*/ 17 h 77"/>
                    <a:gd name="T6" fmla="*/ 17 w 77"/>
                    <a:gd name="T7" fmla="*/ 0 h 77"/>
                    <a:gd name="T8" fmla="*/ 60 w 77"/>
                    <a:gd name="T9" fmla="*/ 0 h 77"/>
                    <a:gd name="T10" fmla="*/ 77 w 77"/>
                    <a:gd name="T11" fmla="*/ 17 h 77"/>
                    <a:gd name="T12" fmla="*/ 60 w 77"/>
                    <a:gd name="T13" fmla="*/ 34 h 77"/>
                    <a:gd name="T14" fmla="*/ 34 w 77"/>
                    <a:gd name="T15" fmla="*/ 34 h 77"/>
                    <a:gd name="T16" fmla="*/ 34 w 77"/>
                    <a:gd name="T17" fmla="*/ 60 h 77"/>
                    <a:gd name="T18" fmla="*/ 17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17" y="77"/>
                      </a:moveTo>
                      <a:cubicBezTo>
                        <a:pt x="8" y="77"/>
                        <a:pt x="0" y="69"/>
                        <a:pt x="0" y="60"/>
                      </a:cubicBezTo>
                      <a:cubicBezTo>
                        <a:pt x="0" y="17"/>
                        <a:pt x="0" y="17"/>
                        <a:pt x="0" y="17"/>
                      </a:cubicBezTo>
                      <a:cubicBezTo>
                        <a:pt x="0" y="8"/>
                        <a:pt x="8" y="0"/>
                        <a:pt x="17" y="0"/>
                      </a:cubicBezTo>
                      <a:cubicBezTo>
                        <a:pt x="60" y="0"/>
                        <a:pt x="60" y="0"/>
                        <a:pt x="60" y="0"/>
                      </a:cubicBezTo>
                      <a:cubicBezTo>
                        <a:pt x="69" y="0"/>
                        <a:pt x="77" y="8"/>
                        <a:pt x="77" y="17"/>
                      </a:cubicBezTo>
                      <a:cubicBezTo>
                        <a:pt x="77" y="27"/>
                        <a:pt x="69" y="34"/>
                        <a:pt x="60" y="34"/>
                      </a:cubicBezTo>
                      <a:cubicBezTo>
                        <a:pt x="34" y="34"/>
                        <a:pt x="34" y="34"/>
                        <a:pt x="34" y="34"/>
                      </a:cubicBezTo>
                      <a:cubicBezTo>
                        <a:pt x="34" y="60"/>
                        <a:pt x="34" y="60"/>
                        <a:pt x="34" y="60"/>
                      </a:cubicBezTo>
                      <a:cubicBezTo>
                        <a:pt x="34" y="69"/>
                        <a:pt x="27" y="77"/>
                        <a:pt x="17"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04" name="Freeform 276">
                  <a:extLst>
                    <a:ext uri="{FF2B5EF4-FFF2-40B4-BE49-F238E27FC236}">
                      <a16:creationId xmlns:a16="http://schemas.microsoft.com/office/drawing/2014/main" id="{77A5FE23-09B7-F945-8C92-291D5B5D28AD}"/>
                    </a:ext>
                  </a:extLst>
                </p:cNvPr>
                <p:cNvSpPr>
                  <a:spLocks noEditPoints="1"/>
                </p:cNvSpPr>
                <p:nvPr/>
              </p:nvSpPr>
              <p:spPr bwMode="auto">
                <a:xfrm>
                  <a:off x="13989051" y="1466850"/>
                  <a:ext cx="3433763" cy="127000"/>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05" name="Freeform 277">
                  <a:extLst>
                    <a:ext uri="{FF2B5EF4-FFF2-40B4-BE49-F238E27FC236}">
                      <a16:creationId xmlns:a16="http://schemas.microsoft.com/office/drawing/2014/main" id="{E614CDD9-32C0-584B-90DF-6F39F97F7A18}"/>
                    </a:ext>
                  </a:extLst>
                </p:cNvPr>
                <p:cNvSpPr>
                  <a:spLocks/>
                </p:cNvSpPr>
                <p:nvPr/>
              </p:nvSpPr>
              <p:spPr bwMode="auto">
                <a:xfrm>
                  <a:off x="17956213" y="1466850"/>
                  <a:ext cx="288925" cy="288925"/>
                </a:xfrm>
                <a:custGeom>
                  <a:avLst/>
                  <a:gdLst>
                    <a:gd name="T0" fmla="*/ 60 w 77"/>
                    <a:gd name="T1" fmla="*/ 77 h 77"/>
                    <a:gd name="T2" fmla="*/ 43 w 77"/>
                    <a:gd name="T3" fmla="*/ 60 h 77"/>
                    <a:gd name="T4" fmla="*/ 43 w 77"/>
                    <a:gd name="T5" fmla="*/ 34 h 77"/>
                    <a:gd name="T6" fmla="*/ 17 w 77"/>
                    <a:gd name="T7" fmla="*/ 34 h 77"/>
                    <a:gd name="T8" fmla="*/ 0 w 77"/>
                    <a:gd name="T9" fmla="*/ 17 h 77"/>
                    <a:gd name="T10" fmla="*/ 17 w 77"/>
                    <a:gd name="T11" fmla="*/ 0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51" y="77"/>
                        <a:pt x="43" y="69"/>
                        <a:pt x="43" y="60"/>
                      </a:cubicBezTo>
                      <a:cubicBezTo>
                        <a:pt x="43" y="34"/>
                        <a:pt x="43" y="34"/>
                        <a:pt x="43" y="34"/>
                      </a:cubicBezTo>
                      <a:cubicBezTo>
                        <a:pt x="17" y="34"/>
                        <a:pt x="17" y="34"/>
                        <a:pt x="17" y="34"/>
                      </a:cubicBezTo>
                      <a:cubicBezTo>
                        <a:pt x="8" y="34"/>
                        <a:pt x="0" y="27"/>
                        <a:pt x="0" y="17"/>
                      </a:cubicBezTo>
                      <a:cubicBezTo>
                        <a:pt x="0" y="8"/>
                        <a:pt x="8" y="0"/>
                        <a:pt x="17" y="0"/>
                      </a:cubicBezTo>
                      <a:cubicBezTo>
                        <a:pt x="60" y="0"/>
                        <a:pt x="60" y="0"/>
                        <a:pt x="60" y="0"/>
                      </a:cubicBezTo>
                      <a:cubicBezTo>
                        <a:pt x="70" y="0"/>
                        <a:pt x="77" y="8"/>
                        <a:pt x="77" y="17"/>
                      </a:cubicBezTo>
                      <a:cubicBezTo>
                        <a:pt x="77" y="60"/>
                        <a:pt x="77" y="60"/>
                        <a:pt x="77" y="60"/>
                      </a:cubicBezTo>
                      <a:cubicBezTo>
                        <a:pt x="77" y="69"/>
                        <a:pt x="70" y="77"/>
                        <a:pt x="60"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06" name="Freeform 278">
                  <a:extLst>
                    <a:ext uri="{FF2B5EF4-FFF2-40B4-BE49-F238E27FC236}">
                      <a16:creationId xmlns:a16="http://schemas.microsoft.com/office/drawing/2014/main" id="{B9EC6E65-E032-0841-AA11-272DE75A0541}"/>
                    </a:ext>
                  </a:extLst>
                </p:cNvPr>
                <p:cNvSpPr>
                  <a:spLocks noEditPoints="1"/>
                </p:cNvSpPr>
                <p:nvPr/>
              </p:nvSpPr>
              <p:spPr bwMode="auto">
                <a:xfrm>
                  <a:off x="18116551" y="2266950"/>
                  <a:ext cx="128588"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07" name="Freeform 279">
                  <a:extLst>
                    <a:ext uri="{FF2B5EF4-FFF2-40B4-BE49-F238E27FC236}">
                      <a16:creationId xmlns:a16="http://schemas.microsoft.com/office/drawing/2014/main" id="{B24372B0-E68C-0149-9787-299FA5820895}"/>
                    </a:ext>
                  </a:extLst>
                </p:cNvPr>
                <p:cNvSpPr>
                  <a:spLocks/>
                </p:cNvSpPr>
                <p:nvPr/>
              </p:nvSpPr>
              <p:spPr bwMode="auto">
                <a:xfrm>
                  <a:off x="18481676" y="620713"/>
                  <a:ext cx="608013" cy="5989637"/>
                </a:xfrm>
                <a:custGeom>
                  <a:avLst/>
                  <a:gdLst>
                    <a:gd name="T0" fmla="*/ 0 w 383"/>
                    <a:gd name="T1" fmla="*/ 3773 h 3773"/>
                    <a:gd name="T2" fmla="*/ 383 w 383"/>
                    <a:gd name="T3" fmla="*/ 3380 h 3773"/>
                    <a:gd name="T4" fmla="*/ 383 w 383"/>
                    <a:gd name="T5" fmla="*/ 2040 h 3773"/>
                    <a:gd name="T6" fmla="*/ 383 w 383"/>
                    <a:gd name="T7" fmla="*/ 0 h 3773"/>
                    <a:gd name="T8" fmla="*/ 0 w 383"/>
                    <a:gd name="T9" fmla="*/ 393 h 3773"/>
                    <a:gd name="T10" fmla="*/ 0 w 383"/>
                    <a:gd name="T11" fmla="*/ 3773 h 3773"/>
                  </a:gdLst>
                  <a:ahLst/>
                  <a:cxnLst>
                    <a:cxn ang="0">
                      <a:pos x="T0" y="T1"/>
                    </a:cxn>
                    <a:cxn ang="0">
                      <a:pos x="T2" y="T3"/>
                    </a:cxn>
                    <a:cxn ang="0">
                      <a:pos x="T4" y="T5"/>
                    </a:cxn>
                    <a:cxn ang="0">
                      <a:pos x="T6" y="T7"/>
                    </a:cxn>
                    <a:cxn ang="0">
                      <a:pos x="T8" y="T9"/>
                    </a:cxn>
                    <a:cxn ang="0">
                      <a:pos x="T10" y="T11"/>
                    </a:cxn>
                  </a:cxnLst>
                  <a:rect l="0" t="0" r="r" b="b"/>
                  <a:pathLst>
                    <a:path w="383" h="3773">
                      <a:moveTo>
                        <a:pt x="0" y="3773"/>
                      </a:moveTo>
                      <a:lnTo>
                        <a:pt x="383" y="3380"/>
                      </a:lnTo>
                      <a:lnTo>
                        <a:pt x="383" y="2040"/>
                      </a:lnTo>
                      <a:lnTo>
                        <a:pt x="383" y="0"/>
                      </a:lnTo>
                      <a:lnTo>
                        <a:pt x="0" y="393"/>
                      </a:lnTo>
                      <a:lnTo>
                        <a:pt x="0" y="3773"/>
                      </a:lnTo>
                      <a:close/>
                    </a:path>
                  </a:pathLst>
                </a:custGeom>
                <a:solidFill>
                  <a:srgbClr val="B74F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08" name="Rectangle 280">
                  <a:extLst>
                    <a:ext uri="{FF2B5EF4-FFF2-40B4-BE49-F238E27FC236}">
                      <a16:creationId xmlns:a16="http://schemas.microsoft.com/office/drawing/2014/main" id="{AA244012-0FCE-5F46-952C-BD597FA18133}"/>
                    </a:ext>
                  </a:extLst>
                </p:cNvPr>
                <p:cNvSpPr>
                  <a:spLocks noChangeArrowheads="1"/>
                </p:cNvSpPr>
                <p:nvPr/>
              </p:nvSpPr>
              <p:spPr bwMode="auto">
                <a:xfrm>
                  <a:off x="14184313" y="2511425"/>
                  <a:ext cx="1525588"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09" name="Rectangle 281">
                  <a:extLst>
                    <a:ext uri="{FF2B5EF4-FFF2-40B4-BE49-F238E27FC236}">
                      <a16:creationId xmlns:a16="http://schemas.microsoft.com/office/drawing/2014/main" id="{DE095406-C343-CA4A-9EE7-397C5AFA44C1}"/>
                    </a:ext>
                  </a:extLst>
                </p:cNvPr>
                <p:cNvSpPr>
                  <a:spLocks noChangeArrowheads="1"/>
                </p:cNvSpPr>
                <p:nvPr/>
              </p:nvSpPr>
              <p:spPr bwMode="auto">
                <a:xfrm>
                  <a:off x="15998826" y="2511425"/>
                  <a:ext cx="1246188"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10" name="Rectangle 282">
                  <a:extLst>
                    <a:ext uri="{FF2B5EF4-FFF2-40B4-BE49-F238E27FC236}">
                      <a16:creationId xmlns:a16="http://schemas.microsoft.com/office/drawing/2014/main" id="{6A533508-E99A-7844-AB11-FB8E8A9EB54D}"/>
                    </a:ext>
                  </a:extLst>
                </p:cNvPr>
                <p:cNvSpPr>
                  <a:spLocks noChangeArrowheads="1"/>
                </p:cNvSpPr>
                <p:nvPr/>
              </p:nvSpPr>
              <p:spPr bwMode="auto">
                <a:xfrm>
                  <a:off x="14184313" y="4603750"/>
                  <a:ext cx="1525588" cy="7556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11" name="Rectangle 283">
                  <a:extLst>
                    <a:ext uri="{FF2B5EF4-FFF2-40B4-BE49-F238E27FC236}">
                      <a16:creationId xmlns:a16="http://schemas.microsoft.com/office/drawing/2014/main" id="{0D0E008C-6BF2-3146-A443-ABE0BD19BC6F}"/>
                    </a:ext>
                  </a:extLst>
                </p:cNvPr>
                <p:cNvSpPr>
                  <a:spLocks noChangeArrowheads="1"/>
                </p:cNvSpPr>
                <p:nvPr/>
              </p:nvSpPr>
              <p:spPr bwMode="auto">
                <a:xfrm>
                  <a:off x="15998826" y="4603750"/>
                  <a:ext cx="1246188" cy="7556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12" name="Rectangle 284">
                  <a:extLst>
                    <a:ext uri="{FF2B5EF4-FFF2-40B4-BE49-F238E27FC236}">
                      <a16:creationId xmlns:a16="http://schemas.microsoft.com/office/drawing/2014/main" id="{60A0E7D6-780C-0C4E-AB3F-8CB774346E00}"/>
                    </a:ext>
                  </a:extLst>
                </p:cNvPr>
                <p:cNvSpPr>
                  <a:spLocks noChangeArrowheads="1"/>
                </p:cNvSpPr>
                <p:nvPr/>
              </p:nvSpPr>
              <p:spPr bwMode="auto">
                <a:xfrm>
                  <a:off x="14184313" y="3562350"/>
                  <a:ext cx="500063"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13" name="Rectangle 285">
                  <a:extLst>
                    <a:ext uri="{FF2B5EF4-FFF2-40B4-BE49-F238E27FC236}">
                      <a16:creationId xmlns:a16="http://schemas.microsoft.com/office/drawing/2014/main" id="{5CB34D4B-8E55-364D-97C4-3D9D1FA490A8}"/>
                    </a:ext>
                  </a:extLst>
                </p:cNvPr>
                <p:cNvSpPr>
                  <a:spLocks noChangeArrowheads="1"/>
                </p:cNvSpPr>
                <p:nvPr/>
              </p:nvSpPr>
              <p:spPr bwMode="auto">
                <a:xfrm>
                  <a:off x="16460788" y="3562350"/>
                  <a:ext cx="784225"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14" name="Rectangle 286">
                  <a:extLst>
                    <a:ext uri="{FF2B5EF4-FFF2-40B4-BE49-F238E27FC236}">
                      <a16:creationId xmlns:a16="http://schemas.microsoft.com/office/drawing/2014/main" id="{75BE7C67-212B-824B-B4A6-A01BEA681B19}"/>
                    </a:ext>
                  </a:extLst>
                </p:cNvPr>
                <p:cNvSpPr>
                  <a:spLocks noChangeArrowheads="1"/>
                </p:cNvSpPr>
                <p:nvPr/>
              </p:nvSpPr>
              <p:spPr bwMode="auto">
                <a:xfrm>
                  <a:off x="14946313" y="3562350"/>
                  <a:ext cx="1250950"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cxnSp>
            <p:nvCxnSpPr>
              <p:cNvPr id="194" name="Straight Connector 193">
                <a:extLst>
                  <a:ext uri="{FF2B5EF4-FFF2-40B4-BE49-F238E27FC236}">
                    <a16:creationId xmlns:a16="http://schemas.microsoft.com/office/drawing/2014/main" id="{B69578C3-B2B3-D14C-8AA1-8EBBD78FF691}"/>
                  </a:ext>
                </a:extLst>
              </p:cNvPr>
              <p:cNvCxnSpPr/>
              <p:nvPr/>
            </p:nvCxnSpPr>
            <p:spPr>
              <a:xfrm flipH="1" flipV="1">
                <a:off x="2683428" y="1967921"/>
                <a:ext cx="112157" cy="16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63F240F-565C-C544-B757-C364E0ECEA6B}"/>
                  </a:ext>
                </a:extLst>
              </p:cNvPr>
              <p:cNvCxnSpPr/>
              <p:nvPr/>
            </p:nvCxnSpPr>
            <p:spPr>
              <a:xfrm flipH="1" flipV="1">
                <a:off x="2673700" y="1588534"/>
                <a:ext cx="112157" cy="16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847AB78A-7C2E-1D48-BA99-0660AE22C327}"/>
                </a:ext>
              </a:extLst>
            </p:cNvPr>
            <p:cNvGrpSpPr/>
            <p:nvPr/>
          </p:nvGrpSpPr>
          <p:grpSpPr>
            <a:xfrm>
              <a:off x="3579075" y="3732782"/>
              <a:ext cx="1914570" cy="1483137"/>
              <a:chOff x="1804329" y="2655277"/>
              <a:chExt cx="1914570" cy="1483137"/>
            </a:xfrm>
          </p:grpSpPr>
          <p:sp>
            <p:nvSpPr>
              <p:cNvPr id="82" name="Rectangle 81">
                <a:extLst>
                  <a:ext uri="{FF2B5EF4-FFF2-40B4-BE49-F238E27FC236}">
                    <a16:creationId xmlns:a16="http://schemas.microsoft.com/office/drawing/2014/main" id="{062B04B2-E5C6-EC41-BA83-933DFE326ED4}"/>
                  </a:ext>
                </a:extLst>
              </p:cNvPr>
              <p:cNvSpPr/>
              <p:nvPr/>
            </p:nvSpPr>
            <p:spPr>
              <a:xfrm>
                <a:off x="1804329" y="2655277"/>
                <a:ext cx="1779739" cy="1483137"/>
              </a:xfrm>
              <a:prstGeom prst="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20" tIns="45660" rIns="91320" bIns="45660" numCol="1" spcCol="0" rtlCol="0" fromWordArt="0" anchor="ctr" anchorCtr="0" forceAA="0" compatLnSpc="1">
                <a:prstTxWarp prst="textNoShape">
                  <a:avLst/>
                </a:prstTxWarp>
                <a:noAutofit/>
              </a:bodyPr>
              <a:lstStyle/>
              <a:p>
                <a:pPr algn="ctr"/>
                <a:endParaRPr lang="en-US" sz="900" b="1">
                  <a:solidFill>
                    <a:srgbClr val="FFFFFF"/>
                  </a:solidFill>
                </a:endParaRPr>
              </a:p>
            </p:txBody>
          </p:sp>
          <p:cxnSp>
            <p:nvCxnSpPr>
              <p:cNvPr id="83" name="Straight Connector 82">
                <a:extLst>
                  <a:ext uri="{FF2B5EF4-FFF2-40B4-BE49-F238E27FC236}">
                    <a16:creationId xmlns:a16="http://schemas.microsoft.com/office/drawing/2014/main" id="{1D45B3F5-4F42-5A48-AAD1-FCDA81C93EB3}"/>
                  </a:ext>
                </a:extLst>
              </p:cNvPr>
              <p:cNvCxnSpPr/>
              <p:nvPr/>
            </p:nvCxnSpPr>
            <p:spPr>
              <a:xfrm flipV="1">
                <a:off x="1804329" y="3587586"/>
                <a:ext cx="1797478" cy="846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BBCEDDF-AA3F-004F-8EA8-A2D27059B15F}"/>
                  </a:ext>
                </a:extLst>
              </p:cNvPr>
              <p:cNvSpPr txBox="1"/>
              <p:nvPr/>
            </p:nvSpPr>
            <p:spPr>
              <a:xfrm>
                <a:off x="3082141" y="2935344"/>
                <a:ext cx="525948" cy="246221"/>
              </a:xfrm>
              <a:prstGeom prst="rect">
                <a:avLst/>
              </a:prstGeom>
              <a:noFill/>
            </p:spPr>
            <p:txBody>
              <a:bodyPr wrap="square" rtlCol="0">
                <a:spAutoFit/>
              </a:bodyPr>
              <a:lstStyle/>
              <a:p>
                <a:pPr algn="ctr"/>
                <a:r>
                  <a:rPr lang="en-US" sz="500"/>
                  <a:t>Mgmt.</a:t>
                </a:r>
              </a:p>
              <a:p>
                <a:pPr algn="ctr"/>
                <a:r>
                  <a:rPr lang="en-US" sz="500"/>
                  <a:t>Appliance</a:t>
                </a:r>
              </a:p>
            </p:txBody>
          </p:sp>
          <p:sp>
            <p:nvSpPr>
              <p:cNvPr id="85" name="TextBox 84">
                <a:extLst>
                  <a:ext uri="{FF2B5EF4-FFF2-40B4-BE49-F238E27FC236}">
                    <a16:creationId xmlns:a16="http://schemas.microsoft.com/office/drawing/2014/main" id="{67F6D108-40FF-6345-BAA4-65F7A3476D12}"/>
                  </a:ext>
                </a:extLst>
              </p:cNvPr>
              <p:cNvSpPr txBox="1"/>
              <p:nvPr/>
            </p:nvSpPr>
            <p:spPr>
              <a:xfrm>
                <a:off x="3192951" y="3721488"/>
                <a:ext cx="525948" cy="246221"/>
              </a:xfrm>
              <a:prstGeom prst="rect">
                <a:avLst/>
              </a:prstGeom>
              <a:noFill/>
            </p:spPr>
            <p:txBody>
              <a:bodyPr wrap="square" rtlCol="0">
                <a:spAutoFit/>
              </a:bodyPr>
              <a:lstStyle/>
              <a:p>
                <a:pPr algn="ctr"/>
                <a:r>
                  <a:rPr lang="en-US" sz="500"/>
                  <a:t>ESX VMKernel</a:t>
                </a:r>
              </a:p>
            </p:txBody>
          </p:sp>
          <p:sp>
            <p:nvSpPr>
              <p:cNvPr id="86" name="TextBox 85">
                <a:extLst>
                  <a:ext uri="{FF2B5EF4-FFF2-40B4-BE49-F238E27FC236}">
                    <a16:creationId xmlns:a16="http://schemas.microsoft.com/office/drawing/2014/main" id="{3D80EE1B-BD64-C844-9974-6874E4088AF8}"/>
                  </a:ext>
                </a:extLst>
              </p:cNvPr>
              <p:cNvSpPr txBox="1"/>
              <p:nvPr/>
            </p:nvSpPr>
            <p:spPr>
              <a:xfrm>
                <a:off x="2037940" y="2857032"/>
                <a:ext cx="454089" cy="219348"/>
              </a:xfrm>
              <a:prstGeom prst="rect">
                <a:avLst/>
              </a:prstGeom>
              <a:noFill/>
            </p:spPr>
            <p:txBody>
              <a:bodyPr wrap="none" rtlCol="0">
                <a:spAutoFit/>
              </a:bodyPr>
              <a:lstStyle/>
              <a:p>
                <a:pPr algn="ctr"/>
                <a:r>
                  <a:rPr lang="en-US" sz="825" b="1"/>
                  <a:t>MGW</a:t>
                </a:r>
              </a:p>
            </p:txBody>
          </p:sp>
          <p:grpSp>
            <p:nvGrpSpPr>
              <p:cNvPr id="87" name="Group 86">
                <a:extLst>
                  <a:ext uri="{FF2B5EF4-FFF2-40B4-BE49-F238E27FC236}">
                    <a16:creationId xmlns:a16="http://schemas.microsoft.com/office/drawing/2014/main" id="{20BEE9CB-D208-7646-A350-A2DE976C94FD}"/>
                  </a:ext>
                </a:extLst>
              </p:cNvPr>
              <p:cNvGrpSpPr>
                <a:grpSpLocks noChangeAspect="1"/>
              </p:cNvGrpSpPr>
              <p:nvPr/>
            </p:nvGrpSpPr>
            <p:grpSpPr>
              <a:xfrm>
                <a:off x="2913070" y="3203035"/>
                <a:ext cx="312830" cy="304042"/>
                <a:chOff x="13296900" y="1092200"/>
                <a:chExt cx="4803776" cy="4668838"/>
              </a:xfrm>
            </p:grpSpPr>
            <p:sp>
              <p:nvSpPr>
                <p:cNvPr id="175" name="Freeform 34">
                  <a:extLst>
                    <a:ext uri="{FF2B5EF4-FFF2-40B4-BE49-F238E27FC236}">
                      <a16:creationId xmlns:a16="http://schemas.microsoft.com/office/drawing/2014/main" id="{DF2EBDE1-52AE-5E44-AE92-3886BEB348ED}"/>
                    </a:ext>
                  </a:extLst>
                </p:cNvPr>
                <p:cNvSpPr>
                  <a:spLocks/>
                </p:cNvSpPr>
                <p:nvPr/>
              </p:nvSpPr>
              <p:spPr bwMode="auto">
                <a:xfrm>
                  <a:off x="13296900" y="1092200"/>
                  <a:ext cx="4803775" cy="4668838"/>
                </a:xfrm>
                <a:custGeom>
                  <a:avLst/>
                  <a:gdLst>
                    <a:gd name="T0" fmla="*/ 2725 w 3026"/>
                    <a:gd name="T1" fmla="*/ 305 h 2941"/>
                    <a:gd name="T2" fmla="*/ 2725 w 3026"/>
                    <a:gd name="T3" fmla="*/ 301 h 2941"/>
                    <a:gd name="T4" fmla="*/ 2725 w 3026"/>
                    <a:gd name="T5" fmla="*/ 301 h 2941"/>
                    <a:gd name="T6" fmla="*/ 3026 w 3026"/>
                    <a:gd name="T7" fmla="*/ 0 h 2941"/>
                    <a:gd name="T8" fmla="*/ 305 w 3026"/>
                    <a:gd name="T9" fmla="*/ 0 h 2941"/>
                    <a:gd name="T10" fmla="*/ 0 w 3026"/>
                    <a:gd name="T11" fmla="*/ 301 h 2941"/>
                    <a:gd name="T12" fmla="*/ 0 w 3026"/>
                    <a:gd name="T13" fmla="*/ 2941 h 2941"/>
                    <a:gd name="T14" fmla="*/ 2725 w 3026"/>
                    <a:gd name="T15" fmla="*/ 2941 h 2941"/>
                    <a:gd name="T16" fmla="*/ 3026 w 3026"/>
                    <a:gd name="T17" fmla="*/ 2635 h 2941"/>
                    <a:gd name="T18" fmla="*/ 3026 w 3026"/>
                    <a:gd name="T19" fmla="*/ 0 h 2941"/>
                    <a:gd name="T20" fmla="*/ 2725 w 3026"/>
                    <a:gd name="T21" fmla="*/ 305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6" h="2941">
                      <a:moveTo>
                        <a:pt x="2725" y="305"/>
                      </a:moveTo>
                      <a:lnTo>
                        <a:pt x="2725" y="301"/>
                      </a:lnTo>
                      <a:lnTo>
                        <a:pt x="2725" y="301"/>
                      </a:lnTo>
                      <a:lnTo>
                        <a:pt x="3026" y="0"/>
                      </a:lnTo>
                      <a:lnTo>
                        <a:pt x="305" y="0"/>
                      </a:lnTo>
                      <a:lnTo>
                        <a:pt x="0" y="301"/>
                      </a:lnTo>
                      <a:lnTo>
                        <a:pt x="0" y="2941"/>
                      </a:lnTo>
                      <a:lnTo>
                        <a:pt x="2725" y="2941"/>
                      </a:lnTo>
                      <a:lnTo>
                        <a:pt x="3026" y="2635"/>
                      </a:lnTo>
                      <a:lnTo>
                        <a:pt x="3026" y="0"/>
                      </a:lnTo>
                      <a:lnTo>
                        <a:pt x="2725" y="305"/>
                      </a:lnTo>
                      <a:close/>
                    </a:path>
                  </a:pathLst>
                </a:custGeom>
                <a:solidFill>
                  <a:srgbClr val="1A6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76" name="Freeform 35">
                  <a:extLst>
                    <a:ext uri="{FF2B5EF4-FFF2-40B4-BE49-F238E27FC236}">
                      <a16:creationId xmlns:a16="http://schemas.microsoft.com/office/drawing/2014/main" id="{832756BE-398A-9A4E-9169-E0D25D3761DA}"/>
                    </a:ext>
                  </a:extLst>
                </p:cNvPr>
                <p:cNvSpPr>
                  <a:spLocks/>
                </p:cNvSpPr>
                <p:nvPr/>
              </p:nvSpPr>
              <p:spPr bwMode="auto">
                <a:xfrm>
                  <a:off x="13296900" y="1092200"/>
                  <a:ext cx="4803775" cy="477838"/>
                </a:xfrm>
                <a:custGeom>
                  <a:avLst/>
                  <a:gdLst>
                    <a:gd name="T0" fmla="*/ 3026 w 3026"/>
                    <a:gd name="T1" fmla="*/ 0 h 301"/>
                    <a:gd name="T2" fmla="*/ 2725 w 3026"/>
                    <a:gd name="T3" fmla="*/ 301 h 301"/>
                    <a:gd name="T4" fmla="*/ 0 w 3026"/>
                    <a:gd name="T5" fmla="*/ 301 h 301"/>
                    <a:gd name="T6" fmla="*/ 305 w 3026"/>
                    <a:gd name="T7" fmla="*/ 0 h 301"/>
                    <a:gd name="T8" fmla="*/ 1408 w 3026"/>
                    <a:gd name="T9" fmla="*/ 0 h 301"/>
                    <a:gd name="T10" fmla="*/ 3026 w 3026"/>
                    <a:gd name="T11" fmla="*/ 0 h 301"/>
                    <a:gd name="T12" fmla="*/ 3026 w 3026"/>
                    <a:gd name="T13" fmla="*/ 0 h 301"/>
                    <a:gd name="T14" fmla="*/ 3026 w 3026"/>
                    <a:gd name="T15" fmla="*/ 0 h 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6" h="301">
                      <a:moveTo>
                        <a:pt x="3026" y="0"/>
                      </a:moveTo>
                      <a:lnTo>
                        <a:pt x="2725" y="301"/>
                      </a:lnTo>
                      <a:lnTo>
                        <a:pt x="0" y="301"/>
                      </a:lnTo>
                      <a:lnTo>
                        <a:pt x="305" y="0"/>
                      </a:lnTo>
                      <a:lnTo>
                        <a:pt x="1408" y="0"/>
                      </a:lnTo>
                      <a:lnTo>
                        <a:pt x="3026" y="0"/>
                      </a:lnTo>
                      <a:lnTo>
                        <a:pt x="3026" y="0"/>
                      </a:lnTo>
                      <a:lnTo>
                        <a:pt x="3026" y="0"/>
                      </a:lnTo>
                      <a:close/>
                    </a:path>
                  </a:pathLst>
                </a:custGeom>
                <a:solidFill>
                  <a:srgbClr val="2878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77" name="Freeform 36">
                  <a:extLst>
                    <a:ext uri="{FF2B5EF4-FFF2-40B4-BE49-F238E27FC236}">
                      <a16:creationId xmlns:a16="http://schemas.microsoft.com/office/drawing/2014/main" id="{79E56FA9-1613-4841-9ED4-97C014BCEBD8}"/>
                    </a:ext>
                  </a:extLst>
                </p:cNvPr>
                <p:cNvSpPr>
                  <a:spLocks/>
                </p:cNvSpPr>
                <p:nvPr/>
              </p:nvSpPr>
              <p:spPr bwMode="auto">
                <a:xfrm>
                  <a:off x="13296900" y="1570038"/>
                  <a:ext cx="4325938" cy="4191000"/>
                </a:xfrm>
                <a:custGeom>
                  <a:avLst/>
                  <a:gdLst>
                    <a:gd name="T0" fmla="*/ 0 w 2725"/>
                    <a:gd name="T1" fmla="*/ 0 h 2640"/>
                    <a:gd name="T2" fmla="*/ 2725 w 2725"/>
                    <a:gd name="T3" fmla="*/ 0 h 2640"/>
                    <a:gd name="T4" fmla="*/ 2725 w 2725"/>
                    <a:gd name="T5" fmla="*/ 2640 h 2640"/>
                    <a:gd name="T6" fmla="*/ 1408 w 2725"/>
                    <a:gd name="T7" fmla="*/ 2640 h 2640"/>
                    <a:gd name="T8" fmla="*/ 0 w 2725"/>
                    <a:gd name="T9" fmla="*/ 2640 h 2640"/>
                    <a:gd name="T10" fmla="*/ 0 w 2725"/>
                    <a:gd name="T11" fmla="*/ 1338 h 2640"/>
                    <a:gd name="T12" fmla="*/ 0 w 2725"/>
                    <a:gd name="T13" fmla="*/ 0 h 2640"/>
                    <a:gd name="T14" fmla="*/ 0 w 2725"/>
                    <a:gd name="T15" fmla="*/ 0 h 26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5" h="2640">
                      <a:moveTo>
                        <a:pt x="0" y="0"/>
                      </a:moveTo>
                      <a:lnTo>
                        <a:pt x="2725" y="0"/>
                      </a:lnTo>
                      <a:lnTo>
                        <a:pt x="2725" y="2640"/>
                      </a:lnTo>
                      <a:lnTo>
                        <a:pt x="1408" y="2640"/>
                      </a:lnTo>
                      <a:lnTo>
                        <a:pt x="0" y="2640"/>
                      </a:lnTo>
                      <a:lnTo>
                        <a:pt x="0" y="1338"/>
                      </a:lnTo>
                      <a:lnTo>
                        <a:pt x="0" y="0"/>
                      </a:lnTo>
                      <a:lnTo>
                        <a:pt x="0" y="0"/>
                      </a:lnTo>
                      <a:close/>
                    </a:path>
                  </a:pathLst>
                </a:custGeom>
                <a:solidFill>
                  <a:srgbClr val="1A6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78" name="Freeform 37">
                  <a:extLst>
                    <a:ext uri="{FF2B5EF4-FFF2-40B4-BE49-F238E27FC236}">
                      <a16:creationId xmlns:a16="http://schemas.microsoft.com/office/drawing/2014/main" id="{2ED8270F-6AE6-CB40-B030-227A068E1A19}"/>
                    </a:ext>
                  </a:extLst>
                </p:cNvPr>
                <p:cNvSpPr>
                  <a:spLocks/>
                </p:cNvSpPr>
                <p:nvPr/>
              </p:nvSpPr>
              <p:spPr bwMode="auto">
                <a:xfrm>
                  <a:off x="17622838" y="1092200"/>
                  <a:ext cx="477838" cy="4668838"/>
                </a:xfrm>
                <a:custGeom>
                  <a:avLst/>
                  <a:gdLst>
                    <a:gd name="T0" fmla="*/ 0 w 301"/>
                    <a:gd name="T1" fmla="*/ 2941 h 2941"/>
                    <a:gd name="T2" fmla="*/ 301 w 301"/>
                    <a:gd name="T3" fmla="*/ 2635 h 2941"/>
                    <a:gd name="T4" fmla="*/ 301 w 301"/>
                    <a:gd name="T5" fmla="*/ 1639 h 2941"/>
                    <a:gd name="T6" fmla="*/ 301 w 301"/>
                    <a:gd name="T7" fmla="*/ 0 h 2941"/>
                    <a:gd name="T8" fmla="*/ 0 w 301"/>
                    <a:gd name="T9" fmla="*/ 305 h 2941"/>
                    <a:gd name="T10" fmla="*/ 0 w 301"/>
                    <a:gd name="T11" fmla="*/ 2941 h 2941"/>
                    <a:gd name="T12" fmla="*/ 0 w 301"/>
                    <a:gd name="T13" fmla="*/ 2941 h 2941"/>
                    <a:gd name="T14" fmla="*/ 0 w 301"/>
                    <a:gd name="T15" fmla="*/ 2941 h 2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941">
                      <a:moveTo>
                        <a:pt x="0" y="2941"/>
                      </a:moveTo>
                      <a:lnTo>
                        <a:pt x="301" y="2635"/>
                      </a:lnTo>
                      <a:lnTo>
                        <a:pt x="301" y="1639"/>
                      </a:lnTo>
                      <a:lnTo>
                        <a:pt x="301" y="0"/>
                      </a:lnTo>
                      <a:lnTo>
                        <a:pt x="0" y="305"/>
                      </a:lnTo>
                      <a:lnTo>
                        <a:pt x="0" y="2941"/>
                      </a:lnTo>
                      <a:lnTo>
                        <a:pt x="0" y="2941"/>
                      </a:lnTo>
                      <a:lnTo>
                        <a:pt x="0" y="2941"/>
                      </a:lnTo>
                      <a:close/>
                    </a:path>
                  </a:pathLst>
                </a:custGeom>
                <a:solidFill>
                  <a:srgbClr val="1455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79" name="Freeform 38">
                  <a:extLst>
                    <a:ext uri="{FF2B5EF4-FFF2-40B4-BE49-F238E27FC236}">
                      <a16:creationId xmlns:a16="http://schemas.microsoft.com/office/drawing/2014/main" id="{469DA74C-D0BA-7A49-B1C7-9E972E1E9A99}"/>
                    </a:ext>
                  </a:extLst>
                </p:cNvPr>
                <p:cNvSpPr>
                  <a:spLocks/>
                </p:cNvSpPr>
                <p:nvPr/>
              </p:nvSpPr>
              <p:spPr bwMode="auto">
                <a:xfrm>
                  <a:off x="14547850" y="3663950"/>
                  <a:ext cx="912813" cy="909638"/>
                </a:xfrm>
                <a:custGeom>
                  <a:avLst/>
                  <a:gdLst>
                    <a:gd name="T0" fmla="*/ 44 w 243"/>
                    <a:gd name="T1" fmla="*/ 242 h 242"/>
                    <a:gd name="T2" fmla="*/ 199 w 243"/>
                    <a:gd name="T3" fmla="*/ 242 h 242"/>
                    <a:gd name="T4" fmla="*/ 243 w 243"/>
                    <a:gd name="T5" fmla="*/ 199 h 242"/>
                    <a:gd name="T6" fmla="*/ 243 w 243"/>
                    <a:gd name="T7" fmla="*/ 44 h 242"/>
                    <a:gd name="T8" fmla="*/ 199 w 243"/>
                    <a:gd name="T9" fmla="*/ 0 h 242"/>
                    <a:gd name="T10" fmla="*/ 44 w 243"/>
                    <a:gd name="T11" fmla="*/ 0 h 242"/>
                    <a:gd name="T12" fmla="*/ 0 w 243"/>
                    <a:gd name="T13" fmla="*/ 44 h 242"/>
                    <a:gd name="T14" fmla="*/ 0 w 243"/>
                    <a:gd name="T15" fmla="*/ 199 h 242"/>
                    <a:gd name="T16" fmla="*/ 44 w 24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242">
                      <a:moveTo>
                        <a:pt x="44" y="242"/>
                      </a:moveTo>
                      <a:cubicBezTo>
                        <a:pt x="199" y="242"/>
                        <a:pt x="199" y="242"/>
                        <a:pt x="199" y="242"/>
                      </a:cubicBezTo>
                      <a:cubicBezTo>
                        <a:pt x="223" y="242"/>
                        <a:pt x="243" y="223"/>
                        <a:pt x="243" y="199"/>
                      </a:cubicBezTo>
                      <a:cubicBezTo>
                        <a:pt x="243" y="44"/>
                        <a:pt x="243" y="44"/>
                        <a:pt x="243" y="44"/>
                      </a:cubicBezTo>
                      <a:cubicBezTo>
                        <a:pt x="243" y="20"/>
                        <a:pt x="223" y="0"/>
                        <a:pt x="199" y="0"/>
                      </a:cubicBezTo>
                      <a:cubicBezTo>
                        <a:pt x="44" y="0"/>
                        <a:pt x="44" y="0"/>
                        <a:pt x="44" y="0"/>
                      </a:cubicBezTo>
                      <a:cubicBezTo>
                        <a:pt x="20" y="0"/>
                        <a:pt x="0" y="20"/>
                        <a:pt x="0" y="44"/>
                      </a:cubicBezTo>
                      <a:cubicBezTo>
                        <a:pt x="0" y="199"/>
                        <a:pt x="0" y="199"/>
                        <a:pt x="0" y="199"/>
                      </a:cubicBezTo>
                      <a:cubicBezTo>
                        <a:pt x="0" y="223"/>
                        <a:pt x="20" y="242"/>
                        <a:pt x="44" y="242"/>
                      </a:cubicBezTo>
                      <a:close/>
                    </a:path>
                  </a:pathLst>
                </a:custGeom>
                <a:solidFill>
                  <a:srgbClr val="FFDA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80" name="Freeform 39">
                  <a:extLst>
                    <a:ext uri="{FF2B5EF4-FFF2-40B4-BE49-F238E27FC236}">
                      <a16:creationId xmlns:a16="http://schemas.microsoft.com/office/drawing/2014/main" id="{4DA34A6A-459D-F240-BF99-B9F20430D89E}"/>
                    </a:ext>
                  </a:extLst>
                </p:cNvPr>
                <p:cNvSpPr>
                  <a:spLocks noEditPoints="1"/>
                </p:cNvSpPr>
                <p:nvPr/>
              </p:nvSpPr>
              <p:spPr bwMode="auto">
                <a:xfrm>
                  <a:off x="14154150" y="2355850"/>
                  <a:ext cx="2614613" cy="2616200"/>
                </a:xfrm>
                <a:custGeom>
                  <a:avLst/>
                  <a:gdLst>
                    <a:gd name="T0" fmla="*/ 242 w 696"/>
                    <a:gd name="T1" fmla="*/ 44 h 696"/>
                    <a:gd name="T2" fmla="*/ 242 w 696"/>
                    <a:gd name="T3" fmla="*/ 199 h 696"/>
                    <a:gd name="T4" fmla="*/ 198 w 696"/>
                    <a:gd name="T5" fmla="*/ 242 h 696"/>
                    <a:gd name="T6" fmla="*/ 43 w 696"/>
                    <a:gd name="T7" fmla="*/ 242 h 696"/>
                    <a:gd name="T8" fmla="*/ 0 w 696"/>
                    <a:gd name="T9" fmla="*/ 286 h 696"/>
                    <a:gd name="T10" fmla="*/ 0 w 696"/>
                    <a:gd name="T11" fmla="*/ 653 h 696"/>
                    <a:gd name="T12" fmla="*/ 43 w 696"/>
                    <a:gd name="T13" fmla="*/ 696 h 696"/>
                    <a:gd name="T14" fmla="*/ 410 w 696"/>
                    <a:gd name="T15" fmla="*/ 696 h 696"/>
                    <a:gd name="T16" fmla="*/ 454 w 696"/>
                    <a:gd name="T17" fmla="*/ 653 h 696"/>
                    <a:gd name="T18" fmla="*/ 454 w 696"/>
                    <a:gd name="T19" fmla="*/ 498 h 696"/>
                    <a:gd name="T20" fmla="*/ 497 w 696"/>
                    <a:gd name="T21" fmla="*/ 454 h 696"/>
                    <a:gd name="T22" fmla="*/ 652 w 696"/>
                    <a:gd name="T23" fmla="*/ 454 h 696"/>
                    <a:gd name="T24" fmla="*/ 696 w 696"/>
                    <a:gd name="T25" fmla="*/ 411 h 696"/>
                    <a:gd name="T26" fmla="*/ 696 w 696"/>
                    <a:gd name="T27" fmla="*/ 44 h 696"/>
                    <a:gd name="T28" fmla="*/ 652 w 696"/>
                    <a:gd name="T29" fmla="*/ 0 h 696"/>
                    <a:gd name="T30" fmla="*/ 285 w 696"/>
                    <a:gd name="T31" fmla="*/ 0 h 696"/>
                    <a:gd name="T32" fmla="*/ 242 w 696"/>
                    <a:gd name="T33" fmla="*/ 44 h 696"/>
                    <a:gd name="T34" fmla="*/ 599 w 696"/>
                    <a:gd name="T35" fmla="*/ 401 h 696"/>
                    <a:gd name="T36" fmla="*/ 444 w 696"/>
                    <a:gd name="T37" fmla="*/ 401 h 696"/>
                    <a:gd name="T38" fmla="*/ 401 w 696"/>
                    <a:gd name="T39" fmla="*/ 445 h 696"/>
                    <a:gd name="T40" fmla="*/ 401 w 696"/>
                    <a:gd name="T41" fmla="*/ 600 h 696"/>
                    <a:gd name="T42" fmla="*/ 357 w 696"/>
                    <a:gd name="T43" fmla="*/ 643 h 696"/>
                    <a:gd name="T44" fmla="*/ 96 w 696"/>
                    <a:gd name="T45" fmla="*/ 643 h 696"/>
                    <a:gd name="T46" fmla="*/ 53 w 696"/>
                    <a:gd name="T47" fmla="*/ 600 h 696"/>
                    <a:gd name="T48" fmla="*/ 53 w 696"/>
                    <a:gd name="T49" fmla="*/ 339 h 696"/>
                    <a:gd name="T50" fmla="*/ 96 w 696"/>
                    <a:gd name="T51" fmla="*/ 295 h 696"/>
                    <a:gd name="T52" fmla="*/ 251 w 696"/>
                    <a:gd name="T53" fmla="*/ 295 h 696"/>
                    <a:gd name="T54" fmla="*/ 295 w 696"/>
                    <a:gd name="T55" fmla="*/ 252 h 696"/>
                    <a:gd name="T56" fmla="*/ 295 w 696"/>
                    <a:gd name="T57" fmla="*/ 97 h 696"/>
                    <a:gd name="T58" fmla="*/ 338 w 696"/>
                    <a:gd name="T59" fmla="*/ 53 h 696"/>
                    <a:gd name="T60" fmla="*/ 599 w 696"/>
                    <a:gd name="T61" fmla="*/ 53 h 696"/>
                    <a:gd name="T62" fmla="*/ 643 w 696"/>
                    <a:gd name="T63" fmla="*/ 97 h 696"/>
                    <a:gd name="T64" fmla="*/ 643 w 696"/>
                    <a:gd name="T65" fmla="*/ 358 h 696"/>
                    <a:gd name="T66" fmla="*/ 599 w 696"/>
                    <a:gd name="T67" fmla="*/ 401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6" h="696">
                      <a:moveTo>
                        <a:pt x="242" y="44"/>
                      </a:moveTo>
                      <a:cubicBezTo>
                        <a:pt x="242" y="199"/>
                        <a:pt x="242" y="199"/>
                        <a:pt x="242" y="199"/>
                      </a:cubicBezTo>
                      <a:cubicBezTo>
                        <a:pt x="242" y="223"/>
                        <a:pt x="222" y="242"/>
                        <a:pt x="198" y="242"/>
                      </a:cubicBezTo>
                      <a:cubicBezTo>
                        <a:pt x="43" y="242"/>
                        <a:pt x="43" y="242"/>
                        <a:pt x="43" y="242"/>
                      </a:cubicBezTo>
                      <a:cubicBezTo>
                        <a:pt x="19" y="242"/>
                        <a:pt x="0" y="262"/>
                        <a:pt x="0" y="286"/>
                      </a:cubicBezTo>
                      <a:cubicBezTo>
                        <a:pt x="0" y="653"/>
                        <a:pt x="0" y="653"/>
                        <a:pt x="0" y="653"/>
                      </a:cubicBezTo>
                      <a:cubicBezTo>
                        <a:pt x="0" y="677"/>
                        <a:pt x="19" y="696"/>
                        <a:pt x="43" y="696"/>
                      </a:cubicBezTo>
                      <a:cubicBezTo>
                        <a:pt x="410" y="696"/>
                        <a:pt x="410" y="696"/>
                        <a:pt x="410" y="696"/>
                      </a:cubicBezTo>
                      <a:cubicBezTo>
                        <a:pt x="434" y="696"/>
                        <a:pt x="454" y="677"/>
                        <a:pt x="454" y="653"/>
                      </a:cubicBezTo>
                      <a:cubicBezTo>
                        <a:pt x="454" y="498"/>
                        <a:pt x="454" y="498"/>
                        <a:pt x="454" y="498"/>
                      </a:cubicBezTo>
                      <a:cubicBezTo>
                        <a:pt x="454" y="474"/>
                        <a:pt x="473" y="454"/>
                        <a:pt x="497" y="454"/>
                      </a:cubicBezTo>
                      <a:cubicBezTo>
                        <a:pt x="652" y="454"/>
                        <a:pt x="652" y="454"/>
                        <a:pt x="652" y="454"/>
                      </a:cubicBezTo>
                      <a:cubicBezTo>
                        <a:pt x="676" y="454"/>
                        <a:pt x="696" y="435"/>
                        <a:pt x="696" y="411"/>
                      </a:cubicBezTo>
                      <a:cubicBezTo>
                        <a:pt x="696" y="44"/>
                        <a:pt x="696" y="44"/>
                        <a:pt x="696" y="44"/>
                      </a:cubicBezTo>
                      <a:cubicBezTo>
                        <a:pt x="696" y="20"/>
                        <a:pt x="676" y="0"/>
                        <a:pt x="652" y="0"/>
                      </a:cubicBezTo>
                      <a:cubicBezTo>
                        <a:pt x="285" y="0"/>
                        <a:pt x="285" y="0"/>
                        <a:pt x="285" y="0"/>
                      </a:cubicBezTo>
                      <a:cubicBezTo>
                        <a:pt x="261" y="0"/>
                        <a:pt x="242" y="20"/>
                        <a:pt x="242" y="44"/>
                      </a:cubicBezTo>
                      <a:close/>
                      <a:moveTo>
                        <a:pt x="599" y="401"/>
                      </a:moveTo>
                      <a:cubicBezTo>
                        <a:pt x="444" y="401"/>
                        <a:pt x="444" y="401"/>
                        <a:pt x="444" y="401"/>
                      </a:cubicBezTo>
                      <a:cubicBezTo>
                        <a:pt x="420" y="401"/>
                        <a:pt x="401" y="421"/>
                        <a:pt x="401" y="445"/>
                      </a:cubicBezTo>
                      <a:cubicBezTo>
                        <a:pt x="401" y="600"/>
                        <a:pt x="401" y="600"/>
                        <a:pt x="401" y="600"/>
                      </a:cubicBezTo>
                      <a:cubicBezTo>
                        <a:pt x="401" y="624"/>
                        <a:pt x="381" y="643"/>
                        <a:pt x="357" y="643"/>
                      </a:cubicBezTo>
                      <a:cubicBezTo>
                        <a:pt x="96" y="643"/>
                        <a:pt x="96" y="643"/>
                        <a:pt x="96" y="643"/>
                      </a:cubicBezTo>
                      <a:cubicBezTo>
                        <a:pt x="72" y="643"/>
                        <a:pt x="53" y="624"/>
                        <a:pt x="53" y="600"/>
                      </a:cubicBezTo>
                      <a:cubicBezTo>
                        <a:pt x="53" y="339"/>
                        <a:pt x="53" y="339"/>
                        <a:pt x="53" y="339"/>
                      </a:cubicBezTo>
                      <a:cubicBezTo>
                        <a:pt x="53" y="315"/>
                        <a:pt x="72" y="295"/>
                        <a:pt x="96" y="295"/>
                      </a:cubicBezTo>
                      <a:cubicBezTo>
                        <a:pt x="251" y="295"/>
                        <a:pt x="251" y="295"/>
                        <a:pt x="251" y="295"/>
                      </a:cubicBezTo>
                      <a:cubicBezTo>
                        <a:pt x="275" y="295"/>
                        <a:pt x="295" y="276"/>
                        <a:pt x="295" y="252"/>
                      </a:cubicBezTo>
                      <a:cubicBezTo>
                        <a:pt x="295" y="97"/>
                        <a:pt x="295" y="97"/>
                        <a:pt x="295" y="97"/>
                      </a:cubicBezTo>
                      <a:cubicBezTo>
                        <a:pt x="295" y="73"/>
                        <a:pt x="314" y="53"/>
                        <a:pt x="338" y="53"/>
                      </a:cubicBezTo>
                      <a:cubicBezTo>
                        <a:pt x="599" y="53"/>
                        <a:pt x="599" y="53"/>
                        <a:pt x="599" y="53"/>
                      </a:cubicBezTo>
                      <a:cubicBezTo>
                        <a:pt x="623" y="53"/>
                        <a:pt x="643" y="73"/>
                        <a:pt x="643" y="97"/>
                      </a:cubicBezTo>
                      <a:cubicBezTo>
                        <a:pt x="643" y="358"/>
                        <a:pt x="643" y="358"/>
                        <a:pt x="643" y="358"/>
                      </a:cubicBezTo>
                      <a:cubicBezTo>
                        <a:pt x="643" y="382"/>
                        <a:pt x="623" y="401"/>
                        <a:pt x="599" y="401"/>
                      </a:cubicBezTo>
                      <a:close/>
                    </a:path>
                  </a:pathLst>
                </a:custGeom>
                <a:solidFill>
                  <a:srgbClr val="60BB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81" name="Freeform 40">
                  <a:extLst>
                    <a:ext uri="{FF2B5EF4-FFF2-40B4-BE49-F238E27FC236}">
                      <a16:creationId xmlns:a16="http://schemas.microsoft.com/office/drawing/2014/main" id="{E5EAEDA6-FBD9-1647-9ABA-D8FDD1FDBD80}"/>
                    </a:ext>
                  </a:extLst>
                </p:cNvPr>
                <p:cNvSpPr>
                  <a:spLocks/>
                </p:cNvSpPr>
                <p:nvPr/>
              </p:nvSpPr>
              <p:spPr bwMode="auto">
                <a:xfrm>
                  <a:off x="15460663" y="2754313"/>
                  <a:ext cx="909638" cy="909638"/>
                </a:xfrm>
                <a:custGeom>
                  <a:avLst/>
                  <a:gdLst>
                    <a:gd name="T0" fmla="*/ 0 w 242"/>
                    <a:gd name="T1" fmla="*/ 44 h 242"/>
                    <a:gd name="T2" fmla="*/ 0 w 242"/>
                    <a:gd name="T3" fmla="*/ 199 h 242"/>
                    <a:gd name="T4" fmla="*/ 43 w 242"/>
                    <a:gd name="T5" fmla="*/ 242 h 242"/>
                    <a:gd name="T6" fmla="*/ 198 w 242"/>
                    <a:gd name="T7" fmla="*/ 242 h 242"/>
                    <a:gd name="T8" fmla="*/ 242 w 242"/>
                    <a:gd name="T9" fmla="*/ 199 h 242"/>
                    <a:gd name="T10" fmla="*/ 242 w 242"/>
                    <a:gd name="T11" fmla="*/ 44 h 242"/>
                    <a:gd name="T12" fmla="*/ 198 w 242"/>
                    <a:gd name="T13" fmla="*/ 0 h 242"/>
                    <a:gd name="T14" fmla="*/ 43 w 242"/>
                    <a:gd name="T15" fmla="*/ 0 h 242"/>
                    <a:gd name="T16" fmla="*/ 0 w 242"/>
                    <a:gd name="T17" fmla="*/ 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242">
                      <a:moveTo>
                        <a:pt x="0" y="44"/>
                      </a:moveTo>
                      <a:cubicBezTo>
                        <a:pt x="0" y="199"/>
                        <a:pt x="0" y="199"/>
                        <a:pt x="0" y="199"/>
                      </a:cubicBezTo>
                      <a:cubicBezTo>
                        <a:pt x="0" y="223"/>
                        <a:pt x="19" y="242"/>
                        <a:pt x="43" y="242"/>
                      </a:cubicBezTo>
                      <a:cubicBezTo>
                        <a:pt x="198" y="242"/>
                        <a:pt x="198" y="242"/>
                        <a:pt x="198" y="242"/>
                      </a:cubicBezTo>
                      <a:cubicBezTo>
                        <a:pt x="222" y="242"/>
                        <a:pt x="242" y="223"/>
                        <a:pt x="242" y="199"/>
                      </a:cubicBezTo>
                      <a:cubicBezTo>
                        <a:pt x="242" y="44"/>
                        <a:pt x="242" y="44"/>
                        <a:pt x="242" y="44"/>
                      </a:cubicBezTo>
                      <a:cubicBezTo>
                        <a:pt x="242" y="20"/>
                        <a:pt x="222" y="0"/>
                        <a:pt x="198" y="0"/>
                      </a:cubicBezTo>
                      <a:cubicBezTo>
                        <a:pt x="43" y="0"/>
                        <a:pt x="43" y="0"/>
                        <a:pt x="43" y="0"/>
                      </a:cubicBezTo>
                      <a:cubicBezTo>
                        <a:pt x="19" y="0"/>
                        <a:pt x="0" y="20"/>
                        <a:pt x="0" y="44"/>
                      </a:cubicBezTo>
                      <a:close/>
                    </a:path>
                  </a:pathLst>
                </a:custGeom>
                <a:solidFill>
                  <a:srgbClr val="FFDA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grpSp>
            <p:nvGrpSpPr>
              <p:cNvPr id="88" name="Group 87">
                <a:extLst>
                  <a:ext uri="{FF2B5EF4-FFF2-40B4-BE49-F238E27FC236}">
                    <a16:creationId xmlns:a16="http://schemas.microsoft.com/office/drawing/2014/main" id="{52CC6E00-0370-9845-A69C-B34126500201}"/>
                  </a:ext>
                </a:extLst>
              </p:cNvPr>
              <p:cNvGrpSpPr>
                <a:grpSpLocks noChangeAspect="1"/>
              </p:cNvGrpSpPr>
              <p:nvPr/>
            </p:nvGrpSpPr>
            <p:grpSpPr>
              <a:xfrm>
                <a:off x="2917379" y="2734701"/>
                <a:ext cx="303913" cy="301620"/>
                <a:chOff x="12650788" y="2530476"/>
                <a:chExt cx="2943225" cy="2921000"/>
              </a:xfrm>
            </p:grpSpPr>
            <p:sp>
              <p:nvSpPr>
                <p:cNvPr id="168" name="Freeform 42">
                  <a:extLst>
                    <a:ext uri="{FF2B5EF4-FFF2-40B4-BE49-F238E27FC236}">
                      <a16:creationId xmlns:a16="http://schemas.microsoft.com/office/drawing/2014/main" id="{8D97ED67-6A94-2747-A318-AC8B310BF2A8}"/>
                    </a:ext>
                  </a:extLst>
                </p:cNvPr>
                <p:cNvSpPr>
                  <a:spLocks/>
                </p:cNvSpPr>
                <p:nvPr/>
              </p:nvSpPr>
              <p:spPr bwMode="auto">
                <a:xfrm>
                  <a:off x="12658726" y="2530476"/>
                  <a:ext cx="2935287" cy="2921000"/>
                </a:xfrm>
                <a:custGeom>
                  <a:avLst/>
                  <a:gdLst>
                    <a:gd name="T0" fmla="*/ 681 w 780"/>
                    <a:gd name="T1" fmla="*/ 115 h 776"/>
                    <a:gd name="T2" fmla="*/ 432 w 780"/>
                    <a:gd name="T3" fmla="*/ 3 h 776"/>
                    <a:gd name="T4" fmla="*/ 179 w 780"/>
                    <a:gd name="T5" fmla="*/ 99 h 776"/>
                    <a:gd name="T6" fmla="*/ 179 w 780"/>
                    <a:gd name="T7" fmla="*/ 99 h 776"/>
                    <a:gd name="T8" fmla="*/ 113 w 780"/>
                    <a:gd name="T9" fmla="*/ 161 h 776"/>
                    <a:gd name="T10" fmla="*/ 113 w 780"/>
                    <a:gd name="T11" fmla="*/ 161 h 776"/>
                    <a:gd name="T12" fmla="*/ 3 w 780"/>
                    <a:gd name="T13" fmla="*/ 409 h 776"/>
                    <a:gd name="T14" fmla="*/ 101 w 780"/>
                    <a:gd name="T15" fmla="*/ 664 h 776"/>
                    <a:gd name="T16" fmla="*/ 348 w 780"/>
                    <a:gd name="T17" fmla="*/ 773 h 776"/>
                    <a:gd name="T18" fmla="*/ 604 w 780"/>
                    <a:gd name="T19" fmla="*/ 674 h 776"/>
                    <a:gd name="T20" fmla="*/ 680 w 780"/>
                    <a:gd name="T21" fmla="*/ 601 h 776"/>
                    <a:gd name="T22" fmla="*/ 777 w 780"/>
                    <a:gd name="T23" fmla="*/ 367 h 776"/>
                    <a:gd name="T24" fmla="*/ 681 w 780"/>
                    <a:gd name="T25" fmla="*/ 1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0" h="776">
                      <a:moveTo>
                        <a:pt x="681" y="115"/>
                      </a:moveTo>
                      <a:cubicBezTo>
                        <a:pt x="619" y="48"/>
                        <a:pt x="531" y="6"/>
                        <a:pt x="432" y="3"/>
                      </a:cubicBezTo>
                      <a:cubicBezTo>
                        <a:pt x="335" y="0"/>
                        <a:pt x="245" y="37"/>
                        <a:pt x="179" y="99"/>
                      </a:cubicBezTo>
                      <a:cubicBezTo>
                        <a:pt x="179" y="99"/>
                        <a:pt x="179" y="99"/>
                        <a:pt x="179" y="99"/>
                      </a:cubicBezTo>
                      <a:cubicBezTo>
                        <a:pt x="113" y="161"/>
                        <a:pt x="113" y="161"/>
                        <a:pt x="113" y="161"/>
                      </a:cubicBezTo>
                      <a:cubicBezTo>
                        <a:pt x="113" y="161"/>
                        <a:pt x="113" y="161"/>
                        <a:pt x="113" y="161"/>
                      </a:cubicBezTo>
                      <a:cubicBezTo>
                        <a:pt x="48" y="224"/>
                        <a:pt x="6" y="311"/>
                        <a:pt x="3" y="409"/>
                      </a:cubicBezTo>
                      <a:cubicBezTo>
                        <a:pt x="0" y="507"/>
                        <a:pt x="38" y="597"/>
                        <a:pt x="101" y="664"/>
                      </a:cubicBezTo>
                      <a:cubicBezTo>
                        <a:pt x="164" y="729"/>
                        <a:pt x="251" y="771"/>
                        <a:pt x="348" y="773"/>
                      </a:cubicBezTo>
                      <a:cubicBezTo>
                        <a:pt x="447" y="776"/>
                        <a:pt x="538" y="738"/>
                        <a:pt x="604" y="674"/>
                      </a:cubicBezTo>
                      <a:cubicBezTo>
                        <a:pt x="680" y="601"/>
                        <a:pt x="680" y="601"/>
                        <a:pt x="680" y="601"/>
                      </a:cubicBezTo>
                      <a:cubicBezTo>
                        <a:pt x="738" y="540"/>
                        <a:pt x="774" y="458"/>
                        <a:pt x="777" y="367"/>
                      </a:cubicBezTo>
                      <a:cubicBezTo>
                        <a:pt x="780" y="270"/>
                        <a:pt x="743" y="181"/>
                        <a:pt x="681" y="115"/>
                      </a:cubicBezTo>
                      <a:close/>
                    </a:path>
                  </a:pathLst>
                </a:custGeom>
                <a:solidFill>
                  <a:srgbClr val="289A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69" name="Freeform 43">
                  <a:extLst>
                    <a:ext uri="{FF2B5EF4-FFF2-40B4-BE49-F238E27FC236}">
                      <a16:creationId xmlns:a16="http://schemas.microsoft.com/office/drawing/2014/main" id="{340BAC32-A3D3-E34F-A25B-659F4494F37D}"/>
                    </a:ext>
                  </a:extLst>
                </p:cNvPr>
                <p:cNvSpPr>
                  <a:spLocks/>
                </p:cNvSpPr>
                <p:nvPr/>
              </p:nvSpPr>
              <p:spPr bwMode="auto">
                <a:xfrm>
                  <a:off x="12658726" y="2530476"/>
                  <a:ext cx="2562225" cy="2498725"/>
                </a:xfrm>
                <a:custGeom>
                  <a:avLst/>
                  <a:gdLst>
                    <a:gd name="T0" fmla="*/ 432 w 681"/>
                    <a:gd name="T1" fmla="*/ 3 h 664"/>
                    <a:gd name="T2" fmla="*/ 179 w 681"/>
                    <a:gd name="T3" fmla="*/ 99 h 664"/>
                    <a:gd name="T4" fmla="*/ 179 w 681"/>
                    <a:gd name="T5" fmla="*/ 99 h 664"/>
                    <a:gd name="T6" fmla="*/ 113 w 681"/>
                    <a:gd name="T7" fmla="*/ 161 h 664"/>
                    <a:gd name="T8" fmla="*/ 113 w 681"/>
                    <a:gd name="T9" fmla="*/ 162 h 664"/>
                    <a:gd name="T10" fmla="*/ 3 w 681"/>
                    <a:gd name="T11" fmla="*/ 409 h 664"/>
                    <a:gd name="T12" fmla="*/ 101 w 681"/>
                    <a:gd name="T13" fmla="*/ 664 h 664"/>
                    <a:gd name="T14" fmla="*/ 681 w 681"/>
                    <a:gd name="T15" fmla="*/ 115 h 664"/>
                    <a:gd name="T16" fmla="*/ 432 w 681"/>
                    <a:gd name="T17" fmla="*/ 3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1" h="664">
                      <a:moveTo>
                        <a:pt x="432" y="3"/>
                      </a:moveTo>
                      <a:cubicBezTo>
                        <a:pt x="335" y="0"/>
                        <a:pt x="245" y="37"/>
                        <a:pt x="179" y="99"/>
                      </a:cubicBezTo>
                      <a:cubicBezTo>
                        <a:pt x="179" y="99"/>
                        <a:pt x="179" y="99"/>
                        <a:pt x="179" y="99"/>
                      </a:cubicBezTo>
                      <a:cubicBezTo>
                        <a:pt x="113" y="161"/>
                        <a:pt x="113" y="161"/>
                        <a:pt x="113" y="161"/>
                      </a:cubicBezTo>
                      <a:cubicBezTo>
                        <a:pt x="113" y="162"/>
                        <a:pt x="113" y="162"/>
                        <a:pt x="113" y="162"/>
                      </a:cubicBezTo>
                      <a:cubicBezTo>
                        <a:pt x="48" y="224"/>
                        <a:pt x="6" y="311"/>
                        <a:pt x="3" y="409"/>
                      </a:cubicBezTo>
                      <a:cubicBezTo>
                        <a:pt x="0" y="508"/>
                        <a:pt x="38" y="598"/>
                        <a:pt x="101" y="664"/>
                      </a:cubicBezTo>
                      <a:cubicBezTo>
                        <a:pt x="681" y="115"/>
                        <a:pt x="681" y="115"/>
                        <a:pt x="681" y="115"/>
                      </a:cubicBezTo>
                      <a:cubicBezTo>
                        <a:pt x="619" y="49"/>
                        <a:pt x="531" y="6"/>
                        <a:pt x="432" y="3"/>
                      </a:cubicBezTo>
                      <a:close/>
                    </a:path>
                  </a:pathLst>
                </a:custGeom>
                <a:solidFill>
                  <a:srgbClr val="51B9E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70" name="Freeform 44">
                  <a:extLst>
                    <a:ext uri="{FF2B5EF4-FFF2-40B4-BE49-F238E27FC236}">
                      <a16:creationId xmlns:a16="http://schemas.microsoft.com/office/drawing/2014/main" id="{E10C4E29-2B86-FD4E-B921-C759A8E01DE4}"/>
                    </a:ext>
                  </a:extLst>
                </p:cNvPr>
                <p:cNvSpPr>
                  <a:spLocks/>
                </p:cNvSpPr>
                <p:nvPr/>
              </p:nvSpPr>
              <p:spPr bwMode="auto">
                <a:xfrm>
                  <a:off x="13038138" y="2963863"/>
                  <a:ext cx="2555875" cy="2487613"/>
                </a:xfrm>
                <a:custGeom>
                  <a:avLst/>
                  <a:gdLst>
                    <a:gd name="T0" fmla="*/ 0 w 679"/>
                    <a:gd name="T1" fmla="*/ 549 h 661"/>
                    <a:gd name="T2" fmla="*/ 247 w 679"/>
                    <a:gd name="T3" fmla="*/ 659 h 661"/>
                    <a:gd name="T4" fmla="*/ 503 w 679"/>
                    <a:gd name="T5" fmla="*/ 559 h 661"/>
                    <a:gd name="T6" fmla="*/ 579 w 679"/>
                    <a:gd name="T7" fmla="*/ 487 h 661"/>
                    <a:gd name="T8" fmla="*/ 673 w 679"/>
                    <a:gd name="T9" fmla="*/ 294 h 661"/>
                    <a:gd name="T10" fmla="*/ 676 w 679"/>
                    <a:gd name="T11" fmla="*/ 253 h 661"/>
                    <a:gd name="T12" fmla="*/ 580 w 679"/>
                    <a:gd name="T13" fmla="*/ 0 h 661"/>
                    <a:gd name="T14" fmla="*/ 0 w 679"/>
                    <a:gd name="T15" fmla="*/ 54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9" h="661">
                      <a:moveTo>
                        <a:pt x="0" y="549"/>
                      </a:moveTo>
                      <a:cubicBezTo>
                        <a:pt x="63" y="614"/>
                        <a:pt x="150" y="656"/>
                        <a:pt x="247" y="659"/>
                      </a:cubicBezTo>
                      <a:cubicBezTo>
                        <a:pt x="346" y="661"/>
                        <a:pt x="437" y="623"/>
                        <a:pt x="503" y="559"/>
                      </a:cubicBezTo>
                      <a:cubicBezTo>
                        <a:pt x="579" y="487"/>
                        <a:pt x="579" y="487"/>
                        <a:pt x="579" y="487"/>
                      </a:cubicBezTo>
                      <a:cubicBezTo>
                        <a:pt x="628" y="435"/>
                        <a:pt x="662" y="368"/>
                        <a:pt x="673" y="294"/>
                      </a:cubicBezTo>
                      <a:cubicBezTo>
                        <a:pt x="674" y="280"/>
                        <a:pt x="676" y="267"/>
                        <a:pt x="676" y="253"/>
                      </a:cubicBezTo>
                      <a:cubicBezTo>
                        <a:pt x="679" y="155"/>
                        <a:pt x="642" y="66"/>
                        <a:pt x="580" y="0"/>
                      </a:cubicBezTo>
                      <a:lnTo>
                        <a:pt x="0" y="549"/>
                      </a:lnTo>
                      <a:close/>
                    </a:path>
                  </a:pathLst>
                </a:custGeom>
                <a:solidFill>
                  <a:srgbClr val="2680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71" name="Freeform 45">
                  <a:extLst>
                    <a:ext uri="{FF2B5EF4-FFF2-40B4-BE49-F238E27FC236}">
                      <a16:creationId xmlns:a16="http://schemas.microsoft.com/office/drawing/2014/main" id="{9A18BEDB-E328-7142-A38F-219DA7C4264F}"/>
                    </a:ext>
                  </a:extLst>
                </p:cNvPr>
                <p:cNvSpPr>
                  <a:spLocks/>
                </p:cNvSpPr>
                <p:nvPr/>
              </p:nvSpPr>
              <p:spPr bwMode="auto">
                <a:xfrm>
                  <a:off x="12650788" y="2752726"/>
                  <a:ext cx="2709862" cy="2690813"/>
                </a:xfrm>
                <a:custGeom>
                  <a:avLst/>
                  <a:gdLst>
                    <a:gd name="T0" fmla="*/ 715 w 720"/>
                    <a:gd name="T1" fmla="*/ 370 h 715"/>
                    <a:gd name="T2" fmla="*/ 430 w 720"/>
                    <a:gd name="T3" fmla="*/ 708 h 715"/>
                    <a:gd name="T4" fmla="*/ 350 w 720"/>
                    <a:gd name="T5" fmla="*/ 715 h 715"/>
                    <a:gd name="T6" fmla="*/ 5 w 720"/>
                    <a:gd name="T7" fmla="*/ 350 h 715"/>
                    <a:gd name="T8" fmla="*/ 370 w 720"/>
                    <a:gd name="T9" fmla="*/ 5 h 715"/>
                    <a:gd name="T10" fmla="*/ 715 w 720"/>
                    <a:gd name="T11" fmla="*/ 370 h 715"/>
                  </a:gdLst>
                  <a:ahLst/>
                  <a:cxnLst>
                    <a:cxn ang="0">
                      <a:pos x="T0" y="T1"/>
                    </a:cxn>
                    <a:cxn ang="0">
                      <a:pos x="T2" y="T3"/>
                    </a:cxn>
                    <a:cxn ang="0">
                      <a:pos x="T4" y="T5"/>
                    </a:cxn>
                    <a:cxn ang="0">
                      <a:pos x="T6" y="T7"/>
                    </a:cxn>
                    <a:cxn ang="0">
                      <a:pos x="T8" y="T9"/>
                    </a:cxn>
                    <a:cxn ang="0">
                      <a:pos x="T10" y="T11"/>
                    </a:cxn>
                  </a:cxnLst>
                  <a:rect l="0" t="0" r="r" b="b"/>
                  <a:pathLst>
                    <a:path w="720" h="715">
                      <a:moveTo>
                        <a:pt x="715" y="370"/>
                      </a:moveTo>
                      <a:cubicBezTo>
                        <a:pt x="710" y="538"/>
                        <a:pt x="589" y="676"/>
                        <a:pt x="430" y="708"/>
                      </a:cubicBezTo>
                      <a:cubicBezTo>
                        <a:pt x="404" y="713"/>
                        <a:pt x="378" y="715"/>
                        <a:pt x="350" y="715"/>
                      </a:cubicBezTo>
                      <a:cubicBezTo>
                        <a:pt x="154" y="709"/>
                        <a:pt x="0" y="546"/>
                        <a:pt x="5" y="350"/>
                      </a:cubicBezTo>
                      <a:cubicBezTo>
                        <a:pt x="11" y="154"/>
                        <a:pt x="174" y="0"/>
                        <a:pt x="370" y="5"/>
                      </a:cubicBezTo>
                      <a:cubicBezTo>
                        <a:pt x="566" y="10"/>
                        <a:pt x="720" y="174"/>
                        <a:pt x="715" y="370"/>
                      </a:cubicBezTo>
                      <a:close/>
                    </a:path>
                  </a:pathLst>
                </a:custGeom>
                <a:solidFill>
                  <a:srgbClr val="289A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72" name="Freeform 46">
                  <a:extLst>
                    <a:ext uri="{FF2B5EF4-FFF2-40B4-BE49-F238E27FC236}">
                      <a16:creationId xmlns:a16="http://schemas.microsoft.com/office/drawing/2014/main" id="{9B30E5AB-C181-6247-A36D-59ECA33CC7FB}"/>
                    </a:ext>
                  </a:extLst>
                </p:cNvPr>
                <p:cNvSpPr>
                  <a:spLocks/>
                </p:cNvSpPr>
                <p:nvPr/>
              </p:nvSpPr>
              <p:spPr bwMode="auto">
                <a:xfrm>
                  <a:off x="13208000" y="3803651"/>
                  <a:ext cx="508000" cy="568325"/>
                </a:xfrm>
                <a:custGeom>
                  <a:avLst/>
                  <a:gdLst>
                    <a:gd name="T0" fmla="*/ 9 w 320"/>
                    <a:gd name="T1" fmla="*/ 0 h 358"/>
                    <a:gd name="T2" fmla="*/ 81 w 320"/>
                    <a:gd name="T3" fmla="*/ 2 h 358"/>
                    <a:gd name="T4" fmla="*/ 237 w 320"/>
                    <a:gd name="T5" fmla="*/ 222 h 358"/>
                    <a:gd name="T6" fmla="*/ 244 w 320"/>
                    <a:gd name="T7" fmla="*/ 7 h 358"/>
                    <a:gd name="T8" fmla="*/ 320 w 320"/>
                    <a:gd name="T9" fmla="*/ 9 h 358"/>
                    <a:gd name="T10" fmla="*/ 311 w 320"/>
                    <a:gd name="T11" fmla="*/ 358 h 358"/>
                    <a:gd name="T12" fmla="*/ 244 w 320"/>
                    <a:gd name="T13" fmla="*/ 355 h 358"/>
                    <a:gd name="T14" fmla="*/ 81 w 320"/>
                    <a:gd name="T15" fmla="*/ 130 h 358"/>
                    <a:gd name="T16" fmla="*/ 76 w 320"/>
                    <a:gd name="T17" fmla="*/ 350 h 358"/>
                    <a:gd name="T18" fmla="*/ 0 w 320"/>
                    <a:gd name="T19" fmla="*/ 348 h 358"/>
                    <a:gd name="T20" fmla="*/ 9 w 320"/>
                    <a:gd name="T21"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358">
                      <a:moveTo>
                        <a:pt x="9" y="0"/>
                      </a:moveTo>
                      <a:lnTo>
                        <a:pt x="81" y="2"/>
                      </a:lnTo>
                      <a:lnTo>
                        <a:pt x="237" y="222"/>
                      </a:lnTo>
                      <a:lnTo>
                        <a:pt x="244" y="7"/>
                      </a:lnTo>
                      <a:lnTo>
                        <a:pt x="320" y="9"/>
                      </a:lnTo>
                      <a:lnTo>
                        <a:pt x="311" y="358"/>
                      </a:lnTo>
                      <a:lnTo>
                        <a:pt x="244" y="355"/>
                      </a:lnTo>
                      <a:lnTo>
                        <a:pt x="81" y="130"/>
                      </a:lnTo>
                      <a:lnTo>
                        <a:pt x="76" y="350"/>
                      </a:lnTo>
                      <a:lnTo>
                        <a:pt x="0" y="348"/>
                      </a:lnTo>
                      <a:lnTo>
                        <a:pt x="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73" name="Freeform 47">
                  <a:extLst>
                    <a:ext uri="{FF2B5EF4-FFF2-40B4-BE49-F238E27FC236}">
                      <a16:creationId xmlns:a16="http://schemas.microsoft.com/office/drawing/2014/main" id="{FC10001F-D04B-B64D-847B-F4C0CE4127FE}"/>
                    </a:ext>
                  </a:extLst>
                </p:cNvPr>
                <p:cNvSpPr>
                  <a:spLocks/>
                </p:cNvSpPr>
                <p:nvPr/>
              </p:nvSpPr>
              <p:spPr bwMode="auto">
                <a:xfrm>
                  <a:off x="13798550" y="3817938"/>
                  <a:ext cx="441325" cy="571500"/>
                </a:xfrm>
                <a:custGeom>
                  <a:avLst/>
                  <a:gdLst>
                    <a:gd name="T0" fmla="*/ 62 w 117"/>
                    <a:gd name="T1" fmla="*/ 152 h 152"/>
                    <a:gd name="T2" fmla="*/ 29 w 117"/>
                    <a:gd name="T3" fmla="*/ 145 h 152"/>
                    <a:gd name="T4" fmla="*/ 0 w 117"/>
                    <a:gd name="T5" fmla="*/ 126 h 152"/>
                    <a:gd name="T6" fmla="*/ 20 w 117"/>
                    <a:gd name="T7" fmla="*/ 104 h 152"/>
                    <a:gd name="T8" fmla="*/ 40 w 117"/>
                    <a:gd name="T9" fmla="*/ 117 h 152"/>
                    <a:gd name="T10" fmla="*/ 63 w 117"/>
                    <a:gd name="T11" fmla="*/ 123 h 152"/>
                    <a:gd name="T12" fmla="*/ 79 w 117"/>
                    <a:gd name="T13" fmla="*/ 120 h 152"/>
                    <a:gd name="T14" fmla="*/ 85 w 117"/>
                    <a:gd name="T15" fmla="*/ 110 h 152"/>
                    <a:gd name="T16" fmla="*/ 85 w 117"/>
                    <a:gd name="T17" fmla="*/ 109 h 152"/>
                    <a:gd name="T18" fmla="*/ 84 w 117"/>
                    <a:gd name="T19" fmla="*/ 104 h 152"/>
                    <a:gd name="T20" fmla="*/ 80 w 117"/>
                    <a:gd name="T21" fmla="*/ 99 h 152"/>
                    <a:gd name="T22" fmla="*/ 71 w 117"/>
                    <a:gd name="T23" fmla="*/ 95 h 152"/>
                    <a:gd name="T24" fmla="*/ 56 w 117"/>
                    <a:gd name="T25" fmla="*/ 90 h 152"/>
                    <a:gd name="T26" fmla="*/ 36 w 117"/>
                    <a:gd name="T27" fmla="*/ 83 h 152"/>
                    <a:gd name="T28" fmla="*/ 20 w 117"/>
                    <a:gd name="T29" fmla="*/ 74 h 152"/>
                    <a:gd name="T30" fmla="*/ 11 w 117"/>
                    <a:gd name="T31" fmla="*/ 62 h 152"/>
                    <a:gd name="T32" fmla="*/ 8 w 117"/>
                    <a:gd name="T33" fmla="*/ 43 h 152"/>
                    <a:gd name="T34" fmla="*/ 8 w 117"/>
                    <a:gd name="T35" fmla="*/ 43 h 152"/>
                    <a:gd name="T36" fmla="*/ 12 w 117"/>
                    <a:gd name="T37" fmla="*/ 25 h 152"/>
                    <a:gd name="T38" fmla="*/ 23 w 117"/>
                    <a:gd name="T39" fmla="*/ 11 h 152"/>
                    <a:gd name="T40" fmla="*/ 40 w 117"/>
                    <a:gd name="T41" fmla="*/ 2 h 152"/>
                    <a:gd name="T42" fmla="*/ 61 w 117"/>
                    <a:gd name="T43" fmla="*/ 0 h 152"/>
                    <a:gd name="T44" fmla="*/ 90 w 117"/>
                    <a:gd name="T45" fmla="*/ 5 h 152"/>
                    <a:gd name="T46" fmla="*/ 115 w 117"/>
                    <a:gd name="T47" fmla="*/ 20 h 152"/>
                    <a:gd name="T48" fmla="*/ 97 w 117"/>
                    <a:gd name="T49" fmla="*/ 44 h 152"/>
                    <a:gd name="T50" fmla="*/ 78 w 117"/>
                    <a:gd name="T51" fmla="*/ 33 h 152"/>
                    <a:gd name="T52" fmla="*/ 59 w 117"/>
                    <a:gd name="T53" fmla="*/ 28 h 152"/>
                    <a:gd name="T54" fmla="*/ 45 w 117"/>
                    <a:gd name="T55" fmla="*/ 32 h 152"/>
                    <a:gd name="T56" fmla="*/ 40 w 117"/>
                    <a:gd name="T57" fmla="*/ 41 h 152"/>
                    <a:gd name="T58" fmla="*/ 40 w 117"/>
                    <a:gd name="T59" fmla="*/ 41 h 152"/>
                    <a:gd name="T60" fmla="*/ 41 w 117"/>
                    <a:gd name="T61" fmla="*/ 47 h 152"/>
                    <a:gd name="T62" fmla="*/ 46 w 117"/>
                    <a:gd name="T63" fmla="*/ 52 h 152"/>
                    <a:gd name="T64" fmla="*/ 56 w 117"/>
                    <a:gd name="T65" fmla="*/ 57 h 152"/>
                    <a:gd name="T66" fmla="*/ 71 w 117"/>
                    <a:gd name="T67" fmla="*/ 61 h 152"/>
                    <a:gd name="T68" fmla="*/ 91 w 117"/>
                    <a:gd name="T69" fmla="*/ 69 h 152"/>
                    <a:gd name="T70" fmla="*/ 106 w 117"/>
                    <a:gd name="T71" fmla="*/ 78 h 152"/>
                    <a:gd name="T72" fmla="*/ 114 w 117"/>
                    <a:gd name="T73" fmla="*/ 90 h 152"/>
                    <a:gd name="T74" fmla="*/ 117 w 117"/>
                    <a:gd name="T75" fmla="*/ 107 h 152"/>
                    <a:gd name="T76" fmla="*/ 117 w 117"/>
                    <a:gd name="T77" fmla="*/ 107 h 152"/>
                    <a:gd name="T78" fmla="*/ 112 w 117"/>
                    <a:gd name="T79" fmla="*/ 127 h 152"/>
                    <a:gd name="T80" fmla="*/ 101 w 117"/>
                    <a:gd name="T81" fmla="*/ 141 h 152"/>
                    <a:gd name="T82" fmla="*/ 84 w 117"/>
                    <a:gd name="T83" fmla="*/ 149 h 152"/>
                    <a:gd name="T84" fmla="*/ 62 w 117"/>
                    <a:gd name="T8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 h="152">
                      <a:moveTo>
                        <a:pt x="62" y="152"/>
                      </a:moveTo>
                      <a:cubicBezTo>
                        <a:pt x="51" y="151"/>
                        <a:pt x="40" y="149"/>
                        <a:pt x="29" y="145"/>
                      </a:cubicBezTo>
                      <a:cubicBezTo>
                        <a:pt x="18" y="141"/>
                        <a:pt x="9" y="135"/>
                        <a:pt x="0" y="126"/>
                      </a:cubicBezTo>
                      <a:cubicBezTo>
                        <a:pt x="20" y="104"/>
                        <a:pt x="20" y="104"/>
                        <a:pt x="20" y="104"/>
                      </a:cubicBezTo>
                      <a:cubicBezTo>
                        <a:pt x="26" y="110"/>
                        <a:pt x="33" y="114"/>
                        <a:pt x="40" y="117"/>
                      </a:cubicBezTo>
                      <a:cubicBezTo>
                        <a:pt x="47" y="121"/>
                        <a:pt x="55" y="123"/>
                        <a:pt x="63" y="123"/>
                      </a:cubicBezTo>
                      <a:cubicBezTo>
                        <a:pt x="70" y="123"/>
                        <a:pt x="75" y="122"/>
                        <a:pt x="79" y="120"/>
                      </a:cubicBezTo>
                      <a:cubicBezTo>
                        <a:pt x="83" y="117"/>
                        <a:pt x="85" y="114"/>
                        <a:pt x="85" y="110"/>
                      </a:cubicBezTo>
                      <a:cubicBezTo>
                        <a:pt x="85" y="109"/>
                        <a:pt x="85" y="109"/>
                        <a:pt x="85" y="109"/>
                      </a:cubicBezTo>
                      <a:cubicBezTo>
                        <a:pt x="85" y="107"/>
                        <a:pt x="85" y="105"/>
                        <a:pt x="84" y="104"/>
                      </a:cubicBezTo>
                      <a:cubicBezTo>
                        <a:pt x="83" y="102"/>
                        <a:pt x="82" y="100"/>
                        <a:pt x="80" y="99"/>
                      </a:cubicBezTo>
                      <a:cubicBezTo>
                        <a:pt x="77" y="98"/>
                        <a:pt x="74" y="96"/>
                        <a:pt x="71" y="95"/>
                      </a:cubicBezTo>
                      <a:cubicBezTo>
                        <a:pt x="67" y="93"/>
                        <a:pt x="62" y="91"/>
                        <a:pt x="56" y="90"/>
                      </a:cubicBezTo>
                      <a:cubicBezTo>
                        <a:pt x="48" y="88"/>
                        <a:pt x="42" y="85"/>
                        <a:pt x="36" y="83"/>
                      </a:cubicBezTo>
                      <a:cubicBezTo>
                        <a:pt x="30" y="81"/>
                        <a:pt x="24" y="78"/>
                        <a:pt x="20" y="74"/>
                      </a:cubicBezTo>
                      <a:cubicBezTo>
                        <a:pt x="16" y="71"/>
                        <a:pt x="13" y="67"/>
                        <a:pt x="11" y="62"/>
                      </a:cubicBezTo>
                      <a:cubicBezTo>
                        <a:pt x="9" y="57"/>
                        <a:pt x="8" y="51"/>
                        <a:pt x="8" y="43"/>
                      </a:cubicBezTo>
                      <a:cubicBezTo>
                        <a:pt x="8" y="43"/>
                        <a:pt x="8" y="43"/>
                        <a:pt x="8" y="43"/>
                      </a:cubicBezTo>
                      <a:cubicBezTo>
                        <a:pt x="8" y="36"/>
                        <a:pt x="10" y="30"/>
                        <a:pt x="12" y="25"/>
                      </a:cubicBezTo>
                      <a:cubicBezTo>
                        <a:pt x="15" y="19"/>
                        <a:pt x="18" y="15"/>
                        <a:pt x="23" y="11"/>
                      </a:cubicBezTo>
                      <a:cubicBezTo>
                        <a:pt x="28" y="7"/>
                        <a:pt x="33" y="4"/>
                        <a:pt x="40" y="2"/>
                      </a:cubicBezTo>
                      <a:cubicBezTo>
                        <a:pt x="46" y="0"/>
                        <a:pt x="53" y="0"/>
                        <a:pt x="61" y="0"/>
                      </a:cubicBezTo>
                      <a:cubicBezTo>
                        <a:pt x="71" y="0"/>
                        <a:pt x="81" y="2"/>
                        <a:pt x="90" y="5"/>
                      </a:cubicBezTo>
                      <a:cubicBezTo>
                        <a:pt x="99" y="9"/>
                        <a:pt x="107" y="14"/>
                        <a:pt x="115" y="20"/>
                      </a:cubicBezTo>
                      <a:cubicBezTo>
                        <a:pt x="97" y="44"/>
                        <a:pt x="97" y="44"/>
                        <a:pt x="97" y="44"/>
                      </a:cubicBezTo>
                      <a:cubicBezTo>
                        <a:pt x="91" y="39"/>
                        <a:pt x="84" y="36"/>
                        <a:pt x="78" y="33"/>
                      </a:cubicBezTo>
                      <a:cubicBezTo>
                        <a:pt x="72" y="30"/>
                        <a:pt x="66" y="29"/>
                        <a:pt x="59" y="28"/>
                      </a:cubicBezTo>
                      <a:cubicBezTo>
                        <a:pt x="53" y="28"/>
                        <a:pt x="48" y="29"/>
                        <a:pt x="45" y="32"/>
                      </a:cubicBezTo>
                      <a:cubicBezTo>
                        <a:pt x="42" y="34"/>
                        <a:pt x="40" y="37"/>
                        <a:pt x="40" y="41"/>
                      </a:cubicBezTo>
                      <a:cubicBezTo>
                        <a:pt x="40" y="41"/>
                        <a:pt x="40" y="41"/>
                        <a:pt x="40" y="41"/>
                      </a:cubicBezTo>
                      <a:cubicBezTo>
                        <a:pt x="40" y="44"/>
                        <a:pt x="40" y="46"/>
                        <a:pt x="41" y="47"/>
                      </a:cubicBezTo>
                      <a:cubicBezTo>
                        <a:pt x="42" y="49"/>
                        <a:pt x="44" y="51"/>
                        <a:pt x="46" y="52"/>
                      </a:cubicBezTo>
                      <a:cubicBezTo>
                        <a:pt x="48" y="54"/>
                        <a:pt x="52" y="55"/>
                        <a:pt x="56" y="57"/>
                      </a:cubicBezTo>
                      <a:cubicBezTo>
                        <a:pt x="60" y="58"/>
                        <a:pt x="65" y="60"/>
                        <a:pt x="71" y="61"/>
                      </a:cubicBezTo>
                      <a:cubicBezTo>
                        <a:pt x="79" y="64"/>
                        <a:pt x="85" y="66"/>
                        <a:pt x="91" y="69"/>
                      </a:cubicBezTo>
                      <a:cubicBezTo>
                        <a:pt x="97" y="71"/>
                        <a:pt x="102" y="74"/>
                        <a:pt x="106" y="78"/>
                      </a:cubicBezTo>
                      <a:cubicBezTo>
                        <a:pt x="110" y="81"/>
                        <a:pt x="112" y="86"/>
                        <a:pt x="114" y="90"/>
                      </a:cubicBezTo>
                      <a:cubicBezTo>
                        <a:pt x="116" y="95"/>
                        <a:pt x="117" y="101"/>
                        <a:pt x="117" y="107"/>
                      </a:cubicBezTo>
                      <a:cubicBezTo>
                        <a:pt x="117" y="107"/>
                        <a:pt x="117" y="107"/>
                        <a:pt x="117" y="107"/>
                      </a:cubicBezTo>
                      <a:cubicBezTo>
                        <a:pt x="117" y="115"/>
                        <a:pt x="115" y="121"/>
                        <a:pt x="112" y="127"/>
                      </a:cubicBezTo>
                      <a:cubicBezTo>
                        <a:pt x="110" y="132"/>
                        <a:pt x="106" y="137"/>
                        <a:pt x="101" y="141"/>
                      </a:cubicBezTo>
                      <a:cubicBezTo>
                        <a:pt x="96" y="145"/>
                        <a:pt x="90" y="147"/>
                        <a:pt x="84" y="149"/>
                      </a:cubicBezTo>
                      <a:cubicBezTo>
                        <a:pt x="77" y="151"/>
                        <a:pt x="70" y="152"/>
                        <a:pt x="62" y="15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74" name="Freeform 48">
                  <a:extLst>
                    <a:ext uri="{FF2B5EF4-FFF2-40B4-BE49-F238E27FC236}">
                      <a16:creationId xmlns:a16="http://schemas.microsoft.com/office/drawing/2014/main" id="{A600E20D-400B-8E44-A505-3C394189117E}"/>
                    </a:ext>
                  </a:extLst>
                </p:cNvPr>
                <p:cNvSpPr>
                  <a:spLocks/>
                </p:cNvSpPr>
                <p:nvPr/>
              </p:nvSpPr>
              <p:spPr bwMode="auto">
                <a:xfrm>
                  <a:off x="14298613" y="3833813"/>
                  <a:ext cx="539750" cy="568325"/>
                </a:xfrm>
                <a:custGeom>
                  <a:avLst/>
                  <a:gdLst>
                    <a:gd name="T0" fmla="*/ 126 w 340"/>
                    <a:gd name="T1" fmla="*/ 175 h 358"/>
                    <a:gd name="T2" fmla="*/ 15 w 340"/>
                    <a:gd name="T3" fmla="*/ 0 h 358"/>
                    <a:gd name="T4" fmla="*/ 105 w 340"/>
                    <a:gd name="T5" fmla="*/ 2 h 358"/>
                    <a:gd name="T6" fmla="*/ 176 w 340"/>
                    <a:gd name="T7" fmla="*/ 118 h 358"/>
                    <a:gd name="T8" fmla="*/ 252 w 340"/>
                    <a:gd name="T9" fmla="*/ 7 h 358"/>
                    <a:gd name="T10" fmla="*/ 340 w 340"/>
                    <a:gd name="T11" fmla="*/ 9 h 358"/>
                    <a:gd name="T12" fmla="*/ 219 w 340"/>
                    <a:gd name="T13" fmla="*/ 177 h 358"/>
                    <a:gd name="T14" fmla="*/ 335 w 340"/>
                    <a:gd name="T15" fmla="*/ 358 h 358"/>
                    <a:gd name="T16" fmla="*/ 245 w 340"/>
                    <a:gd name="T17" fmla="*/ 355 h 358"/>
                    <a:gd name="T18" fmla="*/ 169 w 340"/>
                    <a:gd name="T19" fmla="*/ 234 h 358"/>
                    <a:gd name="T20" fmla="*/ 88 w 340"/>
                    <a:gd name="T21" fmla="*/ 350 h 358"/>
                    <a:gd name="T22" fmla="*/ 0 w 340"/>
                    <a:gd name="T23" fmla="*/ 348 h 358"/>
                    <a:gd name="T24" fmla="*/ 126 w 340"/>
                    <a:gd name="T25" fmla="*/ 17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58">
                      <a:moveTo>
                        <a:pt x="126" y="175"/>
                      </a:moveTo>
                      <a:lnTo>
                        <a:pt x="15" y="0"/>
                      </a:lnTo>
                      <a:lnTo>
                        <a:pt x="105" y="2"/>
                      </a:lnTo>
                      <a:lnTo>
                        <a:pt x="176" y="118"/>
                      </a:lnTo>
                      <a:lnTo>
                        <a:pt x="252" y="7"/>
                      </a:lnTo>
                      <a:lnTo>
                        <a:pt x="340" y="9"/>
                      </a:lnTo>
                      <a:lnTo>
                        <a:pt x="219" y="177"/>
                      </a:lnTo>
                      <a:lnTo>
                        <a:pt x="335" y="358"/>
                      </a:lnTo>
                      <a:lnTo>
                        <a:pt x="245" y="355"/>
                      </a:lnTo>
                      <a:lnTo>
                        <a:pt x="169" y="234"/>
                      </a:lnTo>
                      <a:lnTo>
                        <a:pt x="88" y="350"/>
                      </a:lnTo>
                      <a:lnTo>
                        <a:pt x="0" y="348"/>
                      </a:lnTo>
                      <a:lnTo>
                        <a:pt x="126" y="17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grpSp>
            <p:nvGrpSpPr>
              <p:cNvPr id="89" name="Group 88">
                <a:extLst>
                  <a:ext uri="{FF2B5EF4-FFF2-40B4-BE49-F238E27FC236}">
                    <a16:creationId xmlns:a16="http://schemas.microsoft.com/office/drawing/2014/main" id="{B5F775BB-DB25-3846-A50A-7201C88A71EE}"/>
                  </a:ext>
                </a:extLst>
              </p:cNvPr>
              <p:cNvGrpSpPr/>
              <p:nvPr/>
            </p:nvGrpSpPr>
            <p:grpSpPr>
              <a:xfrm>
                <a:off x="2870130" y="3664805"/>
                <a:ext cx="413497" cy="425441"/>
                <a:chOff x="6693492" y="2824099"/>
                <a:chExt cx="881260" cy="623817"/>
              </a:xfrm>
            </p:grpSpPr>
            <p:grpSp>
              <p:nvGrpSpPr>
                <p:cNvPr id="132" name="Group 131">
                  <a:extLst>
                    <a:ext uri="{FF2B5EF4-FFF2-40B4-BE49-F238E27FC236}">
                      <a16:creationId xmlns:a16="http://schemas.microsoft.com/office/drawing/2014/main" id="{1C8D6244-024F-4744-A7BE-9E864753C3C0}"/>
                    </a:ext>
                  </a:extLst>
                </p:cNvPr>
                <p:cNvGrpSpPr>
                  <a:grpSpLocks noChangeAspect="1"/>
                </p:cNvGrpSpPr>
                <p:nvPr/>
              </p:nvGrpSpPr>
              <p:grpSpPr>
                <a:xfrm>
                  <a:off x="6693492" y="3219603"/>
                  <a:ext cx="881260" cy="228313"/>
                  <a:chOff x="12847638" y="4179888"/>
                  <a:chExt cx="2886074" cy="747713"/>
                </a:xfrm>
              </p:grpSpPr>
              <p:sp>
                <p:nvSpPr>
                  <p:cNvPr id="157" name="Freeform 5">
                    <a:extLst>
                      <a:ext uri="{FF2B5EF4-FFF2-40B4-BE49-F238E27FC236}">
                        <a16:creationId xmlns:a16="http://schemas.microsoft.com/office/drawing/2014/main" id="{0652FDBF-DEFA-B146-9358-607537BED3A0}"/>
                      </a:ext>
                    </a:extLst>
                  </p:cNvPr>
                  <p:cNvSpPr>
                    <a:spLocks/>
                  </p:cNvSpPr>
                  <p:nvPr/>
                </p:nvSpPr>
                <p:spPr bwMode="auto">
                  <a:xfrm>
                    <a:off x="12847638" y="4179888"/>
                    <a:ext cx="2886074" cy="747713"/>
                  </a:xfrm>
                  <a:custGeom>
                    <a:avLst/>
                    <a:gdLst>
                      <a:gd name="T0" fmla="*/ 166 w 1818"/>
                      <a:gd name="T1" fmla="*/ 0 h 471"/>
                      <a:gd name="T2" fmla="*/ 0 w 1818"/>
                      <a:gd name="T3" fmla="*/ 167 h 471"/>
                      <a:gd name="T4" fmla="*/ 0 w 1818"/>
                      <a:gd name="T5" fmla="*/ 471 h 471"/>
                      <a:gd name="T6" fmla="*/ 1653 w 1818"/>
                      <a:gd name="T7" fmla="*/ 471 h 471"/>
                      <a:gd name="T8" fmla="*/ 1818 w 1818"/>
                      <a:gd name="T9" fmla="*/ 304 h 471"/>
                      <a:gd name="T10" fmla="*/ 1818 w 1818"/>
                      <a:gd name="T11" fmla="*/ 0 h 471"/>
                      <a:gd name="T12" fmla="*/ 166 w 1818"/>
                      <a:gd name="T13" fmla="*/ 0 h 471"/>
                    </a:gdLst>
                    <a:ahLst/>
                    <a:cxnLst>
                      <a:cxn ang="0">
                        <a:pos x="T0" y="T1"/>
                      </a:cxn>
                      <a:cxn ang="0">
                        <a:pos x="T2" y="T3"/>
                      </a:cxn>
                      <a:cxn ang="0">
                        <a:pos x="T4" y="T5"/>
                      </a:cxn>
                      <a:cxn ang="0">
                        <a:pos x="T6" y="T7"/>
                      </a:cxn>
                      <a:cxn ang="0">
                        <a:pos x="T8" y="T9"/>
                      </a:cxn>
                      <a:cxn ang="0">
                        <a:pos x="T10" y="T11"/>
                      </a:cxn>
                      <a:cxn ang="0">
                        <a:pos x="T12" y="T13"/>
                      </a:cxn>
                    </a:cxnLst>
                    <a:rect l="0" t="0" r="r" b="b"/>
                    <a:pathLst>
                      <a:path w="1818" h="471">
                        <a:moveTo>
                          <a:pt x="166" y="0"/>
                        </a:moveTo>
                        <a:lnTo>
                          <a:pt x="0" y="167"/>
                        </a:lnTo>
                        <a:lnTo>
                          <a:pt x="0" y="471"/>
                        </a:lnTo>
                        <a:lnTo>
                          <a:pt x="1653" y="471"/>
                        </a:lnTo>
                        <a:lnTo>
                          <a:pt x="1818" y="304"/>
                        </a:lnTo>
                        <a:lnTo>
                          <a:pt x="1818" y="0"/>
                        </a:lnTo>
                        <a:lnTo>
                          <a:pt x="166"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58" name="Freeform 6">
                    <a:extLst>
                      <a:ext uri="{FF2B5EF4-FFF2-40B4-BE49-F238E27FC236}">
                        <a16:creationId xmlns:a16="http://schemas.microsoft.com/office/drawing/2014/main" id="{4AC72487-1EA1-3545-8F90-E4EA8125018E}"/>
                      </a:ext>
                    </a:extLst>
                  </p:cNvPr>
                  <p:cNvSpPr>
                    <a:spLocks/>
                  </p:cNvSpPr>
                  <p:nvPr/>
                </p:nvSpPr>
                <p:spPr bwMode="auto">
                  <a:xfrm>
                    <a:off x="12847638" y="4445000"/>
                    <a:ext cx="2624137" cy="482600"/>
                  </a:xfrm>
                  <a:custGeom>
                    <a:avLst/>
                    <a:gdLst>
                      <a:gd name="T0" fmla="*/ 1653 w 1653"/>
                      <a:gd name="T1" fmla="*/ 304 h 304"/>
                      <a:gd name="T2" fmla="*/ 0 w 1653"/>
                      <a:gd name="T3" fmla="*/ 304 h 304"/>
                      <a:gd name="T4" fmla="*/ 0 w 1653"/>
                      <a:gd name="T5" fmla="*/ 69 h 304"/>
                      <a:gd name="T6" fmla="*/ 0 w 1653"/>
                      <a:gd name="T7" fmla="*/ 0 h 304"/>
                      <a:gd name="T8" fmla="*/ 1653 w 1653"/>
                      <a:gd name="T9" fmla="*/ 0 h 304"/>
                      <a:gd name="T10" fmla="*/ 1653 w 1653"/>
                      <a:gd name="T11" fmla="*/ 304 h 304"/>
                    </a:gdLst>
                    <a:ahLst/>
                    <a:cxnLst>
                      <a:cxn ang="0">
                        <a:pos x="T0" y="T1"/>
                      </a:cxn>
                      <a:cxn ang="0">
                        <a:pos x="T2" y="T3"/>
                      </a:cxn>
                      <a:cxn ang="0">
                        <a:pos x="T4" y="T5"/>
                      </a:cxn>
                      <a:cxn ang="0">
                        <a:pos x="T6" y="T7"/>
                      </a:cxn>
                      <a:cxn ang="0">
                        <a:pos x="T8" y="T9"/>
                      </a:cxn>
                      <a:cxn ang="0">
                        <a:pos x="T10" y="T11"/>
                      </a:cxn>
                    </a:cxnLst>
                    <a:rect l="0" t="0" r="r" b="b"/>
                    <a:pathLst>
                      <a:path w="1653" h="304">
                        <a:moveTo>
                          <a:pt x="1653" y="304"/>
                        </a:moveTo>
                        <a:lnTo>
                          <a:pt x="0" y="304"/>
                        </a:lnTo>
                        <a:lnTo>
                          <a:pt x="0" y="69"/>
                        </a:lnTo>
                        <a:lnTo>
                          <a:pt x="0" y="0"/>
                        </a:lnTo>
                        <a:lnTo>
                          <a:pt x="1653" y="0"/>
                        </a:lnTo>
                        <a:lnTo>
                          <a:pt x="1653" y="304"/>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59" name="Freeform 7">
                    <a:extLst>
                      <a:ext uri="{FF2B5EF4-FFF2-40B4-BE49-F238E27FC236}">
                        <a16:creationId xmlns:a16="http://schemas.microsoft.com/office/drawing/2014/main" id="{32CAB7B8-1009-8149-9CD4-85DF54A8F716}"/>
                      </a:ext>
                    </a:extLst>
                  </p:cNvPr>
                  <p:cNvSpPr>
                    <a:spLocks/>
                  </p:cNvSpPr>
                  <p:nvPr/>
                </p:nvSpPr>
                <p:spPr bwMode="auto">
                  <a:xfrm>
                    <a:off x="13803313" y="4445000"/>
                    <a:ext cx="1668462" cy="482600"/>
                  </a:xfrm>
                  <a:custGeom>
                    <a:avLst/>
                    <a:gdLst>
                      <a:gd name="T0" fmla="*/ 1051 w 1051"/>
                      <a:gd name="T1" fmla="*/ 304 h 304"/>
                      <a:gd name="T2" fmla="*/ 311 w 1051"/>
                      <a:gd name="T3" fmla="*/ 304 h 304"/>
                      <a:gd name="T4" fmla="*/ 0 w 1051"/>
                      <a:gd name="T5" fmla="*/ 304 h 304"/>
                      <a:gd name="T6" fmla="*/ 295 w 1051"/>
                      <a:gd name="T7" fmla="*/ 0 h 304"/>
                      <a:gd name="T8" fmla="*/ 1051 w 1051"/>
                      <a:gd name="T9" fmla="*/ 0 h 304"/>
                      <a:gd name="T10" fmla="*/ 1051 w 1051"/>
                      <a:gd name="T11" fmla="*/ 304 h 304"/>
                    </a:gdLst>
                    <a:ahLst/>
                    <a:cxnLst>
                      <a:cxn ang="0">
                        <a:pos x="T0" y="T1"/>
                      </a:cxn>
                      <a:cxn ang="0">
                        <a:pos x="T2" y="T3"/>
                      </a:cxn>
                      <a:cxn ang="0">
                        <a:pos x="T4" y="T5"/>
                      </a:cxn>
                      <a:cxn ang="0">
                        <a:pos x="T6" y="T7"/>
                      </a:cxn>
                      <a:cxn ang="0">
                        <a:pos x="T8" y="T9"/>
                      </a:cxn>
                      <a:cxn ang="0">
                        <a:pos x="T10" y="T11"/>
                      </a:cxn>
                    </a:cxnLst>
                    <a:rect l="0" t="0" r="r" b="b"/>
                    <a:pathLst>
                      <a:path w="1051" h="304">
                        <a:moveTo>
                          <a:pt x="1051" y="304"/>
                        </a:moveTo>
                        <a:lnTo>
                          <a:pt x="311" y="304"/>
                        </a:lnTo>
                        <a:lnTo>
                          <a:pt x="0" y="304"/>
                        </a:lnTo>
                        <a:lnTo>
                          <a:pt x="295" y="0"/>
                        </a:lnTo>
                        <a:lnTo>
                          <a:pt x="1051" y="0"/>
                        </a:lnTo>
                        <a:lnTo>
                          <a:pt x="1051" y="30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60" name="Freeform 8">
                    <a:extLst>
                      <a:ext uri="{FF2B5EF4-FFF2-40B4-BE49-F238E27FC236}">
                        <a16:creationId xmlns:a16="http://schemas.microsoft.com/office/drawing/2014/main" id="{E5CF68AF-9714-544B-AF46-504706E1C108}"/>
                      </a:ext>
                    </a:extLst>
                  </p:cNvPr>
                  <p:cNvSpPr>
                    <a:spLocks/>
                  </p:cNvSpPr>
                  <p:nvPr/>
                </p:nvSpPr>
                <p:spPr bwMode="auto">
                  <a:xfrm>
                    <a:off x="15471775" y="4179888"/>
                    <a:ext cx="261937" cy="747713"/>
                  </a:xfrm>
                  <a:custGeom>
                    <a:avLst/>
                    <a:gdLst>
                      <a:gd name="T0" fmla="*/ 0 w 165"/>
                      <a:gd name="T1" fmla="*/ 471 h 471"/>
                      <a:gd name="T2" fmla="*/ 165 w 165"/>
                      <a:gd name="T3" fmla="*/ 304 h 471"/>
                      <a:gd name="T4" fmla="*/ 165 w 165"/>
                      <a:gd name="T5" fmla="*/ 236 h 471"/>
                      <a:gd name="T6" fmla="*/ 165 w 165"/>
                      <a:gd name="T7" fmla="*/ 0 h 471"/>
                      <a:gd name="T8" fmla="*/ 0 w 165"/>
                      <a:gd name="T9" fmla="*/ 167 h 471"/>
                      <a:gd name="T10" fmla="*/ 0 w 165"/>
                      <a:gd name="T11" fmla="*/ 471 h 471"/>
                    </a:gdLst>
                    <a:ahLst/>
                    <a:cxnLst>
                      <a:cxn ang="0">
                        <a:pos x="T0" y="T1"/>
                      </a:cxn>
                      <a:cxn ang="0">
                        <a:pos x="T2" y="T3"/>
                      </a:cxn>
                      <a:cxn ang="0">
                        <a:pos x="T4" y="T5"/>
                      </a:cxn>
                      <a:cxn ang="0">
                        <a:pos x="T6" y="T7"/>
                      </a:cxn>
                      <a:cxn ang="0">
                        <a:pos x="T8" y="T9"/>
                      </a:cxn>
                      <a:cxn ang="0">
                        <a:pos x="T10" y="T11"/>
                      </a:cxn>
                    </a:cxnLst>
                    <a:rect l="0" t="0" r="r" b="b"/>
                    <a:pathLst>
                      <a:path w="165" h="471">
                        <a:moveTo>
                          <a:pt x="0" y="471"/>
                        </a:moveTo>
                        <a:lnTo>
                          <a:pt x="165" y="304"/>
                        </a:lnTo>
                        <a:lnTo>
                          <a:pt x="165" y="236"/>
                        </a:lnTo>
                        <a:lnTo>
                          <a:pt x="165" y="0"/>
                        </a:lnTo>
                        <a:lnTo>
                          <a:pt x="0" y="167"/>
                        </a:lnTo>
                        <a:lnTo>
                          <a:pt x="0" y="47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61" name="Freeform 9">
                    <a:extLst>
                      <a:ext uri="{FF2B5EF4-FFF2-40B4-BE49-F238E27FC236}">
                        <a16:creationId xmlns:a16="http://schemas.microsoft.com/office/drawing/2014/main" id="{DC3F62C9-6EA1-F94E-B08D-347338CC418E}"/>
                      </a:ext>
                    </a:extLst>
                  </p:cNvPr>
                  <p:cNvSpPr>
                    <a:spLocks/>
                  </p:cNvSpPr>
                  <p:nvPr/>
                </p:nvSpPr>
                <p:spPr bwMode="auto">
                  <a:xfrm>
                    <a:off x="12847638" y="4179888"/>
                    <a:ext cx="2886074" cy="265113"/>
                  </a:xfrm>
                  <a:custGeom>
                    <a:avLst/>
                    <a:gdLst>
                      <a:gd name="T0" fmla="*/ 1818 w 1818"/>
                      <a:gd name="T1" fmla="*/ 0 h 167"/>
                      <a:gd name="T2" fmla="*/ 1653 w 1818"/>
                      <a:gd name="T3" fmla="*/ 167 h 167"/>
                      <a:gd name="T4" fmla="*/ 0 w 1818"/>
                      <a:gd name="T5" fmla="*/ 167 h 167"/>
                      <a:gd name="T6" fmla="*/ 166 w 1818"/>
                      <a:gd name="T7" fmla="*/ 0 h 167"/>
                      <a:gd name="T8" fmla="*/ 909 w 1818"/>
                      <a:gd name="T9" fmla="*/ 0 h 167"/>
                      <a:gd name="T10" fmla="*/ 1818 w 1818"/>
                      <a:gd name="T11" fmla="*/ 0 h 167"/>
                    </a:gdLst>
                    <a:ahLst/>
                    <a:cxnLst>
                      <a:cxn ang="0">
                        <a:pos x="T0" y="T1"/>
                      </a:cxn>
                      <a:cxn ang="0">
                        <a:pos x="T2" y="T3"/>
                      </a:cxn>
                      <a:cxn ang="0">
                        <a:pos x="T4" y="T5"/>
                      </a:cxn>
                      <a:cxn ang="0">
                        <a:pos x="T6" y="T7"/>
                      </a:cxn>
                      <a:cxn ang="0">
                        <a:pos x="T8" y="T9"/>
                      </a:cxn>
                      <a:cxn ang="0">
                        <a:pos x="T10" y="T11"/>
                      </a:cxn>
                    </a:cxnLst>
                    <a:rect l="0" t="0" r="r" b="b"/>
                    <a:pathLst>
                      <a:path w="1818" h="167">
                        <a:moveTo>
                          <a:pt x="1818" y="0"/>
                        </a:moveTo>
                        <a:lnTo>
                          <a:pt x="1653" y="167"/>
                        </a:lnTo>
                        <a:lnTo>
                          <a:pt x="0" y="167"/>
                        </a:lnTo>
                        <a:lnTo>
                          <a:pt x="166" y="0"/>
                        </a:lnTo>
                        <a:lnTo>
                          <a:pt x="909" y="0"/>
                        </a:lnTo>
                        <a:lnTo>
                          <a:pt x="181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62" name="Rectangle 10">
                    <a:extLst>
                      <a:ext uri="{FF2B5EF4-FFF2-40B4-BE49-F238E27FC236}">
                        <a16:creationId xmlns:a16="http://schemas.microsoft.com/office/drawing/2014/main" id="{37FB673E-49E5-EF46-A648-D4CD75B12BC0}"/>
                      </a:ext>
                    </a:extLst>
                  </p:cNvPr>
                  <p:cNvSpPr>
                    <a:spLocks noChangeArrowheads="1"/>
                  </p:cNvSpPr>
                  <p:nvPr/>
                </p:nvSpPr>
                <p:spPr bwMode="auto">
                  <a:xfrm>
                    <a:off x="12941300" y="4554538"/>
                    <a:ext cx="2430462" cy="2778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63" name="Freeform 11">
                    <a:extLst>
                      <a:ext uri="{FF2B5EF4-FFF2-40B4-BE49-F238E27FC236}">
                        <a16:creationId xmlns:a16="http://schemas.microsoft.com/office/drawing/2014/main" id="{AB947640-3079-A846-848D-7EEF0A070305}"/>
                      </a:ext>
                    </a:extLst>
                  </p:cNvPr>
                  <p:cNvSpPr>
                    <a:spLocks/>
                  </p:cNvSpPr>
                  <p:nvPr/>
                </p:nvSpPr>
                <p:spPr bwMode="auto">
                  <a:xfrm>
                    <a:off x="12941300" y="4554538"/>
                    <a:ext cx="1225550" cy="277813"/>
                  </a:xfrm>
                  <a:custGeom>
                    <a:avLst/>
                    <a:gdLst>
                      <a:gd name="T0" fmla="*/ 603 w 772"/>
                      <a:gd name="T1" fmla="*/ 175 h 175"/>
                      <a:gd name="T2" fmla="*/ 0 w 772"/>
                      <a:gd name="T3" fmla="*/ 175 h 175"/>
                      <a:gd name="T4" fmla="*/ 0 w 772"/>
                      <a:gd name="T5" fmla="*/ 0 h 175"/>
                      <a:gd name="T6" fmla="*/ 772 w 772"/>
                      <a:gd name="T7" fmla="*/ 0 h 175"/>
                      <a:gd name="T8" fmla="*/ 603 w 772"/>
                      <a:gd name="T9" fmla="*/ 175 h 175"/>
                    </a:gdLst>
                    <a:ahLst/>
                    <a:cxnLst>
                      <a:cxn ang="0">
                        <a:pos x="T0" y="T1"/>
                      </a:cxn>
                      <a:cxn ang="0">
                        <a:pos x="T2" y="T3"/>
                      </a:cxn>
                      <a:cxn ang="0">
                        <a:pos x="T4" y="T5"/>
                      </a:cxn>
                      <a:cxn ang="0">
                        <a:pos x="T6" y="T7"/>
                      </a:cxn>
                      <a:cxn ang="0">
                        <a:pos x="T8" y="T9"/>
                      </a:cxn>
                    </a:cxnLst>
                    <a:rect l="0" t="0" r="r" b="b"/>
                    <a:pathLst>
                      <a:path w="772" h="175">
                        <a:moveTo>
                          <a:pt x="603" y="175"/>
                        </a:moveTo>
                        <a:lnTo>
                          <a:pt x="0" y="175"/>
                        </a:lnTo>
                        <a:lnTo>
                          <a:pt x="0" y="0"/>
                        </a:lnTo>
                        <a:lnTo>
                          <a:pt x="772" y="0"/>
                        </a:lnTo>
                        <a:lnTo>
                          <a:pt x="603" y="175"/>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64" name="Rectangle 12">
                    <a:extLst>
                      <a:ext uri="{FF2B5EF4-FFF2-40B4-BE49-F238E27FC236}">
                        <a16:creationId xmlns:a16="http://schemas.microsoft.com/office/drawing/2014/main" id="{7D6A2C53-3580-8E4A-B582-DAFC1FA4B7EF}"/>
                      </a:ext>
                    </a:extLst>
                  </p:cNvPr>
                  <p:cNvSpPr>
                    <a:spLocks noChangeArrowheads="1"/>
                  </p:cNvSpPr>
                  <p:nvPr/>
                </p:nvSpPr>
                <p:spPr bwMode="auto">
                  <a:xfrm>
                    <a:off x="14563725" y="4649788"/>
                    <a:ext cx="88900"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65" name="Rectangle 13">
                    <a:extLst>
                      <a:ext uri="{FF2B5EF4-FFF2-40B4-BE49-F238E27FC236}">
                        <a16:creationId xmlns:a16="http://schemas.microsoft.com/office/drawing/2014/main" id="{9D3C9883-56A2-9649-80F3-706D41C45A51}"/>
                      </a:ext>
                    </a:extLst>
                  </p:cNvPr>
                  <p:cNvSpPr>
                    <a:spLocks noChangeArrowheads="1"/>
                  </p:cNvSpPr>
                  <p:nvPr/>
                </p:nvSpPr>
                <p:spPr bwMode="auto">
                  <a:xfrm>
                    <a:off x="147447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66" name="Rectangle 14">
                    <a:extLst>
                      <a:ext uri="{FF2B5EF4-FFF2-40B4-BE49-F238E27FC236}">
                        <a16:creationId xmlns:a16="http://schemas.microsoft.com/office/drawing/2014/main" id="{8E5604BF-01BA-3B44-99C9-26FE3ECF959E}"/>
                      </a:ext>
                    </a:extLst>
                  </p:cNvPr>
                  <p:cNvSpPr>
                    <a:spLocks noChangeArrowheads="1"/>
                  </p:cNvSpPr>
                  <p:nvPr/>
                </p:nvSpPr>
                <p:spPr bwMode="auto">
                  <a:xfrm>
                    <a:off x="149225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67" name="Rectangle 15">
                    <a:extLst>
                      <a:ext uri="{FF2B5EF4-FFF2-40B4-BE49-F238E27FC236}">
                        <a16:creationId xmlns:a16="http://schemas.microsoft.com/office/drawing/2014/main" id="{3705D9B6-17B8-1C4B-B892-8EB4A0729F39}"/>
                      </a:ext>
                    </a:extLst>
                  </p:cNvPr>
                  <p:cNvSpPr>
                    <a:spLocks noChangeArrowheads="1"/>
                  </p:cNvSpPr>
                  <p:nvPr/>
                </p:nvSpPr>
                <p:spPr bwMode="auto">
                  <a:xfrm>
                    <a:off x="1510665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grpSp>
            <p:grpSp>
              <p:nvGrpSpPr>
                <p:cNvPr id="133" name="Group 132">
                  <a:extLst>
                    <a:ext uri="{FF2B5EF4-FFF2-40B4-BE49-F238E27FC236}">
                      <a16:creationId xmlns:a16="http://schemas.microsoft.com/office/drawing/2014/main" id="{5C1D9041-94BF-F546-8CA6-305666B81099}"/>
                    </a:ext>
                  </a:extLst>
                </p:cNvPr>
                <p:cNvGrpSpPr>
                  <a:grpSpLocks noChangeAspect="1"/>
                </p:cNvGrpSpPr>
                <p:nvPr/>
              </p:nvGrpSpPr>
              <p:grpSpPr>
                <a:xfrm>
                  <a:off x="6693492" y="3021851"/>
                  <a:ext cx="881260" cy="228313"/>
                  <a:chOff x="12847638" y="4179888"/>
                  <a:chExt cx="2886074" cy="747713"/>
                </a:xfrm>
              </p:grpSpPr>
              <p:sp>
                <p:nvSpPr>
                  <p:cNvPr id="146" name="Freeform 5">
                    <a:extLst>
                      <a:ext uri="{FF2B5EF4-FFF2-40B4-BE49-F238E27FC236}">
                        <a16:creationId xmlns:a16="http://schemas.microsoft.com/office/drawing/2014/main" id="{65AEDF3F-42B2-DD46-AB76-B9335C8442AE}"/>
                      </a:ext>
                    </a:extLst>
                  </p:cNvPr>
                  <p:cNvSpPr>
                    <a:spLocks/>
                  </p:cNvSpPr>
                  <p:nvPr/>
                </p:nvSpPr>
                <p:spPr bwMode="auto">
                  <a:xfrm>
                    <a:off x="12847638" y="4179888"/>
                    <a:ext cx="2886074" cy="747713"/>
                  </a:xfrm>
                  <a:custGeom>
                    <a:avLst/>
                    <a:gdLst>
                      <a:gd name="T0" fmla="*/ 166 w 1818"/>
                      <a:gd name="T1" fmla="*/ 0 h 471"/>
                      <a:gd name="T2" fmla="*/ 0 w 1818"/>
                      <a:gd name="T3" fmla="*/ 167 h 471"/>
                      <a:gd name="T4" fmla="*/ 0 w 1818"/>
                      <a:gd name="T5" fmla="*/ 471 h 471"/>
                      <a:gd name="T6" fmla="*/ 1653 w 1818"/>
                      <a:gd name="T7" fmla="*/ 471 h 471"/>
                      <a:gd name="T8" fmla="*/ 1818 w 1818"/>
                      <a:gd name="T9" fmla="*/ 304 h 471"/>
                      <a:gd name="T10" fmla="*/ 1818 w 1818"/>
                      <a:gd name="T11" fmla="*/ 0 h 471"/>
                      <a:gd name="T12" fmla="*/ 166 w 1818"/>
                      <a:gd name="T13" fmla="*/ 0 h 471"/>
                    </a:gdLst>
                    <a:ahLst/>
                    <a:cxnLst>
                      <a:cxn ang="0">
                        <a:pos x="T0" y="T1"/>
                      </a:cxn>
                      <a:cxn ang="0">
                        <a:pos x="T2" y="T3"/>
                      </a:cxn>
                      <a:cxn ang="0">
                        <a:pos x="T4" y="T5"/>
                      </a:cxn>
                      <a:cxn ang="0">
                        <a:pos x="T6" y="T7"/>
                      </a:cxn>
                      <a:cxn ang="0">
                        <a:pos x="T8" y="T9"/>
                      </a:cxn>
                      <a:cxn ang="0">
                        <a:pos x="T10" y="T11"/>
                      </a:cxn>
                      <a:cxn ang="0">
                        <a:pos x="T12" y="T13"/>
                      </a:cxn>
                    </a:cxnLst>
                    <a:rect l="0" t="0" r="r" b="b"/>
                    <a:pathLst>
                      <a:path w="1818" h="471">
                        <a:moveTo>
                          <a:pt x="166" y="0"/>
                        </a:moveTo>
                        <a:lnTo>
                          <a:pt x="0" y="167"/>
                        </a:lnTo>
                        <a:lnTo>
                          <a:pt x="0" y="471"/>
                        </a:lnTo>
                        <a:lnTo>
                          <a:pt x="1653" y="471"/>
                        </a:lnTo>
                        <a:lnTo>
                          <a:pt x="1818" y="304"/>
                        </a:lnTo>
                        <a:lnTo>
                          <a:pt x="1818" y="0"/>
                        </a:lnTo>
                        <a:lnTo>
                          <a:pt x="166"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47" name="Freeform 6">
                    <a:extLst>
                      <a:ext uri="{FF2B5EF4-FFF2-40B4-BE49-F238E27FC236}">
                        <a16:creationId xmlns:a16="http://schemas.microsoft.com/office/drawing/2014/main" id="{77344FCB-7B58-F141-8E51-23E7B462BC33}"/>
                      </a:ext>
                    </a:extLst>
                  </p:cNvPr>
                  <p:cNvSpPr>
                    <a:spLocks/>
                  </p:cNvSpPr>
                  <p:nvPr/>
                </p:nvSpPr>
                <p:spPr bwMode="auto">
                  <a:xfrm>
                    <a:off x="12847638" y="4445000"/>
                    <a:ext cx="2624137" cy="482600"/>
                  </a:xfrm>
                  <a:custGeom>
                    <a:avLst/>
                    <a:gdLst>
                      <a:gd name="T0" fmla="*/ 1653 w 1653"/>
                      <a:gd name="T1" fmla="*/ 304 h 304"/>
                      <a:gd name="T2" fmla="*/ 0 w 1653"/>
                      <a:gd name="T3" fmla="*/ 304 h 304"/>
                      <a:gd name="T4" fmla="*/ 0 w 1653"/>
                      <a:gd name="T5" fmla="*/ 69 h 304"/>
                      <a:gd name="T6" fmla="*/ 0 w 1653"/>
                      <a:gd name="T7" fmla="*/ 0 h 304"/>
                      <a:gd name="T8" fmla="*/ 1653 w 1653"/>
                      <a:gd name="T9" fmla="*/ 0 h 304"/>
                      <a:gd name="T10" fmla="*/ 1653 w 1653"/>
                      <a:gd name="T11" fmla="*/ 304 h 304"/>
                    </a:gdLst>
                    <a:ahLst/>
                    <a:cxnLst>
                      <a:cxn ang="0">
                        <a:pos x="T0" y="T1"/>
                      </a:cxn>
                      <a:cxn ang="0">
                        <a:pos x="T2" y="T3"/>
                      </a:cxn>
                      <a:cxn ang="0">
                        <a:pos x="T4" y="T5"/>
                      </a:cxn>
                      <a:cxn ang="0">
                        <a:pos x="T6" y="T7"/>
                      </a:cxn>
                      <a:cxn ang="0">
                        <a:pos x="T8" y="T9"/>
                      </a:cxn>
                      <a:cxn ang="0">
                        <a:pos x="T10" y="T11"/>
                      </a:cxn>
                    </a:cxnLst>
                    <a:rect l="0" t="0" r="r" b="b"/>
                    <a:pathLst>
                      <a:path w="1653" h="304">
                        <a:moveTo>
                          <a:pt x="1653" y="304"/>
                        </a:moveTo>
                        <a:lnTo>
                          <a:pt x="0" y="304"/>
                        </a:lnTo>
                        <a:lnTo>
                          <a:pt x="0" y="69"/>
                        </a:lnTo>
                        <a:lnTo>
                          <a:pt x="0" y="0"/>
                        </a:lnTo>
                        <a:lnTo>
                          <a:pt x="1653" y="0"/>
                        </a:lnTo>
                        <a:lnTo>
                          <a:pt x="1653" y="304"/>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48" name="Freeform 7">
                    <a:extLst>
                      <a:ext uri="{FF2B5EF4-FFF2-40B4-BE49-F238E27FC236}">
                        <a16:creationId xmlns:a16="http://schemas.microsoft.com/office/drawing/2014/main" id="{7E282DA0-2996-454B-8FF7-2C2ABDE6174D}"/>
                      </a:ext>
                    </a:extLst>
                  </p:cNvPr>
                  <p:cNvSpPr>
                    <a:spLocks/>
                  </p:cNvSpPr>
                  <p:nvPr/>
                </p:nvSpPr>
                <p:spPr bwMode="auto">
                  <a:xfrm>
                    <a:off x="13803313" y="4445000"/>
                    <a:ext cx="1668462" cy="482600"/>
                  </a:xfrm>
                  <a:custGeom>
                    <a:avLst/>
                    <a:gdLst>
                      <a:gd name="T0" fmla="*/ 1051 w 1051"/>
                      <a:gd name="T1" fmla="*/ 304 h 304"/>
                      <a:gd name="T2" fmla="*/ 311 w 1051"/>
                      <a:gd name="T3" fmla="*/ 304 h 304"/>
                      <a:gd name="T4" fmla="*/ 0 w 1051"/>
                      <a:gd name="T5" fmla="*/ 304 h 304"/>
                      <a:gd name="T6" fmla="*/ 295 w 1051"/>
                      <a:gd name="T7" fmla="*/ 0 h 304"/>
                      <a:gd name="T8" fmla="*/ 1051 w 1051"/>
                      <a:gd name="T9" fmla="*/ 0 h 304"/>
                      <a:gd name="T10" fmla="*/ 1051 w 1051"/>
                      <a:gd name="T11" fmla="*/ 304 h 304"/>
                    </a:gdLst>
                    <a:ahLst/>
                    <a:cxnLst>
                      <a:cxn ang="0">
                        <a:pos x="T0" y="T1"/>
                      </a:cxn>
                      <a:cxn ang="0">
                        <a:pos x="T2" y="T3"/>
                      </a:cxn>
                      <a:cxn ang="0">
                        <a:pos x="T4" y="T5"/>
                      </a:cxn>
                      <a:cxn ang="0">
                        <a:pos x="T6" y="T7"/>
                      </a:cxn>
                      <a:cxn ang="0">
                        <a:pos x="T8" y="T9"/>
                      </a:cxn>
                      <a:cxn ang="0">
                        <a:pos x="T10" y="T11"/>
                      </a:cxn>
                    </a:cxnLst>
                    <a:rect l="0" t="0" r="r" b="b"/>
                    <a:pathLst>
                      <a:path w="1051" h="304">
                        <a:moveTo>
                          <a:pt x="1051" y="304"/>
                        </a:moveTo>
                        <a:lnTo>
                          <a:pt x="311" y="304"/>
                        </a:lnTo>
                        <a:lnTo>
                          <a:pt x="0" y="304"/>
                        </a:lnTo>
                        <a:lnTo>
                          <a:pt x="295" y="0"/>
                        </a:lnTo>
                        <a:lnTo>
                          <a:pt x="1051" y="0"/>
                        </a:lnTo>
                        <a:lnTo>
                          <a:pt x="1051" y="30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49" name="Freeform 8">
                    <a:extLst>
                      <a:ext uri="{FF2B5EF4-FFF2-40B4-BE49-F238E27FC236}">
                        <a16:creationId xmlns:a16="http://schemas.microsoft.com/office/drawing/2014/main" id="{40B7ADF3-E7EA-9D4E-B9E2-9E35F47FE520}"/>
                      </a:ext>
                    </a:extLst>
                  </p:cNvPr>
                  <p:cNvSpPr>
                    <a:spLocks/>
                  </p:cNvSpPr>
                  <p:nvPr/>
                </p:nvSpPr>
                <p:spPr bwMode="auto">
                  <a:xfrm>
                    <a:off x="15471775" y="4179888"/>
                    <a:ext cx="261937" cy="747713"/>
                  </a:xfrm>
                  <a:custGeom>
                    <a:avLst/>
                    <a:gdLst>
                      <a:gd name="T0" fmla="*/ 0 w 165"/>
                      <a:gd name="T1" fmla="*/ 471 h 471"/>
                      <a:gd name="T2" fmla="*/ 165 w 165"/>
                      <a:gd name="T3" fmla="*/ 304 h 471"/>
                      <a:gd name="T4" fmla="*/ 165 w 165"/>
                      <a:gd name="T5" fmla="*/ 236 h 471"/>
                      <a:gd name="T6" fmla="*/ 165 w 165"/>
                      <a:gd name="T7" fmla="*/ 0 h 471"/>
                      <a:gd name="T8" fmla="*/ 0 w 165"/>
                      <a:gd name="T9" fmla="*/ 167 h 471"/>
                      <a:gd name="T10" fmla="*/ 0 w 165"/>
                      <a:gd name="T11" fmla="*/ 471 h 471"/>
                    </a:gdLst>
                    <a:ahLst/>
                    <a:cxnLst>
                      <a:cxn ang="0">
                        <a:pos x="T0" y="T1"/>
                      </a:cxn>
                      <a:cxn ang="0">
                        <a:pos x="T2" y="T3"/>
                      </a:cxn>
                      <a:cxn ang="0">
                        <a:pos x="T4" y="T5"/>
                      </a:cxn>
                      <a:cxn ang="0">
                        <a:pos x="T6" y="T7"/>
                      </a:cxn>
                      <a:cxn ang="0">
                        <a:pos x="T8" y="T9"/>
                      </a:cxn>
                      <a:cxn ang="0">
                        <a:pos x="T10" y="T11"/>
                      </a:cxn>
                    </a:cxnLst>
                    <a:rect l="0" t="0" r="r" b="b"/>
                    <a:pathLst>
                      <a:path w="165" h="471">
                        <a:moveTo>
                          <a:pt x="0" y="471"/>
                        </a:moveTo>
                        <a:lnTo>
                          <a:pt x="165" y="304"/>
                        </a:lnTo>
                        <a:lnTo>
                          <a:pt x="165" y="236"/>
                        </a:lnTo>
                        <a:lnTo>
                          <a:pt x="165" y="0"/>
                        </a:lnTo>
                        <a:lnTo>
                          <a:pt x="0" y="167"/>
                        </a:lnTo>
                        <a:lnTo>
                          <a:pt x="0" y="47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50" name="Freeform 9">
                    <a:extLst>
                      <a:ext uri="{FF2B5EF4-FFF2-40B4-BE49-F238E27FC236}">
                        <a16:creationId xmlns:a16="http://schemas.microsoft.com/office/drawing/2014/main" id="{46D7F928-42C8-EF47-AE89-A45171D3BD0F}"/>
                      </a:ext>
                    </a:extLst>
                  </p:cNvPr>
                  <p:cNvSpPr>
                    <a:spLocks/>
                  </p:cNvSpPr>
                  <p:nvPr/>
                </p:nvSpPr>
                <p:spPr bwMode="auto">
                  <a:xfrm>
                    <a:off x="12847638" y="4179888"/>
                    <a:ext cx="2886074" cy="265113"/>
                  </a:xfrm>
                  <a:custGeom>
                    <a:avLst/>
                    <a:gdLst>
                      <a:gd name="T0" fmla="*/ 1818 w 1818"/>
                      <a:gd name="T1" fmla="*/ 0 h 167"/>
                      <a:gd name="T2" fmla="*/ 1653 w 1818"/>
                      <a:gd name="T3" fmla="*/ 167 h 167"/>
                      <a:gd name="T4" fmla="*/ 0 w 1818"/>
                      <a:gd name="T5" fmla="*/ 167 h 167"/>
                      <a:gd name="T6" fmla="*/ 166 w 1818"/>
                      <a:gd name="T7" fmla="*/ 0 h 167"/>
                      <a:gd name="T8" fmla="*/ 909 w 1818"/>
                      <a:gd name="T9" fmla="*/ 0 h 167"/>
                      <a:gd name="T10" fmla="*/ 1818 w 1818"/>
                      <a:gd name="T11" fmla="*/ 0 h 167"/>
                    </a:gdLst>
                    <a:ahLst/>
                    <a:cxnLst>
                      <a:cxn ang="0">
                        <a:pos x="T0" y="T1"/>
                      </a:cxn>
                      <a:cxn ang="0">
                        <a:pos x="T2" y="T3"/>
                      </a:cxn>
                      <a:cxn ang="0">
                        <a:pos x="T4" y="T5"/>
                      </a:cxn>
                      <a:cxn ang="0">
                        <a:pos x="T6" y="T7"/>
                      </a:cxn>
                      <a:cxn ang="0">
                        <a:pos x="T8" y="T9"/>
                      </a:cxn>
                      <a:cxn ang="0">
                        <a:pos x="T10" y="T11"/>
                      </a:cxn>
                    </a:cxnLst>
                    <a:rect l="0" t="0" r="r" b="b"/>
                    <a:pathLst>
                      <a:path w="1818" h="167">
                        <a:moveTo>
                          <a:pt x="1818" y="0"/>
                        </a:moveTo>
                        <a:lnTo>
                          <a:pt x="1653" y="167"/>
                        </a:lnTo>
                        <a:lnTo>
                          <a:pt x="0" y="167"/>
                        </a:lnTo>
                        <a:lnTo>
                          <a:pt x="166" y="0"/>
                        </a:lnTo>
                        <a:lnTo>
                          <a:pt x="909" y="0"/>
                        </a:lnTo>
                        <a:lnTo>
                          <a:pt x="181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51" name="Rectangle 10">
                    <a:extLst>
                      <a:ext uri="{FF2B5EF4-FFF2-40B4-BE49-F238E27FC236}">
                        <a16:creationId xmlns:a16="http://schemas.microsoft.com/office/drawing/2014/main" id="{AF201DB9-D639-294E-8C96-6B1B0C14C7EE}"/>
                      </a:ext>
                    </a:extLst>
                  </p:cNvPr>
                  <p:cNvSpPr>
                    <a:spLocks noChangeArrowheads="1"/>
                  </p:cNvSpPr>
                  <p:nvPr/>
                </p:nvSpPr>
                <p:spPr bwMode="auto">
                  <a:xfrm>
                    <a:off x="12941300" y="4554538"/>
                    <a:ext cx="2430462" cy="2778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52" name="Freeform 11">
                    <a:extLst>
                      <a:ext uri="{FF2B5EF4-FFF2-40B4-BE49-F238E27FC236}">
                        <a16:creationId xmlns:a16="http://schemas.microsoft.com/office/drawing/2014/main" id="{4EC70BD8-667C-774E-AF61-1AE6B69C6201}"/>
                      </a:ext>
                    </a:extLst>
                  </p:cNvPr>
                  <p:cNvSpPr>
                    <a:spLocks/>
                  </p:cNvSpPr>
                  <p:nvPr/>
                </p:nvSpPr>
                <p:spPr bwMode="auto">
                  <a:xfrm>
                    <a:off x="12941300" y="4554538"/>
                    <a:ext cx="1225550" cy="277813"/>
                  </a:xfrm>
                  <a:custGeom>
                    <a:avLst/>
                    <a:gdLst>
                      <a:gd name="T0" fmla="*/ 603 w 772"/>
                      <a:gd name="T1" fmla="*/ 175 h 175"/>
                      <a:gd name="T2" fmla="*/ 0 w 772"/>
                      <a:gd name="T3" fmla="*/ 175 h 175"/>
                      <a:gd name="T4" fmla="*/ 0 w 772"/>
                      <a:gd name="T5" fmla="*/ 0 h 175"/>
                      <a:gd name="T6" fmla="*/ 772 w 772"/>
                      <a:gd name="T7" fmla="*/ 0 h 175"/>
                      <a:gd name="T8" fmla="*/ 603 w 772"/>
                      <a:gd name="T9" fmla="*/ 175 h 175"/>
                    </a:gdLst>
                    <a:ahLst/>
                    <a:cxnLst>
                      <a:cxn ang="0">
                        <a:pos x="T0" y="T1"/>
                      </a:cxn>
                      <a:cxn ang="0">
                        <a:pos x="T2" y="T3"/>
                      </a:cxn>
                      <a:cxn ang="0">
                        <a:pos x="T4" y="T5"/>
                      </a:cxn>
                      <a:cxn ang="0">
                        <a:pos x="T6" y="T7"/>
                      </a:cxn>
                      <a:cxn ang="0">
                        <a:pos x="T8" y="T9"/>
                      </a:cxn>
                    </a:cxnLst>
                    <a:rect l="0" t="0" r="r" b="b"/>
                    <a:pathLst>
                      <a:path w="772" h="175">
                        <a:moveTo>
                          <a:pt x="603" y="175"/>
                        </a:moveTo>
                        <a:lnTo>
                          <a:pt x="0" y="175"/>
                        </a:lnTo>
                        <a:lnTo>
                          <a:pt x="0" y="0"/>
                        </a:lnTo>
                        <a:lnTo>
                          <a:pt x="772" y="0"/>
                        </a:lnTo>
                        <a:lnTo>
                          <a:pt x="603" y="175"/>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53" name="Rectangle 12">
                    <a:extLst>
                      <a:ext uri="{FF2B5EF4-FFF2-40B4-BE49-F238E27FC236}">
                        <a16:creationId xmlns:a16="http://schemas.microsoft.com/office/drawing/2014/main" id="{F336F39D-D08C-BD4D-B609-B836EACE4A6C}"/>
                      </a:ext>
                    </a:extLst>
                  </p:cNvPr>
                  <p:cNvSpPr>
                    <a:spLocks noChangeArrowheads="1"/>
                  </p:cNvSpPr>
                  <p:nvPr/>
                </p:nvSpPr>
                <p:spPr bwMode="auto">
                  <a:xfrm>
                    <a:off x="14563725" y="4649788"/>
                    <a:ext cx="88900"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54" name="Rectangle 13">
                    <a:extLst>
                      <a:ext uri="{FF2B5EF4-FFF2-40B4-BE49-F238E27FC236}">
                        <a16:creationId xmlns:a16="http://schemas.microsoft.com/office/drawing/2014/main" id="{C1CA24D7-0B5A-994C-9CB8-16E5B97C0F09}"/>
                      </a:ext>
                    </a:extLst>
                  </p:cNvPr>
                  <p:cNvSpPr>
                    <a:spLocks noChangeArrowheads="1"/>
                  </p:cNvSpPr>
                  <p:nvPr/>
                </p:nvSpPr>
                <p:spPr bwMode="auto">
                  <a:xfrm>
                    <a:off x="147447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55" name="Rectangle 14">
                    <a:extLst>
                      <a:ext uri="{FF2B5EF4-FFF2-40B4-BE49-F238E27FC236}">
                        <a16:creationId xmlns:a16="http://schemas.microsoft.com/office/drawing/2014/main" id="{90968D0A-6704-4F4A-B428-81F5D32613CD}"/>
                      </a:ext>
                    </a:extLst>
                  </p:cNvPr>
                  <p:cNvSpPr>
                    <a:spLocks noChangeArrowheads="1"/>
                  </p:cNvSpPr>
                  <p:nvPr/>
                </p:nvSpPr>
                <p:spPr bwMode="auto">
                  <a:xfrm>
                    <a:off x="149225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56" name="Rectangle 15">
                    <a:extLst>
                      <a:ext uri="{FF2B5EF4-FFF2-40B4-BE49-F238E27FC236}">
                        <a16:creationId xmlns:a16="http://schemas.microsoft.com/office/drawing/2014/main" id="{80BF87A3-45F9-414E-8967-1A5D0E921571}"/>
                      </a:ext>
                    </a:extLst>
                  </p:cNvPr>
                  <p:cNvSpPr>
                    <a:spLocks noChangeArrowheads="1"/>
                  </p:cNvSpPr>
                  <p:nvPr/>
                </p:nvSpPr>
                <p:spPr bwMode="auto">
                  <a:xfrm>
                    <a:off x="1510665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grpSp>
            <p:grpSp>
              <p:nvGrpSpPr>
                <p:cNvPr id="134" name="Group 133">
                  <a:extLst>
                    <a:ext uri="{FF2B5EF4-FFF2-40B4-BE49-F238E27FC236}">
                      <a16:creationId xmlns:a16="http://schemas.microsoft.com/office/drawing/2014/main" id="{CE725438-82FE-AA44-B24C-19FF83138F4C}"/>
                    </a:ext>
                  </a:extLst>
                </p:cNvPr>
                <p:cNvGrpSpPr>
                  <a:grpSpLocks noChangeAspect="1"/>
                </p:cNvGrpSpPr>
                <p:nvPr/>
              </p:nvGrpSpPr>
              <p:grpSpPr>
                <a:xfrm>
                  <a:off x="6693492" y="2824099"/>
                  <a:ext cx="881260" cy="228313"/>
                  <a:chOff x="12847638" y="4179888"/>
                  <a:chExt cx="2886074" cy="747713"/>
                </a:xfrm>
              </p:grpSpPr>
              <p:sp>
                <p:nvSpPr>
                  <p:cNvPr id="135" name="Freeform 134">
                    <a:extLst>
                      <a:ext uri="{FF2B5EF4-FFF2-40B4-BE49-F238E27FC236}">
                        <a16:creationId xmlns:a16="http://schemas.microsoft.com/office/drawing/2014/main" id="{03E7EEF1-4966-1247-86F1-F489AFCEAB1C}"/>
                      </a:ext>
                    </a:extLst>
                  </p:cNvPr>
                  <p:cNvSpPr>
                    <a:spLocks/>
                  </p:cNvSpPr>
                  <p:nvPr/>
                </p:nvSpPr>
                <p:spPr bwMode="auto">
                  <a:xfrm>
                    <a:off x="12847638" y="4179888"/>
                    <a:ext cx="2886074" cy="747713"/>
                  </a:xfrm>
                  <a:custGeom>
                    <a:avLst/>
                    <a:gdLst>
                      <a:gd name="T0" fmla="*/ 166 w 1818"/>
                      <a:gd name="T1" fmla="*/ 0 h 471"/>
                      <a:gd name="T2" fmla="*/ 0 w 1818"/>
                      <a:gd name="T3" fmla="*/ 167 h 471"/>
                      <a:gd name="T4" fmla="*/ 0 w 1818"/>
                      <a:gd name="T5" fmla="*/ 471 h 471"/>
                      <a:gd name="T6" fmla="*/ 1653 w 1818"/>
                      <a:gd name="T7" fmla="*/ 471 h 471"/>
                      <a:gd name="T8" fmla="*/ 1818 w 1818"/>
                      <a:gd name="T9" fmla="*/ 304 h 471"/>
                      <a:gd name="T10" fmla="*/ 1818 w 1818"/>
                      <a:gd name="T11" fmla="*/ 0 h 471"/>
                      <a:gd name="T12" fmla="*/ 166 w 1818"/>
                      <a:gd name="T13" fmla="*/ 0 h 471"/>
                    </a:gdLst>
                    <a:ahLst/>
                    <a:cxnLst>
                      <a:cxn ang="0">
                        <a:pos x="T0" y="T1"/>
                      </a:cxn>
                      <a:cxn ang="0">
                        <a:pos x="T2" y="T3"/>
                      </a:cxn>
                      <a:cxn ang="0">
                        <a:pos x="T4" y="T5"/>
                      </a:cxn>
                      <a:cxn ang="0">
                        <a:pos x="T6" y="T7"/>
                      </a:cxn>
                      <a:cxn ang="0">
                        <a:pos x="T8" y="T9"/>
                      </a:cxn>
                      <a:cxn ang="0">
                        <a:pos x="T10" y="T11"/>
                      </a:cxn>
                      <a:cxn ang="0">
                        <a:pos x="T12" y="T13"/>
                      </a:cxn>
                    </a:cxnLst>
                    <a:rect l="0" t="0" r="r" b="b"/>
                    <a:pathLst>
                      <a:path w="1818" h="471">
                        <a:moveTo>
                          <a:pt x="166" y="0"/>
                        </a:moveTo>
                        <a:lnTo>
                          <a:pt x="0" y="167"/>
                        </a:lnTo>
                        <a:lnTo>
                          <a:pt x="0" y="471"/>
                        </a:lnTo>
                        <a:lnTo>
                          <a:pt x="1653" y="471"/>
                        </a:lnTo>
                        <a:lnTo>
                          <a:pt x="1818" y="304"/>
                        </a:lnTo>
                        <a:lnTo>
                          <a:pt x="1818" y="0"/>
                        </a:lnTo>
                        <a:lnTo>
                          <a:pt x="166"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36" name="Freeform 135">
                    <a:extLst>
                      <a:ext uri="{FF2B5EF4-FFF2-40B4-BE49-F238E27FC236}">
                        <a16:creationId xmlns:a16="http://schemas.microsoft.com/office/drawing/2014/main" id="{67129282-B517-864E-BAB3-0624EFBB3690}"/>
                      </a:ext>
                    </a:extLst>
                  </p:cNvPr>
                  <p:cNvSpPr>
                    <a:spLocks/>
                  </p:cNvSpPr>
                  <p:nvPr/>
                </p:nvSpPr>
                <p:spPr bwMode="auto">
                  <a:xfrm>
                    <a:off x="12847638" y="4445000"/>
                    <a:ext cx="2624137" cy="482600"/>
                  </a:xfrm>
                  <a:custGeom>
                    <a:avLst/>
                    <a:gdLst>
                      <a:gd name="T0" fmla="*/ 1653 w 1653"/>
                      <a:gd name="T1" fmla="*/ 304 h 304"/>
                      <a:gd name="T2" fmla="*/ 0 w 1653"/>
                      <a:gd name="T3" fmla="*/ 304 h 304"/>
                      <a:gd name="T4" fmla="*/ 0 w 1653"/>
                      <a:gd name="T5" fmla="*/ 69 h 304"/>
                      <a:gd name="T6" fmla="*/ 0 w 1653"/>
                      <a:gd name="T7" fmla="*/ 0 h 304"/>
                      <a:gd name="T8" fmla="*/ 1653 w 1653"/>
                      <a:gd name="T9" fmla="*/ 0 h 304"/>
                      <a:gd name="T10" fmla="*/ 1653 w 1653"/>
                      <a:gd name="T11" fmla="*/ 304 h 304"/>
                    </a:gdLst>
                    <a:ahLst/>
                    <a:cxnLst>
                      <a:cxn ang="0">
                        <a:pos x="T0" y="T1"/>
                      </a:cxn>
                      <a:cxn ang="0">
                        <a:pos x="T2" y="T3"/>
                      </a:cxn>
                      <a:cxn ang="0">
                        <a:pos x="T4" y="T5"/>
                      </a:cxn>
                      <a:cxn ang="0">
                        <a:pos x="T6" y="T7"/>
                      </a:cxn>
                      <a:cxn ang="0">
                        <a:pos x="T8" y="T9"/>
                      </a:cxn>
                      <a:cxn ang="0">
                        <a:pos x="T10" y="T11"/>
                      </a:cxn>
                    </a:cxnLst>
                    <a:rect l="0" t="0" r="r" b="b"/>
                    <a:pathLst>
                      <a:path w="1653" h="304">
                        <a:moveTo>
                          <a:pt x="1653" y="304"/>
                        </a:moveTo>
                        <a:lnTo>
                          <a:pt x="0" y="304"/>
                        </a:lnTo>
                        <a:lnTo>
                          <a:pt x="0" y="69"/>
                        </a:lnTo>
                        <a:lnTo>
                          <a:pt x="0" y="0"/>
                        </a:lnTo>
                        <a:lnTo>
                          <a:pt x="1653" y="0"/>
                        </a:lnTo>
                        <a:lnTo>
                          <a:pt x="1653" y="304"/>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37" name="Freeform 136">
                    <a:extLst>
                      <a:ext uri="{FF2B5EF4-FFF2-40B4-BE49-F238E27FC236}">
                        <a16:creationId xmlns:a16="http://schemas.microsoft.com/office/drawing/2014/main" id="{C40A067E-C164-2048-82F9-9DAF2CAC5F81}"/>
                      </a:ext>
                    </a:extLst>
                  </p:cNvPr>
                  <p:cNvSpPr>
                    <a:spLocks/>
                  </p:cNvSpPr>
                  <p:nvPr/>
                </p:nvSpPr>
                <p:spPr bwMode="auto">
                  <a:xfrm>
                    <a:off x="13803313" y="4445000"/>
                    <a:ext cx="1668462" cy="482600"/>
                  </a:xfrm>
                  <a:custGeom>
                    <a:avLst/>
                    <a:gdLst>
                      <a:gd name="T0" fmla="*/ 1051 w 1051"/>
                      <a:gd name="T1" fmla="*/ 304 h 304"/>
                      <a:gd name="T2" fmla="*/ 311 w 1051"/>
                      <a:gd name="T3" fmla="*/ 304 h 304"/>
                      <a:gd name="T4" fmla="*/ 0 w 1051"/>
                      <a:gd name="T5" fmla="*/ 304 h 304"/>
                      <a:gd name="T6" fmla="*/ 295 w 1051"/>
                      <a:gd name="T7" fmla="*/ 0 h 304"/>
                      <a:gd name="T8" fmla="*/ 1051 w 1051"/>
                      <a:gd name="T9" fmla="*/ 0 h 304"/>
                      <a:gd name="T10" fmla="*/ 1051 w 1051"/>
                      <a:gd name="T11" fmla="*/ 304 h 304"/>
                    </a:gdLst>
                    <a:ahLst/>
                    <a:cxnLst>
                      <a:cxn ang="0">
                        <a:pos x="T0" y="T1"/>
                      </a:cxn>
                      <a:cxn ang="0">
                        <a:pos x="T2" y="T3"/>
                      </a:cxn>
                      <a:cxn ang="0">
                        <a:pos x="T4" y="T5"/>
                      </a:cxn>
                      <a:cxn ang="0">
                        <a:pos x="T6" y="T7"/>
                      </a:cxn>
                      <a:cxn ang="0">
                        <a:pos x="T8" y="T9"/>
                      </a:cxn>
                      <a:cxn ang="0">
                        <a:pos x="T10" y="T11"/>
                      </a:cxn>
                    </a:cxnLst>
                    <a:rect l="0" t="0" r="r" b="b"/>
                    <a:pathLst>
                      <a:path w="1051" h="304">
                        <a:moveTo>
                          <a:pt x="1051" y="304"/>
                        </a:moveTo>
                        <a:lnTo>
                          <a:pt x="311" y="304"/>
                        </a:lnTo>
                        <a:lnTo>
                          <a:pt x="0" y="304"/>
                        </a:lnTo>
                        <a:lnTo>
                          <a:pt x="295" y="0"/>
                        </a:lnTo>
                        <a:lnTo>
                          <a:pt x="1051" y="0"/>
                        </a:lnTo>
                        <a:lnTo>
                          <a:pt x="1051" y="30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38" name="Freeform 137">
                    <a:extLst>
                      <a:ext uri="{FF2B5EF4-FFF2-40B4-BE49-F238E27FC236}">
                        <a16:creationId xmlns:a16="http://schemas.microsoft.com/office/drawing/2014/main" id="{6C7D3E97-91B2-8946-82AD-81365457AEA7}"/>
                      </a:ext>
                    </a:extLst>
                  </p:cNvPr>
                  <p:cNvSpPr>
                    <a:spLocks/>
                  </p:cNvSpPr>
                  <p:nvPr/>
                </p:nvSpPr>
                <p:spPr bwMode="auto">
                  <a:xfrm>
                    <a:off x="15471775" y="4179888"/>
                    <a:ext cx="261937" cy="747713"/>
                  </a:xfrm>
                  <a:custGeom>
                    <a:avLst/>
                    <a:gdLst>
                      <a:gd name="T0" fmla="*/ 0 w 165"/>
                      <a:gd name="T1" fmla="*/ 471 h 471"/>
                      <a:gd name="T2" fmla="*/ 165 w 165"/>
                      <a:gd name="T3" fmla="*/ 304 h 471"/>
                      <a:gd name="T4" fmla="*/ 165 w 165"/>
                      <a:gd name="T5" fmla="*/ 236 h 471"/>
                      <a:gd name="T6" fmla="*/ 165 w 165"/>
                      <a:gd name="T7" fmla="*/ 0 h 471"/>
                      <a:gd name="T8" fmla="*/ 0 w 165"/>
                      <a:gd name="T9" fmla="*/ 167 h 471"/>
                      <a:gd name="T10" fmla="*/ 0 w 165"/>
                      <a:gd name="T11" fmla="*/ 471 h 471"/>
                    </a:gdLst>
                    <a:ahLst/>
                    <a:cxnLst>
                      <a:cxn ang="0">
                        <a:pos x="T0" y="T1"/>
                      </a:cxn>
                      <a:cxn ang="0">
                        <a:pos x="T2" y="T3"/>
                      </a:cxn>
                      <a:cxn ang="0">
                        <a:pos x="T4" y="T5"/>
                      </a:cxn>
                      <a:cxn ang="0">
                        <a:pos x="T6" y="T7"/>
                      </a:cxn>
                      <a:cxn ang="0">
                        <a:pos x="T8" y="T9"/>
                      </a:cxn>
                      <a:cxn ang="0">
                        <a:pos x="T10" y="T11"/>
                      </a:cxn>
                    </a:cxnLst>
                    <a:rect l="0" t="0" r="r" b="b"/>
                    <a:pathLst>
                      <a:path w="165" h="471">
                        <a:moveTo>
                          <a:pt x="0" y="471"/>
                        </a:moveTo>
                        <a:lnTo>
                          <a:pt x="165" y="304"/>
                        </a:lnTo>
                        <a:lnTo>
                          <a:pt x="165" y="236"/>
                        </a:lnTo>
                        <a:lnTo>
                          <a:pt x="165" y="0"/>
                        </a:lnTo>
                        <a:lnTo>
                          <a:pt x="0" y="167"/>
                        </a:lnTo>
                        <a:lnTo>
                          <a:pt x="0" y="47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39" name="Freeform 138">
                    <a:extLst>
                      <a:ext uri="{FF2B5EF4-FFF2-40B4-BE49-F238E27FC236}">
                        <a16:creationId xmlns:a16="http://schemas.microsoft.com/office/drawing/2014/main" id="{D0E89654-69B0-BC41-92B3-1086763AF134}"/>
                      </a:ext>
                    </a:extLst>
                  </p:cNvPr>
                  <p:cNvSpPr>
                    <a:spLocks/>
                  </p:cNvSpPr>
                  <p:nvPr/>
                </p:nvSpPr>
                <p:spPr bwMode="auto">
                  <a:xfrm>
                    <a:off x="12847638" y="4179888"/>
                    <a:ext cx="2886074" cy="265113"/>
                  </a:xfrm>
                  <a:custGeom>
                    <a:avLst/>
                    <a:gdLst>
                      <a:gd name="T0" fmla="*/ 1818 w 1818"/>
                      <a:gd name="T1" fmla="*/ 0 h 167"/>
                      <a:gd name="T2" fmla="*/ 1653 w 1818"/>
                      <a:gd name="T3" fmla="*/ 167 h 167"/>
                      <a:gd name="T4" fmla="*/ 0 w 1818"/>
                      <a:gd name="T5" fmla="*/ 167 h 167"/>
                      <a:gd name="T6" fmla="*/ 166 w 1818"/>
                      <a:gd name="T7" fmla="*/ 0 h 167"/>
                      <a:gd name="T8" fmla="*/ 909 w 1818"/>
                      <a:gd name="T9" fmla="*/ 0 h 167"/>
                      <a:gd name="T10" fmla="*/ 1818 w 1818"/>
                      <a:gd name="T11" fmla="*/ 0 h 167"/>
                    </a:gdLst>
                    <a:ahLst/>
                    <a:cxnLst>
                      <a:cxn ang="0">
                        <a:pos x="T0" y="T1"/>
                      </a:cxn>
                      <a:cxn ang="0">
                        <a:pos x="T2" y="T3"/>
                      </a:cxn>
                      <a:cxn ang="0">
                        <a:pos x="T4" y="T5"/>
                      </a:cxn>
                      <a:cxn ang="0">
                        <a:pos x="T6" y="T7"/>
                      </a:cxn>
                      <a:cxn ang="0">
                        <a:pos x="T8" y="T9"/>
                      </a:cxn>
                      <a:cxn ang="0">
                        <a:pos x="T10" y="T11"/>
                      </a:cxn>
                    </a:cxnLst>
                    <a:rect l="0" t="0" r="r" b="b"/>
                    <a:pathLst>
                      <a:path w="1818" h="167">
                        <a:moveTo>
                          <a:pt x="1818" y="0"/>
                        </a:moveTo>
                        <a:lnTo>
                          <a:pt x="1653" y="167"/>
                        </a:lnTo>
                        <a:lnTo>
                          <a:pt x="0" y="167"/>
                        </a:lnTo>
                        <a:lnTo>
                          <a:pt x="166" y="0"/>
                        </a:lnTo>
                        <a:lnTo>
                          <a:pt x="909" y="0"/>
                        </a:lnTo>
                        <a:lnTo>
                          <a:pt x="181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40" name="Rectangle 139">
                    <a:extLst>
                      <a:ext uri="{FF2B5EF4-FFF2-40B4-BE49-F238E27FC236}">
                        <a16:creationId xmlns:a16="http://schemas.microsoft.com/office/drawing/2014/main" id="{E94D7382-E0B9-C946-B8F3-5F3EC8F09146}"/>
                      </a:ext>
                    </a:extLst>
                  </p:cNvPr>
                  <p:cNvSpPr>
                    <a:spLocks noChangeArrowheads="1"/>
                  </p:cNvSpPr>
                  <p:nvPr/>
                </p:nvSpPr>
                <p:spPr bwMode="auto">
                  <a:xfrm>
                    <a:off x="12941300" y="4554538"/>
                    <a:ext cx="2430462" cy="2778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41" name="Freeform 140">
                    <a:extLst>
                      <a:ext uri="{FF2B5EF4-FFF2-40B4-BE49-F238E27FC236}">
                        <a16:creationId xmlns:a16="http://schemas.microsoft.com/office/drawing/2014/main" id="{AFAFC85B-0406-E740-A3F8-2B72BD0BC7BD}"/>
                      </a:ext>
                    </a:extLst>
                  </p:cNvPr>
                  <p:cNvSpPr>
                    <a:spLocks/>
                  </p:cNvSpPr>
                  <p:nvPr/>
                </p:nvSpPr>
                <p:spPr bwMode="auto">
                  <a:xfrm>
                    <a:off x="12941300" y="4554538"/>
                    <a:ext cx="1225550" cy="277813"/>
                  </a:xfrm>
                  <a:custGeom>
                    <a:avLst/>
                    <a:gdLst>
                      <a:gd name="T0" fmla="*/ 603 w 772"/>
                      <a:gd name="T1" fmla="*/ 175 h 175"/>
                      <a:gd name="T2" fmla="*/ 0 w 772"/>
                      <a:gd name="T3" fmla="*/ 175 h 175"/>
                      <a:gd name="T4" fmla="*/ 0 w 772"/>
                      <a:gd name="T5" fmla="*/ 0 h 175"/>
                      <a:gd name="T6" fmla="*/ 772 w 772"/>
                      <a:gd name="T7" fmla="*/ 0 h 175"/>
                      <a:gd name="T8" fmla="*/ 603 w 772"/>
                      <a:gd name="T9" fmla="*/ 175 h 175"/>
                    </a:gdLst>
                    <a:ahLst/>
                    <a:cxnLst>
                      <a:cxn ang="0">
                        <a:pos x="T0" y="T1"/>
                      </a:cxn>
                      <a:cxn ang="0">
                        <a:pos x="T2" y="T3"/>
                      </a:cxn>
                      <a:cxn ang="0">
                        <a:pos x="T4" y="T5"/>
                      </a:cxn>
                      <a:cxn ang="0">
                        <a:pos x="T6" y="T7"/>
                      </a:cxn>
                      <a:cxn ang="0">
                        <a:pos x="T8" y="T9"/>
                      </a:cxn>
                    </a:cxnLst>
                    <a:rect l="0" t="0" r="r" b="b"/>
                    <a:pathLst>
                      <a:path w="772" h="175">
                        <a:moveTo>
                          <a:pt x="603" y="175"/>
                        </a:moveTo>
                        <a:lnTo>
                          <a:pt x="0" y="175"/>
                        </a:lnTo>
                        <a:lnTo>
                          <a:pt x="0" y="0"/>
                        </a:lnTo>
                        <a:lnTo>
                          <a:pt x="772" y="0"/>
                        </a:lnTo>
                        <a:lnTo>
                          <a:pt x="603" y="175"/>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42" name="Rectangle 141">
                    <a:extLst>
                      <a:ext uri="{FF2B5EF4-FFF2-40B4-BE49-F238E27FC236}">
                        <a16:creationId xmlns:a16="http://schemas.microsoft.com/office/drawing/2014/main" id="{F20E0828-EBC9-A841-8817-0E676167AF1C}"/>
                      </a:ext>
                    </a:extLst>
                  </p:cNvPr>
                  <p:cNvSpPr>
                    <a:spLocks noChangeArrowheads="1"/>
                  </p:cNvSpPr>
                  <p:nvPr/>
                </p:nvSpPr>
                <p:spPr bwMode="auto">
                  <a:xfrm>
                    <a:off x="14563725" y="4649788"/>
                    <a:ext cx="88900"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43" name="Rectangle 142">
                    <a:extLst>
                      <a:ext uri="{FF2B5EF4-FFF2-40B4-BE49-F238E27FC236}">
                        <a16:creationId xmlns:a16="http://schemas.microsoft.com/office/drawing/2014/main" id="{957143EF-EB9A-EB42-BAA8-B6984097D8F5}"/>
                      </a:ext>
                    </a:extLst>
                  </p:cNvPr>
                  <p:cNvSpPr>
                    <a:spLocks noChangeArrowheads="1"/>
                  </p:cNvSpPr>
                  <p:nvPr/>
                </p:nvSpPr>
                <p:spPr bwMode="auto">
                  <a:xfrm>
                    <a:off x="147447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44" name="Rectangle 143">
                    <a:extLst>
                      <a:ext uri="{FF2B5EF4-FFF2-40B4-BE49-F238E27FC236}">
                        <a16:creationId xmlns:a16="http://schemas.microsoft.com/office/drawing/2014/main" id="{3605134A-3AFC-D749-AE44-348A6EFECF71}"/>
                      </a:ext>
                    </a:extLst>
                  </p:cNvPr>
                  <p:cNvSpPr>
                    <a:spLocks noChangeArrowheads="1"/>
                  </p:cNvSpPr>
                  <p:nvPr/>
                </p:nvSpPr>
                <p:spPr bwMode="auto">
                  <a:xfrm>
                    <a:off x="149225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sp>
                <p:nvSpPr>
                  <p:cNvPr id="145" name="Rectangle 144">
                    <a:extLst>
                      <a:ext uri="{FF2B5EF4-FFF2-40B4-BE49-F238E27FC236}">
                        <a16:creationId xmlns:a16="http://schemas.microsoft.com/office/drawing/2014/main" id="{551CAC49-F9E9-4345-B422-61EF4728901D}"/>
                      </a:ext>
                    </a:extLst>
                  </p:cNvPr>
                  <p:cNvSpPr>
                    <a:spLocks noChangeArrowheads="1"/>
                  </p:cNvSpPr>
                  <p:nvPr/>
                </p:nvSpPr>
                <p:spPr bwMode="auto">
                  <a:xfrm>
                    <a:off x="1510665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8"/>
                  </a:p>
                </p:txBody>
              </p:sp>
            </p:grpSp>
          </p:grpSp>
          <p:cxnSp>
            <p:nvCxnSpPr>
              <p:cNvPr id="90" name="Straight Connector 89">
                <a:extLst>
                  <a:ext uri="{FF2B5EF4-FFF2-40B4-BE49-F238E27FC236}">
                    <a16:creationId xmlns:a16="http://schemas.microsoft.com/office/drawing/2014/main" id="{416D88A0-165E-A94F-8B39-C02986D0CAAA}"/>
                  </a:ext>
                </a:extLst>
              </p:cNvPr>
              <p:cNvCxnSpPr/>
              <p:nvPr/>
            </p:nvCxnSpPr>
            <p:spPr>
              <a:xfrm flipH="1">
                <a:off x="2187551" y="3353884"/>
                <a:ext cx="491523" cy="25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A674AC99-41D4-0940-BA46-A53EA2828C53}"/>
                  </a:ext>
                </a:extLst>
              </p:cNvPr>
              <p:cNvGrpSpPr/>
              <p:nvPr/>
            </p:nvGrpSpPr>
            <p:grpSpPr>
              <a:xfrm rot="5400000">
                <a:off x="2352124" y="3275688"/>
                <a:ext cx="928244" cy="246431"/>
                <a:chOff x="5428960" y="1648874"/>
                <a:chExt cx="761074" cy="237017"/>
              </a:xfrm>
            </p:grpSpPr>
            <p:cxnSp>
              <p:nvCxnSpPr>
                <p:cNvPr id="129" name="Straight Connector 128">
                  <a:extLst>
                    <a:ext uri="{FF2B5EF4-FFF2-40B4-BE49-F238E27FC236}">
                      <a16:creationId xmlns:a16="http://schemas.microsoft.com/office/drawing/2014/main" id="{20E8C23B-7BC6-F847-8381-2495F82243E9}"/>
                    </a:ext>
                  </a:extLst>
                </p:cNvPr>
                <p:cNvCxnSpPr/>
                <p:nvPr/>
              </p:nvCxnSpPr>
              <p:spPr>
                <a:xfrm>
                  <a:off x="5428961" y="1657350"/>
                  <a:ext cx="0" cy="2285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CA80BF8-3840-B743-A426-738DD6464925}"/>
                    </a:ext>
                  </a:extLst>
                </p:cNvPr>
                <p:cNvCxnSpPr/>
                <p:nvPr/>
              </p:nvCxnSpPr>
              <p:spPr>
                <a:xfrm rot="16200000">
                  <a:off x="5807188" y="1503044"/>
                  <a:ext cx="4617" cy="7610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995A193-16A3-174E-8C58-FEFB0E7C441E}"/>
                    </a:ext>
                  </a:extLst>
                </p:cNvPr>
                <p:cNvCxnSpPr/>
                <p:nvPr/>
              </p:nvCxnSpPr>
              <p:spPr>
                <a:xfrm>
                  <a:off x="5771651" y="1648874"/>
                  <a:ext cx="0" cy="228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2" name="Straight Connector 91">
                <a:extLst>
                  <a:ext uri="{FF2B5EF4-FFF2-40B4-BE49-F238E27FC236}">
                    <a16:creationId xmlns:a16="http://schemas.microsoft.com/office/drawing/2014/main" id="{E812E007-7D1C-2C41-A36A-56D1771B7599}"/>
                  </a:ext>
                </a:extLst>
              </p:cNvPr>
              <p:cNvCxnSpPr/>
              <p:nvPr/>
            </p:nvCxnSpPr>
            <p:spPr>
              <a:xfrm rot="5400000">
                <a:off x="2805450" y="3745684"/>
                <a:ext cx="0" cy="237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46BD0C07-C2DE-DE49-A0DF-E1F04FA21868}"/>
                  </a:ext>
                </a:extLst>
              </p:cNvPr>
              <p:cNvGrpSpPr>
                <a:grpSpLocks noChangeAspect="1"/>
              </p:cNvGrpSpPr>
              <p:nvPr/>
            </p:nvGrpSpPr>
            <p:grpSpPr>
              <a:xfrm>
                <a:off x="1974590" y="3141910"/>
                <a:ext cx="340449" cy="340067"/>
                <a:chOff x="12871451" y="892175"/>
                <a:chExt cx="5653088" cy="5646738"/>
              </a:xfrm>
            </p:grpSpPr>
            <p:sp>
              <p:nvSpPr>
                <p:cNvPr id="121" name="Freeform 52">
                  <a:extLst>
                    <a:ext uri="{FF2B5EF4-FFF2-40B4-BE49-F238E27FC236}">
                      <a16:creationId xmlns:a16="http://schemas.microsoft.com/office/drawing/2014/main" id="{35B0B974-F398-5A4F-9F92-26E6E3223DC9}"/>
                    </a:ext>
                  </a:extLst>
                </p:cNvPr>
                <p:cNvSpPr>
                  <a:spLocks/>
                </p:cNvSpPr>
                <p:nvPr/>
              </p:nvSpPr>
              <p:spPr bwMode="auto">
                <a:xfrm>
                  <a:off x="12871451" y="892175"/>
                  <a:ext cx="5653088" cy="5646738"/>
                </a:xfrm>
                <a:custGeom>
                  <a:avLst/>
                  <a:gdLst>
                    <a:gd name="T0" fmla="*/ 1304 w 1504"/>
                    <a:gd name="T1" fmla="*/ 205 h 1503"/>
                    <a:gd name="T2" fmla="*/ 813 w 1504"/>
                    <a:gd name="T3" fmla="*/ 0 h 1503"/>
                    <a:gd name="T4" fmla="*/ 326 w 1504"/>
                    <a:gd name="T5" fmla="*/ 201 h 1503"/>
                    <a:gd name="T6" fmla="*/ 326 w 1504"/>
                    <a:gd name="T7" fmla="*/ 200 h 1503"/>
                    <a:gd name="T8" fmla="*/ 201 w 1504"/>
                    <a:gd name="T9" fmla="*/ 325 h 1503"/>
                    <a:gd name="T10" fmla="*/ 201 w 1504"/>
                    <a:gd name="T11" fmla="*/ 326 h 1503"/>
                    <a:gd name="T12" fmla="*/ 0 w 1504"/>
                    <a:gd name="T13" fmla="*/ 813 h 1503"/>
                    <a:gd name="T14" fmla="*/ 205 w 1504"/>
                    <a:gd name="T15" fmla="*/ 1303 h 1503"/>
                    <a:gd name="T16" fmla="*/ 691 w 1504"/>
                    <a:gd name="T17" fmla="*/ 1503 h 1503"/>
                    <a:gd name="T18" fmla="*/ 1184 w 1504"/>
                    <a:gd name="T19" fmla="*/ 1296 h 1503"/>
                    <a:gd name="T20" fmla="*/ 1327 w 1504"/>
                    <a:gd name="T21" fmla="*/ 1151 h 1503"/>
                    <a:gd name="T22" fmla="*/ 1504 w 1504"/>
                    <a:gd name="T23" fmla="*/ 691 h 1503"/>
                    <a:gd name="T24" fmla="*/ 1304 w 1504"/>
                    <a:gd name="T25" fmla="*/ 205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4" h="1503">
                      <a:moveTo>
                        <a:pt x="1304" y="205"/>
                      </a:moveTo>
                      <a:cubicBezTo>
                        <a:pt x="1178" y="79"/>
                        <a:pt x="1005" y="0"/>
                        <a:pt x="813" y="0"/>
                      </a:cubicBez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330" y="1427"/>
                        <a:pt x="502" y="1503"/>
                        <a:pt x="691" y="1503"/>
                      </a:cubicBezTo>
                      <a:cubicBezTo>
                        <a:pt x="884" y="1503"/>
                        <a:pt x="1059" y="1424"/>
                        <a:pt x="1184" y="1296"/>
                      </a:cubicBezTo>
                      <a:cubicBezTo>
                        <a:pt x="1327" y="1151"/>
                        <a:pt x="1327" y="1151"/>
                        <a:pt x="1327" y="1151"/>
                      </a:cubicBezTo>
                      <a:cubicBezTo>
                        <a:pt x="1436" y="1029"/>
                        <a:pt x="1504" y="868"/>
                        <a:pt x="1504" y="691"/>
                      </a:cubicBezTo>
                      <a:cubicBezTo>
                        <a:pt x="1504" y="501"/>
                        <a:pt x="1427" y="330"/>
                        <a:pt x="1304" y="205"/>
                      </a:cubicBezTo>
                      <a:close/>
                    </a:path>
                  </a:pathLst>
                </a:custGeom>
                <a:solidFill>
                  <a:srgbClr val="1A6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22" name="Freeform 53">
                  <a:extLst>
                    <a:ext uri="{FF2B5EF4-FFF2-40B4-BE49-F238E27FC236}">
                      <a16:creationId xmlns:a16="http://schemas.microsoft.com/office/drawing/2014/main" id="{66DE8B71-53DD-594A-AE2A-B25D46CE1491}"/>
                    </a:ext>
                  </a:extLst>
                </p:cNvPr>
                <p:cNvSpPr>
                  <a:spLocks/>
                </p:cNvSpPr>
                <p:nvPr/>
              </p:nvSpPr>
              <p:spPr bwMode="auto">
                <a:xfrm>
                  <a:off x="12871451" y="892175"/>
                  <a:ext cx="4900613" cy="4895850"/>
                </a:xfrm>
                <a:custGeom>
                  <a:avLst/>
                  <a:gdLst>
                    <a:gd name="T0" fmla="*/ 813 w 1304"/>
                    <a:gd name="T1" fmla="*/ 0 h 1303"/>
                    <a:gd name="T2" fmla="*/ 326 w 1304"/>
                    <a:gd name="T3" fmla="*/ 201 h 1303"/>
                    <a:gd name="T4" fmla="*/ 326 w 1304"/>
                    <a:gd name="T5" fmla="*/ 200 h 1303"/>
                    <a:gd name="T6" fmla="*/ 201 w 1304"/>
                    <a:gd name="T7" fmla="*/ 325 h 1303"/>
                    <a:gd name="T8" fmla="*/ 201 w 1304"/>
                    <a:gd name="T9" fmla="*/ 326 h 1303"/>
                    <a:gd name="T10" fmla="*/ 0 w 1304"/>
                    <a:gd name="T11" fmla="*/ 813 h 1303"/>
                    <a:gd name="T12" fmla="*/ 205 w 1304"/>
                    <a:gd name="T13" fmla="*/ 1303 h 1303"/>
                    <a:gd name="T14" fmla="*/ 1304 w 1304"/>
                    <a:gd name="T15" fmla="*/ 205 h 1303"/>
                    <a:gd name="T16" fmla="*/ 813 w 1304"/>
                    <a:gd name="T17" fmla="*/ 0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4" h="1303">
                      <a:moveTo>
                        <a:pt x="813" y="0"/>
                      </a:move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1304" y="205"/>
                        <a:pt x="1304" y="205"/>
                        <a:pt x="1304" y="205"/>
                      </a:cubicBezTo>
                      <a:cubicBezTo>
                        <a:pt x="1178" y="79"/>
                        <a:pt x="1005" y="0"/>
                        <a:pt x="813" y="0"/>
                      </a:cubicBezTo>
                      <a:close/>
                    </a:path>
                  </a:pathLst>
                </a:custGeom>
                <a:solidFill>
                  <a:srgbClr val="2878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23" name="Freeform 54">
                  <a:extLst>
                    <a:ext uri="{FF2B5EF4-FFF2-40B4-BE49-F238E27FC236}">
                      <a16:creationId xmlns:a16="http://schemas.microsoft.com/office/drawing/2014/main" id="{34996487-7D06-A145-8DCF-9F3341BCAA9D}"/>
                    </a:ext>
                  </a:extLst>
                </p:cNvPr>
                <p:cNvSpPr>
                  <a:spLocks/>
                </p:cNvSpPr>
                <p:nvPr/>
              </p:nvSpPr>
              <p:spPr bwMode="auto">
                <a:xfrm>
                  <a:off x="13642976" y="1662113"/>
                  <a:ext cx="4881563" cy="4876800"/>
                </a:xfrm>
                <a:custGeom>
                  <a:avLst/>
                  <a:gdLst>
                    <a:gd name="T0" fmla="*/ 0 w 1299"/>
                    <a:gd name="T1" fmla="*/ 1098 h 1298"/>
                    <a:gd name="T2" fmla="*/ 486 w 1299"/>
                    <a:gd name="T3" fmla="*/ 1298 h 1298"/>
                    <a:gd name="T4" fmla="*/ 979 w 1299"/>
                    <a:gd name="T5" fmla="*/ 1091 h 1298"/>
                    <a:gd name="T6" fmla="*/ 1122 w 1299"/>
                    <a:gd name="T7" fmla="*/ 946 h 1298"/>
                    <a:gd name="T8" fmla="*/ 1285 w 1299"/>
                    <a:gd name="T9" fmla="*/ 620 h 1298"/>
                    <a:gd name="T10" fmla="*/ 1299 w 1299"/>
                    <a:gd name="T11" fmla="*/ 486 h 1298"/>
                    <a:gd name="T12" fmla="*/ 1099 w 1299"/>
                    <a:gd name="T13" fmla="*/ 0 h 1298"/>
                    <a:gd name="T14" fmla="*/ 0 w 1299"/>
                    <a:gd name="T15" fmla="*/ 1098 h 1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9" h="1298">
                      <a:moveTo>
                        <a:pt x="0" y="1098"/>
                      </a:moveTo>
                      <a:cubicBezTo>
                        <a:pt x="125" y="1222"/>
                        <a:pt x="297" y="1298"/>
                        <a:pt x="486" y="1298"/>
                      </a:cubicBezTo>
                      <a:cubicBezTo>
                        <a:pt x="679" y="1298"/>
                        <a:pt x="854" y="1219"/>
                        <a:pt x="979" y="1091"/>
                      </a:cubicBezTo>
                      <a:cubicBezTo>
                        <a:pt x="1122" y="946"/>
                        <a:pt x="1122" y="946"/>
                        <a:pt x="1122" y="946"/>
                      </a:cubicBezTo>
                      <a:cubicBezTo>
                        <a:pt x="1203" y="856"/>
                        <a:pt x="1261" y="744"/>
                        <a:pt x="1285" y="620"/>
                      </a:cubicBezTo>
                      <a:cubicBezTo>
                        <a:pt x="1294" y="577"/>
                        <a:pt x="1299" y="532"/>
                        <a:pt x="1299" y="486"/>
                      </a:cubicBezTo>
                      <a:cubicBezTo>
                        <a:pt x="1299" y="296"/>
                        <a:pt x="1222" y="125"/>
                        <a:pt x="1099" y="0"/>
                      </a:cubicBezTo>
                      <a:lnTo>
                        <a:pt x="0" y="1098"/>
                      </a:lnTo>
                      <a:close/>
                    </a:path>
                  </a:pathLst>
                </a:custGeom>
                <a:solidFill>
                  <a:srgbClr val="14558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24" name="Freeform 55">
                  <a:extLst>
                    <a:ext uri="{FF2B5EF4-FFF2-40B4-BE49-F238E27FC236}">
                      <a16:creationId xmlns:a16="http://schemas.microsoft.com/office/drawing/2014/main" id="{0A421D29-47E4-B84A-BAC4-4C285DF12B5E}"/>
                    </a:ext>
                  </a:extLst>
                </p:cNvPr>
                <p:cNvSpPr>
                  <a:spLocks/>
                </p:cNvSpPr>
                <p:nvPr/>
              </p:nvSpPr>
              <p:spPr bwMode="auto">
                <a:xfrm>
                  <a:off x="12871451" y="1350966"/>
                  <a:ext cx="5194297" cy="5187947"/>
                </a:xfrm>
                <a:custGeom>
                  <a:avLst/>
                  <a:gdLst>
                    <a:gd name="T0" fmla="*/ 1382 w 1382"/>
                    <a:gd name="T1" fmla="*/ 691 h 1381"/>
                    <a:gd name="T2" fmla="*/ 808 w 1382"/>
                    <a:gd name="T3" fmla="*/ 1372 h 1381"/>
                    <a:gd name="T4" fmla="*/ 691 w 1382"/>
                    <a:gd name="T5" fmla="*/ 1381 h 1381"/>
                    <a:gd name="T6" fmla="*/ 0 w 1382"/>
                    <a:gd name="T7" fmla="*/ 691 h 1381"/>
                    <a:gd name="T8" fmla="*/ 691 w 1382"/>
                    <a:gd name="T9" fmla="*/ 0 h 1381"/>
                    <a:gd name="T10" fmla="*/ 1382 w 1382"/>
                    <a:gd name="T11" fmla="*/ 691 h 1381"/>
                  </a:gdLst>
                  <a:ahLst/>
                  <a:cxnLst>
                    <a:cxn ang="0">
                      <a:pos x="T0" y="T1"/>
                    </a:cxn>
                    <a:cxn ang="0">
                      <a:pos x="T2" y="T3"/>
                    </a:cxn>
                    <a:cxn ang="0">
                      <a:pos x="T4" y="T5"/>
                    </a:cxn>
                    <a:cxn ang="0">
                      <a:pos x="T6" y="T7"/>
                    </a:cxn>
                    <a:cxn ang="0">
                      <a:pos x="T8" y="T9"/>
                    </a:cxn>
                    <a:cxn ang="0">
                      <a:pos x="T10" y="T11"/>
                    </a:cxn>
                  </a:cxnLst>
                  <a:rect l="0" t="0" r="r" b="b"/>
                  <a:pathLst>
                    <a:path w="1382" h="1381">
                      <a:moveTo>
                        <a:pt x="1382" y="691"/>
                      </a:moveTo>
                      <a:cubicBezTo>
                        <a:pt x="1382" y="1032"/>
                        <a:pt x="1134" y="1316"/>
                        <a:pt x="808" y="1372"/>
                      </a:cubicBezTo>
                      <a:cubicBezTo>
                        <a:pt x="770" y="1378"/>
                        <a:pt x="731" y="1381"/>
                        <a:pt x="691" y="1381"/>
                      </a:cubicBezTo>
                      <a:cubicBezTo>
                        <a:pt x="310" y="1381"/>
                        <a:pt x="0" y="1072"/>
                        <a:pt x="0" y="691"/>
                      </a:cubicBezTo>
                      <a:cubicBezTo>
                        <a:pt x="0" y="309"/>
                        <a:pt x="310" y="0"/>
                        <a:pt x="691" y="0"/>
                      </a:cubicBezTo>
                      <a:cubicBezTo>
                        <a:pt x="1072" y="0"/>
                        <a:pt x="1382" y="309"/>
                        <a:pt x="1382" y="691"/>
                      </a:cubicBezTo>
                      <a:close/>
                    </a:path>
                  </a:pathLst>
                </a:custGeom>
                <a:solidFill>
                  <a:srgbClr val="1A6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25" name="Freeform 56">
                  <a:extLst>
                    <a:ext uri="{FF2B5EF4-FFF2-40B4-BE49-F238E27FC236}">
                      <a16:creationId xmlns:a16="http://schemas.microsoft.com/office/drawing/2014/main" id="{5C1A5606-5A80-AA47-A38E-3D92FE90D203}"/>
                    </a:ext>
                  </a:extLst>
                </p:cNvPr>
                <p:cNvSpPr>
                  <a:spLocks/>
                </p:cNvSpPr>
                <p:nvPr/>
              </p:nvSpPr>
              <p:spPr bwMode="auto">
                <a:xfrm>
                  <a:off x="14781213" y="1992313"/>
                  <a:ext cx="1376363" cy="1555750"/>
                </a:xfrm>
                <a:custGeom>
                  <a:avLst/>
                  <a:gdLst>
                    <a:gd name="T0" fmla="*/ 289 w 867"/>
                    <a:gd name="T1" fmla="*/ 980 h 980"/>
                    <a:gd name="T2" fmla="*/ 289 w 867"/>
                    <a:gd name="T3" fmla="*/ 433 h 980"/>
                    <a:gd name="T4" fmla="*/ 0 w 867"/>
                    <a:gd name="T5" fmla="*/ 433 h 980"/>
                    <a:gd name="T6" fmla="*/ 433 w 867"/>
                    <a:gd name="T7" fmla="*/ 0 h 980"/>
                    <a:gd name="T8" fmla="*/ 867 w 867"/>
                    <a:gd name="T9" fmla="*/ 433 h 980"/>
                    <a:gd name="T10" fmla="*/ 578 w 867"/>
                    <a:gd name="T11" fmla="*/ 433 h 980"/>
                    <a:gd name="T12" fmla="*/ 578 w 867"/>
                    <a:gd name="T13" fmla="*/ 980 h 980"/>
                    <a:gd name="T14" fmla="*/ 289 w 867"/>
                    <a:gd name="T15" fmla="*/ 980 h 9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80">
                      <a:moveTo>
                        <a:pt x="289" y="980"/>
                      </a:moveTo>
                      <a:lnTo>
                        <a:pt x="289" y="433"/>
                      </a:lnTo>
                      <a:lnTo>
                        <a:pt x="0" y="433"/>
                      </a:lnTo>
                      <a:lnTo>
                        <a:pt x="433" y="0"/>
                      </a:lnTo>
                      <a:lnTo>
                        <a:pt x="867" y="433"/>
                      </a:lnTo>
                      <a:lnTo>
                        <a:pt x="578" y="433"/>
                      </a:lnTo>
                      <a:lnTo>
                        <a:pt x="578" y="980"/>
                      </a:lnTo>
                      <a:lnTo>
                        <a:pt x="289" y="9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26" name="Freeform 57">
                  <a:extLst>
                    <a:ext uri="{FF2B5EF4-FFF2-40B4-BE49-F238E27FC236}">
                      <a16:creationId xmlns:a16="http://schemas.microsoft.com/office/drawing/2014/main" id="{1C9B52EA-F61A-894A-B6EA-A2A1BE237774}"/>
                    </a:ext>
                  </a:extLst>
                </p:cNvPr>
                <p:cNvSpPr>
                  <a:spLocks/>
                </p:cNvSpPr>
                <p:nvPr/>
              </p:nvSpPr>
              <p:spPr bwMode="auto">
                <a:xfrm>
                  <a:off x="14781213" y="4344988"/>
                  <a:ext cx="1376363" cy="1550988"/>
                </a:xfrm>
                <a:custGeom>
                  <a:avLst/>
                  <a:gdLst>
                    <a:gd name="T0" fmla="*/ 0 w 867"/>
                    <a:gd name="T1" fmla="*/ 544 h 977"/>
                    <a:gd name="T2" fmla="*/ 289 w 867"/>
                    <a:gd name="T3" fmla="*/ 544 h 977"/>
                    <a:gd name="T4" fmla="*/ 289 w 867"/>
                    <a:gd name="T5" fmla="*/ 0 h 977"/>
                    <a:gd name="T6" fmla="*/ 578 w 867"/>
                    <a:gd name="T7" fmla="*/ 0 h 977"/>
                    <a:gd name="T8" fmla="*/ 578 w 867"/>
                    <a:gd name="T9" fmla="*/ 544 h 977"/>
                    <a:gd name="T10" fmla="*/ 867 w 867"/>
                    <a:gd name="T11" fmla="*/ 544 h 977"/>
                    <a:gd name="T12" fmla="*/ 433 w 867"/>
                    <a:gd name="T13" fmla="*/ 977 h 977"/>
                    <a:gd name="T14" fmla="*/ 0 w 867"/>
                    <a:gd name="T15" fmla="*/ 544 h 9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77">
                      <a:moveTo>
                        <a:pt x="0" y="544"/>
                      </a:moveTo>
                      <a:lnTo>
                        <a:pt x="289" y="544"/>
                      </a:lnTo>
                      <a:lnTo>
                        <a:pt x="289" y="0"/>
                      </a:lnTo>
                      <a:lnTo>
                        <a:pt x="578" y="0"/>
                      </a:lnTo>
                      <a:lnTo>
                        <a:pt x="578" y="544"/>
                      </a:lnTo>
                      <a:lnTo>
                        <a:pt x="867" y="544"/>
                      </a:lnTo>
                      <a:lnTo>
                        <a:pt x="433" y="977"/>
                      </a:lnTo>
                      <a:lnTo>
                        <a:pt x="0" y="54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27" name="Freeform 58">
                  <a:extLst>
                    <a:ext uri="{FF2B5EF4-FFF2-40B4-BE49-F238E27FC236}">
                      <a16:creationId xmlns:a16="http://schemas.microsoft.com/office/drawing/2014/main" id="{19BF3EF4-0B9E-B545-8ECF-9AA97463983A}"/>
                    </a:ext>
                  </a:extLst>
                </p:cNvPr>
                <p:cNvSpPr>
                  <a:spLocks/>
                </p:cNvSpPr>
                <p:nvPr/>
              </p:nvSpPr>
              <p:spPr bwMode="auto">
                <a:xfrm>
                  <a:off x="13555663" y="3259138"/>
                  <a:ext cx="1552575" cy="1374775"/>
                </a:xfrm>
                <a:custGeom>
                  <a:avLst/>
                  <a:gdLst>
                    <a:gd name="T0" fmla="*/ 545 w 978"/>
                    <a:gd name="T1" fmla="*/ 577 h 866"/>
                    <a:gd name="T2" fmla="*/ 0 w 978"/>
                    <a:gd name="T3" fmla="*/ 577 h 866"/>
                    <a:gd name="T4" fmla="*/ 0 w 978"/>
                    <a:gd name="T5" fmla="*/ 289 h 866"/>
                    <a:gd name="T6" fmla="*/ 545 w 978"/>
                    <a:gd name="T7" fmla="*/ 289 h 866"/>
                    <a:gd name="T8" fmla="*/ 545 w 978"/>
                    <a:gd name="T9" fmla="*/ 0 h 866"/>
                    <a:gd name="T10" fmla="*/ 978 w 978"/>
                    <a:gd name="T11" fmla="*/ 433 h 866"/>
                    <a:gd name="T12" fmla="*/ 545 w 978"/>
                    <a:gd name="T13" fmla="*/ 866 h 866"/>
                    <a:gd name="T14" fmla="*/ 545 w 978"/>
                    <a:gd name="T15" fmla="*/ 577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8" h="866">
                      <a:moveTo>
                        <a:pt x="545" y="577"/>
                      </a:moveTo>
                      <a:lnTo>
                        <a:pt x="0" y="577"/>
                      </a:lnTo>
                      <a:lnTo>
                        <a:pt x="0" y="289"/>
                      </a:lnTo>
                      <a:lnTo>
                        <a:pt x="545" y="289"/>
                      </a:lnTo>
                      <a:lnTo>
                        <a:pt x="545" y="0"/>
                      </a:lnTo>
                      <a:lnTo>
                        <a:pt x="978" y="433"/>
                      </a:lnTo>
                      <a:lnTo>
                        <a:pt x="545" y="866"/>
                      </a:lnTo>
                      <a:lnTo>
                        <a:pt x="545" y="5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28" name="Freeform 59">
                  <a:extLst>
                    <a:ext uri="{FF2B5EF4-FFF2-40B4-BE49-F238E27FC236}">
                      <a16:creationId xmlns:a16="http://schemas.microsoft.com/office/drawing/2014/main" id="{768E7DB9-BC3E-0F4E-A56E-6DC091B7EE64}"/>
                    </a:ext>
                  </a:extLst>
                </p:cNvPr>
                <p:cNvSpPr>
                  <a:spLocks/>
                </p:cNvSpPr>
                <p:nvPr/>
              </p:nvSpPr>
              <p:spPr bwMode="auto">
                <a:xfrm>
                  <a:off x="15830551" y="3259138"/>
                  <a:ext cx="1555750" cy="1374775"/>
                </a:xfrm>
                <a:custGeom>
                  <a:avLst/>
                  <a:gdLst>
                    <a:gd name="T0" fmla="*/ 0 w 980"/>
                    <a:gd name="T1" fmla="*/ 433 h 866"/>
                    <a:gd name="T2" fmla="*/ 433 w 980"/>
                    <a:gd name="T3" fmla="*/ 0 h 866"/>
                    <a:gd name="T4" fmla="*/ 433 w 980"/>
                    <a:gd name="T5" fmla="*/ 289 h 866"/>
                    <a:gd name="T6" fmla="*/ 980 w 980"/>
                    <a:gd name="T7" fmla="*/ 289 h 866"/>
                    <a:gd name="T8" fmla="*/ 980 w 980"/>
                    <a:gd name="T9" fmla="*/ 577 h 866"/>
                    <a:gd name="T10" fmla="*/ 433 w 980"/>
                    <a:gd name="T11" fmla="*/ 577 h 866"/>
                    <a:gd name="T12" fmla="*/ 433 w 980"/>
                    <a:gd name="T13" fmla="*/ 866 h 866"/>
                    <a:gd name="T14" fmla="*/ 0 w 980"/>
                    <a:gd name="T15" fmla="*/ 433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866">
                      <a:moveTo>
                        <a:pt x="0" y="433"/>
                      </a:moveTo>
                      <a:lnTo>
                        <a:pt x="433" y="0"/>
                      </a:lnTo>
                      <a:lnTo>
                        <a:pt x="433" y="289"/>
                      </a:lnTo>
                      <a:lnTo>
                        <a:pt x="980" y="289"/>
                      </a:lnTo>
                      <a:lnTo>
                        <a:pt x="980" y="577"/>
                      </a:lnTo>
                      <a:lnTo>
                        <a:pt x="433" y="577"/>
                      </a:lnTo>
                      <a:lnTo>
                        <a:pt x="433" y="866"/>
                      </a:lnTo>
                      <a:lnTo>
                        <a:pt x="0" y="4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grpSp>
            <p:nvGrpSpPr>
              <p:cNvPr id="94" name="Group 93">
                <a:extLst>
                  <a:ext uri="{FF2B5EF4-FFF2-40B4-BE49-F238E27FC236}">
                    <a16:creationId xmlns:a16="http://schemas.microsoft.com/office/drawing/2014/main" id="{F4EF3EAB-DA06-DD4A-B8B5-6F2C892DB2D4}"/>
                  </a:ext>
                </a:extLst>
              </p:cNvPr>
              <p:cNvGrpSpPr>
                <a:grpSpLocks noChangeAspect="1"/>
              </p:cNvGrpSpPr>
              <p:nvPr/>
            </p:nvGrpSpPr>
            <p:grpSpPr>
              <a:xfrm>
                <a:off x="1965764" y="3086873"/>
                <a:ext cx="180065" cy="174508"/>
                <a:chOff x="21521738" y="-17352963"/>
                <a:chExt cx="16819563" cy="16300450"/>
              </a:xfrm>
            </p:grpSpPr>
            <p:sp>
              <p:nvSpPr>
                <p:cNvPr id="116" name="Freeform 128">
                  <a:extLst>
                    <a:ext uri="{FF2B5EF4-FFF2-40B4-BE49-F238E27FC236}">
                      <a16:creationId xmlns:a16="http://schemas.microsoft.com/office/drawing/2014/main" id="{A1665B03-DFB9-A642-930B-DB7D7D894C06}"/>
                    </a:ext>
                  </a:extLst>
                </p:cNvPr>
                <p:cNvSpPr>
                  <a:spLocks/>
                </p:cNvSpPr>
                <p:nvPr/>
              </p:nvSpPr>
              <p:spPr bwMode="auto">
                <a:xfrm>
                  <a:off x="21521738" y="-17352963"/>
                  <a:ext cx="16819563" cy="16300450"/>
                </a:xfrm>
                <a:custGeom>
                  <a:avLst/>
                  <a:gdLst>
                    <a:gd name="T0" fmla="*/ 3818 w 4482"/>
                    <a:gd name="T1" fmla="*/ 766 h 4344"/>
                    <a:gd name="T2" fmla="*/ 1665 w 4482"/>
                    <a:gd name="T3" fmla="*/ 318 h 4344"/>
                    <a:gd name="T4" fmla="*/ 1116 w 4482"/>
                    <a:gd name="T5" fmla="*/ 680 h 4344"/>
                    <a:gd name="T6" fmla="*/ 1114 w 4482"/>
                    <a:gd name="T7" fmla="*/ 678 h 4344"/>
                    <a:gd name="T8" fmla="*/ 759 w 4482"/>
                    <a:gd name="T9" fmla="*/ 1014 h 4344"/>
                    <a:gd name="T10" fmla="*/ 761 w 4482"/>
                    <a:gd name="T11" fmla="*/ 1016 h 4344"/>
                    <a:gd name="T12" fmla="*/ 358 w 4482"/>
                    <a:gd name="T13" fmla="*/ 3230 h 4344"/>
                    <a:gd name="T14" fmla="*/ 2183 w 4482"/>
                    <a:gd name="T15" fmla="*/ 4306 h 4344"/>
                    <a:gd name="T16" fmla="*/ 3424 w 4482"/>
                    <a:gd name="T17" fmla="*/ 3753 h 4344"/>
                    <a:gd name="T18" fmla="*/ 3809 w 4482"/>
                    <a:gd name="T19" fmla="*/ 3384 h 4344"/>
                    <a:gd name="T20" fmla="*/ 4165 w 4482"/>
                    <a:gd name="T21" fmla="*/ 1284 h 4344"/>
                    <a:gd name="T22" fmla="*/ 3818 w 4482"/>
                    <a:gd name="T23" fmla="*/ 766 h 4344"/>
                    <a:gd name="T24" fmla="*/ 3818 w 4482"/>
                    <a:gd name="T25" fmla="*/ 766 h 4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2" h="4344">
                      <a:moveTo>
                        <a:pt x="3818" y="766"/>
                      </a:moveTo>
                      <a:cubicBezTo>
                        <a:pt x="3273" y="184"/>
                        <a:pt x="2397" y="0"/>
                        <a:pt x="1665" y="318"/>
                      </a:cubicBezTo>
                      <a:cubicBezTo>
                        <a:pt x="1463" y="406"/>
                        <a:pt x="1276" y="529"/>
                        <a:pt x="1116" y="680"/>
                      </a:cubicBezTo>
                      <a:cubicBezTo>
                        <a:pt x="1114" y="678"/>
                        <a:pt x="1114" y="678"/>
                        <a:pt x="1114" y="678"/>
                      </a:cubicBezTo>
                      <a:cubicBezTo>
                        <a:pt x="759" y="1014"/>
                        <a:pt x="759" y="1014"/>
                        <a:pt x="759" y="1014"/>
                      </a:cubicBezTo>
                      <a:cubicBezTo>
                        <a:pt x="761" y="1016"/>
                        <a:pt x="761" y="1016"/>
                        <a:pt x="761" y="1016"/>
                      </a:cubicBezTo>
                      <a:cubicBezTo>
                        <a:pt x="166" y="1581"/>
                        <a:pt x="0" y="2492"/>
                        <a:pt x="358" y="3230"/>
                      </a:cubicBezTo>
                      <a:cubicBezTo>
                        <a:pt x="692" y="3920"/>
                        <a:pt x="1419" y="4344"/>
                        <a:pt x="2183" y="4306"/>
                      </a:cubicBezTo>
                      <a:cubicBezTo>
                        <a:pt x="2647" y="4283"/>
                        <a:pt x="3095" y="4080"/>
                        <a:pt x="3424" y="3753"/>
                      </a:cubicBezTo>
                      <a:cubicBezTo>
                        <a:pt x="3809" y="3384"/>
                        <a:pt x="3809" y="3384"/>
                        <a:pt x="3809" y="3384"/>
                      </a:cubicBezTo>
                      <a:cubicBezTo>
                        <a:pt x="4337" y="2827"/>
                        <a:pt x="4482" y="1985"/>
                        <a:pt x="4165" y="1284"/>
                      </a:cubicBezTo>
                      <a:cubicBezTo>
                        <a:pt x="4078" y="1094"/>
                        <a:pt x="3961" y="918"/>
                        <a:pt x="3818" y="766"/>
                      </a:cubicBezTo>
                      <a:cubicBezTo>
                        <a:pt x="3481" y="407"/>
                        <a:pt x="4150" y="1120"/>
                        <a:pt x="3818" y="766"/>
                      </a:cubicBezTo>
                      <a:close/>
                    </a:path>
                  </a:pathLst>
                </a:custGeom>
                <a:solidFill>
                  <a:srgbClr val="2680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17" name="Freeform 129">
                  <a:extLst>
                    <a:ext uri="{FF2B5EF4-FFF2-40B4-BE49-F238E27FC236}">
                      <a16:creationId xmlns:a16="http://schemas.microsoft.com/office/drawing/2014/main" id="{BC2A61FE-3A0F-6648-A256-A5F5FE5C380B}"/>
                    </a:ext>
                  </a:extLst>
                </p:cNvPr>
                <p:cNvSpPr>
                  <a:spLocks/>
                </p:cNvSpPr>
                <p:nvPr/>
              </p:nvSpPr>
              <p:spPr bwMode="auto">
                <a:xfrm>
                  <a:off x="22110701" y="-16800513"/>
                  <a:ext cx="13749338" cy="13398500"/>
                </a:xfrm>
                <a:custGeom>
                  <a:avLst/>
                  <a:gdLst>
                    <a:gd name="T0" fmla="*/ 2323 w 3664"/>
                    <a:gd name="T1" fmla="*/ 15 h 3571"/>
                    <a:gd name="T2" fmla="*/ 962 w 3664"/>
                    <a:gd name="T3" fmla="*/ 533 h 3571"/>
                    <a:gd name="T4" fmla="*/ 960 w 3664"/>
                    <a:gd name="T5" fmla="*/ 531 h 3571"/>
                    <a:gd name="T6" fmla="*/ 605 w 3664"/>
                    <a:gd name="T7" fmla="*/ 867 h 3571"/>
                    <a:gd name="T8" fmla="*/ 607 w 3664"/>
                    <a:gd name="T9" fmla="*/ 869 h 3571"/>
                    <a:gd name="T10" fmla="*/ 14 w 3664"/>
                    <a:gd name="T11" fmla="*/ 2199 h 3571"/>
                    <a:gd name="T12" fmla="*/ 543 w 3664"/>
                    <a:gd name="T13" fmla="*/ 3571 h 3571"/>
                    <a:gd name="T14" fmla="*/ 3664 w 3664"/>
                    <a:gd name="T15" fmla="*/ 619 h 3571"/>
                    <a:gd name="T16" fmla="*/ 2323 w 3664"/>
                    <a:gd name="T17" fmla="*/ 15 h 3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4" h="3571">
                      <a:moveTo>
                        <a:pt x="2323" y="15"/>
                      </a:moveTo>
                      <a:cubicBezTo>
                        <a:pt x="1798" y="0"/>
                        <a:pt x="1317" y="199"/>
                        <a:pt x="962" y="533"/>
                      </a:cubicBezTo>
                      <a:cubicBezTo>
                        <a:pt x="960" y="531"/>
                        <a:pt x="960" y="531"/>
                        <a:pt x="960" y="531"/>
                      </a:cubicBezTo>
                      <a:cubicBezTo>
                        <a:pt x="605" y="867"/>
                        <a:pt x="605" y="867"/>
                        <a:pt x="605" y="867"/>
                      </a:cubicBezTo>
                      <a:cubicBezTo>
                        <a:pt x="607" y="869"/>
                        <a:pt x="607" y="869"/>
                        <a:pt x="607" y="869"/>
                      </a:cubicBezTo>
                      <a:cubicBezTo>
                        <a:pt x="254" y="1204"/>
                        <a:pt x="29" y="1674"/>
                        <a:pt x="14" y="2199"/>
                      </a:cubicBezTo>
                      <a:cubicBezTo>
                        <a:pt x="0" y="2730"/>
                        <a:pt x="203" y="3216"/>
                        <a:pt x="543" y="3571"/>
                      </a:cubicBezTo>
                      <a:cubicBezTo>
                        <a:pt x="3664" y="619"/>
                        <a:pt x="3664" y="619"/>
                        <a:pt x="3664" y="619"/>
                      </a:cubicBezTo>
                      <a:cubicBezTo>
                        <a:pt x="3327" y="260"/>
                        <a:pt x="2854" y="29"/>
                        <a:pt x="2323" y="15"/>
                      </a:cubicBezTo>
                      <a:close/>
                    </a:path>
                  </a:pathLst>
                </a:custGeom>
                <a:solidFill>
                  <a:srgbClr val="51B9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18" name="Freeform 130">
                  <a:extLst>
                    <a:ext uri="{FF2B5EF4-FFF2-40B4-BE49-F238E27FC236}">
                      <a16:creationId xmlns:a16="http://schemas.microsoft.com/office/drawing/2014/main" id="{82E4A5FC-8AB9-B24A-AF75-4BA343D86F01}"/>
                    </a:ext>
                  </a:extLst>
                </p:cNvPr>
                <p:cNvSpPr>
                  <a:spLocks/>
                </p:cNvSpPr>
                <p:nvPr/>
              </p:nvSpPr>
              <p:spPr bwMode="auto">
                <a:xfrm>
                  <a:off x="22053551" y="-15627350"/>
                  <a:ext cx="14549438" cy="14552613"/>
                </a:xfrm>
                <a:custGeom>
                  <a:avLst/>
                  <a:gdLst>
                    <a:gd name="T0" fmla="*/ 3848 w 3877"/>
                    <a:gd name="T1" fmla="*/ 1992 h 3878"/>
                    <a:gd name="T2" fmla="*/ 1886 w 3877"/>
                    <a:gd name="T3" fmla="*/ 3848 h 3878"/>
                    <a:gd name="T4" fmla="*/ 29 w 3877"/>
                    <a:gd name="T5" fmla="*/ 1886 h 3878"/>
                    <a:gd name="T6" fmla="*/ 1992 w 3877"/>
                    <a:gd name="T7" fmla="*/ 29 h 3878"/>
                    <a:gd name="T8" fmla="*/ 3848 w 3877"/>
                    <a:gd name="T9" fmla="*/ 1992 h 3878"/>
                  </a:gdLst>
                  <a:ahLst/>
                  <a:cxnLst>
                    <a:cxn ang="0">
                      <a:pos x="T0" y="T1"/>
                    </a:cxn>
                    <a:cxn ang="0">
                      <a:pos x="T2" y="T3"/>
                    </a:cxn>
                    <a:cxn ang="0">
                      <a:pos x="T4" y="T5"/>
                    </a:cxn>
                    <a:cxn ang="0">
                      <a:pos x="T6" y="T7"/>
                    </a:cxn>
                    <a:cxn ang="0">
                      <a:pos x="T8" y="T9"/>
                    </a:cxn>
                  </a:cxnLst>
                  <a:rect l="0" t="0" r="r" b="b"/>
                  <a:pathLst>
                    <a:path w="3877" h="3878">
                      <a:moveTo>
                        <a:pt x="3848" y="1992"/>
                      </a:moveTo>
                      <a:cubicBezTo>
                        <a:pt x="3819" y="3046"/>
                        <a:pt x="2941" y="3878"/>
                        <a:pt x="1886" y="3848"/>
                      </a:cubicBezTo>
                      <a:cubicBezTo>
                        <a:pt x="831" y="3819"/>
                        <a:pt x="0" y="2941"/>
                        <a:pt x="29" y="1886"/>
                      </a:cubicBezTo>
                      <a:cubicBezTo>
                        <a:pt x="58" y="832"/>
                        <a:pt x="937" y="0"/>
                        <a:pt x="1992" y="29"/>
                      </a:cubicBezTo>
                      <a:cubicBezTo>
                        <a:pt x="3046" y="59"/>
                        <a:pt x="3877" y="937"/>
                        <a:pt x="3848" y="1992"/>
                      </a:cubicBezTo>
                      <a:close/>
                    </a:path>
                  </a:pathLst>
                </a:custGeom>
                <a:solidFill>
                  <a:srgbClr val="289A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19" name="Freeform 131">
                  <a:extLst>
                    <a:ext uri="{FF2B5EF4-FFF2-40B4-BE49-F238E27FC236}">
                      <a16:creationId xmlns:a16="http://schemas.microsoft.com/office/drawing/2014/main" id="{0ABB0696-C6D0-B544-83EC-7E4952AE9FE1}"/>
                    </a:ext>
                  </a:extLst>
                </p:cNvPr>
                <p:cNvSpPr>
                  <a:spLocks noEditPoints="1"/>
                </p:cNvSpPr>
                <p:nvPr/>
              </p:nvSpPr>
              <p:spPr bwMode="auto">
                <a:xfrm>
                  <a:off x="27187526" y="-8958263"/>
                  <a:ext cx="5006975" cy="3792538"/>
                </a:xfrm>
                <a:custGeom>
                  <a:avLst/>
                  <a:gdLst>
                    <a:gd name="T0" fmla="*/ 0 w 1334"/>
                    <a:gd name="T1" fmla="*/ 0 h 1011"/>
                    <a:gd name="T2" fmla="*/ 0 w 1334"/>
                    <a:gd name="T3" fmla="*/ 1011 h 1011"/>
                    <a:gd name="T4" fmla="*/ 1334 w 1334"/>
                    <a:gd name="T5" fmla="*/ 1011 h 1011"/>
                    <a:gd name="T6" fmla="*/ 1334 w 1334"/>
                    <a:gd name="T7" fmla="*/ 0 h 1011"/>
                    <a:gd name="T8" fmla="*/ 0 w 1334"/>
                    <a:gd name="T9" fmla="*/ 0 h 1011"/>
                    <a:gd name="T10" fmla="*/ 0 w 1334"/>
                    <a:gd name="T11" fmla="*/ 0 h 1011"/>
                    <a:gd name="T12" fmla="*/ 722 w 1334"/>
                    <a:gd name="T13" fmla="*/ 567 h 1011"/>
                    <a:gd name="T14" fmla="*/ 722 w 1334"/>
                    <a:gd name="T15" fmla="*/ 740 h 1011"/>
                    <a:gd name="T16" fmla="*/ 611 w 1334"/>
                    <a:gd name="T17" fmla="*/ 740 h 1011"/>
                    <a:gd name="T18" fmla="*/ 611 w 1334"/>
                    <a:gd name="T19" fmla="*/ 567 h 1011"/>
                    <a:gd name="T20" fmla="*/ 525 w 1334"/>
                    <a:gd name="T21" fmla="*/ 437 h 1011"/>
                    <a:gd name="T22" fmla="*/ 666 w 1334"/>
                    <a:gd name="T23" fmla="*/ 295 h 1011"/>
                    <a:gd name="T24" fmla="*/ 808 w 1334"/>
                    <a:gd name="T25" fmla="*/ 437 h 1011"/>
                    <a:gd name="T26" fmla="*/ 722 w 1334"/>
                    <a:gd name="T27" fmla="*/ 567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4" h="1011">
                      <a:moveTo>
                        <a:pt x="0" y="0"/>
                      </a:moveTo>
                      <a:cubicBezTo>
                        <a:pt x="0" y="1011"/>
                        <a:pt x="0" y="1011"/>
                        <a:pt x="0" y="1011"/>
                      </a:cubicBezTo>
                      <a:cubicBezTo>
                        <a:pt x="1334" y="1011"/>
                        <a:pt x="1334" y="1011"/>
                        <a:pt x="1334" y="1011"/>
                      </a:cubicBezTo>
                      <a:cubicBezTo>
                        <a:pt x="1334" y="0"/>
                        <a:pt x="1334" y="0"/>
                        <a:pt x="1334" y="0"/>
                      </a:cubicBezTo>
                      <a:cubicBezTo>
                        <a:pt x="0" y="0"/>
                        <a:pt x="0" y="0"/>
                        <a:pt x="0" y="0"/>
                      </a:cubicBezTo>
                      <a:cubicBezTo>
                        <a:pt x="0" y="0"/>
                        <a:pt x="0" y="0"/>
                        <a:pt x="0" y="0"/>
                      </a:cubicBezTo>
                      <a:close/>
                      <a:moveTo>
                        <a:pt x="722" y="567"/>
                      </a:moveTo>
                      <a:cubicBezTo>
                        <a:pt x="722" y="740"/>
                        <a:pt x="722" y="740"/>
                        <a:pt x="722" y="740"/>
                      </a:cubicBezTo>
                      <a:cubicBezTo>
                        <a:pt x="611" y="740"/>
                        <a:pt x="611" y="740"/>
                        <a:pt x="611" y="740"/>
                      </a:cubicBezTo>
                      <a:cubicBezTo>
                        <a:pt x="611" y="567"/>
                        <a:pt x="611" y="567"/>
                        <a:pt x="611" y="567"/>
                      </a:cubicBezTo>
                      <a:cubicBezTo>
                        <a:pt x="561" y="545"/>
                        <a:pt x="525" y="494"/>
                        <a:pt x="525" y="437"/>
                      </a:cubicBezTo>
                      <a:cubicBezTo>
                        <a:pt x="525" y="358"/>
                        <a:pt x="588" y="295"/>
                        <a:pt x="666" y="295"/>
                      </a:cubicBezTo>
                      <a:cubicBezTo>
                        <a:pt x="744" y="295"/>
                        <a:pt x="808" y="358"/>
                        <a:pt x="808" y="437"/>
                      </a:cubicBezTo>
                      <a:cubicBezTo>
                        <a:pt x="808" y="494"/>
                        <a:pt x="773" y="545"/>
                        <a:pt x="722" y="5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20" name="Freeform 132">
                  <a:extLst>
                    <a:ext uri="{FF2B5EF4-FFF2-40B4-BE49-F238E27FC236}">
                      <a16:creationId xmlns:a16="http://schemas.microsoft.com/office/drawing/2014/main" id="{81777CA0-532D-3547-A249-12FADD8B68C1}"/>
                    </a:ext>
                  </a:extLst>
                </p:cNvPr>
                <p:cNvSpPr>
                  <a:spLocks/>
                </p:cNvSpPr>
                <p:nvPr/>
              </p:nvSpPr>
              <p:spPr bwMode="auto">
                <a:xfrm>
                  <a:off x="27911426" y="-12188825"/>
                  <a:ext cx="3554413" cy="2865438"/>
                </a:xfrm>
                <a:custGeom>
                  <a:avLst/>
                  <a:gdLst>
                    <a:gd name="T0" fmla="*/ 210 w 947"/>
                    <a:gd name="T1" fmla="*/ 468 h 764"/>
                    <a:gd name="T2" fmla="*/ 210 w 947"/>
                    <a:gd name="T3" fmla="*/ 468 h 764"/>
                    <a:gd name="T4" fmla="*/ 474 w 947"/>
                    <a:gd name="T5" fmla="*/ 207 h 764"/>
                    <a:gd name="T6" fmla="*/ 737 w 947"/>
                    <a:gd name="T7" fmla="*/ 468 h 764"/>
                    <a:gd name="T8" fmla="*/ 737 w 947"/>
                    <a:gd name="T9" fmla="*/ 468 h 764"/>
                    <a:gd name="T10" fmla="*/ 737 w 947"/>
                    <a:gd name="T11" fmla="*/ 764 h 764"/>
                    <a:gd name="T12" fmla="*/ 947 w 947"/>
                    <a:gd name="T13" fmla="*/ 764 h 764"/>
                    <a:gd name="T14" fmla="*/ 947 w 947"/>
                    <a:gd name="T15" fmla="*/ 468 h 764"/>
                    <a:gd name="T16" fmla="*/ 947 w 947"/>
                    <a:gd name="T17" fmla="*/ 468 h 764"/>
                    <a:gd name="T18" fmla="*/ 474 w 947"/>
                    <a:gd name="T19" fmla="*/ 0 h 764"/>
                    <a:gd name="T20" fmla="*/ 0 w 947"/>
                    <a:gd name="T21" fmla="*/ 468 h 764"/>
                    <a:gd name="T22" fmla="*/ 0 w 947"/>
                    <a:gd name="T23" fmla="*/ 468 h 764"/>
                    <a:gd name="T24" fmla="*/ 0 w 947"/>
                    <a:gd name="T25" fmla="*/ 764 h 764"/>
                    <a:gd name="T26" fmla="*/ 210 w 947"/>
                    <a:gd name="T27" fmla="*/ 764 h 764"/>
                    <a:gd name="T28" fmla="*/ 210 w 947"/>
                    <a:gd name="T29" fmla="*/ 468 h 764"/>
                    <a:gd name="T30" fmla="*/ 210 w 947"/>
                    <a:gd name="T31" fmla="*/ 46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7" h="764">
                      <a:moveTo>
                        <a:pt x="210" y="468"/>
                      </a:moveTo>
                      <a:cubicBezTo>
                        <a:pt x="210" y="468"/>
                        <a:pt x="210" y="468"/>
                        <a:pt x="210" y="468"/>
                      </a:cubicBezTo>
                      <a:cubicBezTo>
                        <a:pt x="210" y="325"/>
                        <a:pt x="329" y="207"/>
                        <a:pt x="474" y="207"/>
                      </a:cubicBezTo>
                      <a:cubicBezTo>
                        <a:pt x="620" y="207"/>
                        <a:pt x="737" y="325"/>
                        <a:pt x="737" y="468"/>
                      </a:cubicBezTo>
                      <a:cubicBezTo>
                        <a:pt x="737" y="468"/>
                        <a:pt x="737" y="468"/>
                        <a:pt x="737" y="468"/>
                      </a:cubicBezTo>
                      <a:cubicBezTo>
                        <a:pt x="737" y="764"/>
                        <a:pt x="737" y="764"/>
                        <a:pt x="737" y="764"/>
                      </a:cubicBezTo>
                      <a:cubicBezTo>
                        <a:pt x="947" y="764"/>
                        <a:pt x="947" y="764"/>
                        <a:pt x="947" y="764"/>
                      </a:cubicBezTo>
                      <a:cubicBezTo>
                        <a:pt x="947" y="468"/>
                        <a:pt x="947" y="468"/>
                        <a:pt x="947" y="468"/>
                      </a:cubicBezTo>
                      <a:cubicBezTo>
                        <a:pt x="947" y="468"/>
                        <a:pt x="947" y="468"/>
                        <a:pt x="947" y="468"/>
                      </a:cubicBezTo>
                      <a:cubicBezTo>
                        <a:pt x="947" y="210"/>
                        <a:pt x="736" y="0"/>
                        <a:pt x="474" y="0"/>
                      </a:cubicBezTo>
                      <a:cubicBezTo>
                        <a:pt x="213" y="0"/>
                        <a:pt x="0" y="210"/>
                        <a:pt x="0" y="468"/>
                      </a:cubicBezTo>
                      <a:cubicBezTo>
                        <a:pt x="0" y="468"/>
                        <a:pt x="0" y="468"/>
                        <a:pt x="0" y="468"/>
                      </a:cubicBezTo>
                      <a:cubicBezTo>
                        <a:pt x="0" y="764"/>
                        <a:pt x="0" y="764"/>
                        <a:pt x="0" y="764"/>
                      </a:cubicBezTo>
                      <a:cubicBezTo>
                        <a:pt x="210" y="764"/>
                        <a:pt x="210" y="764"/>
                        <a:pt x="210" y="764"/>
                      </a:cubicBezTo>
                      <a:cubicBezTo>
                        <a:pt x="210" y="468"/>
                        <a:pt x="210" y="468"/>
                        <a:pt x="210" y="468"/>
                      </a:cubicBezTo>
                      <a:cubicBezTo>
                        <a:pt x="210" y="468"/>
                        <a:pt x="210" y="468"/>
                        <a:pt x="210" y="46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grpSp>
            <p:nvGrpSpPr>
              <p:cNvPr id="95" name="Group 94">
                <a:extLst>
                  <a:ext uri="{FF2B5EF4-FFF2-40B4-BE49-F238E27FC236}">
                    <a16:creationId xmlns:a16="http://schemas.microsoft.com/office/drawing/2014/main" id="{588B4EA2-AD86-7344-AD2D-9D38B50E9017}"/>
                  </a:ext>
                </a:extLst>
              </p:cNvPr>
              <p:cNvGrpSpPr>
                <a:grpSpLocks noChangeAspect="1"/>
              </p:cNvGrpSpPr>
              <p:nvPr/>
            </p:nvGrpSpPr>
            <p:grpSpPr>
              <a:xfrm>
                <a:off x="2152797" y="3107895"/>
                <a:ext cx="152506" cy="148375"/>
                <a:chOff x="12933363" y="620713"/>
                <a:chExt cx="6156326" cy="5989637"/>
              </a:xfrm>
            </p:grpSpPr>
            <p:sp>
              <p:nvSpPr>
                <p:cNvPr id="97" name="Freeform 268">
                  <a:extLst>
                    <a:ext uri="{FF2B5EF4-FFF2-40B4-BE49-F238E27FC236}">
                      <a16:creationId xmlns:a16="http://schemas.microsoft.com/office/drawing/2014/main" id="{CD48DE3E-30A5-ED48-8649-F705D531D978}"/>
                    </a:ext>
                  </a:extLst>
                </p:cNvPr>
                <p:cNvSpPr>
                  <a:spLocks/>
                </p:cNvSpPr>
                <p:nvPr/>
              </p:nvSpPr>
              <p:spPr bwMode="auto">
                <a:xfrm>
                  <a:off x="12933363" y="620713"/>
                  <a:ext cx="6156325" cy="5989637"/>
                </a:xfrm>
                <a:custGeom>
                  <a:avLst/>
                  <a:gdLst>
                    <a:gd name="T0" fmla="*/ 390 w 3878"/>
                    <a:gd name="T1" fmla="*/ 0 h 3773"/>
                    <a:gd name="T2" fmla="*/ 0 w 3878"/>
                    <a:gd name="T3" fmla="*/ 393 h 3773"/>
                    <a:gd name="T4" fmla="*/ 0 w 3878"/>
                    <a:gd name="T5" fmla="*/ 3773 h 3773"/>
                    <a:gd name="T6" fmla="*/ 3495 w 3878"/>
                    <a:gd name="T7" fmla="*/ 3773 h 3773"/>
                    <a:gd name="T8" fmla="*/ 3878 w 3878"/>
                    <a:gd name="T9" fmla="*/ 3380 h 3773"/>
                    <a:gd name="T10" fmla="*/ 3878 w 3878"/>
                    <a:gd name="T11" fmla="*/ 0 h 3773"/>
                    <a:gd name="T12" fmla="*/ 390 w 3878"/>
                    <a:gd name="T13" fmla="*/ 0 h 3773"/>
                  </a:gdLst>
                  <a:ahLst/>
                  <a:cxnLst>
                    <a:cxn ang="0">
                      <a:pos x="T0" y="T1"/>
                    </a:cxn>
                    <a:cxn ang="0">
                      <a:pos x="T2" y="T3"/>
                    </a:cxn>
                    <a:cxn ang="0">
                      <a:pos x="T4" y="T5"/>
                    </a:cxn>
                    <a:cxn ang="0">
                      <a:pos x="T6" y="T7"/>
                    </a:cxn>
                    <a:cxn ang="0">
                      <a:pos x="T8" y="T9"/>
                    </a:cxn>
                    <a:cxn ang="0">
                      <a:pos x="T10" y="T11"/>
                    </a:cxn>
                    <a:cxn ang="0">
                      <a:pos x="T12" y="T13"/>
                    </a:cxn>
                  </a:cxnLst>
                  <a:rect l="0" t="0" r="r" b="b"/>
                  <a:pathLst>
                    <a:path w="3878" h="3773">
                      <a:moveTo>
                        <a:pt x="390" y="0"/>
                      </a:moveTo>
                      <a:lnTo>
                        <a:pt x="0" y="393"/>
                      </a:lnTo>
                      <a:lnTo>
                        <a:pt x="0" y="3773"/>
                      </a:lnTo>
                      <a:lnTo>
                        <a:pt x="3495" y="3773"/>
                      </a:lnTo>
                      <a:lnTo>
                        <a:pt x="3878" y="3380"/>
                      </a:lnTo>
                      <a:lnTo>
                        <a:pt x="3878" y="0"/>
                      </a:lnTo>
                      <a:lnTo>
                        <a:pt x="390" y="0"/>
                      </a:lnTo>
                      <a:close/>
                    </a:path>
                  </a:pathLst>
                </a:custGeom>
                <a:solidFill>
                  <a:srgbClr val="D855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98" name="Freeform 269">
                  <a:extLst>
                    <a:ext uri="{FF2B5EF4-FFF2-40B4-BE49-F238E27FC236}">
                      <a16:creationId xmlns:a16="http://schemas.microsoft.com/office/drawing/2014/main" id="{C0A2D65F-5E48-E84F-8748-2AAAAC57B4D3}"/>
                    </a:ext>
                  </a:extLst>
                </p:cNvPr>
                <p:cNvSpPr>
                  <a:spLocks/>
                </p:cNvSpPr>
                <p:nvPr/>
              </p:nvSpPr>
              <p:spPr bwMode="auto">
                <a:xfrm>
                  <a:off x="12933363" y="620713"/>
                  <a:ext cx="6156325" cy="623887"/>
                </a:xfrm>
                <a:custGeom>
                  <a:avLst/>
                  <a:gdLst>
                    <a:gd name="T0" fmla="*/ 3878 w 3878"/>
                    <a:gd name="T1" fmla="*/ 0 h 393"/>
                    <a:gd name="T2" fmla="*/ 3495 w 3878"/>
                    <a:gd name="T3" fmla="*/ 393 h 393"/>
                    <a:gd name="T4" fmla="*/ 0 w 3878"/>
                    <a:gd name="T5" fmla="*/ 393 h 393"/>
                    <a:gd name="T6" fmla="*/ 390 w 3878"/>
                    <a:gd name="T7" fmla="*/ 0 h 393"/>
                    <a:gd name="T8" fmla="*/ 1808 w 3878"/>
                    <a:gd name="T9" fmla="*/ 0 h 393"/>
                    <a:gd name="T10" fmla="*/ 3878 w 3878"/>
                    <a:gd name="T11" fmla="*/ 0 h 393"/>
                  </a:gdLst>
                  <a:ahLst/>
                  <a:cxnLst>
                    <a:cxn ang="0">
                      <a:pos x="T0" y="T1"/>
                    </a:cxn>
                    <a:cxn ang="0">
                      <a:pos x="T2" y="T3"/>
                    </a:cxn>
                    <a:cxn ang="0">
                      <a:pos x="T4" y="T5"/>
                    </a:cxn>
                    <a:cxn ang="0">
                      <a:pos x="T6" y="T7"/>
                    </a:cxn>
                    <a:cxn ang="0">
                      <a:pos x="T8" y="T9"/>
                    </a:cxn>
                    <a:cxn ang="0">
                      <a:pos x="T10" y="T11"/>
                    </a:cxn>
                  </a:cxnLst>
                  <a:rect l="0" t="0" r="r" b="b"/>
                  <a:pathLst>
                    <a:path w="3878" h="393">
                      <a:moveTo>
                        <a:pt x="3878" y="0"/>
                      </a:moveTo>
                      <a:lnTo>
                        <a:pt x="3495" y="393"/>
                      </a:lnTo>
                      <a:lnTo>
                        <a:pt x="0" y="393"/>
                      </a:lnTo>
                      <a:lnTo>
                        <a:pt x="390" y="0"/>
                      </a:lnTo>
                      <a:lnTo>
                        <a:pt x="1808" y="0"/>
                      </a:lnTo>
                      <a:lnTo>
                        <a:pt x="3878" y="0"/>
                      </a:lnTo>
                      <a:close/>
                    </a:path>
                  </a:pathLst>
                </a:custGeom>
                <a:solidFill>
                  <a:srgbClr val="F2744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99" name="Freeform 270">
                  <a:extLst>
                    <a:ext uri="{FF2B5EF4-FFF2-40B4-BE49-F238E27FC236}">
                      <a16:creationId xmlns:a16="http://schemas.microsoft.com/office/drawing/2014/main" id="{7A66C1B2-3F6D-DB44-A9B4-AD38601D7226}"/>
                    </a:ext>
                  </a:extLst>
                </p:cNvPr>
                <p:cNvSpPr>
                  <a:spLocks/>
                </p:cNvSpPr>
                <p:nvPr/>
              </p:nvSpPr>
              <p:spPr bwMode="auto">
                <a:xfrm>
                  <a:off x="12933363" y="1244600"/>
                  <a:ext cx="5548313" cy="5365750"/>
                </a:xfrm>
                <a:custGeom>
                  <a:avLst/>
                  <a:gdLst>
                    <a:gd name="T0" fmla="*/ 3495 w 3495"/>
                    <a:gd name="T1" fmla="*/ 3380 h 3380"/>
                    <a:gd name="T2" fmla="*/ 1805 w 3495"/>
                    <a:gd name="T3" fmla="*/ 3380 h 3380"/>
                    <a:gd name="T4" fmla="*/ 0 w 3495"/>
                    <a:gd name="T5" fmla="*/ 3380 h 3380"/>
                    <a:gd name="T6" fmla="*/ 0 w 3495"/>
                    <a:gd name="T7" fmla="*/ 1647 h 3380"/>
                    <a:gd name="T8" fmla="*/ 0 w 3495"/>
                    <a:gd name="T9" fmla="*/ 0 h 3380"/>
                    <a:gd name="T10" fmla="*/ 3495 w 3495"/>
                    <a:gd name="T11" fmla="*/ 0 h 3380"/>
                    <a:gd name="T12" fmla="*/ 3495 w 3495"/>
                    <a:gd name="T13" fmla="*/ 3380 h 3380"/>
                  </a:gdLst>
                  <a:ahLst/>
                  <a:cxnLst>
                    <a:cxn ang="0">
                      <a:pos x="T0" y="T1"/>
                    </a:cxn>
                    <a:cxn ang="0">
                      <a:pos x="T2" y="T3"/>
                    </a:cxn>
                    <a:cxn ang="0">
                      <a:pos x="T4" y="T5"/>
                    </a:cxn>
                    <a:cxn ang="0">
                      <a:pos x="T6" y="T7"/>
                    </a:cxn>
                    <a:cxn ang="0">
                      <a:pos x="T8" y="T9"/>
                    </a:cxn>
                    <a:cxn ang="0">
                      <a:pos x="T10" y="T11"/>
                    </a:cxn>
                    <a:cxn ang="0">
                      <a:pos x="T12" y="T13"/>
                    </a:cxn>
                  </a:cxnLst>
                  <a:rect l="0" t="0" r="r" b="b"/>
                  <a:pathLst>
                    <a:path w="3495" h="3380">
                      <a:moveTo>
                        <a:pt x="3495" y="3380"/>
                      </a:moveTo>
                      <a:lnTo>
                        <a:pt x="1805" y="3380"/>
                      </a:lnTo>
                      <a:lnTo>
                        <a:pt x="0" y="3380"/>
                      </a:lnTo>
                      <a:lnTo>
                        <a:pt x="0" y="1647"/>
                      </a:lnTo>
                      <a:lnTo>
                        <a:pt x="0" y="0"/>
                      </a:lnTo>
                      <a:lnTo>
                        <a:pt x="3495" y="0"/>
                      </a:lnTo>
                      <a:lnTo>
                        <a:pt x="3495" y="3380"/>
                      </a:lnTo>
                      <a:close/>
                    </a:path>
                  </a:pathLst>
                </a:custGeom>
                <a:solidFill>
                  <a:srgbClr val="D855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00" name="Freeform 271">
                  <a:extLst>
                    <a:ext uri="{FF2B5EF4-FFF2-40B4-BE49-F238E27FC236}">
                      <a16:creationId xmlns:a16="http://schemas.microsoft.com/office/drawing/2014/main" id="{D71D4480-9A72-3443-A5BC-6B7E3087384F}"/>
                    </a:ext>
                  </a:extLst>
                </p:cNvPr>
                <p:cNvSpPr>
                  <a:spLocks/>
                </p:cNvSpPr>
                <p:nvPr/>
              </p:nvSpPr>
              <p:spPr bwMode="auto">
                <a:xfrm>
                  <a:off x="17956213" y="6094413"/>
                  <a:ext cx="288925" cy="290512"/>
                </a:xfrm>
                <a:custGeom>
                  <a:avLst/>
                  <a:gdLst>
                    <a:gd name="T0" fmla="*/ 60 w 77"/>
                    <a:gd name="T1" fmla="*/ 77 h 77"/>
                    <a:gd name="T2" fmla="*/ 17 w 77"/>
                    <a:gd name="T3" fmla="*/ 77 h 77"/>
                    <a:gd name="T4" fmla="*/ 0 w 77"/>
                    <a:gd name="T5" fmla="*/ 60 h 77"/>
                    <a:gd name="T6" fmla="*/ 17 w 77"/>
                    <a:gd name="T7" fmla="*/ 43 h 77"/>
                    <a:gd name="T8" fmla="*/ 43 w 77"/>
                    <a:gd name="T9" fmla="*/ 43 h 77"/>
                    <a:gd name="T10" fmla="*/ 43 w 77"/>
                    <a:gd name="T11" fmla="*/ 17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51"/>
                        <a:pt x="8" y="43"/>
                        <a:pt x="17" y="43"/>
                      </a:cubicBezTo>
                      <a:cubicBezTo>
                        <a:pt x="43" y="43"/>
                        <a:pt x="43" y="43"/>
                        <a:pt x="43" y="43"/>
                      </a:cubicBezTo>
                      <a:cubicBezTo>
                        <a:pt x="43" y="17"/>
                        <a:pt x="43" y="17"/>
                        <a:pt x="43" y="17"/>
                      </a:cubicBezTo>
                      <a:cubicBezTo>
                        <a:pt x="43" y="8"/>
                        <a:pt x="51" y="0"/>
                        <a:pt x="60" y="0"/>
                      </a:cubicBezTo>
                      <a:cubicBezTo>
                        <a:pt x="70" y="0"/>
                        <a:pt x="77" y="8"/>
                        <a:pt x="77" y="17"/>
                      </a:cubicBezTo>
                      <a:cubicBezTo>
                        <a:pt x="77" y="60"/>
                        <a:pt x="77" y="60"/>
                        <a:pt x="77" y="60"/>
                      </a:cubicBezTo>
                      <a:cubicBezTo>
                        <a:pt x="77" y="70"/>
                        <a:pt x="70" y="77"/>
                        <a:pt x="60"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01" name="Freeform 272">
                  <a:extLst>
                    <a:ext uri="{FF2B5EF4-FFF2-40B4-BE49-F238E27FC236}">
                      <a16:creationId xmlns:a16="http://schemas.microsoft.com/office/drawing/2014/main" id="{1CC36BFE-72A4-9646-ABC4-9C61E5789DE6}"/>
                    </a:ext>
                  </a:extLst>
                </p:cNvPr>
                <p:cNvSpPr>
                  <a:spLocks noEditPoints="1"/>
                </p:cNvSpPr>
                <p:nvPr/>
              </p:nvSpPr>
              <p:spPr bwMode="auto">
                <a:xfrm>
                  <a:off x="13989051" y="6256338"/>
                  <a:ext cx="3433763" cy="128587"/>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02" name="Freeform 273">
                  <a:extLst>
                    <a:ext uri="{FF2B5EF4-FFF2-40B4-BE49-F238E27FC236}">
                      <a16:creationId xmlns:a16="http://schemas.microsoft.com/office/drawing/2014/main" id="{3A4A6F51-8B4D-6D4C-A4DA-B0A17D67577A}"/>
                    </a:ext>
                  </a:extLst>
                </p:cNvPr>
                <p:cNvSpPr>
                  <a:spLocks/>
                </p:cNvSpPr>
                <p:nvPr/>
              </p:nvSpPr>
              <p:spPr bwMode="auto">
                <a:xfrm>
                  <a:off x="13166726" y="6094413"/>
                  <a:ext cx="288925" cy="290512"/>
                </a:xfrm>
                <a:custGeom>
                  <a:avLst/>
                  <a:gdLst>
                    <a:gd name="T0" fmla="*/ 60 w 77"/>
                    <a:gd name="T1" fmla="*/ 77 h 77"/>
                    <a:gd name="T2" fmla="*/ 17 w 77"/>
                    <a:gd name="T3" fmla="*/ 77 h 77"/>
                    <a:gd name="T4" fmla="*/ 0 w 77"/>
                    <a:gd name="T5" fmla="*/ 60 h 77"/>
                    <a:gd name="T6" fmla="*/ 0 w 77"/>
                    <a:gd name="T7" fmla="*/ 17 h 77"/>
                    <a:gd name="T8" fmla="*/ 17 w 77"/>
                    <a:gd name="T9" fmla="*/ 0 h 77"/>
                    <a:gd name="T10" fmla="*/ 34 w 77"/>
                    <a:gd name="T11" fmla="*/ 17 h 77"/>
                    <a:gd name="T12" fmla="*/ 34 w 77"/>
                    <a:gd name="T13" fmla="*/ 43 h 77"/>
                    <a:gd name="T14" fmla="*/ 60 w 77"/>
                    <a:gd name="T15" fmla="*/ 43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17"/>
                        <a:pt x="0" y="17"/>
                        <a:pt x="0" y="17"/>
                      </a:cubicBezTo>
                      <a:cubicBezTo>
                        <a:pt x="0" y="8"/>
                        <a:pt x="8" y="0"/>
                        <a:pt x="17" y="0"/>
                      </a:cubicBezTo>
                      <a:cubicBezTo>
                        <a:pt x="27" y="0"/>
                        <a:pt x="34" y="8"/>
                        <a:pt x="34" y="17"/>
                      </a:cubicBezTo>
                      <a:cubicBezTo>
                        <a:pt x="34" y="43"/>
                        <a:pt x="34" y="43"/>
                        <a:pt x="34" y="43"/>
                      </a:cubicBezTo>
                      <a:cubicBezTo>
                        <a:pt x="60" y="43"/>
                        <a:pt x="60" y="43"/>
                        <a:pt x="60" y="43"/>
                      </a:cubicBezTo>
                      <a:cubicBezTo>
                        <a:pt x="69" y="43"/>
                        <a:pt x="77" y="51"/>
                        <a:pt x="77" y="60"/>
                      </a:cubicBezTo>
                      <a:cubicBezTo>
                        <a:pt x="77" y="70"/>
                        <a:pt x="69" y="77"/>
                        <a:pt x="60"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03" name="Freeform 274">
                  <a:extLst>
                    <a:ext uri="{FF2B5EF4-FFF2-40B4-BE49-F238E27FC236}">
                      <a16:creationId xmlns:a16="http://schemas.microsoft.com/office/drawing/2014/main" id="{4B1FB38D-D14D-5042-B15A-156D6ADA105E}"/>
                    </a:ext>
                  </a:extLst>
                </p:cNvPr>
                <p:cNvSpPr>
                  <a:spLocks noEditPoints="1"/>
                </p:cNvSpPr>
                <p:nvPr/>
              </p:nvSpPr>
              <p:spPr bwMode="auto">
                <a:xfrm>
                  <a:off x="13166726" y="2266950"/>
                  <a:ext cx="127000"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04" name="Freeform 275">
                  <a:extLst>
                    <a:ext uri="{FF2B5EF4-FFF2-40B4-BE49-F238E27FC236}">
                      <a16:creationId xmlns:a16="http://schemas.microsoft.com/office/drawing/2014/main" id="{62FA9025-7FB6-334D-AE83-00AC624DB0FF}"/>
                    </a:ext>
                  </a:extLst>
                </p:cNvPr>
                <p:cNvSpPr>
                  <a:spLocks/>
                </p:cNvSpPr>
                <p:nvPr/>
              </p:nvSpPr>
              <p:spPr bwMode="auto">
                <a:xfrm>
                  <a:off x="13166726" y="1466850"/>
                  <a:ext cx="288925" cy="288925"/>
                </a:xfrm>
                <a:custGeom>
                  <a:avLst/>
                  <a:gdLst>
                    <a:gd name="T0" fmla="*/ 17 w 77"/>
                    <a:gd name="T1" fmla="*/ 77 h 77"/>
                    <a:gd name="T2" fmla="*/ 0 w 77"/>
                    <a:gd name="T3" fmla="*/ 60 h 77"/>
                    <a:gd name="T4" fmla="*/ 0 w 77"/>
                    <a:gd name="T5" fmla="*/ 17 h 77"/>
                    <a:gd name="T6" fmla="*/ 17 w 77"/>
                    <a:gd name="T7" fmla="*/ 0 h 77"/>
                    <a:gd name="T8" fmla="*/ 60 w 77"/>
                    <a:gd name="T9" fmla="*/ 0 h 77"/>
                    <a:gd name="T10" fmla="*/ 77 w 77"/>
                    <a:gd name="T11" fmla="*/ 17 h 77"/>
                    <a:gd name="T12" fmla="*/ 60 w 77"/>
                    <a:gd name="T13" fmla="*/ 34 h 77"/>
                    <a:gd name="T14" fmla="*/ 34 w 77"/>
                    <a:gd name="T15" fmla="*/ 34 h 77"/>
                    <a:gd name="T16" fmla="*/ 34 w 77"/>
                    <a:gd name="T17" fmla="*/ 60 h 77"/>
                    <a:gd name="T18" fmla="*/ 17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17" y="77"/>
                      </a:moveTo>
                      <a:cubicBezTo>
                        <a:pt x="8" y="77"/>
                        <a:pt x="0" y="69"/>
                        <a:pt x="0" y="60"/>
                      </a:cubicBezTo>
                      <a:cubicBezTo>
                        <a:pt x="0" y="17"/>
                        <a:pt x="0" y="17"/>
                        <a:pt x="0" y="17"/>
                      </a:cubicBezTo>
                      <a:cubicBezTo>
                        <a:pt x="0" y="8"/>
                        <a:pt x="8" y="0"/>
                        <a:pt x="17" y="0"/>
                      </a:cubicBezTo>
                      <a:cubicBezTo>
                        <a:pt x="60" y="0"/>
                        <a:pt x="60" y="0"/>
                        <a:pt x="60" y="0"/>
                      </a:cubicBezTo>
                      <a:cubicBezTo>
                        <a:pt x="69" y="0"/>
                        <a:pt x="77" y="8"/>
                        <a:pt x="77" y="17"/>
                      </a:cubicBezTo>
                      <a:cubicBezTo>
                        <a:pt x="77" y="27"/>
                        <a:pt x="69" y="34"/>
                        <a:pt x="60" y="34"/>
                      </a:cubicBezTo>
                      <a:cubicBezTo>
                        <a:pt x="34" y="34"/>
                        <a:pt x="34" y="34"/>
                        <a:pt x="34" y="34"/>
                      </a:cubicBezTo>
                      <a:cubicBezTo>
                        <a:pt x="34" y="60"/>
                        <a:pt x="34" y="60"/>
                        <a:pt x="34" y="60"/>
                      </a:cubicBezTo>
                      <a:cubicBezTo>
                        <a:pt x="34" y="69"/>
                        <a:pt x="27" y="77"/>
                        <a:pt x="17"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05" name="Freeform 276">
                  <a:extLst>
                    <a:ext uri="{FF2B5EF4-FFF2-40B4-BE49-F238E27FC236}">
                      <a16:creationId xmlns:a16="http://schemas.microsoft.com/office/drawing/2014/main" id="{33593890-C25C-4740-84D1-BF2BF522E728}"/>
                    </a:ext>
                  </a:extLst>
                </p:cNvPr>
                <p:cNvSpPr>
                  <a:spLocks noEditPoints="1"/>
                </p:cNvSpPr>
                <p:nvPr/>
              </p:nvSpPr>
              <p:spPr bwMode="auto">
                <a:xfrm>
                  <a:off x="13989051" y="1466850"/>
                  <a:ext cx="3433763" cy="127000"/>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06" name="Freeform 277">
                  <a:extLst>
                    <a:ext uri="{FF2B5EF4-FFF2-40B4-BE49-F238E27FC236}">
                      <a16:creationId xmlns:a16="http://schemas.microsoft.com/office/drawing/2014/main" id="{2C68B86D-5F23-0A4C-93EE-F523EECF8B27}"/>
                    </a:ext>
                  </a:extLst>
                </p:cNvPr>
                <p:cNvSpPr>
                  <a:spLocks/>
                </p:cNvSpPr>
                <p:nvPr/>
              </p:nvSpPr>
              <p:spPr bwMode="auto">
                <a:xfrm>
                  <a:off x="17956213" y="1466850"/>
                  <a:ext cx="288925" cy="288925"/>
                </a:xfrm>
                <a:custGeom>
                  <a:avLst/>
                  <a:gdLst>
                    <a:gd name="T0" fmla="*/ 60 w 77"/>
                    <a:gd name="T1" fmla="*/ 77 h 77"/>
                    <a:gd name="T2" fmla="*/ 43 w 77"/>
                    <a:gd name="T3" fmla="*/ 60 h 77"/>
                    <a:gd name="T4" fmla="*/ 43 w 77"/>
                    <a:gd name="T5" fmla="*/ 34 h 77"/>
                    <a:gd name="T6" fmla="*/ 17 w 77"/>
                    <a:gd name="T7" fmla="*/ 34 h 77"/>
                    <a:gd name="T8" fmla="*/ 0 w 77"/>
                    <a:gd name="T9" fmla="*/ 17 h 77"/>
                    <a:gd name="T10" fmla="*/ 17 w 77"/>
                    <a:gd name="T11" fmla="*/ 0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51" y="77"/>
                        <a:pt x="43" y="69"/>
                        <a:pt x="43" y="60"/>
                      </a:cubicBezTo>
                      <a:cubicBezTo>
                        <a:pt x="43" y="34"/>
                        <a:pt x="43" y="34"/>
                        <a:pt x="43" y="34"/>
                      </a:cubicBezTo>
                      <a:cubicBezTo>
                        <a:pt x="17" y="34"/>
                        <a:pt x="17" y="34"/>
                        <a:pt x="17" y="34"/>
                      </a:cubicBezTo>
                      <a:cubicBezTo>
                        <a:pt x="8" y="34"/>
                        <a:pt x="0" y="27"/>
                        <a:pt x="0" y="17"/>
                      </a:cubicBezTo>
                      <a:cubicBezTo>
                        <a:pt x="0" y="8"/>
                        <a:pt x="8" y="0"/>
                        <a:pt x="17" y="0"/>
                      </a:cubicBezTo>
                      <a:cubicBezTo>
                        <a:pt x="60" y="0"/>
                        <a:pt x="60" y="0"/>
                        <a:pt x="60" y="0"/>
                      </a:cubicBezTo>
                      <a:cubicBezTo>
                        <a:pt x="70" y="0"/>
                        <a:pt x="77" y="8"/>
                        <a:pt x="77" y="17"/>
                      </a:cubicBezTo>
                      <a:cubicBezTo>
                        <a:pt x="77" y="60"/>
                        <a:pt x="77" y="60"/>
                        <a:pt x="77" y="60"/>
                      </a:cubicBezTo>
                      <a:cubicBezTo>
                        <a:pt x="77" y="69"/>
                        <a:pt x="70" y="77"/>
                        <a:pt x="60"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07" name="Freeform 278">
                  <a:extLst>
                    <a:ext uri="{FF2B5EF4-FFF2-40B4-BE49-F238E27FC236}">
                      <a16:creationId xmlns:a16="http://schemas.microsoft.com/office/drawing/2014/main" id="{77D65737-CB2F-BB41-B4A5-046B3152B766}"/>
                    </a:ext>
                  </a:extLst>
                </p:cNvPr>
                <p:cNvSpPr>
                  <a:spLocks noEditPoints="1"/>
                </p:cNvSpPr>
                <p:nvPr/>
              </p:nvSpPr>
              <p:spPr bwMode="auto">
                <a:xfrm>
                  <a:off x="18116551" y="2266950"/>
                  <a:ext cx="128588"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08" name="Freeform 279">
                  <a:extLst>
                    <a:ext uri="{FF2B5EF4-FFF2-40B4-BE49-F238E27FC236}">
                      <a16:creationId xmlns:a16="http://schemas.microsoft.com/office/drawing/2014/main" id="{6EB0608B-24C6-DE46-BB02-E38F2940D91D}"/>
                    </a:ext>
                  </a:extLst>
                </p:cNvPr>
                <p:cNvSpPr>
                  <a:spLocks/>
                </p:cNvSpPr>
                <p:nvPr/>
              </p:nvSpPr>
              <p:spPr bwMode="auto">
                <a:xfrm>
                  <a:off x="18481676" y="620713"/>
                  <a:ext cx="608013" cy="5989637"/>
                </a:xfrm>
                <a:custGeom>
                  <a:avLst/>
                  <a:gdLst>
                    <a:gd name="T0" fmla="*/ 0 w 383"/>
                    <a:gd name="T1" fmla="*/ 3773 h 3773"/>
                    <a:gd name="T2" fmla="*/ 383 w 383"/>
                    <a:gd name="T3" fmla="*/ 3380 h 3773"/>
                    <a:gd name="T4" fmla="*/ 383 w 383"/>
                    <a:gd name="T5" fmla="*/ 2040 h 3773"/>
                    <a:gd name="T6" fmla="*/ 383 w 383"/>
                    <a:gd name="T7" fmla="*/ 0 h 3773"/>
                    <a:gd name="T8" fmla="*/ 0 w 383"/>
                    <a:gd name="T9" fmla="*/ 393 h 3773"/>
                    <a:gd name="T10" fmla="*/ 0 w 383"/>
                    <a:gd name="T11" fmla="*/ 3773 h 3773"/>
                  </a:gdLst>
                  <a:ahLst/>
                  <a:cxnLst>
                    <a:cxn ang="0">
                      <a:pos x="T0" y="T1"/>
                    </a:cxn>
                    <a:cxn ang="0">
                      <a:pos x="T2" y="T3"/>
                    </a:cxn>
                    <a:cxn ang="0">
                      <a:pos x="T4" y="T5"/>
                    </a:cxn>
                    <a:cxn ang="0">
                      <a:pos x="T6" y="T7"/>
                    </a:cxn>
                    <a:cxn ang="0">
                      <a:pos x="T8" y="T9"/>
                    </a:cxn>
                    <a:cxn ang="0">
                      <a:pos x="T10" y="T11"/>
                    </a:cxn>
                  </a:cxnLst>
                  <a:rect l="0" t="0" r="r" b="b"/>
                  <a:pathLst>
                    <a:path w="383" h="3773">
                      <a:moveTo>
                        <a:pt x="0" y="3773"/>
                      </a:moveTo>
                      <a:lnTo>
                        <a:pt x="383" y="3380"/>
                      </a:lnTo>
                      <a:lnTo>
                        <a:pt x="383" y="2040"/>
                      </a:lnTo>
                      <a:lnTo>
                        <a:pt x="383" y="0"/>
                      </a:lnTo>
                      <a:lnTo>
                        <a:pt x="0" y="393"/>
                      </a:lnTo>
                      <a:lnTo>
                        <a:pt x="0" y="3773"/>
                      </a:lnTo>
                      <a:close/>
                    </a:path>
                  </a:pathLst>
                </a:custGeom>
                <a:solidFill>
                  <a:srgbClr val="B74F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09" name="Rectangle 280">
                  <a:extLst>
                    <a:ext uri="{FF2B5EF4-FFF2-40B4-BE49-F238E27FC236}">
                      <a16:creationId xmlns:a16="http://schemas.microsoft.com/office/drawing/2014/main" id="{6FEB103E-03A2-974A-B8C7-C91776055571}"/>
                    </a:ext>
                  </a:extLst>
                </p:cNvPr>
                <p:cNvSpPr>
                  <a:spLocks noChangeArrowheads="1"/>
                </p:cNvSpPr>
                <p:nvPr/>
              </p:nvSpPr>
              <p:spPr bwMode="auto">
                <a:xfrm>
                  <a:off x="14184313" y="2511425"/>
                  <a:ext cx="1525588"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10" name="Rectangle 281">
                  <a:extLst>
                    <a:ext uri="{FF2B5EF4-FFF2-40B4-BE49-F238E27FC236}">
                      <a16:creationId xmlns:a16="http://schemas.microsoft.com/office/drawing/2014/main" id="{D4F32801-2790-7A4A-9204-8AEBE7F04761}"/>
                    </a:ext>
                  </a:extLst>
                </p:cNvPr>
                <p:cNvSpPr>
                  <a:spLocks noChangeArrowheads="1"/>
                </p:cNvSpPr>
                <p:nvPr/>
              </p:nvSpPr>
              <p:spPr bwMode="auto">
                <a:xfrm>
                  <a:off x="15998826" y="2511425"/>
                  <a:ext cx="1246188"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11" name="Rectangle 282">
                  <a:extLst>
                    <a:ext uri="{FF2B5EF4-FFF2-40B4-BE49-F238E27FC236}">
                      <a16:creationId xmlns:a16="http://schemas.microsoft.com/office/drawing/2014/main" id="{9BBEDE0C-B14E-F745-A0D7-6027CCBA2543}"/>
                    </a:ext>
                  </a:extLst>
                </p:cNvPr>
                <p:cNvSpPr>
                  <a:spLocks noChangeArrowheads="1"/>
                </p:cNvSpPr>
                <p:nvPr/>
              </p:nvSpPr>
              <p:spPr bwMode="auto">
                <a:xfrm>
                  <a:off x="14184313" y="4603750"/>
                  <a:ext cx="1525588" cy="7556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12" name="Rectangle 283">
                  <a:extLst>
                    <a:ext uri="{FF2B5EF4-FFF2-40B4-BE49-F238E27FC236}">
                      <a16:creationId xmlns:a16="http://schemas.microsoft.com/office/drawing/2014/main" id="{B647F551-4C69-3243-8966-61CBC82E0A64}"/>
                    </a:ext>
                  </a:extLst>
                </p:cNvPr>
                <p:cNvSpPr>
                  <a:spLocks noChangeArrowheads="1"/>
                </p:cNvSpPr>
                <p:nvPr/>
              </p:nvSpPr>
              <p:spPr bwMode="auto">
                <a:xfrm>
                  <a:off x="15998826" y="4603750"/>
                  <a:ext cx="1246188" cy="7556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13" name="Rectangle 284">
                  <a:extLst>
                    <a:ext uri="{FF2B5EF4-FFF2-40B4-BE49-F238E27FC236}">
                      <a16:creationId xmlns:a16="http://schemas.microsoft.com/office/drawing/2014/main" id="{19BB5050-D407-854E-A88B-7855E5ACB62F}"/>
                    </a:ext>
                  </a:extLst>
                </p:cNvPr>
                <p:cNvSpPr>
                  <a:spLocks noChangeArrowheads="1"/>
                </p:cNvSpPr>
                <p:nvPr/>
              </p:nvSpPr>
              <p:spPr bwMode="auto">
                <a:xfrm>
                  <a:off x="14184313" y="3562350"/>
                  <a:ext cx="500063"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14" name="Rectangle 285">
                  <a:extLst>
                    <a:ext uri="{FF2B5EF4-FFF2-40B4-BE49-F238E27FC236}">
                      <a16:creationId xmlns:a16="http://schemas.microsoft.com/office/drawing/2014/main" id="{1E6DD715-721E-864B-B736-F9792221E46C}"/>
                    </a:ext>
                  </a:extLst>
                </p:cNvPr>
                <p:cNvSpPr>
                  <a:spLocks noChangeArrowheads="1"/>
                </p:cNvSpPr>
                <p:nvPr/>
              </p:nvSpPr>
              <p:spPr bwMode="auto">
                <a:xfrm>
                  <a:off x="16460788" y="3562350"/>
                  <a:ext cx="784225"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15" name="Rectangle 286">
                  <a:extLst>
                    <a:ext uri="{FF2B5EF4-FFF2-40B4-BE49-F238E27FC236}">
                      <a16:creationId xmlns:a16="http://schemas.microsoft.com/office/drawing/2014/main" id="{A19C4119-E12F-D644-BF39-981C7EAAC907}"/>
                    </a:ext>
                  </a:extLst>
                </p:cNvPr>
                <p:cNvSpPr>
                  <a:spLocks noChangeArrowheads="1"/>
                </p:cNvSpPr>
                <p:nvPr/>
              </p:nvSpPr>
              <p:spPr bwMode="auto">
                <a:xfrm>
                  <a:off x="14946313" y="3562350"/>
                  <a:ext cx="1250950"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sp>
            <p:nvSpPr>
              <p:cNvPr id="96" name="TextBox 95">
                <a:extLst>
                  <a:ext uri="{FF2B5EF4-FFF2-40B4-BE49-F238E27FC236}">
                    <a16:creationId xmlns:a16="http://schemas.microsoft.com/office/drawing/2014/main" id="{B9A20633-4BBE-0342-9407-D98F06F5B862}"/>
                  </a:ext>
                </a:extLst>
              </p:cNvPr>
              <p:cNvSpPr txBox="1"/>
              <p:nvPr/>
            </p:nvSpPr>
            <p:spPr>
              <a:xfrm>
                <a:off x="1982674" y="2690531"/>
                <a:ext cx="388620" cy="103300"/>
              </a:xfrm>
              <a:prstGeom prst="rect">
                <a:avLst/>
              </a:prstGeom>
              <a:solidFill>
                <a:schemeClr val="bg1"/>
              </a:solidFill>
            </p:spPr>
            <p:txBody>
              <a:bodyPr wrap="none" lIns="0" tIns="0" rIns="0" bIns="0" rtlCol="0">
                <a:noAutofit/>
              </a:bodyPr>
              <a:lstStyle/>
              <a:p>
                <a:pPr algn="ctr">
                  <a:lnSpc>
                    <a:spcPct val="90000"/>
                  </a:lnSpc>
                </a:pPr>
                <a:r>
                  <a:rPr lang="en-US" sz="675"/>
                  <a:t>VPC Router</a:t>
                </a:r>
              </a:p>
            </p:txBody>
          </p:sp>
        </p:grpSp>
        <p:pic>
          <p:nvPicPr>
            <p:cNvPr id="80" name="Picture 79">
              <a:extLst>
                <a:ext uri="{FF2B5EF4-FFF2-40B4-BE49-F238E27FC236}">
                  <a16:creationId xmlns:a16="http://schemas.microsoft.com/office/drawing/2014/main" id="{90D2FE87-79AB-5A49-AE6E-E9E8434B4DF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21895" y="2381500"/>
              <a:ext cx="263325" cy="288525"/>
            </a:xfrm>
            <a:prstGeom prst="rect">
              <a:avLst/>
            </a:prstGeom>
          </p:spPr>
        </p:pic>
        <p:pic>
          <p:nvPicPr>
            <p:cNvPr id="81" name="Picture 80">
              <a:extLst>
                <a:ext uri="{FF2B5EF4-FFF2-40B4-BE49-F238E27FC236}">
                  <a16:creationId xmlns:a16="http://schemas.microsoft.com/office/drawing/2014/main" id="{BA6790E0-B11A-804A-A245-2F2BB3E28C5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85051" y="3625101"/>
              <a:ext cx="226079" cy="237019"/>
            </a:xfrm>
            <a:prstGeom prst="rect">
              <a:avLst/>
            </a:prstGeom>
          </p:spPr>
        </p:pic>
      </p:grpSp>
      <p:cxnSp>
        <p:nvCxnSpPr>
          <p:cNvPr id="271" name="Elbow Connector 231">
            <a:extLst>
              <a:ext uri="{FF2B5EF4-FFF2-40B4-BE49-F238E27FC236}">
                <a16:creationId xmlns:a16="http://schemas.microsoft.com/office/drawing/2014/main" id="{39E73E80-169C-3F4A-8AC1-D30486E36949}"/>
              </a:ext>
            </a:extLst>
          </p:cNvPr>
          <p:cNvCxnSpPr>
            <a:cxnSpLocks/>
            <a:stCxn id="246" idx="3"/>
            <a:endCxn id="20" idx="3"/>
          </p:cNvCxnSpPr>
          <p:nvPr/>
        </p:nvCxnSpPr>
        <p:spPr>
          <a:xfrm flipH="1">
            <a:off x="2071143" y="2936917"/>
            <a:ext cx="1441247" cy="478583"/>
          </a:xfrm>
          <a:prstGeom prst="bentConnector3">
            <a:avLst>
              <a:gd name="adj1" fmla="val 51627"/>
            </a:avLst>
          </a:prstGeom>
          <a:ln w="19050">
            <a:solidFill>
              <a:schemeClr val="bg2">
                <a:lumMod val="9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72" name="Picture 271">
            <a:extLst>
              <a:ext uri="{FF2B5EF4-FFF2-40B4-BE49-F238E27FC236}">
                <a16:creationId xmlns:a16="http://schemas.microsoft.com/office/drawing/2014/main" id="{933867BF-0AD8-1240-974A-CC3B5E4DBD4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450607" y="2898613"/>
            <a:ext cx="191675" cy="199191"/>
          </a:xfrm>
          <a:prstGeom prst="rect">
            <a:avLst/>
          </a:prstGeom>
        </p:spPr>
      </p:pic>
      <p:sp>
        <p:nvSpPr>
          <p:cNvPr id="273" name="TextBox 272">
            <a:extLst>
              <a:ext uri="{FF2B5EF4-FFF2-40B4-BE49-F238E27FC236}">
                <a16:creationId xmlns:a16="http://schemas.microsoft.com/office/drawing/2014/main" id="{C3CA6E3A-F5EF-CE45-93B1-6A9BE90521C9}"/>
              </a:ext>
            </a:extLst>
          </p:cNvPr>
          <p:cNvSpPr txBox="1"/>
          <p:nvPr/>
        </p:nvSpPr>
        <p:spPr>
          <a:xfrm>
            <a:off x="2511568" y="3091806"/>
            <a:ext cx="783145" cy="338772"/>
          </a:xfrm>
          <a:prstGeom prst="rect">
            <a:avLst/>
          </a:prstGeom>
          <a:noFill/>
        </p:spPr>
        <p:txBody>
          <a:bodyPr wrap="none" lIns="0" tIns="0" rIns="0" bIns="0" rtlCol="0">
            <a:noAutofit/>
          </a:bodyPr>
          <a:lstStyle/>
          <a:p>
            <a:pPr algn="ctr">
              <a:lnSpc>
                <a:spcPct val="90000"/>
              </a:lnSpc>
            </a:pPr>
            <a:r>
              <a:rPr lang="en-US" sz="900"/>
              <a:t>VPC Connectivity through</a:t>
            </a:r>
          </a:p>
          <a:p>
            <a:pPr algn="ctr">
              <a:lnSpc>
                <a:spcPct val="90000"/>
              </a:lnSpc>
            </a:pPr>
            <a:r>
              <a:rPr lang="en-US" sz="900"/>
              <a:t>ENI</a:t>
            </a:r>
          </a:p>
        </p:txBody>
      </p:sp>
      <p:sp>
        <p:nvSpPr>
          <p:cNvPr id="274" name="TextBox 273">
            <a:extLst>
              <a:ext uri="{FF2B5EF4-FFF2-40B4-BE49-F238E27FC236}">
                <a16:creationId xmlns:a16="http://schemas.microsoft.com/office/drawing/2014/main" id="{D4D48C25-23A1-284B-B92D-6445E12A9D61}"/>
              </a:ext>
            </a:extLst>
          </p:cNvPr>
          <p:cNvSpPr txBox="1"/>
          <p:nvPr/>
        </p:nvSpPr>
        <p:spPr>
          <a:xfrm>
            <a:off x="4007949" y="5181081"/>
            <a:ext cx="627650" cy="181835"/>
          </a:xfrm>
          <a:prstGeom prst="rect">
            <a:avLst/>
          </a:prstGeom>
          <a:noFill/>
        </p:spPr>
        <p:txBody>
          <a:bodyPr wrap="none" lIns="0" tIns="0" rIns="0" bIns="0" rtlCol="0">
            <a:noAutofit/>
          </a:bodyPr>
          <a:lstStyle/>
          <a:p>
            <a:pPr>
              <a:lnSpc>
                <a:spcPct val="90000"/>
              </a:lnSpc>
            </a:pPr>
            <a:r>
              <a:rPr lang="en-US" sz="825">
                <a:solidFill>
                  <a:srgbClr val="F8981D"/>
                </a:solidFill>
              </a:rPr>
              <a:t>Availability Zone 1</a:t>
            </a:r>
          </a:p>
        </p:txBody>
      </p:sp>
      <p:cxnSp>
        <p:nvCxnSpPr>
          <p:cNvPr id="275" name="Straight Connector 274">
            <a:extLst>
              <a:ext uri="{FF2B5EF4-FFF2-40B4-BE49-F238E27FC236}">
                <a16:creationId xmlns:a16="http://schemas.microsoft.com/office/drawing/2014/main" id="{95E78780-1A61-654F-89D9-360AC6C42818}"/>
              </a:ext>
            </a:extLst>
          </p:cNvPr>
          <p:cNvCxnSpPr/>
          <p:nvPr/>
        </p:nvCxnSpPr>
        <p:spPr bwMode="gray">
          <a:xfrm>
            <a:off x="5831789" y="1090439"/>
            <a:ext cx="0" cy="4979310"/>
          </a:xfrm>
          <a:prstGeom prst="line">
            <a:avLst/>
          </a:prstGeom>
          <a:ln w="508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76" name="TextBox 275">
            <a:extLst>
              <a:ext uri="{FF2B5EF4-FFF2-40B4-BE49-F238E27FC236}">
                <a16:creationId xmlns:a16="http://schemas.microsoft.com/office/drawing/2014/main" id="{3395997B-822F-7542-A304-30965EAE681A}"/>
              </a:ext>
            </a:extLst>
          </p:cNvPr>
          <p:cNvSpPr txBox="1"/>
          <p:nvPr/>
        </p:nvSpPr>
        <p:spPr>
          <a:xfrm>
            <a:off x="1394928" y="1129617"/>
            <a:ext cx="1918777" cy="375180"/>
          </a:xfrm>
          <a:prstGeom prst="rect">
            <a:avLst/>
          </a:prstGeom>
          <a:noFill/>
        </p:spPr>
        <p:txBody>
          <a:bodyPr wrap="none" lIns="0" tIns="0" rIns="0" bIns="0" rtlCol="0">
            <a:noAutofit/>
          </a:bodyPr>
          <a:lstStyle/>
          <a:p>
            <a:pPr>
              <a:lnSpc>
                <a:spcPct val="90000"/>
              </a:lnSpc>
            </a:pPr>
            <a:r>
              <a:rPr lang="en-US" sz="1998" b="1" u="sng"/>
              <a:t>NSX-V AWS Connected VPC</a:t>
            </a:r>
          </a:p>
        </p:txBody>
      </p:sp>
      <p:sp>
        <p:nvSpPr>
          <p:cNvPr id="277" name="TextBox 276">
            <a:extLst>
              <a:ext uri="{FF2B5EF4-FFF2-40B4-BE49-F238E27FC236}">
                <a16:creationId xmlns:a16="http://schemas.microsoft.com/office/drawing/2014/main" id="{0400EED0-6148-F545-AAE3-74455B4DA5CC}"/>
              </a:ext>
            </a:extLst>
          </p:cNvPr>
          <p:cNvSpPr txBox="1"/>
          <p:nvPr/>
        </p:nvSpPr>
        <p:spPr>
          <a:xfrm>
            <a:off x="7350935" y="1073283"/>
            <a:ext cx="1918777" cy="375180"/>
          </a:xfrm>
          <a:prstGeom prst="rect">
            <a:avLst/>
          </a:prstGeom>
          <a:noFill/>
        </p:spPr>
        <p:txBody>
          <a:bodyPr wrap="none" lIns="0" tIns="0" rIns="0" bIns="0" rtlCol="0">
            <a:noAutofit/>
          </a:bodyPr>
          <a:lstStyle/>
          <a:p>
            <a:pPr>
              <a:lnSpc>
                <a:spcPct val="90000"/>
              </a:lnSpc>
            </a:pPr>
            <a:r>
              <a:rPr lang="en-US" sz="1998" b="1" u="sng"/>
              <a:t>NSX-T AWS Connected VPC</a:t>
            </a:r>
          </a:p>
        </p:txBody>
      </p:sp>
      <p:sp>
        <p:nvSpPr>
          <p:cNvPr id="278" name="Rectangle 277">
            <a:extLst>
              <a:ext uri="{FF2B5EF4-FFF2-40B4-BE49-F238E27FC236}">
                <a16:creationId xmlns:a16="http://schemas.microsoft.com/office/drawing/2014/main" id="{21B31087-57A9-8949-8613-F4FAEB8CFC6D}"/>
              </a:ext>
            </a:extLst>
          </p:cNvPr>
          <p:cNvSpPr/>
          <p:nvPr/>
        </p:nvSpPr>
        <p:spPr>
          <a:xfrm>
            <a:off x="6441386" y="2202893"/>
            <a:ext cx="1949285" cy="3115884"/>
          </a:xfrm>
          <a:prstGeom prst="rect">
            <a:avLst/>
          </a:prstGeom>
          <a:noFill/>
          <a:ln w="22225">
            <a:solidFill>
              <a:srgbClr val="FFC0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00">
              <a:solidFill>
                <a:prstClr val="white"/>
              </a:solidFill>
            </a:endParaRPr>
          </a:p>
        </p:txBody>
      </p:sp>
      <p:sp>
        <p:nvSpPr>
          <p:cNvPr id="279" name="TextBox 278">
            <a:extLst>
              <a:ext uri="{FF2B5EF4-FFF2-40B4-BE49-F238E27FC236}">
                <a16:creationId xmlns:a16="http://schemas.microsoft.com/office/drawing/2014/main" id="{9FC622E1-FED7-294E-AD9F-B4E8E36B0302}"/>
              </a:ext>
            </a:extLst>
          </p:cNvPr>
          <p:cNvSpPr txBox="1"/>
          <p:nvPr/>
        </p:nvSpPr>
        <p:spPr>
          <a:xfrm>
            <a:off x="6957732" y="5394184"/>
            <a:ext cx="1056414" cy="181239"/>
          </a:xfrm>
          <a:prstGeom prst="rect">
            <a:avLst/>
          </a:prstGeom>
          <a:noFill/>
        </p:spPr>
        <p:txBody>
          <a:bodyPr wrap="none" lIns="0" tIns="0" rIns="0" bIns="0" rtlCol="0">
            <a:noAutofit/>
          </a:bodyPr>
          <a:lstStyle/>
          <a:p>
            <a:pPr>
              <a:lnSpc>
                <a:spcPct val="90000"/>
              </a:lnSpc>
            </a:pPr>
            <a:r>
              <a:rPr lang="en-US" sz="1100" b="1"/>
              <a:t>Customer VPC</a:t>
            </a:r>
          </a:p>
        </p:txBody>
      </p:sp>
      <p:grpSp>
        <p:nvGrpSpPr>
          <p:cNvPr id="280" name="Group 279">
            <a:extLst>
              <a:ext uri="{FF2B5EF4-FFF2-40B4-BE49-F238E27FC236}">
                <a16:creationId xmlns:a16="http://schemas.microsoft.com/office/drawing/2014/main" id="{A03A3814-FDC7-0843-98D2-7EEA1039AA80}"/>
              </a:ext>
            </a:extLst>
          </p:cNvPr>
          <p:cNvGrpSpPr/>
          <p:nvPr/>
        </p:nvGrpSpPr>
        <p:grpSpPr>
          <a:xfrm>
            <a:off x="6000215" y="1931778"/>
            <a:ext cx="651376" cy="394452"/>
            <a:chOff x="1503141" y="1416995"/>
            <a:chExt cx="651716" cy="394658"/>
          </a:xfrm>
        </p:grpSpPr>
        <p:sp>
          <p:nvSpPr>
            <p:cNvPr id="281" name="Rounded Rectangle 204">
              <a:extLst>
                <a:ext uri="{FF2B5EF4-FFF2-40B4-BE49-F238E27FC236}">
                  <a16:creationId xmlns:a16="http://schemas.microsoft.com/office/drawing/2014/main" id="{C3B6C6B7-A17F-4546-AC6B-4EE72DDC4B02}"/>
                </a:ext>
              </a:extLst>
            </p:cNvPr>
            <p:cNvSpPr/>
            <p:nvPr/>
          </p:nvSpPr>
          <p:spPr>
            <a:xfrm>
              <a:off x="1503141" y="1416995"/>
              <a:ext cx="651716" cy="394658"/>
            </a:xfrm>
            <a:prstGeom prst="roundRect">
              <a:avLst>
                <a:gd name="adj" fmla="val 8580"/>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pic>
          <p:nvPicPr>
            <p:cNvPr id="282" name="Picture 281">
              <a:extLst>
                <a:ext uri="{FF2B5EF4-FFF2-40B4-BE49-F238E27FC236}">
                  <a16:creationId xmlns:a16="http://schemas.microsoft.com/office/drawing/2014/main" id="{4496CC2B-DA9E-EF4F-895F-40BFE27886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1310" y="1500933"/>
              <a:ext cx="496174" cy="185727"/>
            </a:xfrm>
            <a:prstGeom prst="rect">
              <a:avLst/>
            </a:prstGeom>
          </p:spPr>
        </p:pic>
      </p:grpSp>
      <p:sp>
        <p:nvSpPr>
          <p:cNvPr id="283" name="Rounded Rectangle 99">
            <a:extLst>
              <a:ext uri="{FF2B5EF4-FFF2-40B4-BE49-F238E27FC236}">
                <a16:creationId xmlns:a16="http://schemas.microsoft.com/office/drawing/2014/main" id="{E7AB0366-AA0E-254F-852F-59906F64B74C}"/>
              </a:ext>
            </a:extLst>
          </p:cNvPr>
          <p:cNvSpPr/>
          <p:nvPr/>
        </p:nvSpPr>
        <p:spPr>
          <a:xfrm>
            <a:off x="6583388" y="2282585"/>
            <a:ext cx="929910" cy="786662"/>
          </a:xfrm>
          <a:prstGeom prst="roundRect">
            <a:avLst/>
          </a:prstGeom>
          <a:solidFill>
            <a:schemeClr val="lt1"/>
          </a:solidFill>
          <a:ln/>
        </p:spPr>
        <p:style>
          <a:lnRef idx="1">
            <a:schemeClr val="accent1"/>
          </a:lnRef>
          <a:fillRef idx="3">
            <a:schemeClr val="accent1"/>
          </a:fillRef>
          <a:effectRef idx="2">
            <a:schemeClr val="accent1"/>
          </a:effectRef>
          <a:fontRef idx="minor">
            <a:schemeClr val="lt1"/>
          </a:fontRef>
        </p:style>
        <p:txBody>
          <a:bodyPr lIns="0" tIns="0" rIns="0" bIns="0"/>
          <a:lstStyle/>
          <a:p>
            <a:endParaRPr lang="en-US" sz="1100"/>
          </a:p>
        </p:txBody>
      </p:sp>
      <p:sp>
        <p:nvSpPr>
          <p:cNvPr id="284" name="TextBox 283">
            <a:extLst>
              <a:ext uri="{FF2B5EF4-FFF2-40B4-BE49-F238E27FC236}">
                <a16:creationId xmlns:a16="http://schemas.microsoft.com/office/drawing/2014/main" id="{BA33268D-2CA2-C049-9262-D421B42F7E0F}"/>
              </a:ext>
            </a:extLst>
          </p:cNvPr>
          <p:cNvSpPr txBox="1"/>
          <p:nvPr/>
        </p:nvSpPr>
        <p:spPr>
          <a:xfrm>
            <a:off x="6530001" y="2292386"/>
            <a:ext cx="1095673" cy="253784"/>
          </a:xfrm>
          <a:prstGeom prst="rect">
            <a:avLst/>
          </a:prstGeom>
          <a:noFill/>
        </p:spPr>
        <p:txBody>
          <a:bodyPr wrap="square" rtlCol="0">
            <a:spAutoFit/>
          </a:bodyPr>
          <a:lstStyle/>
          <a:p>
            <a:r>
              <a:rPr lang="en-US" sz="1000"/>
              <a:t>VPC Endpoints</a:t>
            </a:r>
          </a:p>
        </p:txBody>
      </p:sp>
      <p:pic>
        <p:nvPicPr>
          <p:cNvPr id="285" name="Picture 284">
            <a:extLst>
              <a:ext uri="{FF2B5EF4-FFF2-40B4-BE49-F238E27FC236}">
                <a16:creationId xmlns:a16="http://schemas.microsoft.com/office/drawing/2014/main" id="{68996C7B-F219-8B4D-A031-21D33F6454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9424" y="2524701"/>
            <a:ext cx="433966" cy="283283"/>
          </a:xfrm>
          <a:prstGeom prst="rect">
            <a:avLst/>
          </a:prstGeom>
        </p:spPr>
      </p:pic>
      <p:sp>
        <p:nvSpPr>
          <p:cNvPr id="286" name="TextBox 37">
            <a:extLst>
              <a:ext uri="{FF2B5EF4-FFF2-40B4-BE49-F238E27FC236}">
                <a16:creationId xmlns:a16="http://schemas.microsoft.com/office/drawing/2014/main" id="{29FE0A65-C573-CA48-9AD8-8DEECC8FFBF9}"/>
              </a:ext>
            </a:extLst>
          </p:cNvPr>
          <p:cNvSpPr txBox="1">
            <a:spLocks noChangeArrowheads="1"/>
          </p:cNvSpPr>
          <p:nvPr/>
        </p:nvSpPr>
        <p:spPr bwMode="auto">
          <a:xfrm>
            <a:off x="6458726" y="4399078"/>
            <a:ext cx="750092" cy="184570"/>
          </a:xfrm>
          <a:prstGeom prst="rect">
            <a:avLst/>
          </a:prstGeom>
          <a:noFill/>
          <a:ln w="9525">
            <a:noFill/>
            <a:miter lim="800000"/>
            <a:headEnd/>
            <a:tailEnd/>
          </a:ln>
        </p:spPr>
        <p:txBody>
          <a:bodyPr wrap="square">
            <a:spAutoFit/>
          </a:bodyPr>
          <a:lstStyle/>
          <a:p>
            <a:pPr algn="ctr" defTabSz="685217"/>
            <a:r>
              <a:rPr lang="en-US" sz="600" i="1">
                <a:solidFill>
                  <a:srgbClr val="474746"/>
                </a:solidFill>
                <a:ea typeface="Verdana" pitchFamily="34" charset="0"/>
                <a:cs typeface="Helvetica Neue"/>
              </a:rPr>
              <a:t>VPC subnets</a:t>
            </a:r>
          </a:p>
        </p:txBody>
      </p:sp>
      <p:sp>
        <p:nvSpPr>
          <p:cNvPr id="287" name="TextBox 286">
            <a:extLst>
              <a:ext uri="{FF2B5EF4-FFF2-40B4-BE49-F238E27FC236}">
                <a16:creationId xmlns:a16="http://schemas.microsoft.com/office/drawing/2014/main" id="{60D64D27-AB31-5546-984A-FC1882B6CE21}"/>
              </a:ext>
            </a:extLst>
          </p:cNvPr>
          <p:cNvSpPr txBox="1"/>
          <p:nvPr/>
        </p:nvSpPr>
        <p:spPr>
          <a:xfrm>
            <a:off x="6778260" y="2835059"/>
            <a:ext cx="529824" cy="112721"/>
          </a:xfrm>
          <a:prstGeom prst="rect">
            <a:avLst/>
          </a:prstGeom>
          <a:noFill/>
        </p:spPr>
        <p:txBody>
          <a:bodyPr wrap="square" lIns="0" tIns="0" rIns="0" bIns="0" rtlCol="0" anchor="t">
            <a:noAutofit/>
          </a:bodyPr>
          <a:lstStyle/>
          <a:p>
            <a:pPr algn="ctr" defTabSz="913394">
              <a:defRPr/>
            </a:pPr>
            <a:r>
              <a:rPr lang="en-US" sz="700" b="1">
                <a:solidFill>
                  <a:srgbClr val="474746"/>
                </a:solidFill>
              </a:rPr>
              <a:t>Amazon</a:t>
            </a:r>
            <a:br>
              <a:rPr lang="en-US" sz="700" b="1">
                <a:solidFill>
                  <a:srgbClr val="474746"/>
                </a:solidFill>
              </a:rPr>
            </a:br>
            <a:r>
              <a:rPr lang="en-US" sz="700" b="1">
                <a:solidFill>
                  <a:srgbClr val="474746"/>
                </a:solidFill>
              </a:rPr>
              <a:t>S3</a:t>
            </a:r>
            <a:endParaRPr lang="en-US" sz="1050" b="1">
              <a:solidFill>
                <a:srgbClr val="474746"/>
              </a:solidFill>
            </a:endParaRPr>
          </a:p>
        </p:txBody>
      </p:sp>
      <p:pic>
        <p:nvPicPr>
          <p:cNvPr id="288" name="Picture 287">
            <a:extLst>
              <a:ext uri="{FF2B5EF4-FFF2-40B4-BE49-F238E27FC236}">
                <a16:creationId xmlns:a16="http://schemas.microsoft.com/office/drawing/2014/main" id="{33EA6FC4-812E-454F-B18D-3821B09C69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9947" y="2482626"/>
            <a:ext cx="293267" cy="351919"/>
          </a:xfrm>
          <a:prstGeom prst="rect">
            <a:avLst/>
          </a:prstGeom>
        </p:spPr>
      </p:pic>
      <p:sp>
        <p:nvSpPr>
          <p:cNvPr id="289" name="TextBox 288">
            <a:extLst>
              <a:ext uri="{FF2B5EF4-FFF2-40B4-BE49-F238E27FC236}">
                <a16:creationId xmlns:a16="http://schemas.microsoft.com/office/drawing/2014/main" id="{DB817769-A4D7-9542-B209-A9CBC7869331}"/>
              </a:ext>
            </a:extLst>
          </p:cNvPr>
          <p:cNvSpPr txBox="1"/>
          <p:nvPr/>
        </p:nvSpPr>
        <p:spPr>
          <a:xfrm>
            <a:off x="7795593" y="4811549"/>
            <a:ext cx="643445" cy="274178"/>
          </a:xfrm>
          <a:prstGeom prst="rect">
            <a:avLst/>
          </a:prstGeom>
          <a:noFill/>
        </p:spPr>
        <p:txBody>
          <a:bodyPr wrap="square" lIns="0" tIns="0" rIns="0" bIns="0" rtlCol="0" anchor="t">
            <a:noAutofit/>
          </a:bodyPr>
          <a:lstStyle/>
          <a:p>
            <a:pPr algn="ctr"/>
            <a:r>
              <a:rPr lang="en-US" sz="800" b="1"/>
              <a:t>VPC route table</a:t>
            </a:r>
            <a:endParaRPr lang="en-US" sz="1400" b="1"/>
          </a:p>
        </p:txBody>
      </p:sp>
      <p:cxnSp>
        <p:nvCxnSpPr>
          <p:cNvPr id="290" name="Elbow Connector 231">
            <a:extLst>
              <a:ext uri="{FF2B5EF4-FFF2-40B4-BE49-F238E27FC236}">
                <a16:creationId xmlns:a16="http://schemas.microsoft.com/office/drawing/2014/main" id="{9F3702F3-1ED9-AA4B-8DF2-FF1D06720D77}"/>
              </a:ext>
            </a:extLst>
          </p:cNvPr>
          <p:cNvCxnSpPr>
            <a:cxnSpLocks/>
          </p:cNvCxnSpPr>
          <p:nvPr/>
        </p:nvCxnSpPr>
        <p:spPr>
          <a:xfrm rot="10800000" flipV="1">
            <a:off x="7393422" y="3484399"/>
            <a:ext cx="465094" cy="232991"/>
          </a:xfrm>
          <a:prstGeom prst="bentConnector3">
            <a:avLst>
              <a:gd name="adj1" fmla="val 99126"/>
            </a:avLst>
          </a:prstGeom>
          <a:ln w="19050">
            <a:solidFill>
              <a:schemeClr val="bg2">
                <a:lumMod val="9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1" name="Elbow Connector 231">
            <a:extLst>
              <a:ext uri="{FF2B5EF4-FFF2-40B4-BE49-F238E27FC236}">
                <a16:creationId xmlns:a16="http://schemas.microsoft.com/office/drawing/2014/main" id="{E6C65D0D-0577-4248-AE9D-C2C5D34CDFA0}"/>
              </a:ext>
            </a:extLst>
          </p:cNvPr>
          <p:cNvCxnSpPr>
            <a:cxnSpLocks/>
          </p:cNvCxnSpPr>
          <p:nvPr/>
        </p:nvCxnSpPr>
        <p:spPr>
          <a:xfrm rot="10800000" flipV="1">
            <a:off x="7517910" y="3581675"/>
            <a:ext cx="333029" cy="226904"/>
          </a:xfrm>
          <a:prstGeom prst="bentConnector3">
            <a:avLst>
              <a:gd name="adj1" fmla="val 107173"/>
            </a:avLst>
          </a:prstGeom>
          <a:ln w="19050">
            <a:solidFill>
              <a:schemeClr val="bg2">
                <a:lumMod val="9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2" name="Picture 291">
            <a:extLst>
              <a:ext uri="{FF2B5EF4-FFF2-40B4-BE49-F238E27FC236}">
                <a16:creationId xmlns:a16="http://schemas.microsoft.com/office/drawing/2014/main" id="{DABEE36C-542F-1646-9338-A3F18DA6198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28169" y="3423632"/>
            <a:ext cx="332159" cy="348231"/>
          </a:xfrm>
          <a:prstGeom prst="rect">
            <a:avLst/>
          </a:prstGeom>
        </p:spPr>
      </p:pic>
      <p:cxnSp>
        <p:nvCxnSpPr>
          <p:cNvPr id="293" name="Elbow Connector 231">
            <a:extLst>
              <a:ext uri="{FF2B5EF4-FFF2-40B4-BE49-F238E27FC236}">
                <a16:creationId xmlns:a16="http://schemas.microsoft.com/office/drawing/2014/main" id="{8697D3E8-8C31-844C-B3D3-275E1570436E}"/>
              </a:ext>
            </a:extLst>
          </p:cNvPr>
          <p:cNvCxnSpPr>
            <a:cxnSpLocks/>
            <a:stCxn id="292" idx="0"/>
            <a:endCxn id="283" idx="2"/>
          </p:cNvCxnSpPr>
          <p:nvPr/>
        </p:nvCxnSpPr>
        <p:spPr>
          <a:xfrm rot="16200000" flipV="1">
            <a:off x="7294102" y="2823486"/>
            <a:ext cx="354386" cy="845906"/>
          </a:xfrm>
          <a:prstGeom prst="bentConnector3">
            <a:avLst>
              <a:gd name="adj1" fmla="val 50000"/>
            </a:avLst>
          </a:prstGeom>
          <a:ln w="19050">
            <a:solidFill>
              <a:schemeClr val="bg2">
                <a:lumMod val="9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a:extLst>
              <a:ext uri="{FF2B5EF4-FFF2-40B4-BE49-F238E27FC236}">
                <a16:creationId xmlns:a16="http://schemas.microsoft.com/office/drawing/2014/main" id="{94B97ACD-6B5F-1C45-AEE6-DB79B4DC8521}"/>
              </a:ext>
            </a:extLst>
          </p:cNvPr>
          <p:cNvSpPr txBox="1"/>
          <p:nvPr/>
        </p:nvSpPr>
        <p:spPr>
          <a:xfrm>
            <a:off x="7625326" y="2632203"/>
            <a:ext cx="695447" cy="123710"/>
          </a:xfrm>
          <a:prstGeom prst="rect">
            <a:avLst/>
          </a:prstGeom>
          <a:solidFill>
            <a:schemeClr val="bg1"/>
          </a:solidFill>
        </p:spPr>
        <p:txBody>
          <a:bodyPr wrap="none" lIns="0" tIns="0" rIns="0" bIns="0" rtlCol="0">
            <a:noAutofit/>
          </a:bodyPr>
          <a:lstStyle/>
          <a:p>
            <a:pPr algn="ctr">
              <a:lnSpc>
                <a:spcPct val="90000"/>
              </a:lnSpc>
            </a:pPr>
            <a:r>
              <a:rPr lang="en-US" sz="900"/>
              <a:t>VPC Router</a:t>
            </a:r>
          </a:p>
        </p:txBody>
      </p:sp>
      <p:pic>
        <p:nvPicPr>
          <p:cNvPr id="295" name="Picture 294">
            <a:extLst>
              <a:ext uri="{FF2B5EF4-FFF2-40B4-BE49-F238E27FC236}">
                <a16:creationId xmlns:a16="http://schemas.microsoft.com/office/drawing/2014/main" id="{227D132B-C9DA-E143-BF18-C48BCFCF4A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62264" y="2347676"/>
            <a:ext cx="256811" cy="281388"/>
          </a:xfrm>
          <a:prstGeom prst="rect">
            <a:avLst/>
          </a:prstGeom>
        </p:spPr>
      </p:pic>
      <p:grpSp>
        <p:nvGrpSpPr>
          <p:cNvPr id="296" name="Group 295">
            <a:extLst>
              <a:ext uri="{FF2B5EF4-FFF2-40B4-BE49-F238E27FC236}">
                <a16:creationId xmlns:a16="http://schemas.microsoft.com/office/drawing/2014/main" id="{EFE206D0-9409-D143-B599-C24CBC21D961}"/>
              </a:ext>
            </a:extLst>
          </p:cNvPr>
          <p:cNvGrpSpPr/>
          <p:nvPr/>
        </p:nvGrpSpPr>
        <p:grpSpPr>
          <a:xfrm>
            <a:off x="8042197" y="4273161"/>
            <a:ext cx="543497" cy="421547"/>
            <a:chOff x="2323221" y="3880898"/>
            <a:chExt cx="543781" cy="421767"/>
          </a:xfrm>
        </p:grpSpPr>
        <p:grpSp>
          <p:nvGrpSpPr>
            <p:cNvPr id="297" name="Group 296">
              <a:extLst>
                <a:ext uri="{FF2B5EF4-FFF2-40B4-BE49-F238E27FC236}">
                  <a16:creationId xmlns:a16="http://schemas.microsoft.com/office/drawing/2014/main" id="{2E78341A-4BC1-B148-BC3E-ABF7BC47F129}"/>
                </a:ext>
              </a:extLst>
            </p:cNvPr>
            <p:cNvGrpSpPr/>
            <p:nvPr/>
          </p:nvGrpSpPr>
          <p:grpSpPr>
            <a:xfrm>
              <a:off x="2323221" y="3880898"/>
              <a:ext cx="532899" cy="269367"/>
              <a:chOff x="144209" y="3541731"/>
              <a:chExt cx="532899" cy="269367"/>
            </a:xfrm>
          </p:grpSpPr>
          <p:sp>
            <p:nvSpPr>
              <p:cNvPr id="299" name="Rectangle 298">
                <a:extLst>
                  <a:ext uri="{FF2B5EF4-FFF2-40B4-BE49-F238E27FC236}">
                    <a16:creationId xmlns:a16="http://schemas.microsoft.com/office/drawing/2014/main" id="{86B5214C-17CE-484D-97F9-5DBF4CB16E2C}"/>
                  </a:ext>
                </a:extLst>
              </p:cNvPr>
              <p:cNvSpPr/>
              <p:nvPr/>
            </p:nvSpPr>
            <p:spPr>
              <a:xfrm>
                <a:off x="144209" y="3541731"/>
                <a:ext cx="532899" cy="116967"/>
              </a:xfrm>
              <a:prstGeom prst="rect">
                <a:avLst/>
              </a:prstGeom>
              <a:solidFill>
                <a:srgbClr val="F58535"/>
              </a:solidFill>
              <a:ln>
                <a:solidFill>
                  <a:srgbClr val="F58535"/>
                </a:solidFill>
              </a:ln>
              <a:effectLst>
                <a:outerShdw blurRad="50800" dist="38100" dir="5400000" algn="t"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en-US" sz="600"/>
                  <a:t>192.168.10.0</a:t>
                </a:r>
              </a:p>
            </p:txBody>
          </p:sp>
          <p:sp>
            <p:nvSpPr>
              <p:cNvPr id="300" name="Rectangle 299">
                <a:extLst>
                  <a:ext uri="{FF2B5EF4-FFF2-40B4-BE49-F238E27FC236}">
                    <a16:creationId xmlns:a16="http://schemas.microsoft.com/office/drawing/2014/main" id="{E9226AFE-9426-DB45-8818-01429B9D4B9F}"/>
                  </a:ext>
                </a:extLst>
              </p:cNvPr>
              <p:cNvSpPr/>
              <p:nvPr/>
            </p:nvSpPr>
            <p:spPr>
              <a:xfrm>
                <a:off x="144209" y="3694131"/>
                <a:ext cx="532899" cy="116967"/>
              </a:xfrm>
              <a:prstGeom prst="rect">
                <a:avLst/>
              </a:prstGeom>
              <a:solidFill>
                <a:srgbClr val="F58535"/>
              </a:solidFill>
              <a:ln>
                <a:solidFill>
                  <a:srgbClr val="F58535"/>
                </a:solidFill>
              </a:ln>
              <a:effectLst>
                <a:outerShdw blurRad="50800" dist="38100" dir="5400000" algn="t"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en-US" sz="600"/>
                  <a:t>192.168.20.0</a:t>
                </a:r>
              </a:p>
            </p:txBody>
          </p:sp>
        </p:grpSp>
        <p:sp>
          <p:nvSpPr>
            <p:cNvPr id="298" name="Rectangle 297">
              <a:extLst>
                <a:ext uri="{FF2B5EF4-FFF2-40B4-BE49-F238E27FC236}">
                  <a16:creationId xmlns:a16="http://schemas.microsoft.com/office/drawing/2014/main" id="{E7A08290-EBD9-7444-AD26-82428BC9499E}"/>
                </a:ext>
              </a:extLst>
            </p:cNvPr>
            <p:cNvSpPr/>
            <p:nvPr/>
          </p:nvSpPr>
          <p:spPr>
            <a:xfrm>
              <a:off x="2334103" y="4185698"/>
              <a:ext cx="532899" cy="116967"/>
            </a:xfrm>
            <a:prstGeom prst="rect">
              <a:avLst/>
            </a:prstGeom>
            <a:solidFill>
              <a:srgbClr val="F58535"/>
            </a:solidFill>
            <a:ln>
              <a:solidFill>
                <a:srgbClr val="F58535"/>
              </a:solidFill>
            </a:ln>
            <a:effectLst>
              <a:outerShdw blurRad="50800" dist="38100" dir="5400000" algn="t"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en-US" sz="600"/>
                <a:t>192.168.30.0</a:t>
              </a:r>
            </a:p>
          </p:txBody>
        </p:sp>
      </p:grpSp>
      <p:sp>
        <p:nvSpPr>
          <p:cNvPr id="301" name="TextBox 300">
            <a:extLst>
              <a:ext uri="{FF2B5EF4-FFF2-40B4-BE49-F238E27FC236}">
                <a16:creationId xmlns:a16="http://schemas.microsoft.com/office/drawing/2014/main" id="{62E2AEDF-B3C9-E949-A1FF-D03D0E6BCB06}"/>
              </a:ext>
            </a:extLst>
          </p:cNvPr>
          <p:cNvSpPr txBox="1"/>
          <p:nvPr/>
        </p:nvSpPr>
        <p:spPr>
          <a:xfrm>
            <a:off x="6379374" y="5121878"/>
            <a:ext cx="889755" cy="246157"/>
          </a:xfrm>
          <a:prstGeom prst="rect">
            <a:avLst/>
          </a:prstGeom>
          <a:noFill/>
        </p:spPr>
        <p:txBody>
          <a:bodyPr wrap="none" rtlCol="0">
            <a:spAutoFit/>
          </a:bodyPr>
          <a:lstStyle/>
          <a:p>
            <a:r>
              <a:rPr lang="en-US" sz="1000" b="1"/>
              <a:t>10.20.0.0/16</a:t>
            </a:r>
          </a:p>
        </p:txBody>
      </p:sp>
      <p:grpSp>
        <p:nvGrpSpPr>
          <p:cNvPr id="302" name="Group 301">
            <a:extLst>
              <a:ext uri="{FF2B5EF4-FFF2-40B4-BE49-F238E27FC236}">
                <a16:creationId xmlns:a16="http://schemas.microsoft.com/office/drawing/2014/main" id="{A3C34FDA-11EA-3642-B570-EAE9AA819305}"/>
              </a:ext>
            </a:extLst>
          </p:cNvPr>
          <p:cNvGrpSpPr/>
          <p:nvPr/>
        </p:nvGrpSpPr>
        <p:grpSpPr>
          <a:xfrm>
            <a:off x="6526778" y="3715566"/>
            <a:ext cx="954240" cy="650361"/>
            <a:chOff x="650828" y="3794263"/>
            <a:chExt cx="954738" cy="650699"/>
          </a:xfrm>
        </p:grpSpPr>
        <p:cxnSp>
          <p:nvCxnSpPr>
            <p:cNvPr id="303" name="Straight Connector 302">
              <a:extLst>
                <a:ext uri="{FF2B5EF4-FFF2-40B4-BE49-F238E27FC236}">
                  <a16:creationId xmlns:a16="http://schemas.microsoft.com/office/drawing/2014/main" id="{D865C8EC-FB86-604E-99B1-E39D5727EBAA}"/>
                </a:ext>
              </a:extLst>
            </p:cNvPr>
            <p:cNvCxnSpPr/>
            <p:nvPr/>
          </p:nvCxnSpPr>
          <p:spPr>
            <a:xfrm>
              <a:off x="828343" y="3920946"/>
              <a:ext cx="0" cy="124678"/>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AFDDAD6F-FB37-6B4D-8D4D-3EC73BCEE527}"/>
                </a:ext>
              </a:extLst>
            </p:cNvPr>
            <p:cNvCxnSpPr/>
            <p:nvPr/>
          </p:nvCxnSpPr>
          <p:spPr>
            <a:xfrm>
              <a:off x="1229590" y="3921642"/>
              <a:ext cx="0" cy="124678"/>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05" name="Group 304">
              <a:extLst>
                <a:ext uri="{FF2B5EF4-FFF2-40B4-BE49-F238E27FC236}">
                  <a16:creationId xmlns:a16="http://schemas.microsoft.com/office/drawing/2014/main" id="{88EB06B2-A69E-D14A-ADCF-F0C23C03A209}"/>
                </a:ext>
              </a:extLst>
            </p:cNvPr>
            <p:cNvGrpSpPr/>
            <p:nvPr/>
          </p:nvGrpSpPr>
          <p:grpSpPr>
            <a:xfrm>
              <a:off x="712794" y="3838990"/>
              <a:ext cx="806800" cy="319588"/>
              <a:chOff x="1632517" y="3994397"/>
              <a:chExt cx="1113068" cy="440906"/>
            </a:xfrm>
          </p:grpSpPr>
          <p:cxnSp>
            <p:nvCxnSpPr>
              <p:cNvPr id="313" name="Straight Connector 312">
                <a:extLst>
                  <a:ext uri="{FF2B5EF4-FFF2-40B4-BE49-F238E27FC236}">
                    <a16:creationId xmlns:a16="http://schemas.microsoft.com/office/drawing/2014/main" id="{DC674B2C-FD45-814D-A006-86D66617CD60}"/>
                  </a:ext>
                </a:extLst>
              </p:cNvPr>
              <p:cNvCxnSpPr/>
              <p:nvPr/>
            </p:nvCxnSpPr>
            <p:spPr>
              <a:xfrm>
                <a:off x="1632517" y="4435303"/>
                <a:ext cx="1113068" cy="0"/>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07EE8CD-37B0-5E49-AA10-0CAAB4A97303}"/>
                  </a:ext>
                </a:extLst>
              </p:cNvPr>
              <p:cNvCxnSpPr/>
              <p:nvPr/>
            </p:nvCxnSpPr>
            <p:spPr>
              <a:xfrm>
                <a:off x="1944328" y="4259861"/>
                <a:ext cx="0" cy="172006"/>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5" name="Group 314">
                <a:extLst>
                  <a:ext uri="{FF2B5EF4-FFF2-40B4-BE49-F238E27FC236}">
                    <a16:creationId xmlns:a16="http://schemas.microsoft.com/office/drawing/2014/main" id="{DB10134D-E91F-6245-BCBE-9388C5C2D0BE}"/>
                  </a:ext>
                </a:extLst>
              </p:cNvPr>
              <p:cNvGrpSpPr>
                <a:grpSpLocks noChangeAspect="1"/>
              </p:cNvGrpSpPr>
              <p:nvPr/>
            </p:nvGrpSpPr>
            <p:grpSpPr>
              <a:xfrm>
                <a:off x="1795687" y="3994397"/>
                <a:ext cx="288116" cy="281540"/>
                <a:chOff x="13006388" y="1133475"/>
                <a:chExt cx="5076825" cy="4960938"/>
              </a:xfrm>
            </p:grpSpPr>
            <p:sp>
              <p:nvSpPr>
                <p:cNvPr id="321" name="Freeform 18">
                  <a:extLst>
                    <a:ext uri="{FF2B5EF4-FFF2-40B4-BE49-F238E27FC236}">
                      <a16:creationId xmlns:a16="http://schemas.microsoft.com/office/drawing/2014/main" id="{55C21240-A61B-B24C-9066-84FF5827A63C}"/>
                    </a:ext>
                  </a:extLst>
                </p:cNvPr>
                <p:cNvSpPr>
                  <a:spLocks noEditPoints="1"/>
                </p:cNvSpPr>
                <p:nvPr/>
              </p:nvSpPr>
              <p:spPr bwMode="auto">
                <a:xfrm>
                  <a:off x="13006388" y="1133475"/>
                  <a:ext cx="5076825" cy="4960938"/>
                </a:xfrm>
                <a:custGeom>
                  <a:avLst/>
                  <a:gdLst>
                    <a:gd name="T0" fmla="*/ 1614 w 3198"/>
                    <a:gd name="T1" fmla="*/ 0 h 3125"/>
                    <a:gd name="T2" fmla="*/ 154 w 3198"/>
                    <a:gd name="T3" fmla="*/ 0 h 3125"/>
                    <a:gd name="T4" fmla="*/ 0 w 3198"/>
                    <a:gd name="T5" fmla="*/ 151 h 3125"/>
                    <a:gd name="T6" fmla="*/ 0 w 3198"/>
                    <a:gd name="T7" fmla="*/ 1600 h 3125"/>
                    <a:gd name="T8" fmla="*/ 0 w 3198"/>
                    <a:gd name="T9" fmla="*/ 2940 h 3125"/>
                    <a:gd name="T10" fmla="*/ 0 w 3198"/>
                    <a:gd name="T11" fmla="*/ 3125 h 3125"/>
                    <a:gd name="T12" fmla="*/ 1614 w 3198"/>
                    <a:gd name="T13" fmla="*/ 3125 h 3125"/>
                    <a:gd name="T14" fmla="*/ 3049 w 3198"/>
                    <a:gd name="T15" fmla="*/ 3125 h 3125"/>
                    <a:gd name="T16" fmla="*/ 3049 w 3198"/>
                    <a:gd name="T17" fmla="*/ 3125 h 3125"/>
                    <a:gd name="T18" fmla="*/ 3198 w 3198"/>
                    <a:gd name="T19" fmla="*/ 2971 h 3125"/>
                    <a:gd name="T20" fmla="*/ 3198 w 3198"/>
                    <a:gd name="T21" fmla="*/ 2789 h 3125"/>
                    <a:gd name="T22" fmla="*/ 3198 w 3198"/>
                    <a:gd name="T23" fmla="*/ 1600 h 3125"/>
                    <a:gd name="T24" fmla="*/ 3198 w 3198"/>
                    <a:gd name="T25" fmla="*/ 0 h 3125"/>
                    <a:gd name="T26" fmla="*/ 1614 w 3198"/>
                    <a:gd name="T27" fmla="*/ 0 h 3125"/>
                    <a:gd name="T28" fmla="*/ 2833 w 3198"/>
                    <a:gd name="T29" fmla="*/ 2900 h 3125"/>
                    <a:gd name="T30" fmla="*/ 215 w 3198"/>
                    <a:gd name="T31" fmla="*/ 2900 h 3125"/>
                    <a:gd name="T32" fmla="*/ 215 w 3198"/>
                    <a:gd name="T33" fmla="*/ 412 h 3125"/>
                    <a:gd name="T34" fmla="*/ 2833 w 3198"/>
                    <a:gd name="T35" fmla="*/ 412 h 3125"/>
                    <a:gd name="T36" fmla="*/ 2833 w 3198"/>
                    <a:gd name="T37" fmla="*/ 2900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98" h="3125">
                      <a:moveTo>
                        <a:pt x="1614" y="0"/>
                      </a:moveTo>
                      <a:lnTo>
                        <a:pt x="154" y="0"/>
                      </a:lnTo>
                      <a:lnTo>
                        <a:pt x="0" y="151"/>
                      </a:lnTo>
                      <a:lnTo>
                        <a:pt x="0" y="1600"/>
                      </a:lnTo>
                      <a:lnTo>
                        <a:pt x="0" y="2940"/>
                      </a:lnTo>
                      <a:lnTo>
                        <a:pt x="0" y="3125"/>
                      </a:lnTo>
                      <a:lnTo>
                        <a:pt x="1614" y="3125"/>
                      </a:lnTo>
                      <a:lnTo>
                        <a:pt x="3049" y="3125"/>
                      </a:lnTo>
                      <a:lnTo>
                        <a:pt x="3049" y="3125"/>
                      </a:lnTo>
                      <a:lnTo>
                        <a:pt x="3198" y="2971"/>
                      </a:lnTo>
                      <a:lnTo>
                        <a:pt x="3198" y="2789"/>
                      </a:lnTo>
                      <a:lnTo>
                        <a:pt x="3198" y="1600"/>
                      </a:lnTo>
                      <a:lnTo>
                        <a:pt x="3198" y="0"/>
                      </a:lnTo>
                      <a:lnTo>
                        <a:pt x="1614" y="0"/>
                      </a:lnTo>
                      <a:close/>
                      <a:moveTo>
                        <a:pt x="2833" y="2900"/>
                      </a:moveTo>
                      <a:lnTo>
                        <a:pt x="215" y="2900"/>
                      </a:lnTo>
                      <a:lnTo>
                        <a:pt x="215" y="412"/>
                      </a:lnTo>
                      <a:lnTo>
                        <a:pt x="2833" y="412"/>
                      </a:lnTo>
                      <a:lnTo>
                        <a:pt x="2833" y="290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sp>
              <p:nvSpPr>
                <p:cNvPr id="322" name="Freeform 19">
                  <a:extLst>
                    <a:ext uri="{FF2B5EF4-FFF2-40B4-BE49-F238E27FC236}">
                      <a16:creationId xmlns:a16="http://schemas.microsoft.com/office/drawing/2014/main" id="{32B950FA-4C35-2643-97BE-EBFA668C08E6}"/>
                    </a:ext>
                  </a:extLst>
                </p:cNvPr>
                <p:cNvSpPr>
                  <a:spLocks/>
                </p:cNvSpPr>
                <p:nvPr/>
              </p:nvSpPr>
              <p:spPr bwMode="auto">
                <a:xfrm>
                  <a:off x="13885863" y="3136900"/>
                  <a:ext cx="1366838" cy="1289050"/>
                </a:xfrm>
                <a:custGeom>
                  <a:avLst/>
                  <a:gdLst>
                    <a:gd name="T0" fmla="*/ 535 w 861"/>
                    <a:gd name="T1" fmla="*/ 812 h 812"/>
                    <a:gd name="T2" fmla="*/ 861 w 861"/>
                    <a:gd name="T3" fmla="*/ 0 h 812"/>
                    <a:gd name="T4" fmla="*/ 615 w 861"/>
                    <a:gd name="T5" fmla="*/ 0 h 812"/>
                    <a:gd name="T6" fmla="*/ 433 w 861"/>
                    <a:gd name="T7" fmla="*/ 509 h 812"/>
                    <a:gd name="T8" fmla="*/ 251 w 861"/>
                    <a:gd name="T9" fmla="*/ 0 h 812"/>
                    <a:gd name="T10" fmla="*/ 0 w 861"/>
                    <a:gd name="T11" fmla="*/ 0 h 812"/>
                    <a:gd name="T12" fmla="*/ 326 w 861"/>
                    <a:gd name="T13" fmla="*/ 812 h 812"/>
                    <a:gd name="T14" fmla="*/ 535 w 861"/>
                    <a:gd name="T15" fmla="*/ 812 h 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1" h="812">
                      <a:moveTo>
                        <a:pt x="535" y="812"/>
                      </a:moveTo>
                      <a:lnTo>
                        <a:pt x="861" y="0"/>
                      </a:lnTo>
                      <a:lnTo>
                        <a:pt x="615" y="0"/>
                      </a:lnTo>
                      <a:lnTo>
                        <a:pt x="433" y="509"/>
                      </a:lnTo>
                      <a:lnTo>
                        <a:pt x="251" y="0"/>
                      </a:lnTo>
                      <a:lnTo>
                        <a:pt x="0" y="0"/>
                      </a:lnTo>
                      <a:lnTo>
                        <a:pt x="326" y="812"/>
                      </a:lnTo>
                      <a:lnTo>
                        <a:pt x="535" y="812"/>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sp>
              <p:nvSpPr>
                <p:cNvPr id="323" name="Freeform 20">
                  <a:extLst>
                    <a:ext uri="{FF2B5EF4-FFF2-40B4-BE49-F238E27FC236}">
                      <a16:creationId xmlns:a16="http://schemas.microsoft.com/office/drawing/2014/main" id="{2C18E507-74B6-664A-A76A-EA020A3D0B69}"/>
                    </a:ext>
                  </a:extLst>
                </p:cNvPr>
                <p:cNvSpPr>
                  <a:spLocks/>
                </p:cNvSpPr>
                <p:nvPr/>
              </p:nvSpPr>
              <p:spPr bwMode="auto">
                <a:xfrm>
                  <a:off x="15411451" y="3136900"/>
                  <a:ext cx="1360488" cy="1276350"/>
                </a:xfrm>
                <a:custGeom>
                  <a:avLst/>
                  <a:gdLst>
                    <a:gd name="T0" fmla="*/ 220 w 857"/>
                    <a:gd name="T1" fmla="*/ 345 h 804"/>
                    <a:gd name="T2" fmla="*/ 426 w 857"/>
                    <a:gd name="T3" fmla="*/ 658 h 804"/>
                    <a:gd name="T4" fmla="*/ 428 w 857"/>
                    <a:gd name="T5" fmla="*/ 658 h 804"/>
                    <a:gd name="T6" fmla="*/ 634 w 857"/>
                    <a:gd name="T7" fmla="*/ 343 h 804"/>
                    <a:gd name="T8" fmla="*/ 634 w 857"/>
                    <a:gd name="T9" fmla="*/ 804 h 804"/>
                    <a:gd name="T10" fmla="*/ 857 w 857"/>
                    <a:gd name="T11" fmla="*/ 804 h 804"/>
                    <a:gd name="T12" fmla="*/ 857 w 857"/>
                    <a:gd name="T13" fmla="*/ 0 h 804"/>
                    <a:gd name="T14" fmla="*/ 620 w 857"/>
                    <a:gd name="T15" fmla="*/ 0 h 804"/>
                    <a:gd name="T16" fmla="*/ 428 w 857"/>
                    <a:gd name="T17" fmla="*/ 312 h 804"/>
                    <a:gd name="T18" fmla="*/ 237 w 857"/>
                    <a:gd name="T19" fmla="*/ 0 h 804"/>
                    <a:gd name="T20" fmla="*/ 0 w 857"/>
                    <a:gd name="T21" fmla="*/ 0 h 804"/>
                    <a:gd name="T22" fmla="*/ 0 w 857"/>
                    <a:gd name="T23" fmla="*/ 804 h 804"/>
                    <a:gd name="T24" fmla="*/ 220 w 857"/>
                    <a:gd name="T25" fmla="*/ 804 h 804"/>
                    <a:gd name="T26" fmla="*/ 220 w 857"/>
                    <a:gd name="T27" fmla="*/ 345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7" h="804">
                      <a:moveTo>
                        <a:pt x="220" y="345"/>
                      </a:moveTo>
                      <a:lnTo>
                        <a:pt x="426" y="658"/>
                      </a:lnTo>
                      <a:lnTo>
                        <a:pt x="428" y="658"/>
                      </a:lnTo>
                      <a:lnTo>
                        <a:pt x="634" y="343"/>
                      </a:lnTo>
                      <a:lnTo>
                        <a:pt x="634" y="804"/>
                      </a:lnTo>
                      <a:lnTo>
                        <a:pt x="857" y="804"/>
                      </a:lnTo>
                      <a:lnTo>
                        <a:pt x="857" y="0"/>
                      </a:lnTo>
                      <a:lnTo>
                        <a:pt x="620" y="0"/>
                      </a:lnTo>
                      <a:lnTo>
                        <a:pt x="428" y="312"/>
                      </a:lnTo>
                      <a:lnTo>
                        <a:pt x="237" y="0"/>
                      </a:lnTo>
                      <a:lnTo>
                        <a:pt x="0" y="0"/>
                      </a:lnTo>
                      <a:lnTo>
                        <a:pt x="0" y="804"/>
                      </a:lnTo>
                      <a:lnTo>
                        <a:pt x="220" y="804"/>
                      </a:lnTo>
                      <a:lnTo>
                        <a:pt x="220" y="345"/>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grpSp>
          <p:cxnSp>
            <p:nvCxnSpPr>
              <p:cNvPr id="316" name="Straight Connector 315">
                <a:extLst>
                  <a:ext uri="{FF2B5EF4-FFF2-40B4-BE49-F238E27FC236}">
                    <a16:creationId xmlns:a16="http://schemas.microsoft.com/office/drawing/2014/main" id="{62E4093B-80D6-9847-9897-C34025D55DF0}"/>
                  </a:ext>
                </a:extLst>
              </p:cNvPr>
              <p:cNvCxnSpPr/>
              <p:nvPr/>
            </p:nvCxnSpPr>
            <p:spPr>
              <a:xfrm>
                <a:off x="2497892" y="4260821"/>
                <a:ext cx="0" cy="172006"/>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7" name="Group 316">
                <a:extLst>
                  <a:ext uri="{FF2B5EF4-FFF2-40B4-BE49-F238E27FC236}">
                    <a16:creationId xmlns:a16="http://schemas.microsoft.com/office/drawing/2014/main" id="{14084A52-9736-894A-A571-2A82DE3DA707}"/>
                  </a:ext>
                </a:extLst>
              </p:cNvPr>
              <p:cNvGrpSpPr>
                <a:grpSpLocks noChangeAspect="1"/>
              </p:cNvGrpSpPr>
              <p:nvPr/>
            </p:nvGrpSpPr>
            <p:grpSpPr>
              <a:xfrm>
                <a:off x="2349251" y="3995357"/>
                <a:ext cx="288116" cy="281540"/>
                <a:chOff x="13006388" y="1133475"/>
                <a:chExt cx="5076825" cy="4960938"/>
              </a:xfrm>
            </p:grpSpPr>
            <p:sp>
              <p:nvSpPr>
                <p:cNvPr id="318" name="Freeform 18">
                  <a:extLst>
                    <a:ext uri="{FF2B5EF4-FFF2-40B4-BE49-F238E27FC236}">
                      <a16:creationId xmlns:a16="http://schemas.microsoft.com/office/drawing/2014/main" id="{24F56C21-221E-B340-ACA2-A87A05A6699D}"/>
                    </a:ext>
                  </a:extLst>
                </p:cNvPr>
                <p:cNvSpPr>
                  <a:spLocks noEditPoints="1"/>
                </p:cNvSpPr>
                <p:nvPr/>
              </p:nvSpPr>
              <p:spPr bwMode="auto">
                <a:xfrm>
                  <a:off x="13006388" y="1133475"/>
                  <a:ext cx="5076825" cy="4960938"/>
                </a:xfrm>
                <a:custGeom>
                  <a:avLst/>
                  <a:gdLst>
                    <a:gd name="T0" fmla="*/ 1614 w 3198"/>
                    <a:gd name="T1" fmla="*/ 0 h 3125"/>
                    <a:gd name="T2" fmla="*/ 154 w 3198"/>
                    <a:gd name="T3" fmla="*/ 0 h 3125"/>
                    <a:gd name="T4" fmla="*/ 0 w 3198"/>
                    <a:gd name="T5" fmla="*/ 151 h 3125"/>
                    <a:gd name="T6" fmla="*/ 0 w 3198"/>
                    <a:gd name="T7" fmla="*/ 1600 h 3125"/>
                    <a:gd name="T8" fmla="*/ 0 w 3198"/>
                    <a:gd name="T9" fmla="*/ 2940 h 3125"/>
                    <a:gd name="T10" fmla="*/ 0 w 3198"/>
                    <a:gd name="T11" fmla="*/ 3125 h 3125"/>
                    <a:gd name="T12" fmla="*/ 1614 w 3198"/>
                    <a:gd name="T13" fmla="*/ 3125 h 3125"/>
                    <a:gd name="T14" fmla="*/ 3049 w 3198"/>
                    <a:gd name="T15" fmla="*/ 3125 h 3125"/>
                    <a:gd name="T16" fmla="*/ 3049 w 3198"/>
                    <a:gd name="T17" fmla="*/ 3125 h 3125"/>
                    <a:gd name="T18" fmla="*/ 3198 w 3198"/>
                    <a:gd name="T19" fmla="*/ 2971 h 3125"/>
                    <a:gd name="T20" fmla="*/ 3198 w 3198"/>
                    <a:gd name="T21" fmla="*/ 2789 h 3125"/>
                    <a:gd name="T22" fmla="*/ 3198 w 3198"/>
                    <a:gd name="T23" fmla="*/ 1600 h 3125"/>
                    <a:gd name="T24" fmla="*/ 3198 w 3198"/>
                    <a:gd name="T25" fmla="*/ 0 h 3125"/>
                    <a:gd name="T26" fmla="*/ 1614 w 3198"/>
                    <a:gd name="T27" fmla="*/ 0 h 3125"/>
                    <a:gd name="T28" fmla="*/ 2833 w 3198"/>
                    <a:gd name="T29" fmla="*/ 2900 h 3125"/>
                    <a:gd name="T30" fmla="*/ 215 w 3198"/>
                    <a:gd name="T31" fmla="*/ 2900 h 3125"/>
                    <a:gd name="T32" fmla="*/ 215 w 3198"/>
                    <a:gd name="T33" fmla="*/ 412 h 3125"/>
                    <a:gd name="T34" fmla="*/ 2833 w 3198"/>
                    <a:gd name="T35" fmla="*/ 412 h 3125"/>
                    <a:gd name="T36" fmla="*/ 2833 w 3198"/>
                    <a:gd name="T37" fmla="*/ 2900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98" h="3125">
                      <a:moveTo>
                        <a:pt x="1614" y="0"/>
                      </a:moveTo>
                      <a:lnTo>
                        <a:pt x="154" y="0"/>
                      </a:lnTo>
                      <a:lnTo>
                        <a:pt x="0" y="151"/>
                      </a:lnTo>
                      <a:lnTo>
                        <a:pt x="0" y="1600"/>
                      </a:lnTo>
                      <a:lnTo>
                        <a:pt x="0" y="2940"/>
                      </a:lnTo>
                      <a:lnTo>
                        <a:pt x="0" y="3125"/>
                      </a:lnTo>
                      <a:lnTo>
                        <a:pt x="1614" y="3125"/>
                      </a:lnTo>
                      <a:lnTo>
                        <a:pt x="3049" y="3125"/>
                      </a:lnTo>
                      <a:lnTo>
                        <a:pt x="3049" y="3125"/>
                      </a:lnTo>
                      <a:lnTo>
                        <a:pt x="3198" y="2971"/>
                      </a:lnTo>
                      <a:lnTo>
                        <a:pt x="3198" y="2789"/>
                      </a:lnTo>
                      <a:lnTo>
                        <a:pt x="3198" y="1600"/>
                      </a:lnTo>
                      <a:lnTo>
                        <a:pt x="3198" y="0"/>
                      </a:lnTo>
                      <a:lnTo>
                        <a:pt x="1614" y="0"/>
                      </a:lnTo>
                      <a:close/>
                      <a:moveTo>
                        <a:pt x="2833" y="2900"/>
                      </a:moveTo>
                      <a:lnTo>
                        <a:pt x="215" y="2900"/>
                      </a:lnTo>
                      <a:lnTo>
                        <a:pt x="215" y="412"/>
                      </a:lnTo>
                      <a:lnTo>
                        <a:pt x="2833" y="412"/>
                      </a:lnTo>
                      <a:lnTo>
                        <a:pt x="2833" y="290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sp>
              <p:nvSpPr>
                <p:cNvPr id="319" name="Freeform 19">
                  <a:extLst>
                    <a:ext uri="{FF2B5EF4-FFF2-40B4-BE49-F238E27FC236}">
                      <a16:creationId xmlns:a16="http://schemas.microsoft.com/office/drawing/2014/main" id="{9F4AFA48-0379-5747-92AC-43C6C68A328A}"/>
                    </a:ext>
                  </a:extLst>
                </p:cNvPr>
                <p:cNvSpPr>
                  <a:spLocks/>
                </p:cNvSpPr>
                <p:nvPr/>
              </p:nvSpPr>
              <p:spPr bwMode="auto">
                <a:xfrm>
                  <a:off x="13885863" y="3136900"/>
                  <a:ext cx="1366838" cy="1289050"/>
                </a:xfrm>
                <a:custGeom>
                  <a:avLst/>
                  <a:gdLst>
                    <a:gd name="T0" fmla="*/ 535 w 861"/>
                    <a:gd name="T1" fmla="*/ 812 h 812"/>
                    <a:gd name="T2" fmla="*/ 861 w 861"/>
                    <a:gd name="T3" fmla="*/ 0 h 812"/>
                    <a:gd name="T4" fmla="*/ 615 w 861"/>
                    <a:gd name="T5" fmla="*/ 0 h 812"/>
                    <a:gd name="T6" fmla="*/ 433 w 861"/>
                    <a:gd name="T7" fmla="*/ 509 h 812"/>
                    <a:gd name="T8" fmla="*/ 251 w 861"/>
                    <a:gd name="T9" fmla="*/ 0 h 812"/>
                    <a:gd name="T10" fmla="*/ 0 w 861"/>
                    <a:gd name="T11" fmla="*/ 0 h 812"/>
                    <a:gd name="T12" fmla="*/ 326 w 861"/>
                    <a:gd name="T13" fmla="*/ 812 h 812"/>
                    <a:gd name="T14" fmla="*/ 535 w 861"/>
                    <a:gd name="T15" fmla="*/ 812 h 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1" h="812">
                      <a:moveTo>
                        <a:pt x="535" y="812"/>
                      </a:moveTo>
                      <a:lnTo>
                        <a:pt x="861" y="0"/>
                      </a:lnTo>
                      <a:lnTo>
                        <a:pt x="615" y="0"/>
                      </a:lnTo>
                      <a:lnTo>
                        <a:pt x="433" y="509"/>
                      </a:lnTo>
                      <a:lnTo>
                        <a:pt x="251" y="0"/>
                      </a:lnTo>
                      <a:lnTo>
                        <a:pt x="0" y="0"/>
                      </a:lnTo>
                      <a:lnTo>
                        <a:pt x="326" y="812"/>
                      </a:lnTo>
                      <a:lnTo>
                        <a:pt x="535" y="812"/>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sp>
              <p:nvSpPr>
                <p:cNvPr id="320" name="Freeform 20">
                  <a:extLst>
                    <a:ext uri="{FF2B5EF4-FFF2-40B4-BE49-F238E27FC236}">
                      <a16:creationId xmlns:a16="http://schemas.microsoft.com/office/drawing/2014/main" id="{51658BC3-A9F1-DC4A-B6DC-8720963EB8B8}"/>
                    </a:ext>
                  </a:extLst>
                </p:cNvPr>
                <p:cNvSpPr>
                  <a:spLocks/>
                </p:cNvSpPr>
                <p:nvPr/>
              </p:nvSpPr>
              <p:spPr bwMode="auto">
                <a:xfrm>
                  <a:off x="15411451" y="3136900"/>
                  <a:ext cx="1360488" cy="1276350"/>
                </a:xfrm>
                <a:custGeom>
                  <a:avLst/>
                  <a:gdLst>
                    <a:gd name="T0" fmla="*/ 220 w 857"/>
                    <a:gd name="T1" fmla="*/ 345 h 804"/>
                    <a:gd name="T2" fmla="*/ 426 w 857"/>
                    <a:gd name="T3" fmla="*/ 658 h 804"/>
                    <a:gd name="T4" fmla="*/ 428 w 857"/>
                    <a:gd name="T5" fmla="*/ 658 h 804"/>
                    <a:gd name="T6" fmla="*/ 634 w 857"/>
                    <a:gd name="T7" fmla="*/ 343 h 804"/>
                    <a:gd name="T8" fmla="*/ 634 w 857"/>
                    <a:gd name="T9" fmla="*/ 804 h 804"/>
                    <a:gd name="T10" fmla="*/ 857 w 857"/>
                    <a:gd name="T11" fmla="*/ 804 h 804"/>
                    <a:gd name="T12" fmla="*/ 857 w 857"/>
                    <a:gd name="T13" fmla="*/ 0 h 804"/>
                    <a:gd name="T14" fmla="*/ 620 w 857"/>
                    <a:gd name="T15" fmla="*/ 0 h 804"/>
                    <a:gd name="T16" fmla="*/ 428 w 857"/>
                    <a:gd name="T17" fmla="*/ 312 h 804"/>
                    <a:gd name="T18" fmla="*/ 237 w 857"/>
                    <a:gd name="T19" fmla="*/ 0 h 804"/>
                    <a:gd name="T20" fmla="*/ 0 w 857"/>
                    <a:gd name="T21" fmla="*/ 0 h 804"/>
                    <a:gd name="T22" fmla="*/ 0 w 857"/>
                    <a:gd name="T23" fmla="*/ 804 h 804"/>
                    <a:gd name="T24" fmla="*/ 220 w 857"/>
                    <a:gd name="T25" fmla="*/ 804 h 804"/>
                    <a:gd name="T26" fmla="*/ 220 w 857"/>
                    <a:gd name="T27" fmla="*/ 345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7" h="804">
                      <a:moveTo>
                        <a:pt x="220" y="345"/>
                      </a:moveTo>
                      <a:lnTo>
                        <a:pt x="426" y="658"/>
                      </a:lnTo>
                      <a:lnTo>
                        <a:pt x="428" y="658"/>
                      </a:lnTo>
                      <a:lnTo>
                        <a:pt x="634" y="343"/>
                      </a:lnTo>
                      <a:lnTo>
                        <a:pt x="634" y="804"/>
                      </a:lnTo>
                      <a:lnTo>
                        <a:pt x="857" y="804"/>
                      </a:lnTo>
                      <a:lnTo>
                        <a:pt x="857" y="0"/>
                      </a:lnTo>
                      <a:lnTo>
                        <a:pt x="620" y="0"/>
                      </a:lnTo>
                      <a:lnTo>
                        <a:pt x="428" y="312"/>
                      </a:lnTo>
                      <a:lnTo>
                        <a:pt x="237" y="0"/>
                      </a:lnTo>
                      <a:lnTo>
                        <a:pt x="0" y="0"/>
                      </a:lnTo>
                      <a:lnTo>
                        <a:pt x="0" y="804"/>
                      </a:lnTo>
                      <a:lnTo>
                        <a:pt x="220" y="804"/>
                      </a:lnTo>
                      <a:lnTo>
                        <a:pt x="220" y="345"/>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grpSp>
        </p:grpSp>
        <p:sp>
          <p:nvSpPr>
            <p:cNvPr id="306" name="Rounded Rectangle 316">
              <a:extLst>
                <a:ext uri="{FF2B5EF4-FFF2-40B4-BE49-F238E27FC236}">
                  <a16:creationId xmlns:a16="http://schemas.microsoft.com/office/drawing/2014/main" id="{40753B26-5469-D040-AC10-33E7557850A7}"/>
                </a:ext>
              </a:extLst>
            </p:cNvPr>
            <p:cNvSpPr/>
            <p:nvPr/>
          </p:nvSpPr>
          <p:spPr>
            <a:xfrm>
              <a:off x="650828" y="3794263"/>
              <a:ext cx="930394" cy="578446"/>
            </a:xfrm>
            <a:prstGeom prst="roundRect">
              <a:avLst/>
            </a:prstGeom>
            <a:solidFill>
              <a:schemeClr val="lt1"/>
            </a:solidFill>
            <a:ln/>
          </p:spPr>
          <p:style>
            <a:lnRef idx="1">
              <a:schemeClr val="accent1"/>
            </a:lnRef>
            <a:fillRef idx="3">
              <a:schemeClr val="accent1"/>
            </a:fillRef>
            <a:effectRef idx="2">
              <a:schemeClr val="accent1"/>
            </a:effectRef>
            <a:fontRef idx="minor">
              <a:schemeClr val="lt1"/>
            </a:fontRef>
          </p:style>
          <p:txBody>
            <a:bodyPr lIns="0" tIns="0" rIns="0" bIns="0"/>
            <a:lstStyle/>
            <a:p>
              <a:endParaRPr lang="en-US" sz="1100"/>
            </a:p>
          </p:txBody>
        </p:sp>
        <p:cxnSp>
          <p:nvCxnSpPr>
            <p:cNvPr id="307" name="Straight Connector 306">
              <a:extLst>
                <a:ext uri="{FF2B5EF4-FFF2-40B4-BE49-F238E27FC236}">
                  <a16:creationId xmlns:a16="http://schemas.microsoft.com/office/drawing/2014/main" id="{933DCD3D-C49C-B948-9C3C-1C95BEB1BA8B}"/>
                </a:ext>
              </a:extLst>
            </p:cNvPr>
            <p:cNvCxnSpPr/>
            <p:nvPr/>
          </p:nvCxnSpPr>
          <p:spPr>
            <a:xfrm>
              <a:off x="737532" y="4269046"/>
              <a:ext cx="806800" cy="0"/>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F45681F5-243D-AE43-9982-48C69EC0356D}"/>
                </a:ext>
              </a:extLst>
            </p:cNvPr>
            <p:cNvCxnSpPr/>
            <p:nvPr/>
          </p:nvCxnSpPr>
          <p:spPr>
            <a:xfrm>
              <a:off x="934975" y="4141878"/>
              <a:ext cx="0" cy="124678"/>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ADD20830-B29C-4443-B68D-A5CA459681A8}"/>
                </a:ext>
              </a:extLst>
            </p:cNvPr>
            <p:cNvCxnSpPr/>
            <p:nvPr/>
          </p:nvCxnSpPr>
          <p:spPr>
            <a:xfrm>
              <a:off x="1247322" y="4142574"/>
              <a:ext cx="0" cy="124678"/>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29AF2742-C7AD-884C-AE9A-65F74C5B3669}"/>
                </a:ext>
              </a:extLst>
            </p:cNvPr>
            <p:cNvSpPr txBox="1"/>
            <p:nvPr/>
          </p:nvSpPr>
          <p:spPr>
            <a:xfrm>
              <a:off x="724653" y="4277146"/>
              <a:ext cx="880913" cy="167816"/>
            </a:xfrm>
            <a:prstGeom prst="rect">
              <a:avLst/>
            </a:prstGeom>
            <a:noFill/>
          </p:spPr>
          <p:txBody>
            <a:bodyPr wrap="none" lIns="0" tIns="0" rIns="0" bIns="0" rtlCol="0">
              <a:noAutofit/>
            </a:bodyPr>
            <a:lstStyle/>
            <a:p>
              <a:pPr algn="ctr">
                <a:lnSpc>
                  <a:spcPct val="90000"/>
                </a:lnSpc>
              </a:pPr>
              <a:r>
                <a:rPr lang="en-US" sz="500" b="1"/>
                <a:t>EC2 Instances</a:t>
              </a:r>
            </a:p>
          </p:txBody>
        </p:sp>
        <p:pic>
          <p:nvPicPr>
            <p:cNvPr id="311" name="Picture 310" descr="EC2.png">
              <a:extLst>
                <a:ext uri="{FF2B5EF4-FFF2-40B4-BE49-F238E27FC236}">
                  <a16:creationId xmlns:a16="http://schemas.microsoft.com/office/drawing/2014/main" id="{C9D74BBB-3A9F-5046-8DBA-FB36288A0A9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9038" y="3869339"/>
              <a:ext cx="294260" cy="294260"/>
            </a:xfrm>
            <a:prstGeom prst="rect">
              <a:avLst/>
            </a:prstGeom>
          </p:spPr>
        </p:pic>
        <p:pic>
          <p:nvPicPr>
            <p:cNvPr id="312" name="Picture 311" descr="EC2.png">
              <a:extLst>
                <a:ext uri="{FF2B5EF4-FFF2-40B4-BE49-F238E27FC236}">
                  <a16:creationId xmlns:a16="http://schemas.microsoft.com/office/drawing/2014/main" id="{5838AADB-4235-7843-B9D4-D939C300A1E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9258" y="3884525"/>
              <a:ext cx="294260" cy="294260"/>
            </a:xfrm>
            <a:prstGeom prst="rect">
              <a:avLst/>
            </a:prstGeom>
          </p:spPr>
        </p:pic>
      </p:grpSp>
      <p:grpSp>
        <p:nvGrpSpPr>
          <p:cNvPr id="324" name="Group 323">
            <a:extLst>
              <a:ext uri="{FF2B5EF4-FFF2-40B4-BE49-F238E27FC236}">
                <a16:creationId xmlns:a16="http://schemas.microsoft.com/office/drawing/2014/main" id="{CAB91774-6299-BF44-9097-496AFCE674D6}"/>
              </a:ext>
            </a:extLst>
          </p:cNvPr>
          <p:cNvGrpSpPr/>
          <p:nvPr/>
        </p:nvGrpSpPr>
        <p:grpSpPr>
          <a:xfrm>
            <a:off x="6602825" y="3805422"/>
            <a:ext cx="954240" cy="650361"/>
            <a:chOff x="650828" y="3794263"/>
            <a:chExt cx="954738" cy="650699"/>
          </a:xfrm>
        </p:grpSpPr>
        <p:cxnSp>
          <p:nvCxnSpPr>
            <p:cNvPr id="325" name="Straight Connector 324">
              <a:extLst>
                <a:ext uri="{FF2B5EF4-FFF2-40B4-BE49-F238E27FC236}">
                  <a16:creationId xmlns:a16="http://schemas.microsoft.com/office/drawing/2014/main" id="{5EFF9FD6-15B8-0A4C-96A1-602A582940E9}"/>
                </a:ext>
              </a:extLst>
            </p:cNvPr>
            <p:cNvCxnSpPr/>
            <p:nvPr/>
          </p:nvCxnSpPr>
          <p:spPr>
            <a:xfrm>
              <a:off x="828343" y="3920946"/>
              <a:ext cx="0" cy="124678"/>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C15A50B7-7D15-8B44-BD19-FAEF0E992481}"/>
                </a:ext>
              </a:extLst>
            </p:cNvPr>
            <p:cNvCxnSpPr/>
            <p:nvPr/>
          </p:nvCxnSpPr>
          <p:spPr>
            <a:xfrm>
              <a:off x="1229590" y="3921642"/>
              <a:ext cx="0" cy="124678"/>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27" name="Group 326">
              <a:extLst>
                <a:ext uri="{FF2B5EF4-FFF2-40B4-BE49-F238E27FC236}">
                  <a16:creationId xmlns:a16="http://schemas.microsoft.com/office/drawing/2014/main" id="{70775E64-8F5A-DA47-9A68-6F08D5FD5321}"/>
                </a:ext>
              </a:extLst>
            </p:cNvPr>
            <p:cNvGrpSpPr/>
            <p:nvPr/>
          </p:nvGrpSpPr>
          <p:grpSpPr>
            <a:xfrm>
              <a:off x="712794" y="3838990"/>
              <a:ext cx="806800" cy="319588"/>
              <a:chOff x="1632517" y="3994397"/>
              <a:chExt cx="1113068" cy="440906"/>
            </a:xfrm>
          </p:grpSpPr>
          <p:cxnSp>
            <p:nvCxnSpPr>
              <p:cNvPr id="335" name="Straight Connector 334">
                <a:extLst>
                  <a:ext uri="{FF2B5EF4-FFF2-40B4-BE49-F238E27FC236}">
                    <a16:creationId xmlns:a16="http://schemas.microsoft.com/office/drawing/2014/main" id="{29D0D2DA-0536-B142-B2C9-FE1604A959E4}"/>
                  </a:ext>
                </a:extLst>
              </p:cNvPr>
              <p:cNvCxnSpPr/>
              <p:nvPr/>
            </p:nvCxnSpPr>
            <p:spPr>
              <a:xfrm>
                <a:off x="1632517" y="4435303"/>
                <a:ext cx="1113068" cy="0"/>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6925E0FA-3F20-8040-9938-5BF8280309AC}"/>
                  </a:ext>
                </a:extLst>
              </p:cNvPr>
              <p:cNvCxnSpPr/>
              <p:nvPr/>
            </p:nvCxnSpPr>
            <p:spPr>
              <a:xfrm>
                <a:off x="1944328" y="4259861"/>
                <a:ext cx="0" cy="172006"/>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7" name="Group 336">
                <a:extLst>
                  <a:ext uri="{FF2B5EF4-FFF2-40B4-BE49-F238E27FC236}">
                    <a16:creationId xmlns:a16="http://schemas.microsoft.com/office/drawing/2014/main" id="{D3ECF0F3-7358-AF46-835A-659C120F2B89}"/>
                  </a:ext>
                </a:extLst>
              </p:cNvPr>
              <p:cNvGrpSpPr>
                <a:grpSpLocks noChangeAspect="1"/>
              </p:cNvGrpSpPr>
              <p:nvPr/>
            </p:nvGrpSpPr>
            <p:grpSpPr>
              <a:xfrm>
                <a:off x="1795687" y="3994397"/>
                <a:ext cx="288116" cy="281540"/>
                <a:chOff x="13006388" y="1133475"/>
                <a:chExt cx="5076825" cy="4960938"/>
              </a:xfrm>
            </p:grpSpPr>
            <p:sp>
              <p:nvSpPr>
                <p:cNvPr id="343" name="Freeform 18">
                  <a:extLst>
                    <a:ext uri="{FF2B5EF4-FFF2-40B4-BE49-F238E27FC236}">
                      <a16:creationId xmlns:a16="http://schemas.microsoft.com/office/drawing/2014/main" id="{3B49D7B2-5DA9-FD47-91F5-593F1C2F186A}"/>
                    </a:ext>
                  </a:extLst>
                </p:cNvPr>
                <p:cNvSpPr>
                  <a:spLocks noEditPoints="1"/>
                </p:cNvSpPr>
                <p:nvPr/>
              </p:nvSpPr>
              <p:spPr bwMode="auto">
                <a:xfrm>
                  <a:off x="13006388" y="1133475"/>
                  <a:ext cx="5076825" cy="4960938"/>
                </a:xfrm>
                <a:custGeom>
                  <a:avLst/>
                  <a:gdLst>
                    <a:gd name="T0" fmla="*/ 1614 w 3198"/>
                    <a:gd name="T1" fmla="*/ 0 h 3125"/>
                    <a:gd name="T2" fmla="*/ 154 w 3198"/>
                    <a:gd name="T3" fmla="*/ 0 h 3125"/>
                    <a:gd name="T4" fmla="*/ 0 w 3198"/>
                    <a:gd name="T5" fmla="*/ 151 h 3125"/>
                    <a:gd name="T6" fmla="*/ 0 w 3198"/>
                    <a:gd name="T7" fmla="*/ 1600 h 3125"/>
                    <a:gd name="T8" fmla="*/ 0 w 3198"/>
                    <a:gd name="T9" fmla="*/ 2940 h 3125"/>
                    <a:gd name="T10" fmla="*/ 0 w 3198"/>
                    <a:gd name="T11" fmla="*/ 3125 h 3125"/>
                    <a:gd name="T12" fmla="*/ 1614 w 3198"/>
                    <a:gd name="T13" fmla="*/ 3125 h 3125"/>
                    <a:gd name="T14" fmla="*/ 3049 w 3198"/>
                    <a:gd name="T15" fmla="*/ 3125 h 3125"/>
                    <a:gd name="T16" fmla="*/ 3049 w 3198"/>
                    <a:gd name="T17" fmla="*/ 3125 h 3125"/>
                    <a:gd name="T18" fmla="*/ 3198 w 3198"/>
                    <a:gd name="T19" fmla="*/ 2971 h 3125"/>
                    <a:gd name="T20" fmla="*/ 3198 w 3198"/>
                    <a:gd name="T21" fmla="*/ 2789 h 3125"/>
                    <a:gd name="T22" fmla="*/ 3198 w 3198"/>
                    <a:gd name="T23" fmla="*/ 1600 h 3125"/>
                    <a:gd name="T24" fmla="*/ 3198 w 3198"/>
                    <a:gd name="T25" fmla="*/ 0 h 3125"/>
                    <a:gd name="T26" fmla="*/ 1614 w 3198"/>
                    <a:gd name="T27" fmla="*/ 0 h 3125"/>
                    <a:gd name="T28" fmla="*/ 2833 w 3198"/>
                    <a:gd name="T29" fmla="*/ 2900 h 3125"/>
                    <a:gd name="T30" fmla="*/ 215 w 3198"/>
                    <a:gd name="T31" fmla="*/ 2900 h 3125"/>
                    <a:gd name="T32" fmla="*/ 215 w 3198"/>
                    <a:gd name="T33" fmla="*/ 412 h 3125"/>
                    <a:gd name="T34" fmla="*/ 2833 w 3198"/>
                    <a:gd name="T35" fmla="*/ 412 h 3125"/>
                    <a:gd name="T36" fmla="*/ 2833 w 3198"/>
                    <a:gd name="T37" fmla="*/ 2900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98" h="3125">
                      <a:moveTo>
                        <a:pt x="1614" y="0"/>
                      </a:moveTo>
                      <a:lnTo>
                        <a:pt x="154" y="0"/>
                      </a:lnTo>
                      <a:lnTo>
                        <a:pt x="0" y="151"/>
                      </a:lnTo>
                      <a:lnTo>
                        <a:pt x="0" y="1600"/>
                      </a:lnTo>
                      <a:lnTo>
                        <a:pt x="0" y="2940"/>
                      </a:lnTo>
                      <a:lnTo>
                        <a:pt x="0" y="3125"/>
                      </a:lnTo>
                      <a:lnTo>
                        <a:pt x="1614" y="3125"/>
                      </a:lnTo>
                      <a:lnTo>
                        <a:pt x="3049" y="3125"/>
                      </a:lnTo>
                      <a:lnTo>
                        <a:pt x="3049" y="3125"/>
                      </a:lnTo>
                      <a:lnTo>
                        <a:pt x="3198" y="2971"/>
                      </a:lnTo>
                      <a:lnTo>
                        <a:pt x="3198" y="2789"/>
                      </a:lnTo>
                      <a:lnTo>
                        <a:pt x="3198" y="1600"/>
                      </a:lnTo>
                      <a:lnTo>
                        <a:pt x="3198" y="0"/>
                      </a:lnTo>
                      <a:lnTo>
                        <a:pt x="1614" y="0"/>
                      </a:lnTo>
                      <a:close/>
                      <a:moveTo>
                        <a:pt x="2833" y="2900"/>
                      </a:moveTo>
                      <a:lnTo>
                        <a:pt x="215" y="2900"/>
                      </a:lnTo>
                      <a:lnTo>
                        <a:pt x="215" y="412"/>
                      </a:lnTo>
                      <a:lnTo>
                        <a:pt x="2833" y="412"/>
                      </a:lnTo>
                      <a:lnTo>
                        <a:pt x="2833" y="290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sp>
              <p:nvSpPr>
                <p:cNvPr id="344" name="Freeform 19">
                  <a:extLst>
                    <a:ext uri="{FF2B5EF4-FFF2-40B4-BE49-F238E27FC236}">
                      <a16:creationId xmlns:a16="http://schemas.microsoft.com/office/drawing/2014/main" id="{904715FA-20EB-8149-BC9B-9A9CA96EC75A}"/>
                    </a:ext>
                  </a:extLst>
                </p:cNvPr>
                <p:cNvSpPr>
                  <a:spLocks/>
                </p:cNvSpPr>
                <p:nvPr/>
              </p:nvSpPr>
              <p:spPr bwMode="auto">
                <a:xfrm>
                  <a:off x="13885863" y="3136900"/>
                  <a:ext cx="1366838" cy="1289050"/>
                </a:xfrm>
                <a:custGeom>
                  <a:avLst/>
                  <a:gdLst>
                    <a:gd name="T0" fmla="*/ 535 w 861"/>
                    <a:gd name="T1" fmla="*/ 812 h 812"/>
                    <a:gd name="T2" fmla="*/ 861 w 861"/>
                    <a:gd name="T3" fmla="*/ 0 h 812"/>
                    <a:gd name="T4" fmla="*/ 615 w 861"/>
                    <a:gd name="T5" fmla="*/ 0 h 812"/>
                    <a:gd name="T6" fmla="*/ 433 w 861"/>
                    <a:gd name="T7" fmla="*/ 509 h 812"/>
                    <a:gd name="T8" fmla="*/ 251 w 861"/>
                    <a:gd name="T9" fmla="*/ 0 h 812"/>
                    <a:gd name="T10" fmla="*/ 0 w 861"/>
                    <a:gd name="T11" fmla="*/ 0 h 812"/>
                    <a:gd name="T12" fmla="*/ 326 w 861"/>
                    <a:gd name="T13" fmla="*/ 812 h 812"/>
                    <a:gd name="T14" fmla="*/ 535 w 861"/>
                    <a:gd name="T15" fmla="*/ 812 h 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1" h="812">
                      <a:moveTo>
                        <a:pt x="535" y="812"/>
                      </a:moveTo>
                      <a:lnTo>
                        <a:pt x="861" y="0"/>
                      </a:lnTo>
                      <a:lnTo>
                        <a:pt x="615" y="0"/>
                      </a:lnTo>
                      <a:lnTo>
                        <a:pt x="433" y="509"/>
                      </a:lnTo>
                      <a:lnTo>
                        <a:pt x="251" y="0"/>
                      </a:lnTo>
                      <a:lnTo>
                        <a:pt x="0" y="0"/>
                      </a:lnTo>
                      <a:lnTo>
                        <a:pt x="326" y="812"/>
                      </a:lnTo>
                      <a:lnTo>
                        <a:pt x="535" y="812"/>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sp>
              <p:nvSpPr>
                <p:cNvPr id="345" name="Freeform 20">
                  <a:extLst>
                    <a:ext uri="{FF2B5EF4-FFF2-40B4-BE49-F238E27FC236}">
                      <a16:creationId xmlns:a16="http://schemas.microsoft.com/office/drawing/2014/main" id="{8D94A388-11E3-5540-8920-4F945EAB7A54}"/>
                    </a:ext>
                  </a:extLst>
                </p:cNvPr>
                <p:cNvSpPr>
                  <a:spLocks/>
                </p:cNvSpPr>
                <p:nvPr/>
              </p:nvSpPr>
              <p:spPr bwMode="auto">
                <a:xfrm>
                  <a:off x="15411451" y="3136900"/>
                  <a:ext cx="1360488" cy="1276350"/>
                </a:xfrm>
                <a:custGeom>
                  <a:avLst/>
                  <a:gdLst>
                    <a:gd name="T0" fmla="*/ 220 w 857"/>
                    <a:gd name="T1" fmla="*/ 345 h 804"/>
                    <a:gd name="T2" fmla="*/ 426 w 857"/>
                    <a:gd name="T3" fmla="*/ 658 h 804"/>
                    <a:gd name="T4" fmla="*/ 428 w 857"/>
                    <a:gd name="T5" fmla="*/ 658 h 804"/>
                    <a:gd name="T6" fmla="*/ 634 w 857"/>
                    <a:gd name="T7" fmla="*/ 343 h 804"/>
                    <a:gd name="T8" fmla="*/ 634 w 857"/>
                    <a:gd name="T9" fmla="*/ 804 h 804"/>
                    <a:gd name="T10" fmla="*/ 857 w 857"/>
                    <a:gd name="T11" fmla="*/ 804 h 804"/>
                    <a:gd name="T12" fmla="*/ 857 w 857"/>
                    <a:gd name="T13" fmla="*/ 0 h 804"/>
                    <a:gd name="T14" fmla="*/ 620 w 857"/>
                    <a:gd name="T15" fmla="*/ 0 h 804"/>
                    <a:gd name="T16" fmla="*/ 428 w 857"/>
                    <a:gd name="T17" fmla="*/ 312 h 804"/>
                    <a:gd name="T18" fmla="*/ 237 w 857"/>
                    <a:gd name="T19" fmla="*/ 0 h 804"/>
                    <a:gd name="T20" fmla="*/ 0 w 857"/>
                    <a:gd name="T21" fmla="*/ 0 h 804"/>
                    <a:gd name="T22" fmla="*/ 0 w 857"/>
                    <a:gd name="T23" fmla="*/ 804 h 804"/>
                    <a:gd name="T24" fmla="*/ 220 w 857"/>
                    <a:gd name="T25" fmla="*/ 804 h 804"/>
                    <a:gd name="T26" fmla="*/ 220 w 857"/>
                    <a:gd name="T27" fmla="*/ 345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7" h="804">
                      <a:moveTo>
                        <a:pt x="220" y="345"/>
                      </a:moveTo>
                      <a:lnTo>
                        <a:pt x="426" y="658"/>
                      </a:lnTo>
                      <a:lnTo>
                        <a:pt x="428" y="658"/>
                      </a:lnTo>
                      <a:lnTo>
                        <a:pt x="634" y="343"/>
                      </a:lnTo>
                      <a:lnTo>
                        <a:pt x="634" y="804"/>
                      </a:lnTo>
                      <a:lnTo>
                        <a:pt x="857" y="804"/>
                      </a:lnTo>
                      <a:lnTo>
                        <a:pt x="857" y="0"/>
                      </a:lnTo>
                      <a:lnTo>
                        <a:pt x="620" y="0"/>
                      </a:lnTo>
                      <a:lnTo>
                        <a:pt x="428" y="312"/>
                      </a:lnTo>
                      <a:lnTo>
                        <a:pt x="237" y="0"/>
                      </a:lnTo>
                      <a:lnTo>
                        <a:pt x="0" y="0"/>
                      </a:lnTo>
                      <a:lnTo>
                        <a:pt x="0" y="804"/>
                      </a:lnTo>
                      <a:lnTo>
                        <a:pt x="220" y="804"/>
                      </a:lnTo>
                      <a:lnTo>
                        <a:pt x="220" y="345"/>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grpSp>
          <p:cxnSp>
            <p:nvCxnSpPr>
              <p:cNvPr id="338" name="Straight Connector 337">
                <a:extLst>
                  <a:ext uri="{FF2B5EF4-FFF2-40B4-BE49-F238E27FC236}">
                    <a16:creationId xmlns:a16="http://schemas.microsoft.com/office/drawing/2014/main" id="{4180571E-D4F4-F946-BD93-013102BB6FE6}"/>
                  </a:ext>
                </a:extLst>
              </p:cNvPr>
              <p:cNvCxnSpPr/>
              <p:nvPr/>
            </p:nvCxnSpPr>
            <p:spPr>
              <a:xfrm>
                <a:off x="2497892" y="4260821"/>
                <a:ext cx="0" cy="172006"/>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9" name="Group 338">
                <a:extLst>
                  <a:ext uri="{FF2B5EF4-FFF2-40B4-BE49-F238E27FC236}">
                    <a16:creationId xmlns:a16="http://schemas.microsoft.com/office/drawing/2014/main" id="{EE13A020-6460-FD4E-A4C9-E7A3E7350A35}"/>
                  </a:ext>
                </a:extLst>
              </p:cNvPr>
              <p:cNvGrpSpPr>
                <a:grpSpLocks noChangeAspect="1"/>
              </p:cNvGrpSpPr>
              <p:nvPr/>
            </p:nvGrpSpPr>
            <p:grpSpPr>
              <a:xfrm>
                <a:off x="2349251" y="3995357"/>
                <a:ext cx="288116" cy="281540"/>
                <a:chOff x="13006388" y="1133475"/>
                <a:chExt cx="5076825" cy="4960938"/>
              </a:xfrm>
            </p:grpSpPr>
            <p:sp>
              <p:nvSpPr>
                <p:cNvPr id="340" name="Freeform 18">
                  <a:extLst>
                    <a:ext uri="{FF2B5EF4-FFF2-40B4-BE49-F238E27FC236}">
                      <a16:creationId xmlns:a16="http://schemas.microsoft.com/office/drawing/2014/main" id="{DE8F0D1C-41C8-BE48-9F9D-848E57A24157}"/>
                    </a:ext>
                  </a:extLst>
                </p:cNvPr>
                <p:cNvSpPr>
                  <a:spLocks noEditPoints="1"/>
                </p:cNvSpPr>
                <p:nvPr/>
              </p:nvSpPr>
              <p:spPr bwMode="auto">
                <a:xfrm>
                  <a:off x="13006388" y="1133475"/>
                  <a:ext cx="5076825" cy="4960938"/>
                </a:xfrm>
                <a:custGeom>
                  <a:avLst/>
                  <a:gdLst>
                    <a:gd name="T0" fmla="*/ 1614 w 3198"/>
                    <a:gd name="T1" fmla="*/ 0 h 3125"/>
                    <a:gd name="T2" fmla="*/ 154 w 3198"/>
                    <a:gd name="T3" fmla="*/ 0 h 3125"/>
                    <a:gd name="T4" fmla="*/ 0 w 3198"/>
                    <a:gd name="T5" fmla="*/ 151 h 3125"/>
                    <a:gd name="T6" fmla="*/ 0 w 3198"/>
                    <a:gd name="T7" fmla="*/ 1600 h 3125"/>
                    <a:gd name="T8" fmla="*/ 0 w 3198"/>
                    <a:gd name="T9" fmla="*/ 2940 h 3125"/>
                    <a:gd name="T10" fmla="*/ 0 w 3198"/>
                    <a:gd name="T11" fmla="*/ 3125 h 3125"/>
                    <a:gd name="T12" fmla="*/ 1614 w 3198"/>
                    <a:gd name="T13" fmla="*/ 3125 h 3125"/>
                    <a:gd name="T14" fmla="*/ 3049 w 3198"/>
                    <a:gd name="T15" fmla="*/ 3125 h 3125"/>
                    <a:gd name="T16" fmla="*/ 3049 w 3198"/>
                    <a:gd name="T17" fmla="*/ 3125 h 3125"/>
                    <a:gd name="T18" fmla="*/ 3198 w 3198"/>
                    <a:gd name="T19" fmla="*/ 2971 h 3125"/>
                    <a:gd name="T20" fmla="*/ 3198 w 3198"/>
                    <a:gd name="T21" fmla="*/ 2789 h 3125"/>
                    <a:gd name="T22" fmla="*/ 3198 w 3198"/>
                    <a:gd name="T23" fmla="*/ 1600 h 3125"/>
                    <a:gd name="T24" fmla="*/ 3198 w 3198"/>
                    <a:gd name="T25" fmla="*/ 0 h 3125"/>
                    <a:gd name="T26" fmla="*/ 1614 w 3198"/>
                    <a:gd name="T27" fmla="*/ 0 h 3125"/>
                    <a:gd name="T28" fmla="*/ 2833 w 3198"/>
                    <a:gd name="T29" fmla="*/ 2900 h 3125"/>
                    <a:gd name="T30" fmla="*/ 215 w 3198"/>
                    <a:gd name="T31" fmla="*/ 2900 h 3125"/>
                    <a:gd name="T32" fmla="*/ 215 w 3198"/>
                    <a:gd name="T33" fmla="*/ 412 h 3125"/>
                    <a:gd name="T34" fmla="*/ 2833 w 3198"/>
                    <a:gd name="T35" fmla="*/ 412 h 3125"/>
                    <a:gd name="T36" fmla="*/ 2833 w 3198"/>
                    <a:gd name="T37" fmla="*/ 2900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98" h="3125">
                      <a:moveTo>
                        <a:pt x="1614" y="0"/>
                      </a:moveTo>
                      <a:lnTo>
                        <a:pt x="154" y="0"/>
                      </a:lnTo>
                      <a:lnTo>
                        <a:pt x="0" y="151"/>
                      </a:lnTo>
                      <a:lnTo>
                        <a:pt x="0" y="1600"/>
                      </a:lnTo>
                      <a:lnTo>
                        <a:pt x="0" y="2940"/>
                      </a:lnTo>
                      <a:lnTo>
                        <a:pt x="0" y="3125"/>
                      </a:lnTo>
                      <a:lnTo>
                        <a:pt x="1614" y="3125"/>
                      </a:lnTo>
                      <a:lnTo>
                        <a:pt x="3049" y="3125"/>
                      </a:lnTo>
                      <a:lnTo>
                        <a:pt x="3049" y="3125"/>
                      </a:lnTo>
                      <a:lnTo>
                        <a:pt x="3198" y="2971"/>
                      </a:lnTo>
                      <a:lnTo>
                        <a:pt x="3198" y="2789"/>
                      </a:lnTo>
                      <a:lnTo>
                        <a:pt x="3198" y="1600"/>
                      </a:lnTo>
                      <a:lnTo>
                        <a:pt x="3198" y="0"/>
                      </a:lnTo>
                      <a:lnTo>
                        <a:pt x="1614" y="0"/>
                      </a:lnTo>
                      <a:close/>
                      <a:moveTo>
                        <a:pt x="2833" y="2900"/>
                      </a:moveTo>
                      <a:lnTo>
                        <a:pt x="215" y="2900"/>
                      </a:lnTo>
                      <a:lnTo>
                        <a:pt x="215" y="412"/>
                      </a:lnTo>
                      <a:lnTo>
                        <a:pt x="2833" y="412"/>
                      </a:lnTo>
                      <a:lnTo>
                        <a:pt x="2833" y="290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sp>
              <p:nvSpPr>
                <p:cNvPr id="341" name="Freeform 19">
                  <a:extLst>
                    <a:ext uri="{FF2B5EF4-FFF2-40B4-BE49-F238E27FC236}">
                      <a16:creationId xmlns:a16="http://schemas.microsoft.com/office/drawing/2014/main" id="{949713B6-0A60-5A4E-BEC6-556578B32D62}"/>
                    </a:ext>
                  </a:extLst>
                </p:cNvPr>
                <p:cNvSpPr>
                  <a:spLocks/>
                </p:cNvSpPr>
                <p:nvPr/>
              </p:nvSpPr>
              <p:spPr bwMode="auto">
                <a:xfrm>
                  <a:off x="13885863" y="3136900"/>
                  <a:ext cx="1366838" cy="1289050"/>
                </a:xfrm>
                <a:custGeom>
                  <a:avLst/>
                  <a:gdLst>
                    <a:gd name="T0" fmla="*/ 535 w 861"/>
                    <a:gd name="T1" fmla="*/ 812 h 812"/>
                    <a:gd name="T2" fmla="*/ 861 w 861"/>
                    <a:gd name="T3" fmla="*/ 0 h 812"/>
                    <a:gd name="T4" fmla="*/ 615 w 861"/>
                    <a:gd name="T5" fmla="*/ 0 h 812"/>
                    <a:gd name="T6" fmla="*/ 433 w 861"/>
                    <a:gd name="T7" fmla="*/ 509 h 812"/>
                    <a:gd name="T8" fmla="*/ 251 w 861"/>
                    <a:gd name="T9" fmla="*/ 0 h 812"/>
                    <a:gd name="T10" fmla="*/ 0 w 861"/>
                    <a:gd name="T11" fmla="*/ 0 h 812"/>
                    <a:gd name="T12" fmla="*/ 326 w 861"/>
                    <a:gd name="T13" fmla="*/ 812 h 812"/>
                    <a:gd name="T14" fmla="*/ 535 w 861"/>
                    <a:gd name="T15" fmla="*/ 812 h 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1" h="812">
                      <a:moveTo>
                        <a:pt x="535" y="812"/>
                      </a:moveTo>
                      <a:lnTo>
                        <a:pt x="861" y="0"/>
                      </a:lnTo>
                      <a:lnTo>
                        <a:pt x="615" y="0"/>
                      </a:lnTo>
                      <a:lnTo>
                        <a:pt x="433" y="509"/>
                      </a:lnTo>
                      <a:lnTo>
                        <a:pt x="251" y="0"/>
                      </a:lnTo>
                      <a:lnTo>
                        <a:pt x="0" y="0"/>
                      </a:lnTo>
                      <a:lnTo>
                        <a:pt x="326" y="812"/>
                      </a:lnTo>
                      <a:lnTo>
                        <a:pt x="535" y="812"/>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sp>
              <p:nvSpPr>
                <p:cNvPr id="342" name="Freeform 20">
                  <a:extLst>
                    <a:ext uri="{FF2B5EF4-FFF2-40B4-BE49-F238E27FC236}">
                      <a16:creationId xmlns:a16="http://schemas.microsoft.com/office/drawing/2014/main" id="{C075C2AC-162A-0240-9881-E9BB6F01E6D2}"/>
                    </a:ext>
                  </a:extLst>
                </p:cNvPr>
                <p:cNvSpPr>
                  <a:spLocks/>
                </p:cNvSpPr>
                <p:nvPr/>
              </p:nvSpPr>
              <p:spPr bwMode="auto">
                <a:xfrm>
                  <a:off x="15411451" y="3136900"/>
                  <a:ext cx="1360488" cy="1276350"/>
                </a:xfrm>
                <a:custGeom>
                  <a:avLst/>
                  <a:gdLst>
                    <a:gd name="T0" fmla="*/ 220 w 857"/>
                    <a:gd name="T1" fmla="*/ 345 h 804"/>
                    <a:gd name="T2" fmla="*/ 426 w 857"/>
                    <a:gd name="T3" fmla="*/ 658 h 804"/>
                    <a:gd name="T4" fmla="*/ 428 w 857"/>
                    <a:gd name="T5" fmla="*/ 658 h 804"/>
                    <a:gd name="T6" fmla="*/ 634 w 857"/>
                    <a:gd name="T7" fmla="*/ 343 h 804"/>
                    <a:gd name="T8" fmla="*/ 634 w 857"/>
                    <a:gd name="T9" fmla="*/ 804 h 804"/>
                    <a:gd name="T10" fmla="*/ 857 w 857"/>
                    <a:gd name="T11" fmla="*/ 804 h 804"/>
                    <a:gd name="T12" fmla="*/ 857 w 857"/>
                    <a:gd name="T13" fmla="*/ 0 h 804"/>
                    <a:gd name="T14" fmla="*/ 620 w 857"/>
                    <a:gd name="T15" fmla="*/ 0 h 804"/>
                    <a:gd name="T16" fmla="*/ 428 w 857"/>
                    <a:gd name="T17" fmla="*/ 312 h 804"/>
                    <a:gd name="T18" fmla="*/ 237 w 857"/>
                    <a:gd name="T19" fmla="*/ 0 h 804"/>
                    <a:gd name="T20" fmla="*/ 0 w 857"/>
                    <a:gd name="T21" fmla="*/ 0 h 804"/>
                    <a:gd name="T22" fmla="*/ 0 w 857"/>
                    <a:gd name="T23" fmla="*/ 804 h 804"/>
                    <a:gd name="T24" fmla="*/ 220 w 857"/>
                    <a:gd name="T25" fmla="*/ 804 h 804"/>
                    <a:gd name="T26" fmla="*/ 220 w 857"/>
                    <a:gd name="T27" fmla="*/ 345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7" h="804">
                      <a:moveTo>
                        <a:pt x="220" y="345"/>
                      </a:moveTo>
                      <a:lnTo>
                        <a:pt x="426" y="658"/>
                      </a:lnTo>
                      <a:lnTo>
                        <a:pt x="428" y="658"/>
                      </a:lnTo>
                      <a:lnTo>
                        <a:pt x="634" y="343"/>
                      </a:lnTo>
                      <a:lnTo>
                        <a:pt x="634" y="804"/>
                      </a:lnTo>
                      <a:lnTo>
                        <a:pt x="857" y="804"/>
                      </a:lnTo>
                      <a:lnTo>
                        <a:pt x="857" y="0"/>
                      </a:lnTo>
                      <a:lnTo>
                        <a:pt x="620" y="0"/>
                      </a:lnTo>
                      <a:lnTo>
                        <a:pt x="428" y="312"/>
                      </a:lnTo>
                      <a:lnTo>
                        <a:pt x="237" y="0"/>
                      </a:lnTo>
                      <a:lnTo>
                        <a:pt x="0" y="0"/>
                      </a:lnTo>
                      <a:lnTo>
                        <a:pt x="0" y="804"/>
                      </a:lnTo>
                      <a:lnTo>
                        <a:pt x="220" y="804"/>
                      </a:lnTo>
                      <a:lnTo>
                        <a:pt x="220" y="345"/>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endParaRPr lang="en-US" sz="1050"/>
                </a:p>
              </p:txBody>
            </p:sp>
          </p:grpSp>
        </p:grpSp>
        <p:sp>
          <p:nvSpPr>
            <p:cNvPr id="328" name="Rounded Rectangle 316">
              <a:extLst>
                <a:ext uri="{FF2B5EF4-FFF2-40B4-BE49-F238E27FC236}">
                  <a16:creationId xmlns:a16="http://schemas.microsoft.com/office/drawing/2014/main" id="{E56BA17A-7B4E-E04C-A646-4E7C5B61DC27}"/>
                </a:ext>
              </a:extLst>
            </p:cNvPr>
            <p:cNvSpPr/>
            <p:nvPr/>
          </p:nvSpPr>
          <p:spPr>
            <a:xfrm>
              <a:off x="650828" y="3794263"/>
              <a:ext cx="930394" cy="578446"/>
            </a:xfrm>
            <a:prstGeom prst="roundRect">
              <a:avLst/>
            </a:prstGeom>
            <a:solidFill>
              <a:schemeClr val="lt1"/>
            </a:solidFill>
            <a:ln/>
          </p:spPr>
          <p:style>
            <a:lnRef idx="1">
              <a:schemeClr val="accent1"/>
            </a:lnRef>
            <a:fillRef idx="3">
              <a:schemeClr val="accent1"/>
            </a:fillRef>
            <a:effectRef idx="2">
              <a:schemeClr val="accent1"/>
            </a:effectRef>
            <a:fontRef idx="minor">
              <a:schemeClr val="lt1"/>
            </a:fontRef>
          </p:style>
          <p:txBody>
            <a:bodyPr lIns="0" tIns="0" rIns="0" bIns="0"/>
            <a:lstStyle/>
            <a:p>
              <a:endParaRPr lang="en-US" sz="1100"/>
            </a:p>
          </p:txBody>
        </p:sp>
        <p:cxnSp>
          <p:nvCxnSpPr>
            <p:cNvPr id="329" name="Straight Connector 328">
              <a:extLst>
                <a:ext uri="{FF2B5EF4-FFF2-40B4-BE49-F238E27FC236}">
                  <a16:creationId xmlns:a16="http://schemas.microsoft.com/office/drawing/2014/main" id="{26F11DEC-3DAD-924D-B686-ECF7809501F9}"/>
                </a:ext>
              </a:extLst>
            </p:cNvPr>
            <p:cNvCxnSpPr/>
            <p:nvPr/>
          </p:nvCxnSpPr>
          <p:spPr>
            <a:xfrm>
              <a:off x="737532" y="4269046"/>
              <a:ext cx="806800" cy="0"/>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1C3C1C5-4C5D-3749-B6EA-9D270C78A7D9}"/>
                </a:ext>
              </a:extLst>
            </p:cNvPr>
            <p:cNvCxnSpPr/>
            <p:nvPr/>
          </p:nvCxnSpPr>
          <p:spPr>
            <a:xfrm>
              <a:off x="934975" y="4141878"/>
              <a:ext cx="0" cy="124678"/>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BFBA3E6C-DB20-9940-A385-8DEB21DD0984}"/>
                </a:ext>
              </a:extLst>
            </p:cNvPr>
            <p:cNvCxnSpPr/>
            <p:nvPr/>
          </p:nvCxnSpPr>
          <p:spPr>
            <a:xfrm>
              <a:off x="1247322" y="4142574"/>
              <a:ext cx="0" cy="124678"/>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2" name="TextBox 331">
              <a:extLst>
                <a:ext uri="{FF2B5EF4-FFF2-40B4-BE49-F238E27FC236}">
                  <a16:creationId xmlns:a16="http://schemas.microsoft.com/office/drawing/2014/main" id="{559EE266-43F8-1A4B-A7D4-0BF199A98356}"/>
                </a:ext>
              </a:extLst>
            </p:cNvPr>
            <p:cNvSpPr txBox="1"/>
            <p:nvPr/>
          </p:nvSpPr>
          <p:spPr>
            <a:xfrm>
              <a:off x="724653" y="4277146"/>
              <a:ext cx="880913" cy="167816"/>
            </a:xfrm>
            <a:prstGeom prst="rect">
              <a:avLst/>
            </a:prstGeom>
            <a:noFill/>
          </p:spPr>
          <p:txBody>
            <a:bodyPr wrap="none" lIns="0" tIns="0" rIns="0" bIns="0" rtlCol="0">
              <a:noAutofit/>
            </a:bodyPr>
            <a:lstStyle/>
            <a:p>
              <a:pPr algn="ctr">
                <a:lnSpc>
                  <a:spcPct val="90000"/>
                </a:lnSpc>
              </a:pPr>
              <a:r>
                <a:rPr lang="en-US" sz="500" b="1"/>
                <a:t>EC2 Instances</a:t>
              </a:r>
            </a:p>
          </p:txBody>
        </p:sp>
        <p:pic>
          <p:nvPicPr>
            <p:cNvPr id="333" name="Picture 332" descr="EC2.png">
              <a:extLst>
                <a:ext uri="{FF2B5EF4-FFF2-40B4-BE49-F238E27FC236}">
                  <a16:creationId xmlns:a16="http://schemas.microsoft.com/office/drawing/2014/main" id="{6AC7790F-C533-8E4D-BCE4-839D291859A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9038" y="3869339"/>
              <a:ext cx="294260" cy="294260"/>
            </a:xfrm>
            <a:prstGeom prst="rect">
              <a:avLst/>
            </a:prstGeom>
          </p:spPr>
        </p:pic>
        <p:pic>
          <p:nvPicPr>
            <p:cNvPr id="334" name="Picture 333" descr="EC2.png">
              <a:extLst>
                <a:ext uri="{FF2B5EF4-FFF2-40B4-BE49-F238E27FC236}">
                  <a16:creationId xmlns:a16="http://schemas.microsoft.com/office/drawing/2014/main" id="{7A67C172-D239-9A46-8371-EE992693A8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9258" y="3884525"/>
              <a:ext cx="294260" cy="294260"/>
            </a:xfrm>
            <a:prstGeom prst="rect">
              <a:avLst/>
            </a:prstGeom>
          </p:spPr>
        </p:pic>
      </p:grpSp>
      <p:sp>
        <p:nvSpPr>
          <p:cNvPr id="346" name="Rectangle 345">
            <a:extLst>
              <a:ext uri="{FF2B5EF4-FFF2-40B4-BE49-F238E27FC236}">
                <a16:creationId xmlns:a16="http://schemas.microsoft.com/office/drawing/2014/main" id="{21DD745F-F328-8045-A656-42CC47761CE2}"/>
              </a:ext>
            </a:extLst>
          </p:cNvPr>
          <p:cNvSpPr/>
          <p:nvPr/>
        </p:nvSpPr>
        <p:spPr>
          <a:xfrm>
            <a:off x="9415352" y="2213233"/>
            <a:ext cx="2205720" cy="312985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endParaRPr lang="en-US" sz="900" b="1"/>
          </a:p>
        </p:txBody>
      </p:sp>
      <p:sp>
        <p:nvSpPr>
          <p:cNvPr id="347" name="TextBox 346">
            <a:extLst>
              <a:ext uri="{FF2B5EF4-FFF2-40B4-BE49-F238E27FC236}">
                <a16:creationId xmlns:a16="http://schemas.microsoft.com/office/drawing/2014/main" id="{17EBE6C0-DEBD-B845-B938-B69D9FE079C5}"/>
              </a:ext>
            </a:extLst>
          </p:cNvPr>
          <p:cNvSpPr txBox="1"/>
          <p:nvPr/>
        </p:nvSpPr>
        <p:spPr>
          <a:xfrm>
            <a:off x="9585274" y="5386502"/>
            <a:ext cx="792311" cy="135930"/>
          </a:xfrm>
          <a:prstGeom prst="rect">
            <a:avLst/>
          </a:prstGeom>
          <a:noFill/>
        </p:spPr>
        <p:txBody>
          <a:bodyPr wrap="none" lIns="0" tIns="0" rIns="0" bIns="0" rtlCol="0">
            <a:noAutofit/>
          </a:bodyPr>
          <a:lstStyle/>
          <a:p>
            <a:pPr>
              <a:lnSpc>
                <a:spcPct val="90000"/>
              </a:lnSpc>
            </a:pPr>
            <a:r>
              <a:rPr lang="en-US" sz="1100" b="1"/>
              <a:t>VMware Cloud on AWS SDDC</a:t>
            </a:r>
          </a:p>
        </p:txBody>
      </p:sp>
      <p:sp>
        <p:nvSpPr>
          <p:cNvPr id="348" name="TextBox 347">
            <a:extLst>
              <a:ext uri="{FF2B5EF4-FFF2-40B4-BE49-F238E27FC236}">
                <a16:creationId xmlns:a16="http://schemas.microsoft.com/office/drawing/2014/main" id="{D410D4E0-AC95-E54B-A478-897139C152B2}"/>
              </a:ext>
            </a:extLst>
          </p:cNvPr>
          <p:cNvSpPr txBox="1"/>
          <p:nvPr/>
        </p:nvSpPr>
        <p:spPr>
          <a:xfrm>
            <a:off x="9345212" y="5143103"/>
            <a:ext cx="889755" cy="246157"/>
          </a:xfrm>
          <a:prstGeom prst="rect">
            <a:avLst/>
          </a:prstGeom>
          <a:noFill/>
        </p:spPr>
        <p:txBody>
          <a:bodyPr wrap="none" rtlCol="0">
            <a:spAutoFit/>
          </a:bodyPr>
          <a:lstStyle/>
          <a:p>
            <a:r>
              <a:rPr lang="en-US" sz="1000" b="1"/>
              <a:t>10.30.0.0/16</a:t>
            </a:r>
          </a:p>
        </p:txBody>
      </p:sp>
      <p:grpSp>
        <p:nvGrpSpPr>
          <p:cNvPr id="349" name="Group 348">
            <a:extLst>
              <a:ext uri="{FF2B5EF4-FFF2-40B4-BE49-F238E27FC236}">
                <a16:creationId xmlns:a16="http://schemas.microsoft.com/office/drawing/2014/main" id="{7766FF17-A77C-7648-9761-020C52F0D48D}"/>
              </a:ext>
            </a:extLst>
          </p:cNvPr>
          <p:cNvGrpSpPr/>
          <p:nvPr/>
        </p:nvGrpSpPr>
        <p:grpSpPr>
          <a:xfrm>
            <a:off x="9749233" y="2288981"/>
            <a:ext cx="1778813" cy="1363845"/>
            <a:chOff x="4967697" y="535008"/>
            <a:chExt cx="1779739" cy="1364555"/>
          </a:xfrm>
        </p:grpSpPr>
        <p:sp>
          <p:nvSpPr>
            <p:cNvPr id="350" name="Rectangle 349">
              <a:extLst>
                <a:ext uri="{FF2B5EF4-FFF2-40B4-BE49-F238E27FC236}">
                  <a16:creationId xmlns:a16="http://schemas.microsoft.com/office/drawing/2014/main" id="{96651CBB-080F-974F-82DB-851B13AA91BA}"/>
                </a:ext>
              </a:extLst>
            </p:cNvPr>
            <p:cNvSpPr/>
            <p:nvPr/>
          </p:nvSpPr>
          <p:spPr>
            <a:xfrm>
              <a:off x="4967697" y="535008"/>
              <a:ext cx="1779739" cy="1320664"/>
            </a:xfrm>
            <a:prstGeom prst="rect">
              <a:avLst/>
            </a:prstGeom>
            <a:solidFill>
              <a:schemeClr val="accent5">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20" tIns="45660" rIns="91320" bIns="45660" numCol="1" spcCol="0" rtlCol="0" fromWordArt="0" anchor="ctr" anchorCtr="0" forceAA="0" compatLnSpc="1">
              <a:prstTxWarp prst="textNoShape">
                <a:avLst/>
              </a:prstTxWarp>
              <a:noAutofit/>
            </a:bodyPr>
            <a:lstStyle/>
            <a:p>
              <a:pPr algn="ctr"/>
              <a:endParaRPr lang="en-US" sz="900" b="1">
                <a:solidFill>
                  <a:srgbClr val="FFFFFF"/>
                </a:solidFill>
              </a:endParaRPr>
            </a:p>
          </p:txBody>
        </p:sp>
        <p:grpSp>
          <p:nvGrpSpPr>
            <p:cNvPr id="351" name="Group 350">
              <a:extLst>
                <a:ext uri="{FF2B5EF4-FFF2-40B4-BE49-F238E27FC236}">
                  <a16:creationId xmlns:a16="http://schemas.microsoft.com/office/drawing/2014/main" id="{EFC12639-35FA-C74D-92FC-7E22B4018806}"/>
                </a:ext>
              </a:extLst>
            </p:cNvPr>
            <p:cNvGrpSpPr>
              <a:grpSpLocks noChangeAspect="1"/>
            </p:cNvGrpSpPr>
            <p:nvPr/>
          </p:nvGrpSpPr>
          <p:grpSpPr>
            <a:xfrm>
              <a:off x="5112356" y="994860"/>
              <a:ext cx="340449" cy="340067"/>
              <a:chOff x="12871451" y="892175"/>
              <a:chExt cx="5653088" cy="5646738"/>
            </a:xfrm>
          </p:grpSpPr>
          <p:sp>
            <p:nvSpPr>
              <p:cNvPr id="409" name="Freeform 52">
                <a:extLst>
                  <a:ext uri="{FF2B5EF4-FFF2-40B4-BE49-F238E27FC236}">
                    <a16:creationId xmlns:a16="http://schemas.microsoft.com/office/drawing/2014/main" id="{97A06A9C-67F2-9D47-AC90-F4B528482F95}"/>
                  </a:ext>
                </a:extLst>
              </p:cNvPr>
              <p:cNvSpPr>
                <a:spLocks/>
              </p:cNvSpPr>
              <p:nvPr/>
            </p:nvSpPr>
            <p:spPr bwMode="auto">
              <a:xfrm>
                <a:off x="12871451" y="892175"/>
                <a:ext cx="5653088" cy="5646738"/>
              </a:xfrm>
              <a:custGeom>
                <a:avLst/>
                <a:gdLst>
                  <a:gd name="T0" fmla="*/ 1304 w 1504"/>
                  <a:gd name="T1" fmla="*/ 205 h 1503"/>
                  <a:gd name="T2" fmla="*/ 813 w 1504"/>
                  <a:gd name="T3" fmla="*/ 0 h 1503"/>
                  <a:gd name="T4" fmla="*/ 326 w 1504"/>
                  <a:gd name="T5" fmla="*/ 201 h 1503"/>
                  <a:gd name="T6" fmla="*/ 326 w 1504"/>
                  <a:gd name="T7" fmla="*/ 200 h 1503"/>
                  <a:gd name="T8" fmla="*/ 201 w 1504"/>
                  <a:gd name="T9" fmla="*/ 325 h 1503"/>
                  <a:gd name="T10" fmla="*/ 201 w 1504"/>
                  <a:gd name="T11" fmla="*/ 326 h 1503"/>
                  <a:gd name="T12" fmla="*/ 0 w 1504"/>
                  <a:gd name="T13" fmla="*/ 813 h 1503"/>
                  <a:gd name="T14" fmla="*/ 205 w 1504"/>
                  <a:gd name="T15" fmla="*/ 1303 h 1503"/>
                  <a:gd name="T16" fmla="*/ 691 w 1504"/>
                  <a:gd name="T17" fmla="*/ 1503 h 1503"/>
                  <a:gd name="T18" fmla="*/ 1184 w 1504"/>
                  <a:gd name="T19" fmla="*/ 1296 h 1503"/>
                  <a:gd name="T20" fmla="*/ 1327 w 1504"/>
                  <a:gd name="T21" fmla="*/ 1151 h 1503"/>
                  <a:gd name="T22" fmla="*/ 1504 w 1504"/>
                  <a:gd name="T23" fmla="*/ 691 h 1503"/>
                  <a:gd name="T24" fmla="*/ 1304 w 1504"/>
                  <a:gd name="T25" fmla="*/ 205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4" h="1503">
                    <a:moveTo>
                      <a:pt x="1304" y="205"/>
                    </a:moveTo>
                    <a:cubicBezTo>
                      <a:pt x="1178" y="79"/>
                      <a:pt x="1005" y="0"/>
                      <a:pt x="813" y="0"/>
                    </a:cubicBez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330" y="1427"/>
                      <a:pt x="502" y="1503"/>
                      <a:pt x="691" y="1503"/>
                    </a:cubicBezTo>
                    <a:cubicBezTo>
                      <a:pt x="884" y="1503"/>
                      <a:pt x="1059" y="1424"/>
                      <a:pt x="1184" y="1296"/>
                    </a:cubicBezTo>
                    <a:cubicBezTo>
                      <a:pt x="1327" y="1151"/>
                      <a:pt x="1327" y="1151"/>
                      <a:pt x="1327" y="1151"/>
                    </a:cubicBezTo>
                    <a:cubicBezTo>
                      <a:pt x="1436" y="1029"/>
                      <a:pt x="1504" y="868"/>
                      <a:pt x="1504" y="691"/>
                    </a:cubicBezTo>
                    <a:cubicBezTo>
                      <a:pt x="1504" y="501"/>
                      <a:pt x="1427" y="330"/>
                      <a:pt x="1304" y="205"/>
                    </a:cubicBezTo>
                    <a:close/>
                  </a:path>
                </a:pathLst>
              </a:custGeom>
              <a:solidFill>
                <a:srgbClr val="1A6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10" name="Freeform 53">
                <a:extLst>
                  <a:ext uri="{FF2B5EF4-FFF2-40B4-BE49-F238E27FC236}">
                    <a16:creationId xmlns:a16="http://schemas.microsoft.com/office/drawing/2014/main" id="{C97AE05D-AD53-2541-BF7C-7191FEF44564}"/>
                  </a:ext>
                </a:extLst>
              </p:cNvPr>
              <p:cNvSpPr>
                <a:spLocks/>
              </p:cNvSpPr>
              <p:nvPr/>
            </p:nvSpPr>
            <p:spPr bwMode="auto">
              <a:xfrm>
                <a:off x="12871451" y="892175"/>
                <a:ext cx="4900613" cy="4895850"/>
              </a:xfrm>
              <a:custGeom>
                <a:avLst/>
                <a:gdLst>
                  <a:gd name="T0" fmla="*/ 813 w 1304"/>
                  <a:gd name="T1" fmla="*/ 0 h 1303"/>
                  <a:gd name="T2" fmla="*/ 326 w 1304"/>
                  <a:gd name="T3" fmla="*/ 201 h 1303"/>
                  <a:gd name="T4" fmla="*/ 326 w 1304"/>
                  <a:gd name="T5" fmla="*/ 200 h 1303"/>
                  <a:gd name="T6" fmla="*/ 201 w 1304"/>
                  <a:gd name="T7" fmla="*/ 325 h 1303"/>
                  <a:gd name="T8" fmla="*/ 201 w 1304"/>
                  <a:gd name="T9" fmla="*/ 326 h 1303"/>
                  <a:gd name="T10" fmla="*/ 0 w 1304"/>
                  <a:gd name="T11" fmla="*/ 813 h 1303"/>
                  <a:gd name="T12" fmla="*/ 205 w 1304"/>
                  <a:gd name="T13" fmla="*/ 1303 h 1303"/>
                  <a:gd name="T14" fmla="*/ 1304 w 1304"/>
                  <a:gd name="T15" fmla="*/ 205 h 1303"/>
                  <a:gd name="T16" fmla="*/ 813 w 1304"/>
                  <a:gd name="T17" fmla="*/ 0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4" h="1303">
                    <a:moveTo>
                      <a:pt x="813" y="0"/>
                    </a:move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1304" y="205"/>
                      <a:pt x="1304" y="205"/>
                      <a:pt x="1304" y="205"/>
                    </a:cubicBezTo>
                    <a:cubicBezTo>
                      <a:pt x="1178" y="79"/>
                      <a:pt x="1005" y="0"/>
                      <a:pt x="813" y="0"/>
                    </a:cubicBezTo>
                    <a:close/>
                  </a:path>
                </a:pathLst>
              </a:custGeom>
              <a:solidFill>
                <a:srgbClr val="2878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11" name="Freeform 54">
                <a:extLst>
                  <a:ext uri="{FF2B5EF4-FFF2-40B4-BE49-F238E27FC236}">
                    <a16:creationId xmlns:a16="http://schemas.microsoft.com/office/drawing/2014/main" id="{B6D06C4D-0B97-4442-B30B-557EA6ABA020}"/>
                  </a:ext>
                </a:extLst>
              </p:cNvPr>
              <p:cNvSpPr>
                <a:spLocks/>
              </p:cNvSpPr>
              <p:nvPr/>
            </p:nvSpPr>
            <p:spPr bwMode="auto">
              <a:xfrm>
                <a:off x="13642976" y="1662113"/>
                <a:ext cx="4881563" cy="4876800"/>
              </a:xfrm>
              <a:custGeom>
                <a:avLst/>
                <a:gdLst>
                  <a:gd name="T0" fmla="*/ 0 w 1299"/>
                  <a:gd name="T1" fmla="*/ 1098 h 1298"/>
                  <a:gd name="T2" fmla="*/ 486 w 1299"/>
                  <a:gd name="T3" fmla="*/ 1298 h 1298"/>
                  <a:gd name="T4" fmla="*/ 979 w 1299"/>
                  <a:gd name="T5" fmla="*/ 1091 h 1298"/>
                  <a:gd name="T6" fmla="*/ 1122 w 1299"/>
                  <a:gd name="T7" fmla="*/ 946 h 1298"/>
                  <a:gd name="T8" fmla="*/ 1285 w 1299"/>
                  <a:gd name="T9" fmla="*/ 620 h 1298"/>
                  <a:gd name="T10" fmla="*/ 1299 w 1299"/>
                  <a:gd name="T11" fmla="*/ 486 h 1298"/>
                  <a:gd name="T12" fmla="*/ 1099 w 1299"/>
                  <a:gd name="T13" fmla="*/ 0 h 1298"/>
                  <a:gd name="T14" fmla="*/ 0 w 1299"/>
                  <a:gd name="T15" fmla="*/ 1098 h 1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9" h="1298">
                    <a:moveTo>
                      <a:pt x="0" y="1098"/>
                    </a:moveTo>
                    <a:cubicBezTo>
                      <a:pt x="125" y="1222"/>
                      <a:pt x="297" y="1298"/>
                      <a:pt x="486" y="1298"/>
                    </a:cubicBezTo>
                    <a:cubicBezTo>
                      <a:pt x="679" y="1298"/>
                      <a:pt x="854" y="1219"/>
                      <a:pt x="979" y="1091"/>
                    </a:cubicBezTo>
                    <a:cubicBezTo>
                      <a:pt x="1122" y="946"/>
                      <a:pt x="1122" y="946"/>
                      <a:pt x="1122" y="946"/>
                    </a:cubicBezTo>
                    <a:cubicBezTo>
                      <a:pt x="1203" y="856"/>
                      <a:pt x="1261" y="744"/>
                      <a:pt x="1285" y="620"/>
                    </a:cubicBezTo>
                    <a:cubicBezTo>
                      <a:pt x="1294" y="577"/>
                      <a:pt x="1299" y="532"/>
                      <a:pt x="1299" y="486"/>
                    </a:cubicBezTo>
                    <a:cubicBezTo>
                      <a:pt x="1299" y="296"/>
                      <a:pt x="1222" y="125"/>
                      <a:pt x="1099" y="0"/>
                    </a:cubicBezTo>
                    <a:lnTo>
                      <a:pt x="0" y="1098"/>
                    </a:lnTo>
                    <a:close/>
                  </a:path>
                </a:pathLst>
              </a:custGeom>
              <a:solidFill>
                <a:srgbClr val="14558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12" name="Freeform 55">
                <a:extLst>
                  <a:ext uri="{FF2B5EF4-FFF2-40B4-BE49-F238E27FC236}">
                    <a16:creationId xmlns:a16="http://schemas.microsoft.com/office/drawing/2014/main" id="{CA2F2D89-59CF-EE42-9327-88A4B2AAFA76}"/>
                  </a:ext>
                </a:extLst>
              </p:cNvPr>
              <p:cNvSpPr>
                <a:spLocks/>
              </p:cNvSpPr>
              <p:nvPr/>
            </p:nvSpPr>
            <p:spPr bwMode="auto">
              <a:xfrm>
                <a:off x="12871451" y="1350966"/>
                <a:ext cx="5194297" cy="5187947"/>
              </a:xfrm>
              <a:custGeom>
                <a:avLst/>
                <a:gdLst>
                  <a:gd name="T0" fmla="*/ 1382 w 1382"/>
                  <a:gd name="T1" fmla="*/ 691 h 1381"/>
                  <a:gd name="T2" fmla="*/ 808 w 1382"/>
                  <a:gd name="T3" fmla="*/ 1372 h 1381"/>
                  <a:gd name="T4" fmla="*/ 691 w 1382"/>
                  <a:gd name="T5" fmla="*/ 1381 h 1381"/>
                  <a:gd name="T6" fmla="*/ 0 w 1382"/>
                  <a:gd name="T7" fmla="*/ 691 h 1381"/>
                  <a:gd name="T8" fmla="*/ 691 w 1382"/>
                  <a:gd name="T9" fmla="*/ 0 h 1381"/>
                  <a:gd name="T10" fmla="*/ 1382 w 1382"/>
                  <a:gd name="T11" fmla="*/ 691 h 1381"/>
                </a:gdLst>
                <a:ahLst/>
                <a:cxnLst>
                  <a:cxn ang="0">
                    <a:pos x="T0" y="T1"/>
                  </a:cxn>
                  <a:cxn ang="0">
                    <a:pos x="T2" y="T3"/>
                  </a:cxn>
                  <a:cxn ang="0">
                    <a:pos x="T4" y="T5"/>
                  </a:cxn>
                  <a:cxn ang="0">
                    <a:pos x="T6" y="T7"/>
                  </a:cxn>
                  <a:cxn ang="0">
                    <a:pos x="T8" y="T9"/>
                  </a:cxn>
                  <a:cxn ang="0">
                    <a:pos x="T10" y="T11"/>
                  </a:cxn>
                </a:cxnLst>
                <a:rect l="0" t="0" r="r" b="b"/>
                <a:pathLst>
                  <a:path w="1382" h="1381">
                    <a:moveTo>
                      <a:pt x="1382" y="691"/>
                    </a:moveTo>
                    <a:cubicBezTo>
                      <a:pt x="1382" y="1032"/>
                      <a:pt x="1134" y="1316"/>
                      <a:pt x="808" y="1372"/>
                    </a:cubicBezTo>
                    <a:cubicBezTo>
                      <a:pt x="770" y="1378"/>
                      <a:pt x="731" y="1381"/>
                      <a:pt x="691" y="1381"/>
                    </a:cubicBezTo>
                    <a:cubicBezTo>
                      <a:pt x="310" y="1381"/>
                      <a:pt x="0" y="1072"/>
                      <a:pt x="0" y="691"/>
                    </a:cubicBezTo>
                    <a:cubicBezTo>
                      <a:pt x="0" y="309"/>
                      <a:pt x="310" y="0"/>
                      <a:pt x="691" y="0"/>
                    </a:cubicBezTo>
                    <a:cubicBezTo>
                      <a:pt x="1072" y="0"/>
                      <a:pt x="1382" y="309"/>
                      <a:pt x="1382" y="691"/>
                    </a:cubicBezTo>
                    <a:close/>
                  </a:path>
                </a:pathLst>
              </a:custGeom>
              <a:solidFill>
                <a:srgbClr val="1A6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13" name="Freeform 56">
                <a:extLst>
                  <a:ext uri="{FF2B5EF4-FFF2-40B4-BE49-F238E27FC236}">
                    <a16:creationId xmlns:a16="http://schemas.microsoft.com/office/drawing/2014/main" id="{A5094475-75EE-B24D-98C7-EC2F31356156}"/>
                  </a:ext>
                </a:extLst>
              </p:cNvPr>
              <p:cNvSpPr>
                <a:spLocks/>
              </p:cNvSpPr>
              <p:nvPr/>
            </p:nvSpPr>
            <p:spPr bwMode="auto">
              <a:xfrm>
                <a:off x="14781213" y="1992313"/>
                <a:ext cx="1376363" cy="1555750"/>
              </a:xfrm>
              <a:custGeom>
                <a:avLst/>
                <a:gdLst>
                  <a:gd name="T0" fmla="*/ 289 w 867"/>
                  <a:gd name="T1" fmla="*/ 980 h 980"/>
                  <a:gd name="T2" fmla="*/ 289 w 867"/>
                  <a:gd name="T3" fmla="*/ 433 h 980"/>
                  <a:gd name="T4" fmla="*/ 0 w 867"/>
                  <a:gd name="T5" fmla="*/ 433 h 980"/>
                  <a:gd name="T6" fmla="*/ 433 w 867"/>
                  <a:gd name="T7" fmla="*/ 0 h 980"/>
                  <a:gd name="T8" fmla="*/ 867 w 867"/>
                  <a:gd name="T9" fmla="*/ 433 h 980"/>
                  <a:gd name="T10" fmla="*/ 578 w 867"/>
                  <a:gd name="T11" fmla="*/ 433 h 980"/>
                  <a:gd name="T12" fmla="*/ 578 w 867"/>
                  <a:gd name="T13" fmla="*/ 980 h 980"/>
                  <a:gd name="T14" fmla="*/ 289 w 867"/>
                  <a:gd name="T15" fmla="*/ 980 h 9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80">
                    <a:moveTo>
                      <a:pt x="289" y="980"/>
                    </a:moveTo>
                    <a:lnTo>
                      <a:pt x="289" y="433"/>
                    </a:lnTo>
                    <a:lnTo>
                      <a:pt x="0" y="433"/>
                    </a:lnTo>
                    <a:lnTo>
                      <a:pt x="433" y="0"/>
                    </a:lnTo>
                    <a:lnTo>
                      <a:pt x="867" y="433"/>
                    </a:lnTo>
                    <a:lnTo>
                      <a:pt x="578" y="433"/>
                    </a:lnTo>
                    <a:lnTo>
                      <a:pt x="578" y="980"/>
                    </a:lnTo>
                    <a:lnTo>
                      <a:pt x="289" y="9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14" name="Freeform 57">
                <a:extLst>
                  <a:ext uri="{FF2B5EF4-FFF2-40B4-BE49-F238E27FC236}">
                    <a16:creationId xmlns:a16="http://schemas.microsoft.com/office/drawing/2014/main" id="{4FA2A2FA-93EC-EB41-B947-EDDDDF11618F}"/>
                  </a:ext>
                </a:extLst>
              </p:cNvPr>
              <p:cNvSpPr>
                <a:spLocks/>
              </p:cNvSpPr>
              <p:nvPr/>
            </p:nvSpPr>
            <p:spPr bwMode="auto">
              <a:xfrm>
                <a:off x="14781213" y="4344988"/>
                <a:ext cx="1376363" cy="1550988"/>
              </a:xfrm>
              <a:custGeom>
                <a:avLst/>
                <a:gdLst>
                  <a:gd name="T0" fmla="*/ 0 w 867"/>
                  <a:gd name="T1" fmla="*/ 544 h 977"/>
                  <a:gd name="T2" fmla="*/ 289 w 867"/>
                  <a:gd name="T3" fmla="*/ 544 h 977"/>
                  <a:gd name="T4" fmla="*/ 289 w 867"/>
                  <a:gd name="T5" fmla="*/ 0 h 977"/>
                  <a:gd name="T6" fmla="*/ 578 w 867"/>
                  <a:gd name="T7" fmla="*/ 0 h 977"/>
                  <a:gd name="T8" fmla="*/ 578 w 867"/>
                  <a:gd name="T9" fmla="*/ 544 h 977"/>
                  <a:gd name="T10" fmla="*/ 867 w 867"/>
                  <a:gd name="T11" fmla="*/ 544 h 977"/>
                  <a:gd name="T12" fmla="*/ 433 w 867"/>
                  <a:gd name="T13" fmla="*/ 977 h 977"/>
                  <a:gd name="T14" fmla="*/ 0 w 867"/>
                  <a:gd name="T15" fmla="*/ 544 h 9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77">
                    <a:moveTo>
                      <a:pt x="0" y="544"/>
                    </a:moveTo>
                    <a:lnTo>
                      <a:pt x="289" y="544"/>
                    </a:lnTo>
                    <a:lnTo>
                      <a:pt x="289" y="0"/>
                    </a:lnTo>
                    <a:lnTo>
                      <a:pt x="578" y="0"/>
                    </a:lnTo>
                    <a:lnTo>
                      <a:pt x="578" y="544"/>
                    </a:lnTo>
                    <a:lnTo>
                      <a:pt x="867" y="544"/>
                    </a:lnTo>
                    <a:lnTo>
                      <a:pt x="433" y="977"/>
                    </a:lnTo>
                    <a:lnTo>
                      <a:pt x="0" y="54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15" name="Freeform 58">
                <a:extLst>
                  <a:ext uri="{FF2B5EF4-FFF2-40B4-BE49-F238E27FC236}">
                    <a16:creationId xmlns:a16="http://schemas.microsoft.com/office/drawing/2014/main" id="{FD81F210-E7AC-994B-82E3-63EFA68B4360}"/>
                  </a:ext>
                </a:extLst>
              </p:cNvPr>
              <p:cNvSpPr>
                <a:spLocks/>
              </p:cNvSpPr>
              <p:nvPr/>
            </p:nvSpPr>
            <p:spPr bwMode="auto">
              <a:xfrm>
                <a:off x="13555663" y="3259138"/>
                <a:ext cx="1552575" cy="1374775"/>
              </a:xfrm>
              <a:custGeom>
                <a:avLst/>
                <a:gdLst>
                  <a:gd name="T0" fmla="*/ 545 w 978"/>
                  <a:gd name="T1" fmla="*/ 577 h 866"/>
                  <a:gd name="T2" fmla="*/ 0 w 978"/>
                  <a:gd name="T3" fmla="*/ 577 h 866"/>
                  <a:gd name="T4" fmla="*/ 0 w 978"/>
                  <a:gd name="T5" fmla="*/ 289 h 866"/>
                  <a:gd name="T6" fmla="*/ 545 w 978"/>
                  <a:gd name="T7" fmla="*/ 289 h 866"/>
                  <a:gd name="T8" fmla="*/ 545 w 978"/>
                  <a:gd name="T9" fmla="*/ 0 h 866"/>
                  <a:gd name="T10" fmla="*/ 978 w 978"/>
                  <a:gd name="T11" fmla="*/ 433 h 866"/>
                  <a:gd name="T12" fmla="*/ 545 w 978"/>
                  <a:gd name="T13" fmla="*/ 866 h 866"/>
                  <a:gd name="T14" fmla="*/ 545 w 978"/>
                  <a:gd name="T15" fmla="*/ 577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8" h="866">
                    <a:moveTo>
                      <a:pt x="545" y="577"/>
                    </a:moveTo>
                    <a:lnTo>
                      <a:pt x="0" y="577"/>
                    </a:lnTo>
                    <a:lnTo>
                      <a:pt x="0" y="289"/>
                    </a:lnTo>
                    <a:lnTo>
                      <a:pt x="545" y="289"/>
                    </a:lnTo>
                    <a:lnTo>
                      <a:pt x="545" y="0"/>
                    </a:lnTo>
                    <a:lnTo>
                      <a:pt x="978" y="433"/>
                    </a:lnTo>
                    <a:lnTo>
                      <a:pt x="545" y="866"/>
                    </a:lnTo>
                    <a:lnTo>
                      <a:pt x="545" y="5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16" name="Freeform 59">
                <a:extLst>
                  <a:ext uri="{FF2B5EF4-FFF2-40B4-BE49-F238E27FC236}">
                    <a16:creationId xmlns:a16="http://schemas.microsoft.com/office/drawing/2014/main" id="{672F347A-3B62-5E40-8DE6-0DC18961A4CC}"/>
                  </a:ext>
                </a:extLst>
              </p:cNvPr>
              <p:cNvSpPr>
                <a:spLocks/>
              </p:cNvSpPr>
              <p:nvPr/>
            </p:nvSpPr>
            <p:spPr bwMode="auto">
              <a:xfrm>
                <a:off x="15830551" y="3259138"/>
                <a:ext cx="1555750" cy="1374775"/>
              </a:xfrm>
              <a:custGeom>
                <a:avLst/>
                <a:gdLst>
                  <a:gd name="T0" fmla="*/ 0 w 980"/>
                  <a:gd name="T1" fmla="*/ 433 h 866"/>
                  <a:gd name="T2" fmla="*/ 433 w 980"/>
                  <a:gd name="T3" fmla="*/ 0 h 866"/>
                  <a:gd name="T4" fmla="*/ 433 w 980"/>
                  <a:gd name="T5" fmla="*/ 289 h 866"/>
                  <a:gd name="T6" fmla="*/ 980 w 980"/>
                  <a:gd name="T7" fmla="*/ 289 h 866"/>
                  <a:gd name="T8" fmla="*/ 980 w 980"/>
                  <a:gd name="T9" fmla="*/ 577 h 866"/>
                  <a:gd name="T10" fmla="*/ 433 w 980"/>
                  <a:gd name="T11" fmla="*/ 577 h 866"/>
                  <a:gd name="T12" fmla="*/ 433 w 980"/>
                  <a:gd name="T13" fmla="*/ 866 h 866"/>
                  <a:gd name="T14" fmla="*/ 0 w 980"/>
                  <a:gd name="T15" fmla="*/ 433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866">
                    <a:moveTo>
                      <a:pt x="0" y="433"/>
                    </a:moveTo>
                    <a:lnTo>
                      <a:pt x="433" y="0"/>
                    </a:lnTo>
                    <a:lnTo>
                      <a:pt x="433" y="289"/>
                    </a:lnTo>
                    <a:lnTo>
                      <a:pt x="980" y="289"/>
                    </a:lnTo>
                    <a:lnTo>
                      <a:pt x="980" y="577"/>
                    </a:lnTo>
                    <a:lnTo>
                      <a:pt x="433" y="577"/>
                    </a:lnTo>
                    <a:lnTo>
                      <a:pt x="433" y="866"/>
                    </a:lnTo>
                    <a:lnTo>
                      <a:pt x="0" y="4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sp>
          <p:nvSpPr>
            <p:cNvPr id="352" name="TextBox 351">
              <a:extLst>
                <a:ext uri="{FF2B5EF4-FFF2-40B4-BE49-F238E27FC236}">
                  <a16:creationId xmlns:a16="http://schemas.microsoft.com/office/drawing/2014/main" id="{CF9EB940-FB13-504A-8FBB-9843241C8FFE}"/>
                </a:ext>
              </a:extLst>
            </p:cNvPr>
            <p:cNvSpPr txBox="1"/>
            <p:nvPr/>
          </p:nvSpPr>
          <p:spPr>
            <a:xfrm>
              <a:off x="5087936" y="750113"/>
              <a:ext cx="434847" cy="215500"/>
            </a:xfrm>
            <a:prstGeom prst="rect">
              <a:avLst/>
            </a:prstGeom>
            <a:noFill/>
          </p:spPr>
          <p:txBody>
            <a:bodyPr wrap="none" rtlCol="0">
              <a:spAutoFit/>
            </a:bodyPr>
            <a:lstStyle/>
            <a:p>
              <a:pPr algn="ctr"/>
              <a:r>
                <a:rPr lang="en-US" sz="800" b="1"/>
                <a:t>CGW</a:t>
              </a:r>
            </a:p>
          </p:txBody>
        </p:sp>
        <p:grpSp>
          <p:nvGrpSpPr>
            <p:cNvPr id="353" name="Group 352">
              <a:extLst>
                <a:ext uri="{FF2B5EF4-FFF2-40B4-BE49-F238E27FC236}">
                  <a16:creationId xmlns:a16="http://schemas.microsoft.com/office/drawing/2014/main" id="{2E8B5EB7-F011-8344-86BA-52A003651EAD}"/>
                </a:ext>
              </a:extLst>
            </p:cNvPr>
            <p:cNvGrpSpPr/>
            <p:nvPr/>
          </p:nvGrpSpPr>
          <p:grpSpPr>
            <a:xfrm>
              <a:off x="5939215" y="593669"/>
              <a:ext cx="744307" cy="416384"/>
              <a:chOff x="4753447" y="228448"/>
              <a:chExt cx="744307" cy="416384"/>
            </a:xfrm>
          </p:grpSpPr>
          <p:sp>
            <p:nvSpPr>
              <p:cNvPr id="402" name="Rounded Rectangle 401">
                <a:extLst>
                  <a:ext uri="{FF2B5EF4-FFF2-40B4-BE49-F238E27FC236}">
                    <a16:creationId xmlns:a16="http://schemas.microsoft.com/office/drawing/2014/main" id="{E67DAC0B-0F52-EA42-87C4-257CC7210260}"/>
                  </a:ext>
                </a:extLst>
              </p:cNvPr>
              <p:cNvSpPr/>
              <p:nvPr/>
            </p:nvSpPr>
            <p:spPr>
              <a:xfrm>
                <a:off x="4753447" y="228448"/>
                <a:ext cx="704616" cy="371494"/>
              </a:xfrm>
              <a:prstGeom prst="roundRect">
                <a:avLst/>
              </a:prstGeom>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0" tIns="0" rIns="0" bIns="0"/>
              <a:lstStyle/>
              <a:p>
                <a:endParaRPr lang="en-US" sz="1400" b="1"/>
              </a:p>
            </p:txBody>
          </p:sp>
          <p:cxnSp>
            <p:nvCxnSpPr>
              <p:cNvPr id="403" name="Straight Connector 402">
                <a:extLst>
                  <a:ext uri="{FF2B5EF4-FFF2-40B4-BE49-F238E27FC236}">
                    <a16:creationId xmlns:a16="http://schemas.microsoft.com/office/drawing/2014/main" id="{E975AB00-21B5-C244-8F6E-C36F14A59DE7}"/>
                  </a:ext>
                </a:extLst>
              </p:cNvPr>
              <p:cNvCxnSpPr/>
              <p:nvPr/>
            </p:nvCxnSpPr>
            <p:spPr>
              <a:xfrm>
                <a:off x="5044685" y="352280"/>
                <a:ext cx="0" cy="123832"/>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33956775-DFF6-5A4B-B030-83205A890714}"/>
                  </a:ext>
                </a:extLst>
              </p:cNvPr>
              <p:cNvCxnSpPr/>
              <p:nvPr/>
            </p:nvCxnSpPr>
            <p:spPr>
              <a:xfrm>
                <a:off x="5318575" y="352280"/>
                <a:ext cx="0" cy="123832"/>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D75C8644-6D2D-034E-9C2A-EAB011758674}"/>
                  </a:ext>
                </a:extLst>
              </p:cNvPr>
              <p:cNvCxnSpPr/>
              <p:nvPr/>
            </p:nvCxnSpPr>
            <p:spPr>
              <a:xfrm flipV="1">
                <a:off x="4848118" y="483800"/>
                <a:ext cx="560873" cy="1"/>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6" name="TextBox 405">
                <a:extLst>
                  <a:ext uri="{FF2B5EF4-FFF2-40B4-BE49-F238E27FC236}">
                    <a16:creationId xmlns:a16="http://schemas.microsoft.com/office/drawing/2014/main" id="{F9513692-F43E-F243-8056-4A1ADE785A4C}"/>
                  </a:ext>
                </a:extLst>
              </p:cNvPr>
              <p:cNvSpPr txBox="1"/>
              <p:nvPr/>
            </p:nvSpPr>
            <p:spPr>
              <a:xfrm>
                <a:off x="4753447" y="460118"/>
                <a:ext cx="744307" cy="184714"/>
              </a:xfrm>
              <a:prstGeom prst="rect">
                <a:avLst/>
              </a:prstGeom>
              <a:noFill/>
            </p:spPr>
            <p:txBody>
              <a:bodyPr wrap="none" rtlCol="0">
                <a:spAutoFit/>
              </a:bodyPr>
              <a:lstStyle/>
              <a:p>
                <a:r>
                  <a:rPr lang="en-US" sz="600"/>
                  <a:t>192.168.10.0/24</a:t>
                </a:r>
              </a:p>
            </p:txBody>
          </p:sp>
          <p:pic>
            <p:nvPicPr>
              <p:cNvPr id="407" name="Picture 406">
                <a:extLst>
                  <a:ext uri="{FF2B5EF4-FFF2-40B4-BE49-F238E27FC236}">
                    <a16:creationId xmlns:a16="http://schemas.microsoft.com/office/drawing/2014/main" id="{54AFABAD-8891-004A-AB9F-21040AD1ACDF}"/>
                  </a:ext>
                </a:extLst>
              </p:cNvPr>
              <p:cNvPicPr>
                <a:picLocks noChangeAspect="1"/>
              </p:cNvPicPr>
              <p:nvPr/>
            </p:nvPicPr>
            <p:blipFill>
              <a:blip r:embed="rId9"/>
              <a:stretch>
                <a:fillRect/>
              </a:stretch>
            </p:blipFill>
            <p:spPr>
              <a:xfrm>
                <a:off x="4959179" y="255285"/>
                <a:ext cx="179474" cy="157157"/>
              </a:xfrm>
              <a:prstGeom prst="rect">
                <a:avLst/>
              </a:prstGeom>
            </p:spPr>
          </p:pic>
          <p:pic>
            <p:nvPicPr>
              <p:cNvPr id="408" name="Picture 407">
                <a:extLst>
                  <a:ext uri="{FF2B5EF4-FFF2-40B4-BE49-F238E27FC236}">
                    <a16:creationId xmlns:a16="http://schemas.microsoft.com/office/drawing/2014/main" id="{517D3B44-B127-9E4D-9178-9C5E67FB0AFB}"/>
                  </a:ext>
                </a:extLst>
              </p:cNvPr>
              <p:cNvPicPr>
                <a:picLocks noChangeAspect="1"/>
              </p:cNvPicPr>
              <p:nvPr/>
            </p:nvPicPr>
            <p:blipFill>
              <a:blip r:embed="rId9"/>
              <a:stretch>
                <a:fillRect/>
              </a:stretch>
            </p:blipFill>
            <p:spPr>
              <a:xfrm>
                <a:off x="5229517" y="256093"/>
                <a:ext cx="179474" cy="157157"/>
              </a:xfrm>
              <a:prstGeom prst="rect">
                <a:avLst/>
              </a:prstGeom>
            </p:spPr>
          </p:pic>
        </p:grpSp>
        <p:grpSp>
          <p:nvGrpSpPr>
            <p:cNvPr id="354" name="Group 353">
              <a:extLst>
                <a:ext uri="{FF2B5EF4-FFF2-40B4-BE49-F238E27FC236}">
                  <a16:creationId xmlns:a16="http://schemas.microsoft.com/office/drawing/2014/main" id="{661E6D66-4633-3B44-93A3-352160E68AD9}"/>
                </a:ext>
              </a:extLst>
            </p:cNvPr>
            <p:cNvGrpSpPr/>
            <p:nvPr/>
          </p:nvGrpSpPr>
          <p:grpSpPr>
            <a:xfrm>
              <a:off x="5952340" y="1013430"/>
              <a:ext cx="753389" cy="395528"/>
              <a:chOff x="4346980" y="-577043"/>
              <a:chExt cx="753389" cy="395528"/>
            </a:xfrm>
          </p:grpSpPr>
          <p:grpSp>
            <p:nvGrpSpPr>
              <p:cNvPr id="394" name="Group 393">
                <a:extLst>
                  <a:ext uri="{FF2B5EF4-FFF2-40B4-BE49-F238E27FC236}">
                    <a16:creationId xmlns:a16="http://schemas.microsoft.com/office/drawing/2014/main" id="{ED56EAC2-7D1C-0C42-8479-EB813CD96D8A}"/>
                  </a:ext>
                </a:extLst>
              </p:cNvPr>
              <p:cNvGrpSpPr/>
              <p:nvPr/>
            </p:nvGrpSpPr>
            <p:grpSpPr>
              <a:xfrm>
                <a:off x="4346980" y="-577043"/>
                <a:ext cx="753389" cy="395528"/>
                <a:chOff x="3668497" y="-441987"/>
                <a:chExt cx="895525" cy="579633"/>
              </a:xfrm>
            </p:grpSpPr>
            <p:sp>
              <p:nvSpPr>
                <p:cNvPr id="397" name="Rounded Rectangle 396">
                  <a:extLst>
                    <a:ext uri="{FF2B5EF4-FFF2-40B4-BE49-F238E27FC236}">
                      <a16:creationId xmlns:a16="http://schemas.microsoft.com/office/drawing/2014/main" id="{2214B37E-FBE5-B042-BD5A-9C16D7EBCD24}"/>
                    </a:ext>
                  </a:extLst>
                </p:cNvPr>
                <p:cNvSpPr/>
                <p:nvPr/>
              </p:nvSpPr>
              <p:spPr>
                <a:xfrm>
                  <a:off x="3668497" y="-441987"/>
                  <a:ext cx="837551" cy="544412"/>
                </a:xfrm>
                <a:prstGeom prst="roundRect">
                  <a:avLst/>
                </a:prstGeom>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0" tIns="0" rIns="0" bIns="0"/>
                <a:lstStyle/>
                <a:p>
                  <a:endParaRPr lang="en-US" sz="1400" b="1"/>
                </a:p>
              </p:txBody>
            </p:sp>
            <p:cxnSp>
              <p:nvCxnSpPr>
                <p:cNvPr id="398" name="Straight Connector 397">
                  <a:extLst>
                    <a:ext uri="{FF2B5EF4-FFF2-40B4-BE49-F238E27FC236}">
                      <a16:creationId xmlns:a16="http://schemas.microsoft.com/office/drawing/2014/main" id="{9B654B38-AC77-B145-9609-479CD1061530}"/>
                    </a:ext>
                  </a:extLst>
                </p:cNvPr>
                <p:cNvCxnSpPr/>
                <p:nvPr/>
              </p:nvCxnSpPr>
              <p:spPr>
                <a:xfrm>
                  <a:off x="4014681" y="-260516"/>
                  <a:ext cx="0" cy="181471"/>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727CD2F4-CCAD-9E48-83C2-142D17E0FD71}"/>
                    </a:ext>
                  </a:extLst>
                </p:cNvPr>
                <p:cNvCxnSpPr/>
                <p:nvPr/>
              </p:nvCxnSpPr>
              <p:spPr>
                <a:xfrm>
                  <a:off x="4340244" y="-260516"/>
                  <a:ext cx="0" cy="181471"/>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568EB0A7-FEA6-AE4E-8551-ED18C4A4C37B}"/>
                    </a:ext>
                  </a:extLst>
                </p:cNvPr>
                <p:cNvCxnSpPr/>
                <p:nvPr/>
              </p:nvCxnSpPr>
              <p:spPr>
                <a:xfrm>
                  <a:off x="3804214" y="-79046"/>
                  <a:ext cx="683216" cy="0"/>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1" name="TextBox 400">
                  <a:extLst>
                    <a:ext uri="{FF2B5EF4-FFF2-40B4-BE49-F238E27FC236}">
                      <a16:creationId xmlns:a16="http://schemas.microsoft.com/office/drawing/2014/main" id="{34B2312C-AAD0-C641-91FD-9ED92A7C139B}"/>
                    </a:ext>
                  </a:extLst>
                </p:cNvPr>
                <p:cNvSpPr txBox="1"/>
                <p:nvPr/>
              </p:nvSpPr>
              <p:spPr>
                <a:xfrm>
                  <a:off x="3679292" y="-133046"/>
                  <a:ext cx="884730" cy="270692"/>
                </a:xfrm>
                <a:prstGeom prst="rect">
                  <a:avLst/>
                </a:prstGeom>
                <a:noFill/>
              </p:spPr>
              <p:txBody>
                <a:bodyPr wrap="none" rtlCol="0">
                  <a:spAutoFit/>
                </a:bodyPr>
                <a:lstStyle/>
                <a:p>
                  <a:r>
                    <a:rPr lang="en-US" sz="600"/>
                    <a:t>192.168.20.0/24</a:t>
                  </a:r>
                </a:p>
              </p:txBody>
            </p:sp>
          </p:grpSp>
          <p:pic>
            <p:nvPicPr>
              <p:cNvPr id="395" name="Picture 394">
                <a:extLst>
                  <a:ext uri="{FF2B5EF4-FFF2-40B4-BE49-F238E27FC236}">
                    <a16:creationId xmlns:a16="http://schemas.microsoft.com/office/drawing/2014/main" id="{63645A33-DCDB-2149-92B5-178A166E5E3F}"/>
                  </a:ext>
                </a:extLst>
              </p:cNvPr>
              <p:cNvPicPr>
                <a:picLocks noChangeAspect="1"/>
              </p:cNvPicPr>
              <p:nvPr/>
            </p:nvPicPr>
            <p:blipFill>
              <a:blip r:embed="rId10"/>
              <a:stretch>
                <a:fillRect/>
              </a:stretch>
            </p:blipFill>
            <p:spPr>
              <a:xfrm>
                <a:off x="4567951" y="-559050"/>
                <a:ext cx="151005" cy="163985"/>
              </a:xfrm>
              <a:prstGeom prst="rect">
                <a:avLst/>
              </a:prstGeom>
            </p:spPr>
          </p:pic>
          <p:pic>
            <p:nvPicPr>
              <p:cNvPr id="396" name="Picture 395">
                <a:extLst>
                  <a:ext uri="{FF2B5EF4-FFF2-40B4-BE49-F238E27FC236}">
                    <a16:creationId xmlns:a16="http://schemas.microsoft.com/office/drawing/2014/main" id="{F20C5C14-1F52-6D42-B5DF-B13BDBE107D4}"/>
                  </a:ext>
                </a:extLst>
              </p:cNvPr>
              <p:cNvPicPr>
                <a:picLocks noChangeAspect="1"/>
              </p:cNvPicPr>
              <p:nvPr/>
            </p:nvPicPr>
            <p:blipFill>
              <a:blip r:embed="rId10"/>
              <a:stretch>
                <a:fillRect/>
              </a:stretch>
            </p:blipFill>
            <p:spPr>
              <a:xfrm>
                <a:off x="4827359" y="-562298"/>
                <a:ext cx="151005" cy="163985"/>
              </a:xfrm>
              <a:prstGeom prst="rect">
                <a:avLst/>
              </a:prstGeom>
            </p:spPr>
          </p:pic>
        </p:grpSp>
        <p:grpSp>
          <p:nvGrpSpPr>
            <p:cNvPr id="355" name="Group 354">
              <a:extLst>
                <a:ext uri="{FF2B5EF4-FFF2-40B4-BE49-F238E27FC236}">
                  <a16:creationId xmlns:a16="http://schemas.microsoft.com/office/drawing/2014/main" id="{A8EA3E58-4415-DE4E-A279-CD91E22760E5}"/>
                </a:ext>
              </a:extLst>
            </p:cNvPr>
            <p:cNvGrpSpPr/>
            <p:nvPr/>
          </p:nvGrpSpPr>
          <p:grpSpPr>
            <a:xfrm>
              <a:off x="5950448" y="1434858"/>
              <a:ext cx="744308" cy="407592"/>
              <a:chOff x="3821959" y="-614065"/>
              <a:chExt cx="744308" cy="407592"/>
            </a:xfrm>
          </p:grpSpPr>
          <p:grpSp>
            <p:nvGrpSpPr>
              <p:cNvPr id="386" name="Group 385">
                <a:extLst>
                  <a:ext uri="{FF2B5EF4-FFF2-40B4-BE49-F238E27FC236}">
                    <a16:creationId xmlns:a16="http://schemas.microsoft.com/office/drawing/2014/main" id="{3C01D826-D748-5D4A-85CA-184A3F000408}"/>
                  </a:ext>
                </a:extLst>
              </p:cNvPr>
              <p:cNvGrpSpPr/>
              <p:nvPr/>
            </p:nvGrpSpPr>
            <p:grpSpPr>
              <a:xfrm>
                <a:off x="3821959" y="-614065"/>
                <a:ext cx="744308" cy="407592"/>
                <a:chOff x="3662793" y="-441987"/>
                <a:chExt cx="884731" cy="597312"/>
              </a:xfrm>
            </p:grpSpPr>
            <p:sp>
              <p:nvSpPr>
                <p:cNvPr id="389" name="Rounded Rectangle 388">
                  <a:extLst>
                    <a:ext uri="{FF2B5EF4-FFF2-40B4-BE49-F238E27FC236}">
                      <a16:creationId xmlns:a16="http://schemas.microsoft.com/office/drawing/2014/main" id="{E79FCA9C-627B-EF4C-8BAB-E01D302F5CC2}"/>
                    </a:ext>
                  </a:extLst>
                </p:cNvPr>
                <p:cNvSpPr/>
                <p:nvPr/>
              </p:nvSpPr>
              <p:spPr>
                <a:xfrm>
                  <a:off x="3668497" y="-441987"/>
                  <a:ext cx="837551" cy="544412"/>
                </a:xfrm>
                <a:prstGeom prst="roundRect">
                  <a:avLst/>
                </a:prstGeom>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0" tIns="0" rIns="0" bIns="0"/>
                <a:lstStyle/>
                <a:p>
                  <a:endParaRPr lang="en-US" sz="1400" b="1"/>
                </a:p>
              </p:txBody>
            </p:sp>
            <p:cxnSp>
              <p:nvCxnSpPr>
                <p:cNvPr id="390" name="Straight Connector 389">
                  <a:extLst>
                    <a:ext uri="{FF2B5EF4-FFF2-40B4-BE49-F238E27FC236}">
                      <a16:creationId xmlns:a16="http://schemas.microsoft.com/office/drawing/2014/main" id="{CC1196EB-2EEC-9349-A095-3F0A31208B55}"/>
                    </a:ext>
                  </a:extLst>
                </p:cNvPr>
                <p:cNvCxnSpPr/>
                <p:nvPr/>
              </p:nvCxnSpPr>
              <p:spPr>
                <a:xfrm>
                  <a:off x="4014681" y="-260516"/>
                  <a:ext cx="0" cy="181471"/>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54EAE8B7-D139-754C-BF83-E53F09C9E5E0}"/>
                    </a:ext>
                  </a:extLst>
                </p:cNvPr>
                <p:cNvCxnSpPr/>
                <p:nvPr/>
              </p:nvCxnSpPr>
              <p:spPr>
                <a:xfrm>
                  <a:off x="4340244" y="-260516"/>
                  <a:ext cx="0" cy="181471"/>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B6198D6E-0E58-3C46-A242-52B5A9F25BEF}"/>
                    </a:ext>
                  </a:extLst>
                </p:cNvPr>
                <p:cNvCxnSpPr/>
                <p:nvPr/>
              </p:nvCxnSpPr>
              <p:spPr>
                <a:xfrm flipV="1">
                  <a:off x="3812759" y="-79047"/>
                  <a:ext cx="674672" cy="3"/>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3" name="TextBox 392">
                  <a:extLst>
                    <a:ext uri="{FF2B5EF4-FFF2-40B4-BE49-F238E27FC236}">
                      <a16:creationId xmlns:a16="http://schemas.microsoft.com/office/drawing/2014/main" id="{10296DCA-45E4-874E-8DE9-6DB1786F2AD1}"/>
                    </a:ext>
                  </a:extLst>
                </p:cNvPr>
                <p:cNvSpPr txBox="1"/>
                <p:nvPr/>
              </p:nvSpPr>
              <p:spPr>
                <a:xfrm>
                  <a:off x="3662793" y="-115367"/>
                  <a:ext cx="884731" cy="270692"/>
                </a:xfrm>
                <a:prstGeom prst="rect">
                  <a:avLst/>
                </a:prstGeom>
                <a:noFill/>
              </p:spPr>
              <p:txBody>
                <a:bodyPr wrap="none" rtlCol="0">
                  <a:spAutoFit/>
                </a:bodyPr>
                <a:lstStyle/>
                <a:p>
                  <a:r>
                    <a:rPr lang="en-US" sz="600"/>
                    <a:t>192.168.30.0/24</a:t>
                  </a:r>
                </a:p>
              </p:txBody>
            </p:sp>
          </p:grpSp>
          <p:pic>
            <p:nvPicPr>
              <p:cNvPr id="387" name="Picture 386">
                <a:extLst>
                  <a:ext uri="{FF2B5EF4-FFF2-40B4-BE49-F238E27FC236}">
                    <a16:creationId xmlns:a16="http://schemas.microsoft.com/office/drawing/2014/main" id="{5F3729FD-5AA7-0F4B-848C-B98E7EF34096}"/>
                  </a:ext>
                </a:extLst>
              </p:cNvPr>
              <p:cNvPicPr>
                <a:picLocks noChangeAspect="1"/>
              </p:cNvPicPr>
              <p:nvPr/>
            </p:nvPicPr>
            <p:blipFill>
              <a:blip r:embed="rId11"/>
              <a:stretch>
                <a:fillRect/>
              </a:stretch>
            </p:blipFill>
            <p:spPr>
              <a:xfrm>
                <a:off x="4048072" y="-580675"/>
                <a:ext cx="136237" cy="147237"/>
              </a:xfrm>
              <a:prstGeom prst="rect">
                <a:avLst/>
              </a:prstGeom>
            </p:spPr>
          </p:pic>
          <p:pic>
            <p:nvPicPr>
              <p:cNvPr id="388" name="Picture 387">
                <a:extLst>
                  <a:ext uri="{FF2B5EF4-FFF2-40B4-BE49-F238E27FC236}">
                    <a16:creationId xmlns:a16="http://schemas.microsoft.com/office/drawing/2014/main" id="{16D43905-DCF5-164E-A9DF-59C68F52D6B5}"/>
                  </a:ext>
                </a:extLst>
              </p:cNvPr>
              <p:cNvPicPr>
                <a:picLocks noChangeAspect="1"/>
              </p:cNvPicPr>
              <p:nvPr/>
            </p:nvPicPr>
            <p:blipFill>
              <a:blip r:embed="rId11"/>
              <a:stretch>
                <a:fillRect/>
              </a:stretch>
            </p:blipFill>
            <p:spPr>
              <a:xfrm>
                <a:off x="4317208" y="-593650"/>
                <a:ext cx="136237" cy="147237"/>
              </a:xfrm>
              <a:prstGeom prst="rect">
                <a:avLst/>
              </a:prstGeom>
            </p:spPr>
          </p:pic>
        </p:grpSp>
        <p:cxnSp>
          <p:nvCxnSpPr>
            <p:cNvPr id="356" name="Straight Connector 355">
              <a:extLst>
                <a:ext uri="{FF2B5EF4-FFF2-40B4-BE49-F238E27FC236}">
                  <a16:creationId xmlns:a16="http://schemas.microsoft.com/office/drawing/2014/main" id="{D6880933-53D6-DB49-90E9-6CAFE5013FF2}"/>
                </a:ext>
              </a:extLst>
            </p:cNvPr>
            <p:cNvCxnSpPr>
              <a:cxnSpLocks/>
              <a:stCxn id="389" idx="1"/>
            </p:cNvCxnSpPr>
            <p:nvPr/>
          </p:nvCxnSpPr>
          <p:spPr>
            <a:xfrm flipH="1" flipV="1">
              <a:off x="5403119" y="1233257"/>
              <a:ext cx="552128" cy="387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7" name="TextBox 356">
              <a:extLst>
                <a:ext uri="{FF2B5EF4-FFF2-40B4-BE49-F238E27FC236}">
                  <a16:creationId xmlns:a16="http://schemas.microsoft.com/office/drawing/2014/main" id="{E7CD0D91-9B81-1348-9428-84051288DEAE}"/>
                </a:ext>
              </a:extLst>
            </p:cNvPr>
            <p:cNvSpPr txBox="1"/>
            <p:nvPr/>
          </p:nvSpPr>
          <p:spPr>
            <a:xfrm>
              <a:off x="5430624" y="1637885"/>
              <a:ext cx="590380" cy="261678"/>
            </a:xfrm>
            <a:prstGeom prst="rect">
              <a:avLst/>
            </a:prstGeom>
            <a:noFill/>
          </p:spPr>
          <p:txBody>
            <a:bodyPr wrap="none" rtlCol="0">
              <a:spAutoFit/>
            </a:bodyPr>
            <a:lstStyle/>
            <a:p>
              <a:pPr algn="ctr"/>
              <a:r>
                <a:rPr lang="en-US" sz="550"/>
                <a:t>NSX Overlay</a:t>
              </a:r>
            </a:p>
            <a:p>
              <a:pPr algn="ctr"/>
              <a:r>
                <a:rPr lang="en-US" sz="550"/>
                <a:t>Network</a:t>
              </a:r>
            </a:p>
          </p:txBody>
        </p:sp>
        <p:grpSp>
          <p:nvGrpSpPr>
            <p:cNvPr id="358" name="Group 357">
              <a:extLst>
                <a:ext uri="{FF2B5EF4-FFF2-40B4-BE49-F238E27FC236}">
                  <a16:creationId xmlns:a16="http://schemas.microsoft.com/office/drawing/2014/main" id="{80563CB2-F25D-394E-A96B-AB2DA4167D24}"/>
                </a:ext>
              </a:extLst>
            </p:cNvPr>
            <p:cNvGrpSpPr>
              <a:grpSpLocks noChangeAspect="1"/>
            </p:cNvGrpSpPr>
            <p:nvPr/>
          </p:nvGrpSpPr>
          <p:grpSpPr>
            <a:xfrm>
              <a:off x="5086081" y="941067"/>
              <a:ext cx="180065" cy="174508"/>
              <a:chOff x="21521738" y="-17352963"/>
              <a:chExt cx="16819563" cy="16300450"/>
            </a:xfrm>
          </p:grpSpPr>
          <p:sp>
            <p:nvSpPr>
              <p:cNvPr id="381" name="Freeform 128">
                <a:extLst>
                  <a:ext uri="{FF2B5EF4-FFF2-40B4-BE49-F238E27FC236}">
                    <a16:creationId xmlns:a16="http://schemas.microsoft.com/office/drawing/2014/main" id="{6E31ADD0-B2F4-3C4F-9D85-142740832B90}"/>
                  </a:ext>
                </a:extLst>
              </p:cNvPr>
              <p:cNvSpPr>
                <a:spLocks/>
              </p:cNvSpPr>
              <p:nvPr/>
            </p:nvSpPr>
            <p:spPr bwMode="auto">
              <a:xfrm>
                <a:off x="21521738" y="-17352963"/>
                <a:ext cx="16819563" cy="16300450"/>
              </a:xfrm>
              <a:custGeom>
                <a:avLst/>
                <a:gdLst>
                  <a:gd name="T0" fmla="*/ 3818 w 4482"/>
                  <a:gd name="T1" fmla="*/ 766 h 4344"/>
                  <a:gd name="T2" fmla="*/ 1665 w 4482"/>
                  <a:gd name="T3" fmla="*/ 318 h 4344"/>
                  <a:gd name="T4" fmla="*/ 1116 w 4482"/>
                  <a:gd name="T5" fmla="*/ 680 h 4344"/>
                  <a:gd name="T6" fmla="*/ 1114 w 4482"/>
                  <a:gd name="T7" fmla="*/ 678 h 4344"/>
                  <a:gd name="T8" fmla="*/ 759 w 4482"/>
                  <a:gd name="T9" fmla="*/ 1014 h 4344"/>
                  <a:gd name="T10" fmla="*/ 761 w 4482"/>
                  <a:gd name="T11" fmla="*/ 1016 h 4344"/>
                  <a:gd name="T12" fmla="*/ 358 w 4482"/>
                  <a:gd name="T13" fmla="*/ 3230 h 4344"/>
                  <a:gd name="T14" fmla="*/ 2183 w 4482"/>
                  <a:gd name="T15" fmla="*/ 4306 h 4344"/>
                  <a:gd name="T16" fmla="*/ 3424 w 4482"/>
                  <a:gd name="T17" fmla="*/ 3753 h 4344"/>
                  <a:gd name="T18" fmla="*/ 3809 w 4482"/>
                  <a:gd name="T19" fmla="*/ 3384 h 4344"/>
                  <a:gd name="T20" fmla="*/ 4165 w 4482"/>
                  <a:gd name="T21" fmla="*/ 1284 h 4344"/>
                  <a:gd name="T22" fmla="*/ 3818 w 4482"/>
                  <a:gd name="T23" fmla="*/ 766 h 4344"/>
                  <a:gd name="T24" fmla="*/ 3818 w 4482"/>
                  <a:gd name="T25" fmla="*/ 766 h 4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2" h="4344">
                    <a:moveTo>
                      <a:pt x="3818" y="766"/>
                    </a:moveTo>
                    <a:cubicBezTo>
                      <a:pt x="3273" y="184"/>
                      <a:pt x="2397" y="0"/>
                      <a:pt x="1665" y="318"/>
                    </a:cubicBezTo>
                    <a:cubicBezTo>
                      <a:pt x="1463" y="406"/>
                      <a:pt x="1276" y="529"/>
                      <a:pt x="1116" y="680"/>
                    </a:cubicBezTo>
                    <a:cubicBezTo>
                      <a:pt x="1114" y="678"/>
                      <a:pt x="1114" y="678"/>
                      <a:pt x="1114" y="678"/>
                    </a:cubicBezTo>
                    <a:cubicBezTo>
                      <a:pt x="759" y="1014"/>
                      <a:pt x="759" y="1014"/>
                      <a:pt x="759" y="1014"/>
                    </a:cubicBezTo>
                    <a:cubicBezTo>
                      <a:pt x="761" y="1016"/>
                      <a:pt x="761" y="1016"/>
                      <a:pt x="761" y="1016"/>
                    </a:cubicBezTo>
                    <a:cubicBezTo>
                      <a:pt x="166" y="1581"/>
                      <a:pt x="0" y="2492"/>
                      <a:pt x="358" y="3230"/>
                    </a:cubicBezTo>
                    <a:cubicBezTo>
                      <a:pt x="692" y="3920"/>
                      <a:pt x="1419" y="4344"/>
                      <a:pt x="2183" y="4306"/>
                    </a:cubicBezTo>
                    <a:cubicBezTo>
                      <a:pt x="2647" y="4283"/>
                      <a:pt x="3095" y="4080"/>
                      <a:pt x="3424" y="3753"/>
                    </a:cubicBezTo>
                    <a:cubicBezTo>
                      <a:pt x="3809" y="3384"/>
                      <a:pt x="3809" y="3384"/>
                      <a:pt x="3809" y="3384"/>
                    </a:cubicBezTo>
                    <a:cubicBezTo>
                      <a:pt x="4337" y="2827"/>
                      <a:pt x="4482" y="1985"/>
                      <a:pt x="4165" y="1284"/>
                    </a:cubicBezTo>
                    <a:cubicBezTo>
                      <a:pt x="4078" y="1094"/>
                      <a:pt x="3961" y="918"/>
                      <a:pt x="3818" y="766"/>
                    </a:cubicBezTo>
                    <a:cubicBezTo>
                      <a:pt x="3481" y="407"/>
                      <a:pt x="4150" y="1120"/>
                      <a:pt x="3818" y="766"/>
                    </a:cubicBezTo>
                    <a:close/>
                  </a:path>
                </a:pathLst>
              </a:custGeom>
              <a:solidFill>
                <a:srgbClr val="2680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82" name="Freeform 129">
                <a:extLst>
                  <a:ext uri="{FF2B5EF4-FFF2-40B4-BE49-F238E27FC236}">
                    <a16:creationId xmlns:a16="http://schemas.microsoft.com/office/drawing/2014/main" id="{DC1388DD-2525-724A-AB92-130C24272C25}"/>
                  </a:ext>
                </a:extLst>
              </p:cNvPr>
              <p:cNvSpPr>
                <a:spLocks/>
              </p:cNvSpPr>
              <p:nvPr/>
            </p:nvSpPr>
            <p:spPr bwMode="auto">
              <a:xfrm>
                <a:off x="22110701" y="-16800513"/>
                <a:ext cx="13749338" cy="13398500"/>
              </a:xfrm>
              <a:custGeom>
                <a:avLst/>
                <a:gdLst>
                  <a:gd name="T0" fmla="*/ 2323 w 3664"/>
                  <a:gd name="T1" fmla="*/ 15 h 3571"/>
                  <a:gd name="T2" fmla="*/ 962 w 3664"/>
                  <a:gd name="T3" fmla="*/ 533 h 3571"/>
                  <a:gd name="T4" fmla="*/ 960 w 3664"/>
                  <a:gd name="T5" fmla="*/ 531 h 3571"/>
                  <a:gd name="T6" fmla="*/ 605 w 3664"/>
                  <a:gd name="T7" fmla="*/ 867 h 3571"/>
                  <a:gd name="T8" fmla="*/ 607 w 3664"/>
                  <a:gd name="T9" fmla="*/ 869 h 3571"/>
                  <a:gd name="T10" fmla="*/ 14 w 3664"/>
                  <a:gd name="T11" fmla="*/ 2199 h 3571"/>
                  <a:gd name="T12" fmla="*/ 543 w 3664"/>
                  <a:gd name="T13" fmla="*/ 3571 h 3571"/>
                  <a:gd name="T14" fmla="*/ 3664 w 3664"/>
                  <a:gd name="T15" fmla="*/ 619 h 3571"/>
                  <a:gd name="T16" fmla="*/ 2323 w 3664"/>
                  <a:gd name="T17" fmla="*/ 15 h 3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4" h="3571">
                    <a:moveTo>
                      <a:pt x="2323" y="15"/>
                    </a:moveTo>
                    <a:cubicBezTo>
                      <a:pt x="1798" y="0"/>
                      <a:pt x="1317" y="199"/>
                      <a:pt x="962" y="533"/>
                    </a:cubicBezTo>
                    <a:cubicBezTo>
                      <a:pt x="960" y="531"/>
                      <a:pt x="960" y="531"/>
                      <a:pt x="960" y="531"/>
                    </a:cubicBezTo>
                    <a:cubicBezTo>
                      <a:pt x="605" y="867"/>
                      <a:pt x="605" y="867"/>
                      <a:pt x="605" y="867"/>
                    </a:cubicBezTo>
                    <a:cubicBezTo>
                      <a:pt x="607" y="869"/>
                      <a:pt x="607" y="869"/>
                      <a:pt x="607" y="869"/>
                    </a:cubicBezTo>
                    <a:cubicBezTo>
                      <a:pt x="254" y="1204"/>
                      <a:pt x="29" y="1674"/>
                      <a:pt x="14" y="2199"/>
                    </a:cubicBezTo>
                    <a:cubicBezTo>
                      <a:pt x="0" y="2730"/>
                      <a:pt x="203" y="3216"/>
                      <a:pt x="543" y="3571"/>
                    </a:cubicBezTo>
                    <a:cubicBezTo>
                      <a:pt x="3664" y="619"/>
                      <a:pt x="3664" y="619"/>
                      <a:pt x="3664" y="619"/>
                    </a:cubicBezTo>
                    <a:cubicBezTo>
                      <a:pt x="3327" y="260"/>
                      <a:pt x="2854" y="29"/>
                      <a:pt x="2323" y="15"/>
                    </a:cubicBezTo>
                    <a:close/>
                  </a:path>
                </a:pathLst>
              </a:custGeom>
              <a:solidFill>
                <a:srgbClr val="51B9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83" name="Freeform 130">
                <a:extLst>
                  <a:ext uri="{FF2B5EF4-FFF2-40B4-BE49-F238E27FC236}">
                    <a16:creationId xmlns:a16="http://schemas.microsoft.com/office/drawing/2014/main" id="{7485E787-990B-914F-AD15-8C134BC7E6FE}"/>
                  </a:ext>
                </a:extLst>
              </p:cNvPr>
              <p:cNvSpPr>
                <a:spLocks/>
              </p:cNvSpPr>
              <p:nvPr/>
            </p:nvSpPr>
            <p:spPr bwMode="auto">
              <a:xfrm>
                <a:off x="22053551" y="-15627350"/>
                <a:ext cx="14549438" cy="14552613"/>
              </a:xfrm>
              <a:custGeom>
                <a:avLst/>
                <a:gdLst>
                  <a:gd name="T0" fmla="*/ 3848 w 3877"/>
                  <a:gd name="T1" fmla="*/ 1992 h 3878"/>
                  <a:gd name="T2" fmla="*/ 1886 w 3877"/>
                  <a:gd name="T3" fmla="*/ 3848 h 3878"/>
                  <a:gd name="T4" fmla="*/ 29 w 3877"/>
                  <a:gd name="T5" fmla="*/ 1886 h 3878"/>
                  <a:gd name="T6" fmla="*/ 1992 w 3877"/>
                  <a:gd name="T7" fmla="*/ 29 h 3878"/>
                  <a:gd name="T8" fmla="*/ 3848 w 3877"/>
                  <a:gd name="T9" fmla="*/ 1992 h 3878"/>
                </a:gdLst>
                <a:ahLst/>
                <a:cxnLst>
                  <a:cxn ang="0">
                    <a:pos x="T0" y="T1"/>
                  </a:cxn>
                  <a:cxn ang="0">
                    <a:pos x="T2" y="T3"/>
                  </a:cxn>
                  <a:cxn ang="0">
                    <a:pos x="T4" y="T5"/>
                  </a:cxn>
                  <a:cxn ang="0">
                    <a:pos x="T6" y="T7"/>
                  </a:cxn>
                  <a:cxn ang="0">
                    <a:pos x="T8" y="T9"/>
                  </a:cxn>
                </a:cxnLst>
                <a:rect l="0" t="0" r="r" b="b"/>
                <a:pathLst>
                  <a:path w="3877" h="3878">
                    <a:moveTo>
                      <a:pt x="3848" y="1992"/>
                    </a:moveTo>
                    <a:cubicBezTo>
                      <a:pt x="3819" y="3046"/>
                      <a:pt x="2941" y="3878"/>
                      <a:pt x="1886" y="3848"/>
                    </a:cubicBezTo>
                    <a:cubicBezTo>
                      <a:pt x="831" y="3819"/>
                      <a:pt x="0" y="2941"/>
                      <a:pt x="29" y="1886"/>
                    </a:cubicBezTo>
                    <a:cubicBezTo>
                      <a:pt x="58" y="832"/>
                      <a:pt x="937" y="0"/>
                      <a:pt x="1992" y="29"/>
                    </a:cubicBezTo>
                    <a:cubicBezTo>
                      <a:pt x="3046" y="59"/>
                      <a:pt x="3877" y="937"/>
                      <a:pt x="3848" y="1992"/>
                    </a:cubicBezTo>
                    <a:close/>
                  </a:path>
                </a:pathLst>
              </a:custGeom>
              <a:solidFill>
                <a:srgbClr val="289A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84" name="Freeform 131">
                <a:extLst>
                  <a:ext uri="{FF2B5EF4-FFF2-40B4-BE49-F238E27FC236}">
                    <a16:creationId xmlns:a16="http://schemas.microsoft.com/office/drawing/2014/main" id="{8FAE2614-0136-5048-B439-D5BF7BE692BD}"/>
                  </a:ext>
                </a:extLst>
              </p:cNvPr>
              <p:cNvSpPr>
                <a:spLocks noEditPoints="1"/>
              </p:cNvSpPr>
              <p:nvPr/>
            </p:nvSpPr>
            <p:spPr bwMode="auto">
              <a:xfrm>
                <a:off x="27187526" y="-8958263"/>
                <a:ext cx="5006975" cy="3792538"/>
              </a:xfrm>
              <a:custGeom>
                <a:avLst/>
                <a:gdLst>
                  <a:gd name="T0" fmla="*/ 0 w 1334"/>
                  <a:gd name="T1" fmla="*/ 0 h 1011"/>
                  <a:gd name="T2" fmla="*/ 0 w 1334"/>
                  <a:gd name="T3" fmla="*/ 1011 h 1011"/>
                  <a:gd name="T4" fmla="*/ 1334 w 1334"/>
                  <a:gd name="T5" fmla="*/ 1011 h 1011"/>
                  <a:gd name="T6" fmla="*/ 1334 w 1334"/>
                  <a:gd name="T7" fmla="*/ 0 h 1011"/>
                  <a:gd name="T8" fmla="*/ 0 w 1334"/>
                  <a:gd name="T9" fmla="*/ 0 h 1011"/>
                  <a:gd name="T10" fmla="*/ 0 w 1334"/>
                  <a:gd name="T11" fmla="*/ 0 h 1011"/>
                  <a:gd name="T12" fmla="*/ 722 w 1334"/>
                  <a:gd name="T13" fmla="*/ 567 h 1011"/>
                  <a:gd name="T14" fmla="*/ 722 w 1334"/>
                  <a:gd name="T15" fmla="*/ 740 h 1011"/>
                  <a:gd name="T16" fmla="*/ 611 w 1334"/>
                  <a:gd name="T17" fmla="*/ 740 h 1011"/>
                  <a:gd name="T18" fmla="*/ 611 w 1334"/>
                  <a:gd name="T19" fmla="*/ 567 h 1011"/>
                  <a:gd name="T20" fmla="*/ 525 w 1334"/>
                  <a:gd name="T21" fmla="*/ 437 h 1011"/>
                  <a:gd name="T22" fmla="*/ 666 w 1334"/>
                  <a:gd name="T23" fmla="*/ 295 h 1011"/>
                  <a:gd name="T24" fmla="*/ 808 w 1334"/>
                  <a:gd name="T25" fmla="*/ 437 h 1011"/>
                  <a:gd name="T26" fmla="*/ 722 w 1334"/>
                  <a:gd name="T27" fmla="*/ 567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4" h="1011">
                    <a:moveTo>
                      <a:pt x="0" y="0"/>
                    </a:moveTo>
                    <a:cubicBezTo>
                      <a:pt x="0" y="1011"/>
                      <a:pt x="0" y="1011"/>
                      <a:pt x="0" y="1011"/>
                    </a:cubicBezTo>
                    <a:cubicBezTo>
                      <a:pt x="1334" y="1011"/>
                      <a:pt x="1334" y="1011"/>
                      <a:pt x="1334" y="1011"/>
                    </a:cubicBezTo>
                    <a:cubicBezTo>
                      <a:pt x="1334" y="0"/>
                      <a:pt x="1334" y="0"/>
                      <a:pt x="1334" y="0"/>
                    </a:cubicBezTo>
                    <a:cubicBezTo>
                      <a:pt x="0" y="0"/>
                      <a:pt x="0" y="0"/>
                      <a:pt x="0" y="0"/>
                    </a:cubicBezTo>
                    <a:cubicBezTo>
                      <a:pt x="0" y="0"/>
                      <a:pt x="0" y="0"/>
                      <a:pt x="0" y="0"/>
                    </a:cubicBezTo>
                    <a:close/>
                    <a:moveTo>
                      <a:pt x="722" y="567"/>
                    </a:moveTo>
                    <a:cubicBezTo>
                      <a:pt x="722" y="740"/>
                      <a:pt x="722" y="740"/>
                      <a:pt x="722" y="740"/>
                    </a:cubicBezTo>
                    <a:cubicBezTo>
                      <a:pt x="611" y="740"/>
                      <a:pt x="611" y="740"/>
                      <a:pt x="611" y="740"/>
                    </a:cubicBezTo>
                    <a:cubicBezTo>
                      <a:pt x="611" y="567"/>
                      <a:pt x="611" y="567"/>
                      <a:pt x="611" y="567"/>
                    </a:cubicBezTo>
                    <a:cubicBezTo>
                      <a:pt x="561" y="545"/>
                      <a:pt x="525" y="494"/>
                      <a:pt x="525" y="437"/>
                    </a:cubicBezTo>
                    <a:cubicBezTo>
                      <a:pt x="525" y="358"/>
                      <a:pt x="588" y="295"/>
                      <a:pt x="666" y="295"/>
                    </a:cubicBezTo>
                    <a:cubicBezTo>
                      <a:pt x="744" y="295"/>
                      <a:pt x="808" y="358"/>
                      <a:pt x="808" y="437"/>
                    </a:cubicBezTo>
                    <a:cubicBezTo>
                      <a:pt x="808" y="494"/>
                      <a:pt x="773" y="545"/>
                      <a:pt x="722" y="5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85" name="Freeform 132">
                <a:extLst>
                  <a:ext uri="{FF2B5EF4-FFF2-40B4-BE49-F238E27FC236}">
                    <a16:creationId xmlns:a16="http://schemas.microsoft.com/office/drawing/2014/main" id="{6657FBFB-3A15-B54F-BF36-E5CFDF4BFF46}"/>
                  </a:ext>
                </a:extLst>
              </p:cNvPr>
              <p:cNvSpPr>
                <a:spLocks/>
              </p:cNvSpPr>
              <p:nvPr/>
            </p:nvSpPr>
            <p:spPr bwMode="auto">
              <a:xfrm>
                <a:off x="27911426" y="-12188825"/>
                <a:ext cx="3554413" cy="2865438"/>
              </a:xfrm>
              <a:custGeom>
                <a:avLst/>
                <a:gdLst>
                  <a:gd name="T0" fmla="*/ 210 w 947"/>
                  <a:gd name="T1" fmla="*/ 468 h 764"/>
                  <a:gd name="T2" fmla="*/ 210 w 947"/>
                  <a:gd name="T3" fmla="*/ 468 h 764"/>
                  <a:gd name="T4" fmla="*/ 474 w 947"/>
                  <a:gd name="T5" fmla="*/ 207 h 764"/>
                  <a:gd name="T6" fmla="*/ 737 w 947"/>
                  <a:gd name="T7" fmla="*/ 468 h 764"/>
                  <a:gd name="T8" fmla="*/ 737 w 947"/>
                  <a:gd name="T9" fmla="*/ 468 h 764"/>
                  <a:gd name="T10" fmla="*/ 737 w 947"/>
                  <a:gd name="T11" fmla="*/ 764 h 764"/>
                  <a:gd name="T12" fmla="*/ 947 w 947"/>
                  <a:gd name="T13" fmla="*/ 764 h 764"/>
                  <a:gd name="T14" fmla="*/ 947 w 947"/>
                  <a:gd name="T15" fmla="*/ 468 h 764"/>
                  <a:gd name="T16" fmla="*/ 947 w 947"/>
                  <a:gd name="T17" fmla="*/ 468 h 764"/>
                  <a:gd name="T18" fmla="*/ 474 w 947"/>
                  <a:gd name="T19" fmla="*/ 0 h 764"/>
                  <a:gd name="T20" fmla="*/ 0 w 947"/>
                  <a:gd name="T21" fmla="*/ 468 h 764"/>
                  <a:gd name="T22" fmla="*/ 0 w 947"/>
                  <a:gd name="T23" fmla="*/ 468 h 764"/>
                  <a:gd name="T24" fmla="*/ 0 w 947"/>
                  <a:gd name="T25" fmla="*/ 764 h 764"/>
                  <a:gd name="T26" fmla="*/ 210 w 947"/>
                  <a:gd name="T27" fmla="*/ 764 h 764"/>
                  <a:gd name="T28" fmla="*/ 210 w 947"/>
                  <a:gd name="T29" fmla="*/ 468 h 764"/>
                  <a:gd name="T30" fmla="*/ 210 w 947"/>
                  <a:gd name="T31" fmla="*/ 46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7" h="764">
                    <a:moveTo>
                      <a:pt x="210" y="468"/>
                    </a:moveTo>
                    <a:cubicBezTo>
                      <a:pt x="210" y="468"/>
                      <a:pt x="210" y="468"/>
                      <a:pt x="210" y="468"/>
                    </a:cubicBezTo>
                    <a:cubicBezTo>
                      <a:pt x="210" y="325"/>
                      <a:pt x="329" y="207"/>
                      <a:pt x="474" y="207"/>
                    </a:cubicBezTo>
                    <a:cubicBezTo>
                      <a:pt x="620" y="207"/>
                      <a:pt x="737" y="325"/>
                      <a:pt x="737" y="468"/>
                    </a:cubicBezTo>
                    <a:cubicBezTo>
                      <a:pt x="737" y="468"/>
                      <a:pt x="737" y="468"/>
                      <a:pt x="737" y="468"/>
                    </a:cubicBezTo>
                    <a:cubicBezTo>
                      <a:pt x="737" y="764"/>
                      <a:pt x="737" y="764"/>
                      <a:pt x="737" y="764"/>
                    </a:cubicBezTo>
                    <a:cubicBezTo>
                      <a:pt x="947" y="764"/>
                      <a:pt x="947" y="764"/>
                      <a:pt x="947" y="764"/>
                    </a:cubicBezTo>
                    <a:cubicBezTo>
                      <a:pt x="947" y="468"/>
                      <a:pt x="947" y="468"/>
                      <a:pt x="947" y="468"/>
                    </a:cubicBezTo>
                    <a:cubicBezTo>
                      <a:pt x="947" y="468"/>
                      <a:pt x="947" y="468"/>
                      <a:pt x="947" y="468"/>
                    </a:cubicBezTo>
                    <a:cubicBezTo>
                      <a:pt x="947" y="210"/>
                      <a:pt x="736" y="0"/>
                      <a:pt x="474" y="0"/>
                    </a:cubicBezTo>
                    <a:cubicBezTo>
                      <a:pt x="213" y="0"/>
                      <a:pt x="0" y="210"/>
                      <a:pt x="0" y="468"/>
                    </a:cubicBezTo>
                    <a:cubicBezTo>
                      <a:pt x="0" y="468"/>
                      <a:pt x="0" y="468"/>
                      <a:pt x="0" y="468"/>
                    </a:cubicBezTo>
                    <a:cubicBezTo>
                      <a:pt x="0" y="764"/>
                      <a:pt x="0" y="764"/>
                      <a:pt x="0" y="764"/>
                    </a:cubicBezTo>
                    <a:cubicBezTo>
                      <a:pt x="210" y="764"/>
                      <a:pt x="210" y="764"/>
                      <a:pt x="210" y="764"/>
                    </a:cubicBezTo>
                    <a:cubicBezTo>
                      <a:pt x="210" y="468"/>
                      <a:pt x="210" y="468"/>
                      <a:pt x="210" y="468"/>
                    </a:cubicBezTo>
                    <a:cubicBezTo>
                      <a:pt x="210" y="468"/>
                      <a:pt x="210" y="468"/>
                      <a:pt x="210" y="46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grpSp>
          <p:nvGrpSpPr>
            <p:cNvPr id="359" name="Group 358">
              <a:extLst>
                <a:ext uri="{FF2B5EF4-FFF2-40B4-BE49-F238E27FC236}">
                  <a16:creationId xmlns:a16="http://schemas.microsoft.com/office/drawing/2014/main" id="{CBE8A6DB-847B-B24C-BA74-37336C3A88BF}"/>
                </a:ext>
              </a:extLst>
            </p:cNvPr>
            <p:cNvGrpSpPr>
              <a:grpSpLocks noChangeAspect="1"/>
            </p:cNvGrpSpPr>
            <p:nvPr/>
          </p:nvGrpSpPr>
          <p:grpSpPr>
            <a:xfrm>
              <a:off x="5311258" y="963214"/>
              <a:ext cx="152506" cy="148375"/>
              <a:chOff x="12933363" y="620713"/>
              <a:chExt cx="6156326" cy="5989637"/>
            </a:xfrm>
          </p:grpSpPr>
          <p:sp>
            <p:nvSpPr>
              <p:cNvPr id="362" name="Freeform 268">
                <a:extLst>
                  <a:ext uri="{FF2B5EF4-FFF2-40B4-BE49-F238E27FC236}">
                    <a16:creationId xmlns:a16="http://schemas.microsoft.com/office/drawing/2014/main" id="{E72EC264-F53D-084E-BFF1-1B52FD009C7A}"/>
                  </a:ext>
                </a:extLst>
              </p:cNvPr>
              <p:cNvSpPr>
                <a:spLocks/>
              </p:cNvSpPr>
              <p:nvPr/>
            </p:nvSpPr>
            <p:spPr bwMode="auto">
              <a:xfrm>
                <a:off x="12933363" y="620713"/>
                <a:ext cx="6156325" cy="5989637"/>
              </a:xfrm>
              <a:custGeom>
                <a:avLst/>
                <a:gdLst>
                  <a:gd name="T0" fmla="*/ 390 w 3878"/>
                  <a:gd name="T1" fmla="*/ 0 h 3773"/>
                  <a:gd name="T2" fmla="*/ 0 w 3878"/>
                  <a:gd name="T3" fmla="*/ 393 h 3773"/>
                  <a:gd name="T4" fmla="*/ 0 w 3878"/>
                  <a:gd name="T5" fmla="*/ 3773 h 3773"/>
                  <a:gd name="T6" fmla="*/ 3495 w 3878"/>
                  <a:gd name="T7" fmla="*/ 3773 h 3773"/>
                  <a:gd name="T8" fmla="*/ 3878 w 3878"/>
                  <a:gd name="T9" fmla="*/ 3380 h 3773"/>
                  <a:gd name="T10" fmla="*/ 3878 w 3878"/>
                  <a:gd name="T11" fmla="*/ 0 h 3773"/>
                  <a:gd name="T12" fmla="*/ 390 w 3878"/>
                  <a:gd name="T13" fmla="*/ 0 h 3773"/>
                </a:gdLst>
                <a:ahLst/>
                <a:cxnLst>
                  <a:cxn ang="0">
                    <a:pos x="T0" y="T1"/>
                  </a:cxn>
                  <a:cxn ang="0">
                    <a:pos x="T2" y="T3"/>
                  </a:cxn>
                  <a:cxn ang="0">
                    <a:pos x="T4" y="T5"/>
                  </a:cxn>
                  <a:cxn ang="0">
                    <a:pos x="T6" y="T7"/>
                  </a:cxn>
                  <a:cxn ang="0">
                    <a:pos x="T8" y="T9"/>
                  </a:cxn>
                  <a:cxn ang="0">
                    <a:pos x="T10" y="T11"/>
                  </a:cxn>
                  <a:cxn ang="0">
                    <a:pos x="T12" y="T13"/>
                  </a:cxn>
                </a:cxnLst>
                <a:rect l="0" t="0" r="r" b="b"/>
                <a:pathLst>
                  <a:path w="3878" h="3773">
                    <a:moveTo>
                      <a:pt x="390" y="0"/>
                    </a:moveTo>
                    <a:lnTo>
                      <a:pt x="0" y="393"/>
                    </a:lnTo>
                    <a:lnTo>
                      <a:pt x="0" y="3773"/>
                    </a:lnTo>
                    <a:lnTo>
                      <a:pt x="3495" y="3773"/>
                    </a:lnTo>
                    <a:lnTo>
                      <a:pt x="3878" y="3380"/>
                    </a:lnTo>
                    <a:lnTo>
                      <a:pt x="3878" y="0"/>
                    </a:lnTo>
                    <a:lnTo>
                      <a:pt x="390" y="0"/>
                    </a:lnTo>
                    <a:close/>
                  </a:path>
                </a:pathLst>
              </a:custGeom>
              <a:solidFill>
                <a:srgbClr val="D855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63" name="Freeform 269">
                <a:extLst>
                  <a:ext uri="{FF2B5EF4-FFF2-40B4-BE49-F238E27FC236}">
                    <a16:creationId xmlns:a16="http://schemas.microsoft.com/office/drawing/2014/main" id="{9D924E0A-0BBB-2F4F-8EB9-71BF7C6FC462}"/>
                  </a:ext>
                </a:extLst>
              </p:cNvPr>
              <p:cNvSpPr>
                <a:spLocks/>
              </p:cNvSpPr>
              <p:nvPr/>
            </p:nvSpPr>
            <p:spPr bwMode="auto">
              <a:xfrm>
                <a:off x="12933363" y="620713"/>
                <a:ext cx="6156325" cy="623887"/>
              </a:xfrm>
              <a:custGeom>
                <a:avLst/>
                <a:gdLst>
                  <a:gd name="T0" fmla="*/ 3878 w 3878"/>
                  <a:gd name="T1" fmla="*/ 0 h 393"/>
                  <a:gd name="T2" fmla="*/ 3495 w 3878"/>
                  <a:gd name="T3" fmla="*/ 393 h 393"/>
                  <a:gd name="T4" fmla="*/ 0 w 3878"/>
                  <a:gd name="T5" fmla="*/ 393 h 393"/>
                  <a:gd name="T6" fmla="*/ 390 w 3878"/>
                  <a:gd name="T7" fmla="*/ 0 h 393"/>
                  <a:gd name="T8" fmla="*/ 1808 w 3878"/>
                  <a:gd name="T9" fmla="*/ 0 h 393"/>
                  <a:gd name="T10" fmla="*/ 3878 w 3878"/>
                  <a:gd name="T11" fmla="*/ 0 h 393"/>
                </a:gdLst>
                <a:ahLst/>
                <a:cxnLst>
                  <a:cxn ang="0">
                    <a:pos x="T0" y="T1"/>
                  </a:cxn>
                  <a:cxn ang="0">
                    <a:pos x="T2" y="T3"/>
                  </a:cxn>
                  <a:cxn ang="0">
                    <a:pos x="T4" y="T5"/>
                  </a:cxn>
                  <a:cxn ang="0">
                    <a:pos x="T6" y="T7"/>
                  </a:cxn>
                  <a:cxn ang="0">
                    <a:pos x="T8" y="T9"/>
                  </a:cxn>
                  <a:cxn ang="0">
                    <a:pos x="T10" y="T11"/>
                  </a:cxn>
                </a:cxnLst>
                <a:rect l="0" t="0" r="r" b="b"/>
                <a:pathLst>
                  <a:path w="3878" h="393">
                    <a:moveTo>
                      <a:pt x="3878" y="0"/>
                    </a:moveTo>
                    <a:lnTo>
                      <a:pt x="3495" y="393"/>
                    </a:lnTo>
                    <a:lnTo>
                      <a:pt x="0" y="393"/>
                    </a:lnTo>
                    <a:lnTo>
                      <a:pt x="390" y="0"/>
                    </a:lnTo>
                    <a:lnTo>
                      <a:pt x="1808" y="0"/>
                    </a:lnTo>
                    <a:lnTo>
                      <a:pt x="3878" y="0"/>
                    </a:lnTo>
                    <a:close/>
                  </a:path>
                </a:pathLst>
              </a:custGeom>
              <a:solidFill>
                <a:srgbClr val="F2744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64" name="Freeform 270">
                <a:extLst>
                  <a:ext uri="{FF2B5EF4-FFF2-40B4-BE49-F238E27FC236}">
                    <a16:creationId xmlns:a16="http://schemas.microsoft.com/office/drawing/2014/main" id="{5DB509C9-4232-2B4F-8D9B-0C3A814CB0F6}"/>
                  </a:ext>
                </a:extLst>
              </p:cNvPr>
              <p:cNvSpPr>
                <a:spLocks/>
              </p:cNvSpPr>
              <p:nvPr/>
            </p:nvSpPr>
            <p:spPr bwMode="auto">
              <a:xfrm>
                <a:off x="12933363" y="1244600"/>
                <a:ext cx="5548313" cy="5365750"/>
              </a:xfrm>
              <a:custGeom>
                <a:avLst/>
                <a:gdLst>
                  <a:gd name="T0" fmla="*/ 3495 w 3495"/>
                  <a:gd name="T1" fmla="*/ 3380 h 3380"/>
                  <a:gd name="T2" fmla="*/ 1805 w 3495"/>
                  <a:gd name="T3" fmla="*/ 3380 h 3380"/>
                  <a:gd name="T4" fmla="*/ 0 w 3495"/>
                  <a:gd name="T5" fmla="*/ 3380 h 3380"/>
                  <a:gd name="T6" fmla="*/ 0 w 3495"/>
                  <a:gd name="T7" fmla="*/ 1647 h 3380"/>
                  <a:gd name="T8" fmla="*/ 0 w 3495"/>
                  <a:gd name="T9" fmla="*/ 0 h 3380"/>
                  <a:gd name="T10" fmla="*/ 3495 w 3495"/>
                  <a:gd name="T11" fmla="*/ 0 h 3380"/>
                  <a:gd name="T12" fmla="*/ 3495 w 3495"/>
                  <a:gd name="T13" fmla="*/ 3380 h 3380"/>
                </a:gdLst>
                <a:ahLst/>
                <a:cxnLst>
                  <a:cxn ang="0">
                    <a:pos x="T0" y="T1"/>
                  </a:cxn>
                  <a:cxn ang="0">
                    <a:pos x="T2" y="T3"/>
                  </a:cxn>
                  <a:cxn ang="0">
                    <a:pos x="T4" y="T5"/>
                  </a:cxn>
                  <a:cxn ang="0">
                    <a:pos x="T6" y="T7"/>
                  </a:cxn>
                  <a:cxn ang="0">
                    <a:pos x="T8" y="T9"/>
                  </a:cxn>
                  <a:cxn ang="0">
                    <a:pos x="T10" y="T11"/>
                  </a:cxn>
                  <a:cxn ang="0">
                    <a:pos x="T12" y="T13"/>
                  </a:cxn>
                </a:cxnLst>
                <a:rect l="0" t="0" r="r" b="b"/>
                <a:pathLst>
                  <a:path w="3495" h="3380">
                    <a:moveTo>
                      <a:pt x="3495" y="3380"/>
                    </a:moveTo>
                    <a:lnTo>
                      <a:pt x="1805" y="3380"/>
                    </a:lnTo>
                    <a:lnTo>
                      <a:pt x="0" y="3380"/>
                    </a:lnTo>
                    <a:lnTo>
                      <a:pt x="0" y="1647"/>
                    </a:lnTo>
                    <a:lnTo>
                      <a:pt x="0" y="0"/>
                    </a:lnTo>
                    <a:lnTo>
                      <a:pt x="3495" y="0"/>
                    </a:lnTo>
                    <a:lnTo>
                      <a:pt x="3495" y="3380"/>
                    </a:lnTo>
                    <a:close/>
                  </a:path>
                </a:pathLst>
              </a:custGeom>
              <a:solidFill>
                <a:srgbClr val="D855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65" name="Freeform 271">
                <a:extLst>
                  <a:ext uri="{FF2B5EF4-FFF2-40B4-BE49-F238E27FC236}">
                    <a16:creationId xmlns:a16="http://schemas.microsoft.com/office/drawing/2014/main" id="{8FDCB87A-3205-BD44-83A9-079607F5D5DE}"/>
                  </a:ext>
                </a:extLst>
              </p:cNvPr>
              <p:cNvSpPr>
                <a:spLocks/>
              </p:cNvSpPr>
              <p:nvPr/>
            </p:nvSpPr>
            <p:spPr bwMode="auto">
              <a:xfrm>
                <a:off x="17956213" y="6094413"/>
                <a:ext cx="288925" cy="290512"/>
              </a:xfrm>
              <a:custGeom>
                <a:avLst/>
                <a:gdLst>
                  <a:gd name="T0" fmla="*/ 60 w 77"/>
                  <a:gd name="T1" fmla="*/ 77 h 77"/>
                  <a:gd name="T2" fmla="*/ 17 w 77"/>
                  <a:gd name="T3" fmla="*/ 77 h 77"/>
                  <a:gd name="T4" fmla="*/ 0 w 77"/>
                  <a:gd name="T5" fmla="*/ 60 h 77"/>
                  <a:gd name="T6" fmla="*/ 17 w 77"/>
                  <a:gd name="T7" fmla="*/ 43 h 77"/>
                  <a:gd name="T8" fmla="*/ 43 w 77"/>
                  <a:gd name="T9" fmla="*/ 43 h 77"/>
                  <a:gd name="T10" fmla="*/ 43 w 77"/>
                  <a:gd name="T11" fmla="*/ 17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51"/>
                      <a:pt x="8" y="43"/>
                      <a:pt x="17" y="43"/>
                    </a:cubicBezTo>
                    <a:cubicBezTo>
                      <a:pt x="43" y="43"/>
                      <a:pt x="43" y="43"/>
                      <a:pt x="43" y="43"/>
                    </a:cubicBezTo>
                    <a:cubicBezTo>
                      <a:pt x="43" y="17"/>
                      <a:pt x="43" y="17"/>
                      <a:pt x="43" y="17"/>
                    </a:cubicBezTo>
                    <a:cubicBezTo>
                      <a:pt x="43" y="8"/>
                      <a:pt x="51" y="0"/>
                      <a:pt x="60" y="0"/>
                    </a:cubicBezTo>
                    <a:cubicBezTo>
                      <a:pt x="70" y="0"/>
                      <a:pt x="77" y="8"/>
                      <a:pt x="77" y="17"/>
                    </a:cubicBezTo>
                    <a:cubicBezTo>
                      <a:pt x="77" y="60"/>
                      <a:pt x="77" y="60"/>
                      <a:pt x="77" y="60"/>
                    </a:cubicBezTo>
                    <a:cubicBezTo>
                      <a:pt x="77" y="70"/>
                      <a:pt x="70" y="77"/>
                      <a:pt x="60"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66" name="Freeform 272">
                <a:extLst>
                  <a:ext uri="{FF2B5EF4-FFF2-40B4-BE49-F238E27FC236}">
                    <a16:creationId xmlns:a16="http://schemas.microsoft.com/office/drawing/2014/main" id="{1D7B83FC-D39F-BC48-8965-31DA8F13AD7F}"/>
                  </a:ext>
                </a:extLst>
              </p:cNvPr>
              <p:cNvSpPr>
                <a:spLocks noEditPoints="1"/>
              </p:cNvSpPr>
              <p:nvPr/>
            </p:nvSpPr>
            <p:spPr bwMode="auto">
              <a:xfrm>
                <a:off x="13989051" y="6256338"/>
                <a:ext cx="3433763" cy="128587"/>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67" name="Freeform 273">
                <a:extLst>
                  <a:ext uri="{FF2B5EF4-FFF2-40B4-BE49-F238E27FC236}">
                    <a16:creationId xmlns:a16="http://schemas.microsoft.com/office/drawing/2014/main" id="{D369419D-366C-7A49-9977-164090195E18}"/>
                  </a:ext>
                </a:extLst>
              </p:cNvPr>
              <p:cNvSpPr>
                <a:spLocks/>
              </p:cNvSpPr>
              <p:nvPr/>
            </p:nvSpPr>
            <p:spPr bwMode="auto">
              <a:xfrm>
                <a:off x="13166726" y="6094413"/>
                <a:ext cx="288925" cy="290512"/>
              </a:xfrm>
              <a:custGeom>
                <a:avLst/>
                <a:gdLst>
                  <a:gd name="T0" fmla="*/ 60 w 77"/>
                  <a:gd name="T1" fmla="*/ 77 h 77"/>
                  <a:gd name="T2" fmla="*/ 17 w 77"/>
                  <a:gd name="T3" fmla="*/ 77 h 77"/>
                  <a:gd name="T4" fmla="*/ 0 w 77"/>
                  <a:gd name="T5" fmla="*/ 60 h 77"/>
                  <a:gd name="T6" fmla="*/ 0 w 77"/>
                  <a:gd name="T7" fmla="*/ 17 h 77"/>
                  <a:gd name="T8" fmla="*/ 17 w 77"/>
                  <a:gd name="T9" fmla="*/ 0 h 77"/>
                  <a:gd name="T10" fmla="*/ 34 w 77"/>
                  <a:gd name="T11" fmla="*/ 17 h 77"/>
                  <a:gd name="T12" fmla="*/ 34 w 77"/>
                  <a:gd name="T13" fmla="*/ 43 h 77"/>
                  <a:gd name="T14" fmla="*/ 60 w 77"/>
                  <a:gd name="T15" fmla="*/ 43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17"/>
                      <a:pt x="0" y="17"/>
                      <a:pt x="0" y="17"/>
                    </a:cubicBezTo>
                    <a:cubicBezTo>
                      <a:pt x="0" y="8"/>
                      <a:pt x="8" y="0"/>
                      <a:pt x="17" y="0"/>
                    </a:cubicBezTo>
                    <a:cubicBezTo>
                      <a:pt x="27" y="0"/>
                      <a:pt x="34" y="8"/>
                      <a:pt x="34" y="17"/>
                    </a:cubicBezTo>
                    <a:cubicBezTo>
                      <a:pt x="34" y="43"/>
                      <a:pt x="34" y="43"/>
                      <a:pt x="34" y="43"/>
                    </a:cubicBezTo>
                    <a:cubicBezTo>
                      <a:pt x="60" y="43"/>
                      <a:pt x="60" y="43"/>
                      <a:pt x="60" y="43"/>
                    </a:cubicBezTo>
                    <a:cubicBezTo>
                      <a:pt x="69" y="43"/>
                      <a:pt x="77" y="51"/>
                      <a:pt x="77" y="60"/>
                    </a:cubicBezTo>
                    <a:cubicBezTo>
                      <a:pt x="77" y="70"/>
                      <a:pt x="69" y="77"/>
                      <a:pt x="60"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68" name="Freeform 274">
                <a:extLst>
                  <a:ext uri="{FF2B5EF4-FFF2-40B4-BE49-F238E27FC236}">
                    <a16:creationId xmlns:a16="http://schemas.microsoft.com/office/drawing/2014/main" id="{9890E57C-C1FF-EC49-B6D5-BFC6F2C8FFB7}"/>
                  </a:ext>
                </a:extLst>
              </p:cNvPr>
              <p:cNvSpPr>
                <a:spLocks noEditPoints="1"/>
              </p:cNvSpPr>
              <p:nvPr/>
            </p:nvSpPr>
            <p:spPr bwMode="auto">
              <a:xfrm>
                <a:off x="13166726" y="2266950"/>
                <a:ext cx="127000"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69" name="Freeform 275">
                <a:extLst>
                  <a:ext uri="{FF2B5EF4-FFF2-40B4-BE49-F238E27FC236}">
                    <a16:creationId xmlns:a16="http://schemas.microsoft.com/office/drawing/2014/main" id="{1382BE29-A359-D044-86B5-DF45D6F8BEAD}"/>
                  </a:ext>
                </a:extLst>
              </p:cNvPr>
              <p:cNvSpPr>
                <a:spLocks/>
              </p:cNvSpPr>
              <p:nvPr/>
            </p:nvSpPr>
            <p:spPr bwMode="auto">
              <a:xfrm>
                <a:off x="13166726" y="1466850"/>
                <a:ext cx="288925" cy="288925"/>
              </a:xfrm>
              <a:custGeom>
                <a:avLst/>
                <a:gdLst>
                  <a:gd name="T0" fmla="*/ 17 w 77"/>
                  <a:gd name="T1" fmla="*/ 77 h 77"/>
                  <a:gd name="T2" fmla="*/ 0 w 77"/>
                  <a:gd name="T3" fmla="*/ 60 h 77"/>
                  <a:gd name="T4" fmla="*/ 0 w 77"/>
                  <a:gd name="T5" fmla="*/ 17 h 77"/>
                  <a:gd name="T6" fmla="*/ 17 w 77"/>
                  <a:gd name="T7" fmla="*/ 0 h 77"/>
                  <a:gd name="T8" fmla="*/ 60 w 77"/>
                  <a:gd name="T9" fmla="*/ 0 h 77"/>
                  <a:gd name="T10" fmla="*/ 77 w 77"/>
                  <a:gd name="T11" fmla="*/ 17 h 77"/>
                  <a:gd name="T12" fmla="*/ 60 w 77"/>
                  <a:gd name="T13" fmla="*/ 34 h 77"/>
                  <a:gd name="T14" fmla="*/ 34 w 77"/>
                  <a:gd name="T15" fmla="*/ 34 h 77"/>
                  <a:gd name="T16" fmla="*/ 34 w 77"/>
                  <a:gd name="T17" fmla="*/ 60 h 77"/>
                  <a:gd name="T18" fmla="*/ 17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17" y="77"/>
                    </a:moveTo>
                    <a:cubicBezTo>
                      <a:pt x="8" y="77"/>
                      <a:pt x="0" y="69"/>
                      <a:pt x="0" y="60"/>
                    </a:cubicBezTo>
                    <a:cubicBezTo>
                      <a:pt x="0" y="17"/>
                      <a:pt x="0" y="17"/>
                      <a:pt x="0" y="17"/>
                    </a:cubicBezTo>
                    <a:cubicBezTo>
                      <a:pt x="0" y="8"/>
                      <a:pt x="8" y="0"/>
                      <a:pt x="17" y="0"/>
                    </a:cubicBezTo>
                    <a:cubicBezTo>
                      <a:pt x="60" y="0"/>
                      <a:pt x="60" y="0"/>
                      <a:pt x="60" y="0"/>
                    </a:cubicBezTo>
                    <a:cubicBezTo>
                      <a:pt x="69" y="0"/>
                      <a:pt x="77" y="8"/>
                      <a:pt x="77" y="17"/>
                    </a:cubicBezTo>
                    <a:cubicBezTo>
                      <a:pt x="77" y="27"/>
                      <a:pt x="69" y="34"/>
                      <a:pt x="60" y="34"/>
                    </a:cubicBezTo>
                    <a:cubicBezTo>
                      <a:pt x="34" y="34"/>
                      <a:pt x="34" y="34"/>
                      <a:pt x="34" y="34"/>
                    </a:cubicBezTo>
                    <a:cubicBezTo>
                      <a:pt x="34" y="60"/>
                      <a:pt x="34" y="60"/>
                      <a:pt x="34" y="60"/>
                    </a:cubicBezTo>
                    <a:cubicBezTo>
                      <a:pt x="34" y="69"/>
                      <a:pt x="27" y="77"/>
                      <a:pt x="17"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70" name="Freeform 276">
                <a:extLst>
                  <a:ext uri="{FF2B5EF4-FFF2-40B4-BE49-F238E27FC236}">
                    <a16:creationId xmlns:a16="http://schemas.microsoft.com/office/drawing/2014/main" id="{FB7A58B6-E595-C846-97F9-BBC6934D2EC6}"/>
                  </a:ext>
                </a:extLst>
              </p:cNvPr>
              <p:cNvSpPr>
                <a:spLocks noEditPoints="1"/>
              </p:cNvSpPr>
              <p:nvPr/>
            </p:nvSpPr>
            <p:spPr bwMode="auto">
              <a:xfrm>
                <a:off x="13989051" y="1466850"/>
                <a:ext cx="3433763" cy="127000"/>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71" name="Freeform 277">
                <a:extLst>
                  <a:ext uri="{FF2B5EF4-FFF2-40B4-BE49-F238E27FC236}">
                    <a16:creationId xmlns:a16="http://schemas.microsoft.com/office/drawing/2014/main" id="{CAC50FA8-2B07-A140-9957-882A58099192}"/>
                  </a:ext>
                </a:extLst>
              </p:cNvPr>
              <p:cNvSpPr>
                <a:spLocks/>
              </p:cNvSpPr>
              <p:nvPr/>
            </p:nvSpPr>
            <p:spPr bwMode="auto">
              <a:xfrm>
                <a:off x="17956213" y="1466850"/>
                <a:ext cx="288925" cy="288925"/>
              </a:xfrm>
              <a:custGeom>
                <a:avLst/>
                <a:gdLst>
                  <a:gd name="T0" fmla="*/ 60 w 77"/>
                  <a:gd name="T1" fmla="*/ 77 h 77"/>
                  <a:gd name="T2" fmla="*/ 43 w 77"/>
                  <a:gd name="T3" fmla="*/ 60 h 77"/>
                  <a:gd name="T4" fmla="*/ 43 w 77"/>
                  <a:gd name="T5" fmla="*/ 34 h 77"/>
                  <a:gd name="T6" fmla="*/ 17 w 77"/>
                  <a:gd name="T7" fmla="*/ 34 h 77"/>
                  <a:gd name="T8" fmla="*/ 0 w 77"/>
                  <a:gd name="T9" fmla="*/ 17 h 77"/>
                  <a:gd name="T10" fmla="*/ 17 w 77"/>
                  <a:gd name="T11" fmla="*/ 0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51" y="77"/>
                      <a:pt x="43" y="69"/>
                      <a:pt x="43" y="60"/>
                    </a:cubicBezTo>
                    <a:cubicBezTo>
                      <a:pt x="43" y="34"/>
                      <a:pt x="43" y="34"/>
                      <a:pt x="43" y="34"/>
                    </a:cubicBezTo>
                    <a:cubicBezTo>
                      <a:pt x="17" y="34"/>
                      <a:pt x="17" y="34"/>
                      <a:pt x="17" y="34"/>
                    </a:cubicBezTo>
                    <a:cubicBezTo>
                      <a:pt x="8" y="34"/>
                      <a:pt x="0" y="27"/>
                      <a:pt x="0" y="17"/>
                    </a:cubicBezTo>
                    <a:cubicBezTo>
                      <a:pt x="0" y="8"/>
                      <a:pt x="8" y="0"/>
                      <a:pt x="17" y="0"/>
                    </a:cubicBezTo>
                    <a:cubicBezTo>
                      <a:pt x="60" y="0"/>
                      <a:pt x="60" y="0"/>
                      <a:pt x="60" y="0"/>
                    </a:cubicBezTo>
                    <a:cubicBezTo>
                      <a:pt x="70" y="0"/>
                      <a:pt x="77" y="8"/>
                      <a:pt x="77" y="17"/>
                    </a:cubicBezTo>
                    <a:cubicBezTo>
                      <a:pt x="77" y="60"/>
                      <a:pt x="77" y="60"/>
                      <a:pt x="77" y="60"/>
                    </a:cubicBezTo>
                    <a:cubicBezTo>
                      <a:pt x="77" y="69"/>
                      <a:pt x="70" y="77"/>
                      <a:pt x="60"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72" name="Freeform 278">
                <a:extLst>
                  <a:ext uri="{FF2B5EF4-FFF2-40B4-BE49-F238E27FC236}">
                    <a16:creationId xmlns:a16="http://schemas.microsoft.com/office/drawing/2014/main" id="{6B62F94A-B513-AF43-B65A-190C7C6F1584}"/>
                  </a:ext>
                </a:extLst>
              </p:cNvPr>
              <p:cNvSpPr>
                <a:spLocks noEditPoints="1"/>
              </p:cNvSpPr>
              <p:nvPr/>
            </p:nvSpPr>
            <p:spPr bwMode="auto">
              <a:xfrm>
                <a:off x="18116551" y="2266950"/>
                <a:ext cx="128588"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73" name="Freeform 279">
                <a:extLst>
                  <a:ext uri="{FF2B5EF4-FFF2-40B4-BE49-F238E27FC236}">
                    <a16:creationId xmlns:a16="http://schemas.microsoft.com/office/drawing/2014/main" id="{A888B659-B488-6249-AD03-E43CA98AD72B}"/>
                  </a:ext>
                </a:extLst>
              </p:cNvPr>
              <p:cNvSpPr>
                <a:spLocks/>
              </p:cNvSpPr>
              <p:nvPr/>
            </p:nvSpPr>
            <p:spPr bwMode="auto">
              <a:xfrm>
                <a:off x="18481676" y="620713"/>
                <a:ext cx="608013" cy="5989637"/>
              </a:xfrm>
              <a:custGeom>
                <a:avLst/>
                <a:gdLst>
                  <a:gd name="T0" fmla="*/ 0 w 383"/>
                  <a:gd name="T1" fmla="*/ 3773 h 3773"/>
                  <a:gd name="T2" fmla="*/ 383 w 383"/>
                  <a:gd name="T3" fmla="*/ 3380 h 3773"/>
                  <a:gd name="T4" fmla="*/ 383 w 383"/>
                  <a:gd name="T5" fmla="*/ 2040 h 3773"/>
                  <a:gd name="T6" fmla="*/ 383 w 383"/>
                  <a:gd name="T7" fmla="*/ 0 h 3773"/>
                  <a:gd name="T8" fmla="*/ 0 w 383"/>
                  <a:gd name="T9" fmla="*/ 393 h 3773"/>
                  <a:gd name="T10" fmla="*/ 0 w 383"/>
                  <a:gd name="T11" fmla="*/ 3773 h 3773"/>
                </a:gdLst>
                <a:ahLst/>
                <a:cxnLst>
                  <a:cxn ang="0">
                    <a:pos x="T0" y="T1"/>
                  </a:cxn>
                  <a:cxn ang="0">
                    <a:pos x="T2" y="T3"/>
                  </a:cxn>
                  <a:cxn ang="0">
                    <a:pos x="T4" y="T5"/>
                  </a:cxn>
                  <a:cxn ang="0">
                    <a:pos x="T6" y="T7"/>
                  </a:cxn>
                  <a:cxn ang="0">
                    <a:pos x="T8" y="T9"/>
                  </a:cxn>
                  <a:cxn ang="0">
                    <a:pos x="T10" y="T11"/>
                  </a:cxn>
                </a:cxnLst>
                <a:rect l="0" t="0" r="r" b="b"/>
                <a:pathLst>
                  <a:path w="383" h="3773">
                    <a:moveTo>
                      <a:pt x="0" y="3773"/>
                    </a:moveTo>
                    <a:lnTo>
                      <a:pt x="383" y="3380"/>
                    </a:lnTo>
                    <a:lnTo>
                      <a:pt x="383" y="2040"/>
                    </a:lnTo>
                    <a:lnTo>
                      <a:pt x="383" y="0"/>
                    </a:lnTo>
                    <a:lnTo>
                      <a:pt x="0" y="393"/>
                    </a:lnTo>
                    <a:lnTo>
                      <a:pt x="0" y="3773"/>
                    </a:lnTo>
                    <a:close/>
                  </a:path>
                </a:pathLst>
              </a:custGeom>
              <a:solidFill>
                <a:srgbClr val="B74F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74" name="Rectangle 280">
                <a:extLst>
                  <a:ext uri="{FF2B5EF4-FFF2-40B4-BE49-F238E27FC236}">
                    <a16:creationId xmlns:a16="http://schemas.microsoft.com/office/drawing/2014/main" id="{EF8C6839-B747-674D-BCF3-44F568587B97}"/>
                  </a:ext>
                </a:extLst>
              </p:cNvPr>
              <p:cNvSpPr>
                <a:spLocks noChangeArrowheads="1"/>
              </p:cNvSpPr>
              <p:nvPr/>
            </p:nvSpPr>
            <p:spPr bwMode="auto">
              <a:xfrm>
                <a:off x="14184313" y="2511425"/>
                <a:ext cx="1525588"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75" name="Rectangle 281">
                <a:extLst>
                  <a:ext uri="{FF2B5EF4-FFF2-40B4-BE49-F238E27FC236}">
                    <a16:creationId xmlns:a16="http://schemas.microsoft.com/office/drawing/2014/main" id="{2A5BC732-4667-3647-8D7D-41D0C4AE30A6}"/>
                  </a:ext>
                </a:extLst>
              </p:cNvPr>
              <p:cNvSpPr>
                <a:spLocks noChangeArrowheads="1"/>
              </p:cNvSpPr>
              <p:nvPr/>
            </p:nvSpPr>
            <p:spPr bwMode="auto">
              <a:xfrm>
                <a:off x="15998826" y="2511425"/>
                <a:ext cx="1246188"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76" name="Rectangle 282">
                <a:extLst>
                  <a:ext uri="{FF2B5EF4-FFF2-40B4-BE49-F238E27FC236}">
                    <a16:creationId xmlns:a16="http://schemas.microsoft.com/office/drawing/2014/main" id="{17AABDAC-AF83-4640-A695-0E548C31F645}"/>
                  </a:ext>
                </a:extLst>
              </p:cNvPr>
              <p:cNvSpPr>
                <a:spLocks noChangeArrowheads="1"/>
              </p:cNvSpPr>
              <p:nvPr/>
            </p:nvSpPr>
            <p:spPr bwMode="auto">
              <a:xfrm>
                <a:off x="14184313" y="4603750"/>
                <a:ext cx="1525588" cy="7556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77" name="Rectangle 283">
                <a:extLst>
                  <a:ext uri="{FF2B5EF4-FFF2-40B4-BE49-F238E27FC236}">
                    <a16:creationId xmlns:a16="http://schemas.microsoft.com/office/drawing/2014/main" id="{F0BCC7C3-6580-5346-B321-8CCBB8A39ABE}"/>
                  </a:ext>
                </a:extLst>
              </p:cNvPr>
              <p:cNvSpPr>
                <a:spLocks noChangeArrowheads="1"/>
              </p:cNvSpPr>
              <p:nvPr/>
            </p:nvSpPr>
            <p:spPr bwMode="auto">
              <a:xfrm>
                <a:off x="15998826" y="4603750"/>
                <a:ext cx="1246188" cy="7556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78" name="Rectangle 284">
                <a:extLst>
                  <a:ext uri="{FF2B5EF4-FFF2-40B4-BE49-F238E27FC236}">
                    <a16:creationId xmlns:a16="http://schemas.microsoft.com/office/drawing/2014/main" id="{79C82A06-B57E-DF4F-8CE3-5EA82C77A757}"/>
                  </a:ext>
                </a:extLst>
              </p:cNvPr>
              <p:cNvSpPr>
                <a:spLocks noChangeArrowheads="1"/>
              </p:cNvSpPr>
              <p:nvPr/>
            </p:nvSpPr>
            <p:spPr bwMode="auto">
              <a:xfrm>
                <a:off x="14184313" y="3562350"/>
                <a:ext cx="500063"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79" name="Rectangle 285">
                <a:extLst>
                  <a:ext uri="{FF2B5EF4-FFF2-40B4-BE49-F238E27FC236}">
                    <a16:creationId xmlns:a16="http://schemas.microsoft.com/office/drawing/2014/main" id="{98F1D68E-5B09-BE48-B338-FE25A4F46FB5}"/>
                  </a:ext>
                </a:extLst>
              </p:cNvPr>
              <p:cNvSpPr>
                <a:spLocks noChangeArrowheads="1"/>
              </p:cNvSpPr>
              <p:nvPr/>
            </p:nvSpPr>
            <p:spPr bwMode="auto">
              <a:xfrm>
                <a:off x="16460788" y="3562350"/>
                <a:ext cx="784225"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80" name="Rectangle 286">
                <a:extLst>
                  <a:ext uri="{FF2B5EF4-FFF2-40B4-BE49-F238E27FC236}">
                    <a16:creationId xmlns:a16="http://schemas.microsoft.com/office/drawing/2014/main" id="{CED0B12E-FAD2-E649-9D52-EA4B983FCE63}"/>
                  </a:ext>
                </a:extLst>
              </p:cNvPr>
              <p:cNvSpPr>
                <a:spLocks noChangeArrowheads="1"/>
              </p:cNvSpPr>
              <p:nvPr/>
            </p:nvSpPr>
            <p:spPr bwMode="auto">
              <a:xfrm>
                <a:off x="14946313" y="3562350"/>
                <a:ext cx="1250950"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cxnSp>
          <p:nvCxnSpPr>
            <p:cNvPr id="360" name="Straight Connector 359">
              <a:extLst>
                <a:ext uri="{FF2B5EF4-FFF2-40B4-BE49-F238E27FC236}">
                  <a16:creationId xmlns:a16="http://schemas.microsoft.com/office/drawing/2014/main" id="{99B4BE80-D3B0-E241-9C0B-A4FA2538FAB6}"/>
                </a:ext>
              </a:extLst>
            </p:cNvPr>
            <p:cNvCxnSpPr>
              <a:cxnSpLocks/>
            </p:cNvCxnSpPr>
            <p:nvPr/>
          </p:nvCxnSpPr>
          <p:spPr>
            <a:xfrm flipH="1">
              <a:off x="5417516" y="1195340"/>
              <a:ext cx="551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905D1764-D7CA-2647-BB66-FD26F8C68AD0}"/>
                </a:ext>
              </a:extLst>
            </p:cNvPr>
            <p:cNvCxnSpPr>
              <a:cxnSpLocks/>
              <a:endCxn id="412" idx="0"/>
            </p:cNvCxnSpPr>
            <p:nvPr/>
          </p:nvCxnSpPr>
          <p:spPr>
            <a:xfrm flipH="1">
              <a:off x="5425175" y="837429"/>
              <a:ext cx="521108" cy="341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17" name="Picture 416">
            <a:extLst>
              <a:ext uri="{FF2B5EF4-FFF2-40B4-BE49-F238E27FC236}">
                <a16:creationId xmlns:a16="http://schemas.microsoft.com/office/drawing/2014/main" id="{833EA30D-56A9-FB44-A016-6B8F1819E36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81564" y="2297498"/>
            <a:ext cx="263187" cy="288375"/>
          </a:xfrm>
          <a:prstGeom prst="rect">
            <a:avLst/>
          </a:prstGeom>
        </p:spPr>
      </p:pic>
      <p:sp>
        <p:nvSpPr>
          <p:cNvPr id="418" name="TextBox 417">
            <a:extLst>
              <a:ext uri="{FF2B5EF4-FFF2-40B4-BE49-F238E27FC236}">
                <a16:creationId xmlns:a16="http://schemas.microsoft.com/office/drawing/2014/main" id="{F4D2BBDE-1B54-994A-AB9F-941557922571}"/>
              </a:ext>
            </a:extLst>
          </p:cNvPr>
          <p:cNvSpPr txBox="1"/>
          <p:nvPr/>
        </p:nvSpPr>
        <p:spPr>
          <a:xfrm>
            <a:off x="9200542" y="2609148"/>
            <a:ext cx="496712" cy="75646"/>
          </a:xfrm>
          <a:prstGeom prst="rect">
            <a:avLst/>
          </a:prstGeom>
          <a:solidFill>
            <a:schemeClr val="bg1"/>
          </a:solidFill>
        </p:spPr>
        <p:txBody>
          <a:bodyPr wrap="none" lIns="0" tIns="0" rIns="0" bIns="0" rtlCol="0">
            <a:noAutofit/>
          </a:bodyPr>
          <a:lstStyle/>
          <a:p>
            <a:pPr algn="ctr">
              <a:lnSpc>
                <a:spcPct val="90000"/>
              </a:lnSpc>
            </a:pPr>
            <a:r>
              <a:rPr lang="en-US" sz="675"/>
              <a:t>Internet GW</a:t>
            </a:r>
          </a:p>
        </p:txBody>
      </p:sp>
      <p:sp>
        <p:nvSpPr>
          <p:cNvPr id="419" name="TextBox 418">
            <a:extLst>
              <a:ext uri="{FF2B5EF4-FFF2-40B4-BE49-F238E27FC236}">
                <a16:creationId xmlns:a16="http://schemas.microsoft.com/office/drawing/2014/main" id="{CF914C0A-1A03-5D45-8CB6-B31B1F6BD5B1}"/>
              </a:ext>
            </a:extLst>
          </p:cNvPr>
          <p:cNvSpPr txBox="1"/>
          <p:nvPr/>
        </p:nvSpPr>
        <p:spPr>
          <a:xfrm>
            <a:off x="10431469" y="5177546"/>
            <a:ext cx="627650" cy="181835"/>
          </a:xfrm>
          <a:prstGeom prst="rect">
            <a:avLst/>
          </a:prstGeom>
          <a:noFill/>
        </p:spPr>
        <p:txBody>
          <a:bodyPr wrap="none" lIns="0" tIns="0" rIns="0" bIns="0" rtlCol="0">
            <a:noAutofit/>
          </a:bodyPr>
          <a:lstStyle/>
          <a:p>
            <a:pPr>
              <a:lnSpc>
                <a:spcPct val="90000"/>
              </a:lnSpc>
            </a:pPr>
            <a:r>
              <a:rPr lang="en-US" sz="825">
                <a:solidFill>
                  <a:srgbClr val="F8981D"/>
                </a:solidFill>
              </a:rPr>
              <a:t>Availability Zone 1</a:t>
            </a:r>
          </a:p>
        </p:txBody>
      </p:sp>
      <p:cxnSp>
        <p:nvCxnSpPr>
          <p:cNvPr id="420" name="Straight Connector 419">
            <a:extLst>
              <a:ext uri="{FF2B5EF4-FFF2-40B4-BE49-F238E27FC236}">
                <a16:creationId xmlns:a16="http://schemas.microsoft.com/office/drawing/2014/main" id="{BD9F0EC5-C139-3842-B962-9CA473AC378B}"/>
              </a:ext>
            </a:extLst>
          </p:cNvPr>
          <p:cNvCxnSpPr>
            <a:cxnSpLocks/>
          </p:cNvCxnSpPr>
          <p:nvPr/>
        </p:nvCxnSpPr>
        <p:spPr>
          <a:xfrm flipH="1">
            <a:off x="10054331" y="3039855"/>
            <a:ext cx="2753" cy="1133994"/>
          </a:xfrm>
          <a:prstGeom prst="line">
            <a:avLst/>
          </a:prstGeom>
          <a:noFill/>
          <a:ln w="19050" cap="flat" cmpd="sng" algn="ctr">
            <a:solidFill>
              <a:schemeClr val="tx1"/>
            </a:solidFill>
            <a:prstDash val="solid"/>
          </a:ln>
          <a:effectLst/>
        </p:spPr>
      </p:cxnSp>
      <p:sp>
        <p:nvSpPr>
          <p:cNvPr id="421" name="TextBox 420">
            <a:extLst>
              <a:ext uri="{FF2B5EF4-FFF2-40B4-BE49-F238E27FC236}">
                <a16:creationId xmlns:a16="http://schemas.microsoft.com/office/drawing/2014/main" id="{C557FCD5-AB3A-814B-90F6-7536ED718D00}"/>
              </a:ext>
            </a:extLst>
          </p:cNvPr>
          <p:cNvSpPr txBox="1"/>
          <p:nvPr/>
        </p:nvSpPr>
        <p:spPr>
          <a:xfrm>
            <a:off x="10081232" y="3609003"/>
            <a:ext cx="525969" cy="219234"/>
          </a:xfrm>
          <a:prstGeom prst="rect">
            <a:avLst/>
          </a:prstGeom>
          <a:noFill/>
        </p:spPr>
        <p:txBody>
          <a:bodyPr wrap="none" rtlCol="0">
            <a:spAutoFit/>
          </a:bodyPr>
          <a:lstStyle/>
          <a:p>
            <a:pPr algn="ctr"/>
            <a:r>
              <a:rPr lang="en-US" sz="825" b="1"/>
              <a:t>Router</a:t>
            </a:r>
          </a:p>
        </p:txBody>
      </p:sp>
      <p:grpSp>
        <p:nvGrpSpPr>
          <p:cNvPr id="422" name="Group 421">
            <a:extLst>
              <a:ext uri="{FF2B5EF4-FFF2-40B4-BE49-F238E27FC236}">
                <a16:creationId xmlns:a16="http://schemas.microsoft.com/office/drawing/2014/main" id="{DD0D62F1-C1A5-8346-BE8B-E52B7C65366E}"/>
              </a:ext>
            </a:extLst>
          </p:cNvPr>
          <p:cNvGrpSpPr/>
          <p:nvPr/>
        </p:nvGrpSpPr>
        <p:grpSpPr>
          <a:xfrm>
            <a:off x="9745113" y="3610438"/>
            <a:ext cx="1895525" cy="892424"/>
            <a:chOff x="2032269" y="1242256"/>
            <a:chExt cx="1896513" cy="892889"/>
          </a:xfrm>
        </p:grpSpPr>
        <p:sp>
          <p:nvSpPr>
            <p:cNvPr id="423" name="Rectangle 422">
              <a:extLst>
                <a:ext uri="{FF2B5EF4-FFF2-40B4-BE49-F238E27FC236}">
                  <a16:creationId xmlns:a16="http://schemas.microsoft.com/office/drawing/2014/main" id="{DF6CF806-300F-7E42-9D4D-03BFC1141A08}"/>
                </a:ext>
              </a:extLst>
            </p:cNvPr>
            <p:cNvSpPr/>
            <p:nvPr/>
          </p:nvSpPr>
          <p:spPr>
            <a:xfrm>
              <a:off x="2032269" y="1242256"/>
              <a:ext cx="1782069" cy="892889"/>
            </a:xfrm>
            <a:prstGeom prst="rect">
              <a:avLst/>
            </a:prstGeom>
            <a:solidFill>
              <a:srgbClr val="C2CD23">
                <a:lumMod val="40000"/>
                <a:lumOff val="60000"/>
              </a:srgbClr>
            </a:solidFill>
            <a:ln w="12700" cap="flat" cmpd="sng" algn="ctr">
              <a:solidFill>
                <a:srgbClr val="0095D3">
                  <a:shade val="50000"/>
                </a:srgbClr>
              </a:solid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8">
                <a:defRPr/>
              </a:pPr>
              <a:endParaRPr lang="en-US" sz="900" b="1" kern="0">
                <a:solidFill>
                  <a:srgbClr val="FFFFFF"/>
                </a:solidFill>
                <a:latin typeface="Arial"/>
                <a:ea typeface=""/>
                <a:cs typeface=""/>
              </a:endParaRPr>
            </a:p>
          </p:txBody>
        </p:sp>
        <p:sp>
          <p:nvSpPr>
            <p:cNvPr id="424" name="TextBox 423">
              <a:extLst>
                <a:ext uri="{FF2B5EF4-FFF2-40B4-BE49-F238E27FC236}">
                  <a16:creationId xmlns:a16="http://schemas.microsoft.com/office/drawing/2014/main" id="{94062037-78DA-C140-A892-4D288812514B}"/>
                </a:ext>
              </a:extLst>
            </p:cNvPr>
            <p:cNvSpPr txBox="1"/>
            <p:nvPr/>
          </p:nvSpPr>
          <p:spPr>
            <a:xfrm>
              <a:off x="3402834" y="1555972"/>
              <a:ext cx="525948" cy="246221"/>
            </a:xfrm>
            <a:prstGeom prst="rect">
              <a:avLst/>
            </a:prstGeom>
            <a:noFill/>
          </p:spPr>
          <p:txBody>
            <a:bodyPr wrap="square" rtlCol="0">
              <a:spAutoFit/>
            </a:bodyPr>
            <a:lstStyle/>
            <a:p>
              <a:pPr algn="ctr"/>
              <a:r>
                <a:rPr lang="en-US" sz="500"/>
                <a:t>Mgmt.</a:t>
              </a:r>
            </a:p>
            <a:p>
              <a:pPr algn="ctr"/>
              <a:r>
                <a:rPr lang="en-US" sz="500"/>
                <a:t>Appliance</a:t>
              </a:r>
            </a:p>
          </p:txBody>
        </p:sp>
        <p:sp>
          <p:nvSpPr>
            <p:cNvPr id="425" name="TextBox 424">
              <a:extLst>
                <a:ext uri="{FF2B5EF4-FFF2-40B4-BE49-F238E27FC236}">
                  <a16:creationId xmlns:a16="http://schemas.microsoft.com/office/drawing/2014/main" id="{BA17EBA9-A33F-B044-9096-8366122847AC}"/>
                </a:ext>
              </a:extLst>
            </p:cNvPr>
            <p:cNvSpPr txBox="1"/>
            <p:nvPr/>
          </p:nvSpPr>
          <p:spPr>
            <a:xfrm>
              <a:off x="2316708" y="1417062"/>
              <a:ext cx="446072" cy="215500"/>
            </a:xfrm>
            <a:prstGeom prst="rect">
              <a:avLst/>
            </a:prstGeom>
            <a:noFill/>
          </p:spPr>
          <p:txBody>
            <a:bodyPr wrap="none" rtlCol="0">
              <a:spAutoFit/>
            </a:bodyPr>
            <a:lstStyle/>
            <a:p>
              <a:pPr algn="ctr"/>
              <a:r>
                <a:rPr lang="en-US" sz="800" b="1"/>
                <a:t>MGW</a:t>
              </a:r>
            </a:p>
          </p:txBody>
        </p:sp>
        <p:grpSp>
          <p:nvGrpSpPr>
            <p:cNvPr id="426" name="Group 425">
              <a:extLst>
                <a:ext uri="{FF2B5EF4-FFF2-40B4-BE49-F238E27FC236}">
                  <a16:creationId xmlns:a16="http://schemas.microsoft.com/office/drawing/2014/main" id="{B275D7F6-05BF-1F4A-8F83-4D28A961F8EB}"/>
                </a:ext>
              </a:extLst>
            </p:cNvPr>
            <p:cNvGrpSpPr>
              <a:grpSpLocks noChangeAspect="1"/>
            </p:cNvGrpSpPr>
            <p:nvPr/>
          </p:nvGrpSpPr>
          <p:grpSpPr>
            <a:xfrm>
              <a:off x="3163915" y="1796881"/>
              <a:ext cx="312830" cy="304042"/>
              <a:chOff x="13296900" y="1092200"/>
              <a:chExt cx="4803776" cy="4668838"/>
            </a:xfrm>
          </p:grpSpPr>
          <p:sp>
            <p:nvSpPr>
              <p:cNvPr id="474" name="Freeform 34">
                <a:extLst>
                  <a:ext uri="{FF2B5EF4-FFF2-40B4-BE49-F238E27FC236}">
                    <a16:creationId xmlns:a16="http://schemas.microsoft.com/office/drawing/2014/main" id="{656F4AD0-5D0A-6B41-9078-EE3A7CC004B9}"/>
                  </a:ext>
                </a:extLst>
              </p:cNvPr>
              <p:cNvSpPr>
                <a:spLocks/>
              </p:cNvSpPr>
              <p:nvPr/>
            </p:nvSpPr>
            <p:spPr bwMode="auto">
              <a:xfrm>
                <a:off x="13296900" y="1092200"/>
                <a:ext cx="4803775" cy="4668838"/>
              </a:xfrm>
              <a:custGeom>
                <a:avLst/>
                <a:gdLst>
                  <a:gd name="T0" fmla="*/ 2725 w 3026"/>
                  <a:gd name="T1" fmla="*/ 305 h 2941"/>
                  <a:gd name="T2" fmla="*/ 2725 w 3026"/>
                  <a:gd name="T3" fmla="*/ 301 h 2941"/>
                  <a:gd name="T4" fmla="*/ 2725 w 3026"/>
                  <a:gd name="T5" fmla="*/ 301 h 2941"/>
                  <a:gd name="T6" fmla="*/ 3026 w 3026"/>
                  <a:gd name="T7" fmla="*/ 0 h 2941"/>
                  <a:gd name="T8" fmla="*/ 305 w 3026"/>
                  <a:gd name="T9" fmla="*/ 0 h 2941"/>
                  <a:gd name="T10" fmla="*/ 0 w 3026"/>
                  <a:gd name="T11" fmla="*/ 301 h 2941"/>
                  <a:gd name="T12" fmla="*/ 0 w 3026"/>
                  <a:gd name="T13" fmla="*/ 2941 h 2941"/>
                  <a:gd name="T14" fmla="*/ 2725 w 3026"/>
                  <a:gd name="T15" fmla="*/ 2941 h 2941"/>
                  <a:gd name="T16" fmla="*/ 3026 w 3026"/>
                  <a:gd name="T17" fmla="*/ 2635 h 2941"/>
                  <a:gd name="T18" fmla="*/ 3026 w 3026"/>
                  <a:gd name="T19" fmla="*/ 0 h 2941"/>
                  <a:gd name="T20" fmla="*/ 2725 w 3026"/>
                  <a:gd name="T21" fmla="*/ 305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6" h="2941">
                    <a:moveTo>
                      <a:pt x="2725" y="305"/>
                    </a:moveTo>
                    <a:lnTo>
                      <a:pt x="2725" y="301"/>
                    </a:lnTo>
                    <a:lnTo>
                      <a:pt x="2725" y="301"/>
                    </a:lnTo>
                    <a:lnTo>
                      <a:pt x="3026" y="0"/>
                    </a:lnTo>
                    <a:lnTo>
                      <a:pt x="305" y="0"/>
                    </a:lnTo>
                    <a:lnTo>
                      <a:pt x="0" y="301"/>
                    </a:lnTo>
                    <a:lnTo>
                      <a:pt x="0" y="2941"/>
                    </a:lnTo>
                    <a:lnTo>
                      <a:pt x="2725" y="2941"/>
                    </a:lnTo>
                    <a:lnTo>
                      <a:pt x="3026" y="2635"/>
                    </a:lnTo>
                    <a:lnTo>
                      <a:pt x="3026" y="0"/>
                    </a:lnTo>
                    <a:lnTo>
                      <a:pt x="2725" y="305"/>
                    </a:lnTo>
                    <a:close/>
                  </a:path>
                </a:pathLst>
              </a:custGeom>
              <a:solidFill>
                <a:srgbClr val="1A6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75" name="Freeform 35">
                <a:extLst>
                  <a:ext uri="{FF2B5EF4-FFF2-40B4-BE49-F238E27FC236}">
                    <a16:creationId xmlns:a16="http://schemas.microsoft.com/office/drawing/2014/main" id="{90FCD15E-EE54-C641-B851-8DAE87CF0BD6}"/>
                  </a:ext>
                </a:extLst>
              </p:cNvPr>
              <p:cNvSpPr>
                <a:spLocks/>
              </p:cNvSpPr>
              <p:nvPr/>
            </p:nvSpPr>
            <p:spPr bwMode="auto">
              <a:xfrm>
                <a:off x="13296900" y="1092200"/>
                <a:ext cx="4803775" cy="477838"/>
              </a:xfrm>
              <a:custGeom>
                <a:avLst/>
                <a:gdLst>
                  <a:gd name="T0" fmla="*/ 3026 w 3026"/>
                  <a:gd name="T1" fmla="*/ 0 h 301"/>
                  <a:gd name="T2" fmla="*/ 2725 w 3026"/>
                  <a:gd name="T3" fmla="*/ 301 h 301"/>
                  <a:gd name="T4" fmla="*/ 0 w 3026"/>
                  <a:gd name="T5" fmla="*/ 301 h 301"/>
                  <a:gd name="T6" fmla="*/ 305 w 3026"/>
                  <a:gd name="T7" fmla="*/ 0 h 301"/>
                  <a:gd name="T8" fmla="*/ 1408 w 3026"/>
                  <a:gd name="T9" fmla="*/ 0 h 301"/>
                  <a:gd name="T10" fmla="*/ 3026 w 3026"/>
                  <a:gd name="T11" fmla="*/ 0 h 301"/>
                  <a:gd name="T12" fmla="*/ 3026 w 3026"/>
                  <a:gd name="T13" fmla="*/ 0 h 301"/>
                  <a:gd name="T14" fmla="*/ 3026 w 3026"/>
                  <a:gd name="T15" fmla="*/ 0 h 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6" h="301">
                    <a:moveTo>
                      <a:pt x="3026" y="0"/>
                    </a:moveTo>
                    <a:lnTo>
                      <a:pt x="2725" y="301"/>
                    </a:lnTo>
                    <a:lnTo>
                      <a:pt x="0" y="301"/>
                    </a:lnTo>
                    <a:lnTo>
                      <a:pt x="305" y="0"/>
                    </a:lnTo>
                    <a:lnTo>
                      <a:pt x="1408" y="0"/>
                    </a:lnTo>
                    <a:lnTo>
                      <a:pt x="3026" y="0"/>
                    </a:lnTo>
                    <a:lnTo>
                      <a:pt x="3026" y="0"/>
                    </a:lnTo>
                    <a:lnTo>
                      <a:pt x="3026" y="0"/>
                    </a:lnTo>
                    <a:close/>
                  </a:path>
                </a:pathLst>
              </a:custGeom>
              <a:solidFill>
                <a:srgbClr val="2878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76" name="Freeform 36">
                <a:extLst>
                  <a:ext uri="{FF2B5EF4-FFF2-40B4-BE49-F238E27FC236}">
                    <a16:creationId xmlns:a16="http://schemas.microsoft.com/office/drawing/2014/main" id="{FF85E6DF-10D5-4249-A8E6-0EC51421019E}"/>
                  </a:ext>
                </a:extLst>
              </p:cNvPr>
              <p:cNvSpPr>
                <a:spLocks/>
              </p:cNvSpPr>
              <p:nvPr/>
            </p:nvSpPr>
            <p:spPr bwMode="auto">
              <a:xfrm>
                <a:off x="13296900" y="1570038"/>
                <a:ext cx="4325938" cy="4191000"/>
              </a:xfrm>
              <a:custGeom>
                <a:avLst/>
                <a:gdLst>
                  <a:gd name="T0" fmla="*/ 0 w 2725"/>
                  <a:gd name="T1" fmla="*/ 0 h 2640"/>
                  <a:gd name="T2" fmla="*/ 2725 w 2725"/>
                  <a:gd name="T3" fmla="*/ 0 h 2640"/>
                  <a:gd name="T4" fmla="*/ 2725 w 2725"/>
                  <a:gd name="T5" fmla="*/ 2640 h 2640"/>
                  <a:gd name="T6" fmla="*/ 1408 w 2725"/>
                  <a:gd name="T7" fmla="*/ 2640 h 2640"/>
                  <a:gd name="T8" fmla="*/ 0 w 2725"/>
                  <a:gd name="T9" fmla="*/ 2640 h 2640"/>
                  <a:gd name="T10" fmla="*/ 0 w 2725"/>
                  <a:gd name="T11" fmla="*/ 1338 h 2640"/>
                  <a:gd name="T12" fmla="*/ 0 w 2725"/>
                  <a:gd name="T13" fmla="*/ 0 h 2640"/>
                  <a:gd name="T14" fmla="*/ 0 w 2725"/>
                  <a:gd name="T15" fmla="*/ 0 h 26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5" h="2640">
                    <a:moveTo>
                      <a:pt x="0" y="0"/>
                    </a:moveTo>
                    <a:lnTo>
                      <a:pt x="2725" y="0"/>
                    </a:lnTo>
                    <a:lnTo>
                      <a:pt x="2725" y="2640"/>
                    </a:lnTo>
                    <a:lnTo>
                      <a:pt x="1408" y="2640"/>
                    </a:lnTo>
                    <a:lnTo>
                      <a:pt x="0" y="2640"/>
                    </a:lnTo>
                    <a:lnTo>
                      <a:pt x="0" y="1338"/>
                    </a:lnTo>
                    <a:lnTo>
                      <a:pt x="0" y="0"/>
                    </a:lnTo>
                    <a:lnTo>
                      <a:pt x="0" y="0"/>
                    </a:lnTo>
                    <a:close/>
                  </a:path>
                </a:pathLst>
              </a:custGeom>
              <a:solidFill>
                <a:srgbClr val="1A6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77" name="Freeform 37">
                <a:extLst>
                  <a:ext uri="{FF2B5EF4-FFF2-40B4-BE49-F238E27FC236}">
                    <a16:creationId xmlns:a16="http://schemas.microsoft.com/office/drawing/2014/main" id="{9725A372-FADF-2F47-8788-BCB271B7225A}"/>
                  </a:ext>
                </a:extLst>
              </p:cNvPr>
              <p:cNvSpPr>
                <a:spLocks/>
              </p:cNvSpPr>
              <p:nvPr/>
            </p:nvSpPr>
            <p:spPr bwMode="auto">
              <a:xfrm>
                <a:off x="17622838" y="1092200"/>
                <a:ext cx="477838" cy="4668838"/>
              </a:xfrm>
              <a:custGeom>
                <a:avLst/>
                <a:gdLst>
                  <a:gd name="T0" fmla="*/ 0 w 301"/>
                  <a:gd name="T1" fmla="*/ 2941 h 2941"/>
                  <a:gd name="T2" fmla="*/ 301 w 301"/>
                  <a:gd name="T3" fmla="*/ 2635 h 2941"/>
                  <a:gd name="T4" fmla="*/ 301 w 301"/>
                  <a:gd name="T5" fmla="*/ 1639 h 2941"/>
                  <a:gd name="T6" fmla="*/ 301 w 301"/>
                  <a:gd name="T7" fmla="*/ 0 h 2941"/>
                  <a:gd name="T8" fmla="*/ 0 w 301"/>
                  <a:gd name="T9" fmla="*/ 305 h 2941"/>
                  <a:gd name="T10" fmla="*/ 0 w 301"/>
                  <a:gd name="T11" fmla="*/ 2941 h 2941"/>
                  <a:gd name="T12" fmla="*/ 0 w 301"/>
                  <a:gd name="T13" fmla="*/ 2941 h 2941"/>
                  <a:gd name="T14" fmla="*/ 0 w 301"/>
                  <a:gd name="T15" fmla="*/ 2941 h 2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941">
                    <a:moveTo>
                      <a:pt x="0" y="2941"/>
                    </a:moveTo>
                    <a:lnTo>
                      <a:pt x="301" y="2635"/>
                    </a:lnTo>
                    <a:lnTo>
                      <a:pt x="301" y="1639"/>
                    </a:lnTo>
                    <a:lnTo>
                      <a:pt x="301" y="0"/>
                    </a:lnTo>
                    <a:lnTo>
                      <a:pt x="0" y="305"/>
                    </a:lnTo>
                    <a:lnTo>
                      <a:pt x="0" y="2941"/>
                    </a:lnTo>
                    <a:lnTo>
                      <a:pt x="0" y="2941"/>
                    </a:lnTo>
                    <a:lnTo>
                      <a:pt x="0" y="2941"/>
                    </a:lnTo>
                    <a:close/>
                  </a:path>
                </a:pathLst>
              </a:custGeom>
              <a:solidFill>
                <a:srgbClr val="1455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78" name="Freeform 38">
                <a:extLst>
                  <a:ext uri="{FF2B5EF4-FFF2-40B4-BE49-F238E27FC236}">
                    <a16:creationId xmlns:a16="http://schemas.microsoft.com/office/drawing/2014/main" id="{3DA90B88-92B3-6047-A22F-03EA4C565348}"/>
                  </a:ext>
                </a:extLst>
              </p:cNvPr>
              <p:cNvSpPr>
                <a:spLocks/>
              </p:cNvSpPr>
              <p:nvPr/>
            </p:nvSpPr>
            <p:spPr bwMode="auto">
              <a:xfrm>
                <a:off x="14547850" y="3663950"/>
                <a:ext cx="912813" cy="909638"/>
              </a:xfrm>
              <a:custGeom>
                <a:avLst/>
                <a:gdLst>
                  <a:gd name="T0" fmla="*/ 44 w 243"/>
                  <a:gd name="T1" fmla="*/ 242 h 242"/>
                  <a:gd name="T2" fmla="*/ 199 w 243"/>
                  <a:gd name="T3" fmla="*/ 242 h 242"/>
                  <a:gd name="T4" fmla="*/ 243 w 243"/>
                  <a:gd name="T5" fmla="*/ 199 h 242"/>
                  <a:gd name="T6" fmla="*/ 243 w 243"/>
                  <a:gd name="T7" fmla="*/ 44 h 242"/>
                  <a:gd name="T8" fmla="*/ 199 w 243"/>
                  <a:gd name="T9" fmla="*/ 0 h 242"/>
                  <a:gd name="T10" fmla="*/ 44 w 243"/>
                  <a:gd name="T11" fmla="*/ 0 h 242"/>
                  <a:gd name="T12" fmla="*/ 0 w 243"/>
                  <a:gd name="T13" fmla="*/ 44 h 242"/>
                  <a:gd name="T14" fmla="*/ 0 w 243"/>
                  <a:gd name="T15" fmla="*/ 199 h 242"/>
                  <a:gd name="T16" fmla="*/ 44 w 24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242">
                    <a:moveTo>
                      <a:pt x="44" y="242"/>
                    </a:moveTo>
                    <a:cubicBezTo>
                      <a:pt x="199" y="242"/>
                      <a:pt x="199" y="242"/>
                      <a:pt x="199" y="242"/>
                    </a:cubicBezTo>
                    <a:cubicBezTo>
                      <a:pt x="223" y="242"/>
                      <a:pt x="243" y="223"/>
                      <a:pt x="243" y="199"/>
                    </a:cubicBezTo>
                    <a:cubicBezTo>
                      <a:pt x="243" y="44"/>
                      <a:pt x="243" y="44"/>
                      <a:pt x="243" y="44"/>
                    </a:cubicBezTo>
                    <a:cubicBezTo>
                      <a:pt x="243" y="20"/>
                      <a:pt x="223" y="0"/>
                      <a:pt x="199" y="0"/>
                    </a:cubicBezTo>
                    <a:cubicBezTo>
                      <a:pt x="44" y="0"/>
                      <a:pt x="44" y="0"/>
                      <a:pt x="44" y="0"/>
                    </a:cubicBezTo>
                    <a:cubicBezTo>
                      <a:pt x="20" y="0"/>
                      <a:pt x="0" y="20"/>
                      <a:pt x="0" y="44"/>
                    </a:cubicBezTo>
                    <a:cubicBezTo>
                      <a:pt x="0" y="199"/>
                      <a:pt x="0" y="199"/>
                      <a:pt x="0" y="199"/>
                    </a:cubicBezTo>
                    <a:cubicBezTo>
                      <a:pt x="0" y="223"/>
                      <a:pt x="20" y="242"/>
                      <a:pt x="44" y="242"/>
                    </a:cubicBezTo>
                    <a:close/>
                  </a:path>
                </a:pathLst>
              </a:custGeom>
              <a:solidFill>
                <a:srgbClr val="FFDA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79" name="Freeform 39">
                <a:extLst>
                  <a:ext uri="{FF2B5EF4-FFF2-40B4-BE49-F238E27FC236}">
                    <a16:creationId xmlns:a16="http://schemas.microsoft.com/office/drawing/2014/main" id="{C103D458-0E1B-8A47-8CC0-FAA1886354CE}"/>
                  </a:ext>
                </a:extLst>
              </p:cNvPr>
              <p:cNvSpPr>
                <a:spLocks noEditPoints="1"/>
              </p:cNvSpPr>
              <p:nvPr/>
            </p:nvSpPr>
            <p:spPr bwMode="auto">
              <a:xfrm>
                <a:off x="14154150" y="2355850"/>
                <a:ext cx="2614613" cy="2616200"/>
              </a:xfrm>
              <a:custGeom>
                <a:avLst/>
                <a:gdLst>
                  <a:gd name="T0" fmla="*/ 242 w 696"/>
                  <a:gd name="T1" fmla="*/ 44 h 696"/>
                  <a:gd name="T2" fmla="*/ 242 w 696"/>
                  <a:gd name="T3" fmla="*/ 199 h 696"/>
                  <a:gd name="T4" fmla="*/ 198 w 696"/>
                  <a:gd name="T5" fmla="*/ 242 h 696"/>
                  <a:gd name="T6" fmla="*/ 43 w 696"/>
                  <a:gd name="T7" fmla="*/ 242 h 696"/>
                  <a:gd name="T8" fmla="*/ 0 w 696"/>
                  <a:gd name="T9" fmla="*/ 286 h 696"/>
                  <a:gd name="T10" fmla="*/ 0 w 696"/>
                  <a:gd name="T11" fmla="*/ 653 h 696"/>
                  <a:gd name="T12" fmla="*/ 43 w 696"/>
                  <a:gd name="T13" fmla="*/ 696 h 696"/>
                  <a:gd name="T14" fmla="*/ 410 w 696"/>
                  <a:gd name="T15" fmla="*/ 696 h 696"/>
                  <a:gd name="T16" fmla="*/ 454 w 696"/>
                  <a:gd name="T17" fmla="*/ 653 h 696"/>
                  <a:gd name="T18" fmla="*/ 454 w 696"/>
                  <a:gd name="T19" fmla="*/ 498 h 696"/>
                  <a:gd name="T20" fmla="*/ 497 w 696"/>
                  <a:gd name="T21" fmla="*/ 454 h 696"/>
                  <a:gd name="T22" fmla="*/ 652 w 696"/>
                  <a:gd name="T23" fmla="*/ 454 h 696"/>
                  <a:gd name="T24" fmla="*/ 696 w 696"/>
                  <a:gd name="T25" fmla="*/ 411 h 696"/>
                  <a:gd name="T26" fmla="*/ 696 w 696"/>
                  <a:gd name="T27" fmla="*/ 44 h 696"/>
                  <a:gd name="T28" fmla="*/ 652 w 696"/>
                  <a:gd name="T29" fmla="*/ 0 h 696"/>
                  <a:gd name="T30" fmla="*/ 285 w 696"/>
                  <a:gd name="T31" fmla="*/ 0 h 696"/>
                  <a:gd name="T32" fmla="*/ 242 w 696"/>
                  <a:gd name="T33" fmla="*/ 44 h 696"/>
                  <a:gd name="T34" fmla="*/ 599 w 696"/>
                  <a:gd name="T35" fmla="*/ 401 h 696"/>
                  <a:gd name="T36" fmla="*/ 444 w 696"/>
                  <a:gd name="T37" fmla="*/ 401 h 696"/>
                  <a:gd name="T38" fmla="*/ 401 w 696"/>
                  <a:gd name="T39" fmla="*/ 445 h 696"/>
                  <a:gd name="T40" fmla="*/ 401 w 696"/>
                  <a:gd name="T41" fmla="*/ 600 h 696"/>
                  <a:gd name="T42" fmla="*/ 357 w 696"/>
                  <a:gd name="T43" fmla="*/ 643 h 696"/>
                  <a:gd name="T44" fmla="*/ 96 w 696"/>
                  <a:gd name="T45" fmla="*/ 643 h 696"/>
                  <a:gd name="T46" fmla="*/ 53 w 696"/>
                  <a:gd name="T47" fmla="*/ 600 h 696"/>
                  <a:gd name="T48" fmla="*/ 53 w 696"/>
                  <a:gd name="T49" fmla="*/ 339 h 696"/>
                  <a:gd name="T50" fmla="*/ 96 w 696"/>
                  <a:gd name="T51" fmla="*/ 295 h 696"/>
                  <a:gd name="T52" fmla="*/ 251 w 696"/>
                  <a:gd name="T53" fmla="*/ 295 h 696"/>
                  <a:gd name="T54" fmla="*/ 295 w 696"/>
                  <a:gd name="T55" fmla="*/ 252 h 696"/>
                  <a:gd name="T56" fmla="*/ 295 w 696"/>
                  <a:gd name="T57" fmla="*/ 97 h 696"/>
                  <a:gd name="T58" fmla="*/ 338 w 696"/>
                  <a:gd name="T59" fmla="*/ 53 h 696"/>
                  <a:gd name="T60" fmla="*/ 599 w 696"/>
                  <a:gd name="T61" fmla="*/ 53 h 696"/>
                  <a:gd name="T62" fmla="*/ 643 w 696"/>
                  <a:gd name="T63" fmla="*/ 97 h 696"/>
                  <a:gd name="T64" fmla="*/ 643 w 696"/>
                  <a:gd name="T65" fmla="*/ 358 h 696"/>
                  <a:gd name="T66" fmla="*/ 599 w 696"/>
                  <a:gd name="T67" fmla="*/ 401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6" h="696">
                    <a:moveTo>
                      <a:pt x="242" y="44"/>
                    </a:moveTo>
                    <a:cubicBezTo>
                      <a:pt x="242" y="199"/>
                      <a:pt x="242" y="199"/>
                      <a:pt x="242" y="199"/>
                    </a:cubicBezTo>
                    <a:cubicBezTo>
                      <a:pt x="242" y="223"/>
                      <a:pt x="222" y="242"/>
                      <a:pt x="198" y="242"/>
                    </a:cubicBezTo>
                    <a:cubicBezTo>
                      <a:pt x="43" y="242"/>
                      <a:pt x="43" y="242"/>
                      <a:pt x="43" y="242"/>
                    </a:cubicBezTo>
                    <a:cubicBezTo>
                      <a:pt x="19" y="242"/>
                      <a:pt x="0" y="262"/>
                      <a:pt x="0" y="286"/>
                    </a:cubicBezTo>
                    <a:cubicBezTo>
                      <a:pt x="0" y="653"/>
                      <a:pt x="0" y="653"/>
                      <a:pt x="0" y="653"/>
                    </a:cubicBezTo>
                    <a:cubicBezTo>
                      <a:pt x="0" y="677"/>
                      <a:pt x="19" y="696"/>
                      <a:pt x="43" y="696"/>
                    </a:cubicBezTo>
                    <a:cubicBezTo>
                      <a:pt x="410" y="696"/>
                      <a:pt x="410" y="696"/>
                      <a:pt x="410" y="696"/>
                    </a:cubicBezTo>
                    <a:cubicBezTo>
                      <a:pt x="434" y="696"/>
                      <a:pt x="454" y="677"/>
                      <a:pt x="454" y="653"/>
                    </a:cubicBezTo>
                    <a:cubicBezTo>
                      <a:pt x="454" y="498"/>
                      <a:pt x="454" y="498"/>
                      <a:pt x="454" y="498"/>
                    </a:cubicBezTo>
                    <a:cubicBezTo>
                      <a:pt x="454" y="474"/>
                      <a:pt x="473" y="454"/>
                      <a:pt x="497" y="454"/>
                    </a:cubicBezTo>
                    <a:cubicBezTo>
                      <a:pt x="652" y="454"/>
                      <a:pt x="652" y="454"/>
                      <a:pt x="652" y="454"/>
                    </a:cubicBezTo>
                    <a:cubicBezTo>
                      <a:pt x="676" y="454"/>
                      <a:pt x="696" y="435"/>
                      <a:pt x="696" y="411"/>
                    </a:cubicBezTo>
                    <a:cubicBezTo>
                      <a:pt x="696" y="44"/>
                      <a:pt x="696" y="44"/>
                      <a:pt x="696" y="44"/>
                    </a:cubicBezTo>
                    <a:cubicBezTo>
                      <a:pt x="696" y="20"/>
                      <a:pt x="676" y="0"/>
                      <a:pt x="652" y="0"/>
                    </a:cubicBezTo>
                    <a:cubicBezTo>
                      <a:pt x="285" y="0"/>
                      <a:pt x="285" y="0"/>
                      <a:pt x="285" y="0"/>
                    </a:cubicBezTo>
                    <a:cubicBezTo>
                      <a:pt x="261" y="0"/>
                      <a:pt x="242" y="20"/>
                      <a:pt x="242" y="44"/>
                    </a:cubicBezTo>
                    <a:close/>
                    <a:moveTo>
                      <a:pt x="599" y="401"/>
                    </a:moveTo>
                    <a:cubicBezTo>
                      <a:pt x="444" y="401"/>
                      <a:pt x="444" y="401"/>
                      <a:pt x="444" y="401"/>
                    </a:cubicBezTo>
                    <a:cubicBezTo>
                      <a:pt x="420" y="401"/>
                      <a:pt x="401" y="421"/>
                      <a:pt x="401" y="445"/>
                    </a:cubicBezTo>
                    <a:cubicBezTo>
                      <a:pt x="401" y="600"/>
                      <a:pt x="401" y="600"/>
                      <a:pt x="401" y="600"/>
                    </a:cubicBezTo>
                    <a:cubicBezTo>
                      <a:pt x="401" y="624"/>
                      <a:pt x="381" y="643"/>
                      <a:pt x="357" y="643"/>
                    </a:cubicBezTo>
                    <a:cubicBezTo>
                      <a:pt x="96" y="643"/>
                      <a:pt x="96" y="643"/>
                      <a:pt x="96" y="643"/>
                    </a:cubicBezTo>
                    <a:cubicBezTo>
                      <a:pt x="72" y="643"/>
                      <a:pt x="53" y="624"/>
                      <a:pt x="53" y="600"/>
                    </a:cubicBezTo>
                    <a:cubicBezTo>
                      <a:pt x="53" y="339"/>
                      <a:pt x="53" y="339"/>
                      <a:pt x="53" y="339"/>
                    </a:cubicBezTo>
                    <a:cubicBezTo>
                      <a:pt x="53" y="315"/>
                      <a:pt x="72" y="295"/>
                      <a:pt x="96" y="295"/>
                    </a:cubicBezTo>
                    <a:cubicBezTo>
                      <a:pt x="251" y="295"/>
                      <a:pt x="251" y="295"/>
                      <a:pt x="251" y="295"/>
                    </a:cubicBezTo>
                    <a:cubicBezTo>
                      <a:pt x="275" y="295"/>
                      <a:pt x="295" y="276"/>
                      <a:pt x="295" y="252"/>
                    </a:cubicBezTo>
                    <a:cubicBezTo>
                      <a:pt x="295" y="97"/>
                      <a:pt x="295" y="97"/>
                      <a:pt x="295" y="97"/>
                    </a:cubicBezTo>
                    <a:cubicBezTo>
                      <a:pt x="295" y="73"/>
                      <a:pt x="314" y="53"/>
                      <a:pt x="338" y="53"/>
                    </a:cubicBezTo>
                    <a:cubicBezTo>
                      <a:pt x="599" y="53"/>
                      <a:pt x="599" y="53"/>
                      <a:pt x="599" y="53"/>
                    </a:cubicBezTo>
                    <a:cubicBezTo>
                      <a:pt x="623" y="53"/>
                      <a:pt x="643" y="73"/>
                      <a:pt x="643" y="97"/>
                    </a:cubicBezTo>
                    <a:cubicBezTo>
                      <a:pt x="643" y="358"/>
                      <a:pt x="643" y="358"/>
                      <a:pt x="643" y="358"/>
                    </a:cubicBezTo>
                    <a:cubicBezTo>
                      <a:pt x="643" y="382"/>
                      <a:pt x="623" y="401"/>
                      <a:pt x="599" y="401"/>
                    </a:cubicBezTo>
                    <a:close/>
                  </a:path>
                </a:pathLst>
              </a:custGeom>
              <a:solidFill>
                <a:srgbClr val="60BB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80" name="Freeform 40">
                <a:extLst>
                  <a:ext uri="{FF2B5EF4-FFF2-40B4-BE49-F238E27FC236}">
                    <a16:creationId xmlns:a16="http://schemas.microsoft.com/office/drawing/2014/main" id="{BB3A7CB0-A0A8-E942-A697-B31FB195B988}"/>
                  </a:ext>
                </a:extLst>
              </p:cNvPr>
              <p:cNvSpPr>
                <a:spLocks/>
              </p:cNvSpPr>
              <p:nvPr/>
            </p:nvSpPr>
            <p:spPr bwMode="auto">
              <a:xfrm>
                <a:off x="15460663" y="2754313"/>
                <a:ext cx="909638" cy="909638"/>
              </a:xfrm>
              <a:custGeom>
                <a:avLst/>
                <a:gdLst>
                  <a:gd name="T0" fmla="*/ 0 w 242"/>
                  <a:gd name="T1" fmla="*/ 44 h 242"/>
                  <a:gd name="T2" fmla="*/ 0 w 242"/>
                  <a:gd name="T3" fmla="*/ 199 h 242"/>
                  <a:gd name="T4" fmla="*/ 43 w 242"/>
                  <a:gd name="T5" fmla="*/ 242 h 242"/>
                  <a:gd name="T6" fmla="*/ 198 w 242"/>
                  <a:gd name="T7" fmla="*/ 242 h 242"/>
                  <a:gd name="T8" fmla="*/ 242 w 242"/>
                  <a:gd name="T9" fmla="*/ 199 h 242"/>
                  <a:gd name="T10" fmla="*/ 242 w 242"/>
                  <a:gd name="T11" fmla="*/ 44 h 242"/>
                  <a:gd name="T12" fmla="*/ 198 w 242"/>
                  <a:gd name="T13" fmla="*/ 0 h 242"/>
                  <a:gd name="T14" fmla="*/ 43 w 242"/>
                  <a:gd name="T15" fmla="*/ 0 h 242"/>
                  <a:gd name="T16" fmla="*/ 0 w 242"/>
                  <a:gd name="T17" fmla="*/ 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242">
                    <a:moveTo>
                      <a:pt x="0" y="44"/>
                    </a:moveTo>
                    <a:cubicBezTo>
                      <a:pt x="0" y="199"/>
                      <a:pt x="0" y="199"/>
                      <a:pt x="0" y="199"/>
                    </a:cubicBezTo>
                    <a:cubicBezTo>
                      <a:pt x="0" y="223"/>
                      <a:pt x="19" y="242"/>
                      <a:pt x="43" y="242"/>
                    </a:cubicBezTo>
                    <a:cubicBezTo>
                      <a:pt x="198" y="242"/>
                      <a:pt x="198" y="242"/>
                      <a:pt x="198" y="242"/>
                    </a:cubicBezTo>
                    <a:cubicBezTo>
                      <a:pt x="222" y="242"/>
                      <a:pt x="242" y="223"/>
                      <a:pt x="242" y="199"/>
                    </a:cubicBezTo>
                    <a:cubicBezTo>
                      <a:pt x="242" y="44"/>
                      <a:pt x="242" y="44"/>
                      <a:pt x="242" y="44"/>
                    </a:cubicBezTo>
                    <a:cubicBezTo>
                      <a:pt x="242" y="20"/>
                      <a:pt x="222" y="0"/>
                      <a:pt x="198" y="0"/>
                    </a:cubicBezTo>
                    <a:cubicBezTo>
                      <a:pt x="43" y="0"/>
                      <a:pt x="43" y="0"/>
                      <a:pt x="43" y="0"/>
                    </a:cubicBezTo>
                    <a:cubicBezTo>
                      <a:pt x="19" y="0"/>
                      <a:pt x="0" y="20"/>
                      <a:pt x="0" y="44"/>
                    </a:cubicBezTo>
                    <a:close/>
                  </a:path>
                </a:pathLst>
              </a:custGeom>
              <a:solidFill>
                <a:srgbClr val="FFDA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grpSp>
          <p:nvGrpSpPr>
            <p:cNvPr id="427" name="Group 426">
              <a:extLst>
                <a:ext uri="{FF2B5EF4-FFF2-40B4-BE49-F238E27FC236}">
                  <a16:creationId xmlns:a16="http://schemas.microsoft.com/office/drawing/2014/main" id="{60628D68-30A7-4447-9164-256B2F2AE57E}"/>
                </a:ext>
              </a:extLst>
            </p:cNvPr>
            <p:cNvGrpSpPr>
              <a:grpSpLocks noChangeAspect="1"/>
            </p:cNvGrpSpPr>
            <p:nvPr/>
          </p:nvGrpSpPr>
          <p:grpSpPr>
            <a:xfrm>
              <a:off x="3181678" y="1465707"/>
              <a:ext cx="303913" cy="301620"/>
              <a:chOff x="12650788" y="2530476"/>
              <a:chExt cx="2943225" cy="2921000"/>
            </a:xfrm>
          </p:grpSpPr>
          <p:sp>
            <p:nvSpPr>
              <p:cNvPr id="467" name="Freeform 42">
                <a:extLst>
                  <a:ext uri="{FF2B5EF4-FFF2-40B4-BE49-F238E27FC236}">
                    <a16:creationId xmlns:a16="http://schemas.microsoft.com/office/drawing/2014/main" id="{2EA4743E-1C76-6F45-A6FA-5B6CD71455DC}"/>
                  </a:ext>
                </a:extLst>
              </p:cNvPr>
              <p:cNvSpPr>
                <a:spLocks/>
              </p:cNvSpPr>
              <p:nvPr/>
            </p:nvSpPr>
            <p:spPr bwMode="auto">
              <a:xfrm>
                <a:off x="12658726" y="2530476"/>
                <a:ext cx="2935287" cy="2921000"/>
              </a:xfrm>
              <a:custGeom>
                <a:avLst/>
                <a:gdLst>
                  <a:gd name="T0" fmla="*/ 681 w 780"/>
                  <a:gd name="T1" fmla="*/ 115 h 776"/>
                  <a:gd name="T2" fmla="*/ 432 w 780"/>
                  <a:gd name="T3" fmla="*/ 3 h 776"/>
                  <a:gd name="T4" fmla="*/ 179 w 780"/>
                  <a:gd name="T5" fmla="*/ 99 h 776"/>
                  <a:gd name="T6" fmla="*/ 179 w 780"/>
                  <a:gd name="T7" fmla="*/ 99 h 776"/>
                  <a:gd name="T8" fmla="*/ 113 w 780"/>
                  <a:gd name="T9" fmla="*/ 161 h 776"/>
                  <a:gd name="T10" fmla="*/ 113 w 780"/>
                  <a:gd name="T11" fmla="*/ 161 h 776"/>
                  <a:gd name="T12" fmla="*/ 3 w 780"/>
                  <a:gd name="T13" fmla="*/ 409 h 776"/>
                  <a:gd name="T14" fmla="*/ 101 w 780"/>
                  <a:gd name="T15" fmla="*/ 664 h 776"/>
                  <a:gd name="T16" fmla="*/ 348 w 780"/>
                  <a:gd name="T17" fmla="*/ 773 h 776"/>
                  <a:gd name="T18" fmla="*/ 604 w 780"/>
                  <a:gd name="T19" fmla="*/ 674 h 776"/>
                  <a:gd name="T20" fmla="*/ 680 w 780"/>
                  <a:gd name="T21" fmla="*/ 601 h 776"/>
                  <a:gd name="T22" fmla="*/ 777 w 780"/>
                  <a:gd name="T23" fmla="*/ 367 h 776"/>
                  <a:gd name="T24" fmla="*/ 681 w 780"/>
                  <a:gd name="T25" fmla="*/ 1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0" h="776">
                    <a:moveTo>
                      <a:pt x="681" y="115"/>
                    </a:moveTo>
                    <a:cubicBezTo>
                      <a:pt x="619" y="48"/>
                      <a:pt x="531" y="6"/>
                      <a:pt x="432" y="3"/>
                    </a:cubicBezTo>
                    <a:cubicBezTo>
                      <a:pt x="335" y="0"/>
                      <a:pt x="245" y="37"/>
                      <a:pt x="179" y="99"/>
                    </a:cubicBezTo>
                    <a:cubicBezTo>
                      <a:pt x="179" y="99"/>
                      <a:pt x="179" y="99"/>
                      <a:pt x="179" y="99"/>
                    </a:cubicBezTo>
                    <a:cubicBezTo>
                      <a:pt x="113" y="161"/>
                      <a:pt x="113" y="161"/>
                      <a:pt x="113" y="161"/>
                    </a:cubicBezTo>
                    <a:cubicBezTo>
                      <a:pt x="113" y="161"/>
                      <a:pt x="113" y="161"/>
                      <a:pt x="113" y="161"/>
                    </a:cubicBezTo>
                    <a:cubicBezTo>
                      <a:pt x="48" y="224"/>
                      <a:pt x="6" y="311"/>
                      <a:pt x="3" y="409"/>
                    </a:cubicBezTo>
                    <a:cubicBezTo>
                      <a:pt x="0" y="507"/>
                      <a:pt x="38" y="597"/>
                      <a:pt x="101" y="664"/>
                    </a:cubicBezTo>
                    <a:cubicBezTo>
                      <a:pt x="164" y="729"/>
                      <a:pt x="251" y="771"/>
                      <a:pt x="348" y="773"/>
                    </a:cubicBezTo>
                    <a:cubicBezTo>
                      <a:pt x="447" y="776"/>
                      <a:pt x="538" y="738"/>
                      <a:pt x="604" y="674"/>
                    </a:cubicBezTo>
                    <a:cubicBezTo>
                      <a:pt x="680" y="601"/>
                      <a:pt x="680" y="601"/>
                      <a:pt x="680" y="601"/>
                    </a:cubicBezTo>
                    <a:cubicBezTo>
                      <a:pt x="738" y="540"/>
                      <a:pt x="774" y="458"/>
                      <a:pt x="777" y="367"/>
                    </a:cubicBezTo>
                    <a:cubicBezTo>
                      <a:pt x="780" y="270"/>
                      <a:pt x="743" y="181"/>
                      <a:pt x="681" y="115"/>
                    </a:cubicBezTo>
                    <a:close/>
                  </a:path>
                </a:pathLst>
              </a:custGeom>
              <a:solidFill>
                <a:srgbClr val="289A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68" name="Freeform 43">
                <a:extLst>
                  <a:ext uri="{FF2B5EF4-FFF2-40B4-BE49-F238E27FC236}">
                    <a16:creationId xmlns:a16="http://schemas.microsoft.com/office/drawing/2014/main" id="{3B0B6A3B-742A-184B-AB95-AE67B250495D}"/>
                  </a:ext>
                </a:extLst>
              </p:cNvPr>
              <p:cNvSpPr>
                <a:spLocks/>
              </p:cNvSpPr>
              <p:nvPr/>
            </p:nvSpPr>
            <p:spPr bwMode="auto">
              <a:xfrm>
                <a:off x="12658726" y="2530476"/>
                <a:ext cx="2562225" cy="2498725"/>
              </a:xfrm>
              <a:custGeom>
                <a:avLst/>
                <a:gdLst>
                  <a:gd name="T0" fmla="*/ 432 w 681"/>
                  <a:gd name="T1" fmla="*/ 3 h 664"/>
                  <a:gd name="T2" fmla="*/ 179 w 681"/>
                  <a:gd name="T3" fmla="*/ 99 h 664"/>
                  <a:gd name="T4" fmla="*/ 179 w 681"/>
                  <a:gd name="T5" fmla="*/ 99 h 664"/>
                  <a:gd name="T6" fmla="*/ 113 w 681"/>
                  <a:gd name="T7" fmla="*/ 161 h 664"/>
                  <a:gd name="T8" fmla="*/ 113 w 681"/>
                  <a:gd name="T9" fmla="*/ 162 h 664"/>
                  <a:gd name="T10" fmla="*/ 3 w 681"/>
                  <a:gd name="T11" fmla="*/ 409 h 664"/>
                  <a:gd name="T12" fmla="*/ 101 w 681"/>
                  <a:gd name="T13" fmla="*/ 664 h 664"/>
                  <a:gd name="T14" fmla="*/ 681 w 681"/>
                  <a:gd name="T15" fmla="*/ 115 h 664"/>
                  <a:gd name="T16" fmla="*/ 432 w 681"/>
                  <a:gd name="T17" fmla="*/ 3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1" h="664">
                    <a:moveTo>
                      <a:pt x="432" y="3"/>
                    </a:moveTo>
                    <a:cubicBezTo>
                      <a:pt x="335" y="0"/>
                      <a:pt x="245" y="37"/>
                      <a:pt x="179" y="99"/>
                    </a:cubicBezTo>
                    <a:cubicBezTo>
                      <a:pt x="179" y="99"/>
                      <a:pt x="179" y="99"/>
                      <a:pt x="179" y="99"/>
                    </a:cubicBezTo>
                    <a:cubicBezTo>
                      <a:pt x="113" y="161"/>
                      <a:pt x="113" y="161"/>
                      <a:pt x="113" y="161"/>
                    </a:cubicBezTo>
                    <a:cubicBezTo>
                      <a:pt x="113" y="162"/>
                      <a:pt x="113" y="162"/>
                      <a:pt x="113" y="162"/>
                    </a:cubicBezTo>
                    <a:cubicBezTo>
                      <a:pt x="48" y="224"/>
                      <a:pt x="6" y="311"/>
                      <a:pt x="3" y="409"/>
                    </a:cubicBezTo>
                    <a:cubicBezTo>
                      <a:pt x="0" y="508"/>
                      <a:pt x="38" y="598"/>
                      <a:pt x="101" y="664"/>
                    </a:cubicBezTo>
                    <a:cubicBezTo>
                      <a:pt x="681" y="115"/>
                      <a:pt x="681" y="115"/>
                      <a:pt x="681" y="115"/>
                    </a:cubicBezTo>
                    <a:cubicBezTo>
                      <a:pt x="619" y="49"/>
                      <a:pt x="531" y="6"/>
                      <a:pt x="432" y="3"/>
                    </a:cubicBezTo>
                    <a:close/>
                  </a:path>
                </a:pathLst>
              </a:custGeom>
              <a:solidFill>
                <a:srgbClr val="51B9E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69" name="Freeform 44">
                <a:extLst>
                  <a:ext uri="{FF2B5EF4-FFF2-40B4-BE49-F238E27FC236}">
                    <a16:creationId xmlns:a16="http://schemas.microsoft.com/office/drawing/2014/main" id="{3D36C462-DAF9-C847-813A-B4A1026A82C9}"/>
                  </a:ext>
                </a:extLst>
              </p:cNvPr>
              <p:cNvSpPr>
                <a:spLocks/>
              </p:cNvSpPr>
              <p:nvPr/>
            </p:nvSpPr>
            <p:spPr bwMode="auto">
              <a:xfrm>
                <a:off x="13038138" y="2963863"/>
                <a:ext cx="2555875" cy="2487613"/>
              </a:xfrm>
              <a:custGeom>
                <a:avLst/>
                <a:gdLst>
                  <a:gd name="T0" fmla="*/ 0 w 679"/>
                  <a:gd name="T1" fmla="*/ 549 h 661"/>
                  <a:gd name="T2" fmla="*/ 247 w 679"/>
                  <a:gd name="T3" fmla="*/ 659 h 661"/>
                  <a:gd name="T4" fmla="*/ 503 w 679"/>
                  <a:gd name="T5" fmla="*/ 559 h 661"/>
                  <a:gd name="T6" fmla="*/ 579 w 679"/>
                  <a:gd name="T7" fmla="*/ 487 h 661"/>
                  <a:gd name="T8" fmla="*/ 673 w 679"/>
                  <a:gd name="T9" fmla="*/ 294 h 661"/>
                  <a:gd name="T10" fmla="*/ 676 w 679"/>
                  <a:gd name="T11" fmla="*/ 253 h 661"/>
                  <a:gd name="T12" fmla="*/ 580 w 679"/>
                  <a:gd name="T13" fmla="*/ 0 h 661"/>
                  <a:gd name="T14" fmla="*/ 0 w 679"/>
                  <a:gd name="T15" fmla="*/ 54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9" h="661">
                    <a:moveTo>
                      <a:pt x="0" y="549"/>
                    </a:moveTo>
                    <a:cubicBezTo>
                      <a:pt x="63" y="614"/>
                      <a:pt x="150" y="656"/>
                      <a:pt x="247" y="659"/>
                    </a:cubicBezTo>
                    <a:cubicBezTo>
                      <a:pt x="346" y="661"/>
                      <a:pt x="437" y="623"/>
                      <a:pt x="503" y="559"/>
                    </a:cubicBezTo>
                    <a:cubicBezTo>
                      <a:pt x="579" y="487"/>
                      <a:pt x="579" y="487"/>
                      <a:pt x="579" y="487"/>
                    </a:cubicBezTo>
                    <a:cubicBezTo>
                      <a:pt x="628" y="435"/>
                      <a:pt x="662" y="368"/>
                      <a:pt x="673" y="294"/>
                    </a:cubicBezTo>
                    <a:cubicBezTo>
                      <a:pt x="674" y="280"/>
                      <a:pt x="676" y="267"/>
                      <a:pt x="676" y="253"/>
                    </a:cubicBezTo>
                    <a:cubicBezTo>
                      <a:pt x="679" y="155"/>
                      <a:pt x="642" y="66"/>
                      <a:pt x="580" y="0"/>
                    </a:cubicBezTo>
                    <a:lnTo>
                      <a:pt x="0" y="549"/>
                    </a:lnTo>
                    <a:close/>
                  </a:path>
                </a:pathLst>
              </a:custGeom>
              <a:solidFill>
                <a:srgbClr val="2680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70" name="Freeform 45">
                <a:extLst>
                  <a:ext uri="{FF2B5EF4-FFF2-40B4-BE49-F238E27FC236}">
                    <a16:creationId xmlns:a16="http://schemas.microsoft.com/office/drawing/2014/main" id="{C8496956-4F45-684D-9B9D-CB94DBD99A26}"/>
                  </a:ext>
                </a:extLst>
              </p:cNvPr>
              <p:cNvSpPr>
                <a:spLocks/>
              </p:cNvSpPr>
              <p:nvPr/>
            </p:nvSpPr>
            <p:spPr bwMode="auto">
              <a:xfrm>
                <a:off x="12650788" y="2752726"/>
                <a:ext cx="2709862" cy="2690813"/>
              </a:xfrm>
              <a:custGeom>
                <a:avLst/>
                <a:gdLst>
                  <a:gd name="T0" fmla="*/ 715 w 720"/>
                  <a:gd name="T1" fmla="*/ 370 h 715"/>
                  <a:gd name="T2" fmla="*/ 430 w 720"/>
                  <a:gd name="T3" fmla="*/ 708 h 715"/>
                  <a:gd name="T4" fmla="*/ 350 w 720"/>
                  <a:gd name="T5" fmla="*/ 715 h 715"/>
                  <a:gd name="T6" fmla="*/ 5 w 720"/>
                  <a:gd name="T7" fmla="*/ 350 h 715"/>
                  <a:gd name="T8" fmla="*/ 370 w 720"/>
                  <a:gd name="T9" fmla="*/ 5 h 715"/>
                  <a:gd name="T10" fmla="*/ 715 w 720"/>
                  <a:gd name="T11" fmla="*/ 370 h 715"/>
                </a:gdLst>
                <a:ahLst/>
                <a:cxnLst>
                  <a:cxn ang="0">
                    <a:pos x="T0" y="T1"/>
                  </a:cxn>
                  <a:cxn ang="0">
                    <a:pos x="T2" y="T3"/>
                  </a:cxn>
                  <a:cxn ang="0">
                    <a:pos x="T4" y="T5"/>
                  </a:cxn>
                  <a:cxn ang="0">
                    <a:pos x="T6" y="T7"/>
                  </a:cxn>
                  <a:cxn ang="0">
                    <a:pos x="T8" y="T9"/>
                  </a:cxn>
                  <a:cxn ang="0">
                    <a:pos x="T10" y="T11"/>
                  </a:cxn>
                </a:cxnLst>
                <a:rect l="0" t="0" r="r" b="b"/>
                <a:pathLst>
                  <a:path w="720" h="715">
                    <a:moveTo>
                      <a:pt x="715" y="370"/>
                    </a:moveTo>
                    <a:cubicBezTo>
                      <a:pt x="710" y="538"/>
                      <a:pt x="589" y="676"/>
                      <a:pt x="430" y="708"/>
                    </a:cubicBezTo>
                    <a:cubicBezTo>
                      <a:pt x="404" y="713"/>
                      <a:pt x="378" y="715"/>
                      <a:pt x="350" y="715"/>
                    </a:cubicBezTo>
                    <a:cubicBezTo>
                      <a:pt x="154" y="709"/>
                      <a:pt x="0" y="546"/>
                      <a:pt x="5" y="350"/>
                    </a:cubicBezTo>
                    <a:cubicBezTo>
                      <a:pt x="11" y="154"/>
                      <a:pt x="174" y="0"/>
                      <a:pt x="370" y="5"/>
                    </a:cubicBezTo>
                    <a:cubicBezTo>
                      <a:pt x="566" y="10"/>
                      <a:pt x="720" y="174"/>
                      <a:pt x="715" y="370"/>
                    </a:cubicBezTo>
                    <a:close/>
                  </a:path>
                </a:pathLst>
              </a:custGeom>
              <a:solidFill>
                <a:srgbClr val="289A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71" name="Freeform 46">
                <a:extLst>
                  <a:ext uri="{FF2B5EF4-FFF2-40B4-BE49-F238E27FC236}">
                    <a16:creationId xmlns:a16="http://schemas.microsoft.com/office/drawing/2014/main" id="{00ED012C-C19B-3C4C-8A22-5464A70A8D08}"/>
                  </a:ext>
                </a:extLst>
              </p:cNvPr>
              <p:cNvSpPr>
                <a:spLocks/>
              </p:cNvSpPr>
              <p:nvPr/>
            </p:nvSpPr>
            <p:spPr bwMode="auto">
              <a:xfrm>
                <a:off x="13208000" y="3803651"/>
                <a:ext cx="508000" cy="568325"/>
              </a:xfrm>
              <a:custGeom>
                <a:avLst/>
                <a:gdLst>
                  <a:gd name="T0" fmla="*/ 9 w 320"/>
                  <a:gd name="T1" fmla="*/ 0 h 358"/>
                  <a:gd name="T2" fmla="*/ 81 w 320"/>
                  <a:gd name="T3" fmla="*/ 2 h 358"/>
                  <a:gd name="T4" fmla="*/ 237 w 320"/>
                  <a:gd name="T5" fmla="*/ 222 h 358"/>
                  <a:gd name="T6" fmla="*/ 244 w 320"/>
                  <a:gd name="T7" fmla="*/ 7 h 358"/>
                  <a:gd name="T8" fmla="*/ 320 w 320"/>
                  <a:gd name="T9" fmla="*/ 9 h 358"/>
                  <a:gd name="T10" fmla="*/ 311 w 320"/>
                  <a:gd name="T11" fmla="*/ 358 h 358"/>
                  <a:gd name="T12" fmla="*/ 244 w 320"/>
                  <a:gd name="T13" fmla="*/ 355 h 358"/>
                  <a:gd name="T14" fmla="*/ 81 w 320"/>
                  <a:gd name="T15" fmla="*/ 130 h 358"/>
                  <a:gd name="T16" fmla="*/ 76 w 320"/>
                  <a:gd name="T17" fmla="*/ 350 h 358"/>
                  <a:gd name="T18" fmla="*/ 0 w 320"/>
                  <a:gd name="T19" fmla="*/ 348 h 358"/>
                  <a:gd name="T20" fmla="*/ 9 w 320"/>
                  <a:gd name="T21"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358">
                    <a:moveTo>
                      <a:pt x="9" y="0"/>
                    </a:moveTo>
                    <a:lnTo>
                      <a:pt x="81" y="2"/>
                    </a:lnTo>
                    <a:lnTo>
                      <a:pt x="237" y="222"/>
                    </a:lnTo>
                    <a:lnTo>
                      <a:pt x="244" y="7"/>
                    </a:lnTo>
                    <a:lnTo>
                      <a:pt x="320" y="9"/>
                    </a:lnTo>
                    <a:lnTo>
                      <a:pt x="311" y="358"/>
                    </a:lnTo>
                    <a:lnTo>
                      <a:pt x="244" y="355"/>
                    </a:lnTo>
                    <a:lnTo>
                      <a:pt x="81" y="130"/>
                    </a:lnTo>
                    <a:lnTo>
                      <a:pt x="76" y="350"/>
                    </a:lnTo>
                    <a:lnTo>
                      <a:pt x="0" y="348"/>
                    </a:lnTo>
                    <a:lnTo>
                      <a:pt x="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72" name="Freeform 47">
                <a:extLst>
                  <a:ext uri="{FF2B5EF4-FFF2-40B4-BE49-F238E27FC236}">
                    <a16:creationId xmlns:a16="http://schemas.microsoft.com/office/drawing/2014/main" id="{15EBFE8C-3904-B340-8872-B951F9759C16}"/>
                  </a:ext>
                </a:extLst>
              </p:cNvPr>
              <p:cNvSpPr>
                <a:spLocks/>
              </p:cNvSpPr>
              <p:nvPr/>
            </p:nvSpPr>
            <p:spPr bwMode="auto">
              <a:xfrm>
                <a:off x="13798550" y="3817938"/>
                <a:ext cx="441325" cy="571500"/>
              </a:xfrm>
              <a:custGeom>
                <a:avLst/>
                <a:gdLst>
                  <a:gd name="T0" fmla="*/ 62 w 117"/>
                  <a:gd name="T1" fmla="*/ 152 h 152"/>
                  <a:gd name="T2" fmla="*/ 29 w 117"/>
                  <a:gd name="T3" fmla="*/ 145 h 152"/>
                  <a:gd name="T4" fmla="*/ 0 w 117"/>
                  <a:gd name="T5" fmla="*/ 126 h 152"/>
                  <a:gd name="T6" fmla="*/ 20 w 117"/>
                  <a:gd name="T7" fmla="*/ 104 h 152"/>
                  <a:gd name="T8" fmla="*/ 40 w 117"/>
                  <a:gd name="T9" fmla="*/ 117 h 152"/>
                  <a:gd name="T10" fmla="*/ 63 w 117"/>
                  <a:gd name="T11" fmla="*/ 123 h 152"/>
                  <a:gd name="T12" fmla="*/ 79 w 117"/>
                  <a:gd name="T13" fmla="*/ 120 h 152"/>
                  <a:gd name="T14" fmla="*/ 85 w 117"/>
                  <a:gd name="T15" fmla="*/ 110 h 152"/>
                  <a:gd name="T16" fmla="*/ 85 w 117"/>
                  <a:gd name="T17" fmla="*/ 109 h 152"/>
                  <a:gd name="T18" fmla="*/ 84 w 117"/>
                  <a:gd name="T19" fmla="*/ 104 h 152"/>
                  <a:gd name="T20" fmla="*/ 80 w 117"/>
                  <a:gd name="T21" fmla="*/ 99 h 152"/>
                  <a:gd name="T22" fmla="*/ 71 w 117"/>
                  <a:gd name="T23" fmla="*/ 95 h 152"/>
                  <a:gd name="T24" fmla="*/ 56 w 117"/>
                  <a:gd name="T25" fmla="*/ 90 h 152"/>
                  <a:gd name="T26" fmla="*/ 36 w 117"/>
                  <a:gd name="T27" fmla="*/ 83 h 152"/>
                  <a:gd name="T28" fmla="*/ 20 w 117"/>
                  <a:gd name="T29" fmla="*/ 74 h 152"/>
                  <a:gd name="T30" fmla="*/ 11 w 117"/>
                  <a:gd name="T31" fmla="*/ 62 h 152"/>
                  <a:gd name="T32" fmla="*/ 8 w 117"/>
                  <a:gd name="T33" fmla="*/ 43 h 152"/>
                  <a:gd name="T34" fmla="*/ 8 w 117"/>
                  <a:gd name="T35" fmla="*/ 43 h 152"/>
                  <a:gd name="T36" fmla="*/ 12 w 117"/>
                  <a:gd name="T37" fmla="*/ 25 h 152"/>
                  <a:gd name="T38" fmla="*/ 23 w 117"/>
                  <a:gd name="T39" fmla="*/ 11 h 152"/>
                  <a:gd name="T40" fmla="*/ 40 w 117"/>
                  <a:gd name="T41" fmla="*/ 2 h 152"/>
                  <a:gd name="T42" fmla="*/ 61 w 117"/>
                  <a:gd name="T43" fmla="*/ 0 h 152"/>
                  <a:gd name="T44" fmla="*/ 90 w 117"/>
                  <a:gd name="T45" fmla="*/ 5 h 152"/>
                  <a:gd name="T46" fmla="*/ 115 w 117"/>
                  <a:gd name="T47" fmla="*/ 20 h 152"/>
                  <a:gd name="T48" fmla="*/ 97 w 117"/>
                  <a:gd name="T49" fmla="*/ 44 h 152"/>
                  <a:gd name="T50" fmla="*/ 78 w 117"/>
                  <a:gd name="T51" fmla="*/ 33 h 152"/>
                  <a:gd name="T52" fmla="*/ 59 w 117"/>
                  <a:gd name="T53" fmla="*/ 28 h 152"/>
                  <a:gd name="T54" fmla="*/ 45 w 117"/>
                  <a:gd name="T55" fmla="*/ 32 h 152"/>
                  <a:gd name="T56" fmla="*/ 40 w 117"/>
                  <a:gd name="T57" fmla="*/ 41 h 152"/>
                  <a:gd name="T58" fmla="*/ 40 w 117"/>
                  <a:gd name="T59" fmla="*/ 41 h 152"/>
                  <a:gd name="T60" fmla="*/ 41 w 117"/>
                  <a:gd name="T61" fmla="*/ 47 h 152"/>
                  <a:gd name="T62" fmla="*/ 46 w 117"/>
                  <a:gd name="T63" fmla="*/ 52 h 152"/>
                  <a:gd name="T64" fmla="*/ 56 w 117"/>
                  <a:gd name="T65" fmla="*/ 57 h 152"/>
                  <a:gd name="T66" fmla="*/ 71 w 117"/>
                  <a:gd name="T67" fmla="*/ 61 h 152"/>
                  <a:gd name="T68" fmla="*/ 91 w 117"/>
                  <a:gd name="T69" fmla="*/ 69 h 152"/>
                  <a:gd name="T70" fmla="*/ 106 w 117"/>
                  <a:gd name="T71" fmla="*/ 78 h 152"/>
                  <a:gd name="T72" fmla="*/ 114 w 117"/>
                  <a:gd name="T73" fmla="*/ 90 h 152"/>
                  <a:gd name="T74" fmla="*/ 117 w 117"/>
                  <a:gd name="T75" fmla="*/ 107 h 152"/>
                  <a:gd name="T76" fmla="*/ 117 w 117"/>
                  <a:gd name="T77" fmla="*/ 107 h 152"/>
                  <a:gd name="T78" fmla="*/ 112 w 117"/>
                  <a:gd name="T79" fmla="*/ 127 h 152"/>
                  <a:gd name="T80" fmla="*/ 101 w 117"/>
                  <a:gd name="T81" fmla="*/ 141 h 152"/>
                  <a:gd name="T82" fmla="*/ 84 w 117"/>
                  <a:gd name="T83" fmla="*/ 149 h 152"/>
                  <a:gd name="T84" fmla="*/ 62 w 117"/>
                  <a:gd name="T8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 h="152">
                    <a:moveTo>
                      <a:pt x="62" y="152"/>
                    </a:moveTo>
                    <a:cubicBezTo>
                      <a:pt x="51" y="151"/>
                      <a:pt x="40" y="149"/>
                      <a:pt x="29" y="145"/>
                    </a:cubicBezTo>
                    <a:cubicBezTo>
                      <a:pt x="18" y="141"/>
                      <a:pt x="9" y="135"/>
                      <a:pt x="0" y="126"/>
                    </a:cubicBezTo>
                    <a:cubicBezTo>
                      <a:pt x="20" y="104"/>
                      <a:pt x="20" y="104"/>
                      <a:pt x="20" y="104"/>
                    </a:cubicBezTo>
                    <a:cubicBezTo>
                      <a:pt x="26" y="110"/>
                      <a:pt x="33" y="114"/>
                      <a:pt x="40" y="117"/>
                    </a:cubicBezTo>
                    <a:cubicBezTo>
                      <a:pt x="47" y="121"/>
                      <a:pt x="55" y="123"/>
                      <a:pt x="63" y="123"/>
                    </a:cubicBezTo>
                    <a:cubicBezTo>
                      <a:pt x="70" y="123"/>
                      <a:pt x="75" y="122"/>
                      <a:pt x="79" y="120"/>
                    </a:cubicBezTo>
                    <a:cubicBezTo>
                      <a:pt x="83" y="117"/>
                      <a:pt x="85" y="114"/>
                      <a:pt x="85" y="110"/>
                    </a:cubicBezTo>
                    <a:cubicBezTo>
                      <a:pt x="85" y="109"/>
                      <a:pt x="85" y="109"/>
                      <a:pt x="85" y="109"/>
                    </a:cubicBezTo>
                    <a:cubicBezTo>
                      <a:pt x="85" y="107"/>
                      <a:pt x="85" y="105"/>
                      <a:pt x="84" y="104"/>
                    </a:cubicBezTo>
                    <a:cubicBezTo>
                      <a:pt x="83" y="102"/>
                      <a:pt x="82" y="100"/>
                      <a:pt x="80" y="99"/>
                    </a:cubicBezTo>
                    <a:cubicBezTo>
                      <a:pt x="77" y="98"/>
                      <a:pt x="74" y="96"/>
                      <a:pt x="71" y="95"/>
                    </a:cubicBezTo>
                    <a:cubicBezTo>
                      <a:pt x="67" y="93"/>
                      <a:pt x="62" y="91"/>
                      <a:pt x="56" y="90"/>
                    </a:cubicBezTo>
                    <a:cubicBezTo>
                      <a:pt x="48" y="88"/>
                      <a:pt x="42" y="85"/>
                      <a:pt x="36" y="83"/>
                    </a:cubicBezTo>
                    <a:cubicBezTo>
                      <a:pt x="30" y="81"/>
                      <a:pt x="24" y="78"/>
                      <a:pt x="20" y="74"/>
                    </a:cubicBezTo>
                    <a:cubicBezTo>
                      <a:pt x="16" y="71"/>
                      <a:pt x="13" y="67"/>
                      <a:pt x="11" y="62"/>
                    </a:cubicBezTo>
                    <a:cubicBezTo>
                      <a:pt x="9" y="57"/>
                      <a:pt x="8" y="51"/>
                      <a:pt x="8" y="43"/>
                    </a:cubicBezTo>
                    <a:cubicBezTo>
                      <a:pt x="8" y="43"/>
                      <a:pt x="8" y="43"/>
                      <a:pt x="8" y="43"/>
                    </a:cubicBezTo>
                    <a:cubicBezTo>
                      <a:pt x="8" y="36"/>
                      <a:pt x="10" y="30"/>
                      <a:pt x="12" y="25"/>
                    </a:cubicBezTo>
                    <a:cubicBezTo>
                      <a:pt x="15" y="19"/>
                      <a:pt x="18" y="15"/>
                      <a:pt x="23" y="11"/>
                    </a:cubicBezTo>
                    <a:cubicBezTo>
                      <a:pt x="28" y="7"/>
                      <a:pt x="33" y="4"/>
                      <a:pt x="40" y="2"/>
                    </a:cubicBezTo>
                    <a:cubicBezTo>
                      <a:pt x="46" y="0"/>
                      <a:pt x="53" y="0"/>
                      <a:pt x="61" y="0"/>
                    </a:cubicBezTo>
                    <a:cubicBezTo>
                      <a:pt x="71" y="0"/>
                      <a:pt x="81" y="2"/>
                      <a:pt x="90" y="5"/>
                    </a:cubicBezTo>
                    <a:cubicBezTo>
                      <a:pt x="99" y="9"/>
                      <a:pt x="107" y="14"/>
                      <a:pt x="115" y="20"/>
                    </a:cubicBezTo>
                    <a:cubicBezTo>
                      <a:pt x="97" y="44"/>
                      <a:pt x="97" y="44"/>
                      <a:pt x="97" y="44"/>
                    </a:cubicBezTo>
                    <a:cubicBezTo>
                      <a:pt x="91" y="39"/>
                      <a:pt x="84" y="36"/>
                      <a:pt x="78" y="33"/>
                    </a:cubicBezTo>
                    <a:cubicBezTo>
                      <a:pt x="72" y="30"/>
                      <a:pt x="66" y="29"/>
                      <a:pt x="59" y="28"/>
                    </a:cubicBezTo>
                    <a:cubicBezTo>
                      <a:pt x="53" y="28"/>
                      <a:pt x="48" y="29"/>
                      <a:pt x="45" y="32"/>
                    </a:cubicBezTo>
                    <a:cubicBezTo>
                      <a:pt x="42" y="34"/>
                      <a:pt x="40" y="37"/>
                      <a:pt x="40" y="41"/>
                    </a:cubicBezTo>
                    <a:cubicBezTo>
                      <a:pt x="40" y="41"/>
                      <a:pt x="40" y="41"/>
                      <a:pt x="40" y="41"/>
                    </a:cubicBezTo>
                    <a:cubicBezTo>
                      <a:pt x="40" y="44"/>
                      <a:pt x="40" y="46"/>
                      <a:pt x="41" y="47"/>
                    </a:cubicBezTo>
                    <a:cubicBezTo>
                      <a:pt x="42" y="49"/>
                      <a:pt x="44" y="51"/>
                      <a:pt x="46" y="52"/>
                    </a:cubicBezTo>
                    <a:cubicBezTo>
                      <a:pt x="48" y="54"/>
                      <a:pt x="52" y="55"/>
                      <a:pt x="56" y="57"/>
                    </a:cubicBezTo>
                    <a:cubicBezTo>
                      <a:pt x="60" y="58"/>
                      <a:pt x="65" y="60"/>
                      <a:pt x="71" y="61"/>
                    </a:cubicBezTo>
                    <a:cubicBezTo>
                      <a:pt x="79" y="64"/>
                      <a:pt x="85" y="66"/>
                      <a:pt x="91" y="69"/>
                    </a:cubicBezTo>
                    <a:cubicBezTo>
                      <a:pt x="97" y="71"/>
                      <a:pt x="102" y="74"/>
                      <a:pt x="106" y="78"/>
                    </a:cubicBezTo>
                    <a:cubicBezTo>
                      <a:pt x="110" y="81"/>
                      <a:pt x="112" y="86"/>
                      <a:pt x="114" y="90"/>
                    </a:cubicBezTo>
                    <a:cubicBezTo>
                      <a:pt x="116" y="95"/>
                      <a:pt x="117" y="101"/>
                      <a:pt x="117" y="107"/>
                    </a:cubicBezTo>
                    <a:cubicBezTo>
                      <a:pt x="117" y="107"/>
                      <a:pt x="117" y="107"/>
                      <a:pt x="117" y="107"/>
                    </a:cubicBezTo>
                    <a:cubicBezTo>
                      <a:pt x="117" y="115"/>
                      <a:pt x="115" y="121"/>
                      <a:pt x="112" y="127"/>
                    </a:cubicBezTo>
                    <a:cubicBezTo>
                      <a:pt x="110" y="132"/>
                      <a:pt x="106" y="137"/>
                      <a:pt x="101" y="141"/>
                    </a:cubicBezTo>
                    <a:cubicBezTo>
                      <a:pt x="96" y="145"/>
                      <a:pt x="90" y="147"/>
                      <a:pt x="84" y="149"/>
                    </a:cubicBezTo>
                    <a:cubicBezTo>
                      <a:pt x="77" y="151"/>
                      <a:pt x="70" y="152"/>
                      <a:pt x="62" y="15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73" name="Freeform 48">
                <a:extLst>
                  <a:ext uri="{FF2B5EF4-FFF2-40B4-BE49-F238E27FC236}">
                    <a16:creationId xmlns:a16="http://schemas.microsoft.com/office/drawing/2014/main" id="{35B45E17-3698-424B-B18E-537241CB6612}"/>
                  </a:ext>
                </a:extLst>
              </p:cNvPr>
              <p:cNvSpPr>
                <a:spLocks/>
              </p:cNvSpPr>
              <p:nvPr/>
            </p:nvSpPr>
            <p:spPr bwMode="auto">
              <a:xfrm>
                <a:off x="14298613" y="3833813"/>
                <a:ext cx="539750" cy="568325"/>
              </a:xfrm>
              <a:custGeom>
                <a:avLst/>
                <a:gdLst>
                  <a:gd name="T0" fmla="*/ 126 w 340"/>
                  <a:gd name="T1" fmla="*/ 175 h 358"/>
                  <a:gd name="T2" fmla="*/ 15 w 340"/>
                  <a:gd name="T3" fmla="*/ 0 h 358"/>
                  <a:gd name="T4" fmla="*/ 105 w 340"/>
                  <a:gd name="T5" fmla="*/ 2 h 358"/>
                  <a:gd name="T6" fmla="*/ 176 w 340"/>
                  <a:gd name="T7" fmla="*/ 118 h 358"/>
                  <a:gd name="T8" fmla="*/ 252 w 340"/>
                  <a:gd name="T9" fmla="*/ 7 h 358"/>
                  <a:gd name="T10" fmla="*/ 340 w 340"/>
                  <a:gd name="T11" fmla="*/ 9 h 358"/>
                  <a:gd name="T12" fmla="*/ 219 w 340"/>
                  <a:gd name="T13" fmla="*/ 177 h 358"/>
                  <a:gd name="T14" fmla="*/ 335 w 340"/>
                  <a:gd name="T15" fmla="*/ 358 h 358"/>
                  <a:gd name="T16" fmla="*/ 245 w 340"/>
                  <a:gd name="T17" fmla="*/ 355 h 358"/>
                  <a:gd name="T18" fmla="*/ 169 w 340"/>
                  <a:gd name="T19" fmla="*/ 234 h 358"/>
                  <a:gd name="T20" fmla="*/ 88 w 340"/>
                  <a:gd name="T21" fmla="*/ 350 h 358"/>
                  <a:gd name="T22" fmla="*/ 0 w 340"/>
                  <a:gd name="T23" fmla="*/ 348 h 358"/>
                  <a:gd name="T24" fmla="*/ 126 w 340"/>
                  <a:gd name="T25" fmla="*/ 17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58">
                    <a:moveTo>
                      <a:pt x="126" y="175"/>
                    </a:moveTo>
                    <a:lnTo>
                      <a:pt x="15" y="0"/>
                    </a:lnTo>
                    <a:lnTo>
                      <a:pt x="105" y="2"/>
                    </a:lnTo>
                    <a:lnTo>
                      <a:pt x="176" y="118"/>
                    </a:lnTo>
                    <a:lnTo>
                      <a:pt x="252" y="7"/>
                    </a:lnTo>
                    <a:lnTo>
                      <a:pt x="340" y="9"/>
                    </a:lnTo>
                    <a:lnTo>
                      <a:pt x="219" y="177"/>
                    </a:lnTo>
                    <a:lnTo>
                      <a:pt x="335" y="358"/>
                    </a:lnTo>
                    <a:lnTo>
                      <a:pt x="245" y="355"/>
                    </a:lnTo>
                    <a:lnTo>
                      <a:pt x="169" y="234"/>
                    </a:lnTo>
                    <a:lnTo>
                      <a:pt x="88" y="350"/>
                    </a:lnTo>
                    <a:lnTo>
                      <a:pt x="0" y="348"/>
                    </a:lnTo>
                    <a:lnTo>
                      <a:pt x="126" y="17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cxnSp>
          <p:nvCxnSpPr>
            <p:cNvPr id="428" name="Straight Connector 427">
              <a:extLst>
                <a:ext uri="{FF2B5EF4-FFF2-40B4-BE49-F238E27FC236}">
                  <a16:creationId xmlns:a16="http://schemas.microsoft.com/office/drawing/2014/main" id="{590B126D-0B04-EC4B-8009-D0B779746D7A}"/>
                </a:ext>
              </a:extLst>
            </p:cNvPr>
            <p:cNvCxnSpPr/>
            <p:nvPr/>
          </p:nvCxnSpPr>
          <p:spPr>
            <a:xfrm flipH="1">
              <a:off x="2441236" y="1844952"/>
              <a:ext cx="491523" cy="25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DABF9CC8-32F0-8140-B07A-FED678CFC9B1}"/>
                </a:ext>
              </a:extLst>
            </p:cNvPr>
            <p:cNvGrpSpPr>
              <a:grpSpLocks noChangeAspect="1"/>
            </p:cNvGrpSpPr>
            <p:nvPr/>
          </p:nvGrpSpPr>
          <p:grpSpPr>
            <a:xfrm>
              <a:off x="2219039" y="1632978"/>
              <a:ext cx="340449" cy="340067"/>
              <a:chOff x="12871451" y="892175"/>
              <a:chExt cx="5653088" cy="5646738"/>
            </a:xfrm>
          </p:grpSpPr>
          <p:sp>
            <p:nvSpPr>
              <p:cNvPr id="459" name="Freeform 52">
                <a:extLst>
                  <a:ext uri="{FF2B5EF4-FFF2-40B4-BE49-F238E27FC236}">
                    <a16:creationId xmlns:a16="http://schemas.microsoft.com/office/drawing/2014/main" id="{3B964F23-2363-D24F-95D2-B3298C6D9376}"/>
                  </a:ext>
                </a:extLst>
              </p:cNvPr>
              <p:cNvSpPr>
                <a:spLocks/>
              </p:cNvSpPr>
              <p:nvPr/>
            </p:nvSpPr>
            <p:spPr bwMode="auto">
              <a:xfrm>
                <a:off x="12871451" y="892175"/>
                <a:ext cx="5653088" cy="5646738"/>
              </a:xfrm>
              <a:custGeom>
                <a:avLst/>
                <a:gdLst>
                  <a:gd name="T0" fmla="*/ 1304 w 1504"/>
                  <a:gd name="T1" fmla="*/ 205 h 1503"/>
                  <a:gd name="T2" fmla="*/ 813 w 1504"/>
                  <a:gd name="T3" fmla="*/ 0 h 1503"/>
                  <a:gd name="T4" fmla="*/ 326 w 1504"/>
                  <a:gd name="T5" fmla="*/ 201 h 1503"/>
                  <a:gd name="T6" fmla="*/ 326 w 1504"/>
                  <a:gd name="T7" fmla="*/ 200 h 1503"/>
                  <a:gd name="T8" fmla="*/ 201 w 1504"/>
                  <a:gd name="T9" fmla="*/ 325 h 1503"/>
                  <a:gd name="T10" fmla="*/ 201 w 1504"/>
                  <a:gd name="T11" fmla="*/ 326 h 1503"/>
                  <a:gd name="T12" fmla="*/ 0 w 1504"/>
                  <a:gd name="T13" fmla="*/ 813 h 1503"/>
                  <a:gd name="T14" fmla="*/ 205 w 1504"/>
                  <a:gd name="T15" fmla="*/ 1303 h 1503"/>
                  <a:gd name="T16" fmla="*/ 691 w 1504"/>
                  <a:gd name="T17" fmla="*/ 1503 h 1503"/>
                  <a:gd name="T18" fmla="*/ 1184 w 1504"/>
                  <a:gd name="T19" fmla="*/ 1296 h 1503"/>
                  <a:gd name="T20" fmla="*/ 1327 w 1504"/>
                  <a:gd name="T21" fmla="*/ 1151 h 1503"/>
                  <a:gd name="T22" fmla="*/ 1504 w 1504"/>
                  <a:gd name="T23" fmla="*/ 691 h 1503"/>
                  <a:gd name="T24" fmla="*/ 1304 w 1504"/>
                  <a:gd name="T25" fmla="*/ 205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4" h="1503">
                    <a:moveTo>
                      <a:pt x="1304" y="205"/>
                    </a:moveTo>
                    <a:cubicBezTo>
                      <a:pt x="1178" y="79"/>
                      <a:pt x="1005" y="0"/>
                      <a:pt x="813" y="0"/>
                    </a:cubicBez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330" y="1427"/>
                      <a:pt x="502" y="1503"/>
                      <a:pt x="691" y="1503"/>
                    </a:cubicBezTo>
                    <a:cubicBezTo>
                      <a:pt x="884" y="1503"/>
                      <a:pt x="1059" y="1424"/>
                      <a:pt x="1184" y="1296"/>
                    </a:cubicBezTo>
                    <a:cubicBezTo>
                      <a:pt x="1327" y="1151"/>
                      <a:pt x="1327" y="1151"/>
                      <a:pt x="1327" y="1151"/>
                    </a:cubicBezTo>
                    <a:cubicBezTo>
                      <a:pt x="1436" y="1029"/>
                      <a:pt x="1504" y="868"/>
                      <a:pt x="1504" y="691"/>
                    </a:cubicBezTo>
                    <a:cubicBezTo>
                      <a:pt x="1504" y="501"/>
                      <a:pt x="1427" y="330"/>
                      <a:pt x="1304" y="205"/>
                    </a:cubicBezTo>
                    <a:close/>
                  </a:path>
                </a:pathLst>
              </a:custGeom>
              <a:solidFill>
                <a:srgbClr val="1A6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60" name="Freeform 53">
                <a:extLst>
                  <a:ext uri="{FF2B5EF4-FFF2-40B4-BE49-F238E27FC236}">
                    <a16:creationId xmlns:a16="http://schemas.microsoft.com/office/drawing/2014/main" id="{E3CE0103-8CDC-C548-B5C0-F85B5A52B53F}"/>
                  </a:ext>
                </a:extLst>
              </p:cNvPr>
              <p:cNvSpPr>
                <a:spLocks/>
              </p:cNvSpPr>
              <p:nvPr/>
            </p:nvSpPr>
            <p:spPr bwMode="auto">
              <a:xfrm>
                <a:off x="12871451" y="892175"/>
                <a:ext cx="4900613" cy="4895850"/>
              </a:xfrm>
              <a:custGeom>
                <a:avLst/>
                <a:gdLst>
                  <a:gd name="T0" fmla="*/ 813 w 1304"/>
                  <a:gd name="T1" fmla="*/ 0 h 1303"/>
                  <a:gd name="T2" fmla="*/ 326 w 1304"/>
                  <a:gd name="T3" fmla="*/ 201 h 1303"/>
                  <a:gd name="T4" fmla="*/ 326 w 1304"/>
                  <a:gd name="T5" fmla="*/ 200 h 1303"/>
                  <a:gd name="T6" fmla="*/ 201 w 1304"/>
                  <a:gd name="T7" fmla="*/ 325 h 1303"/>
                  <a:gd name="T8" fmla="*/ 201 w 1304"/>
                  <a:gd name="T9" fmla="*/ 326 h 1303"/>
                  <a:gd name="T10" fmla="*/ 0 w 1304"/>
                  <a:gd name="T11" fmla="*/ 813 h 1303"/>
                  <a:gd name="T12" fmla="*/ 205 w 1304"/>
                  <a:gd name="T13" fmla="*/ 1303 h 1303"/>
                  <a:gd name="T14" fmla="*/ 1304 w 1304"/>
                  <a:gd name="T15" fmla="*/ 205 h 1303"/>
                  <a:gd name="T16" fmla="*/ 813 w 1304"/>
                  <a:gd name="T17" fmla="*/ 0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4" h="1303">
                    <a:moveTo>
                      <a:pt x="813" y="0"/>
                    </a:move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1304" y="205"/>
                      <a:pt x="1304" y="205"/>
                      <a:pt x="1304" y="205"/>
                    </a:cubicBezTo>
                    <a:cubicBezTo>
                      <a:pt x="1178" y="79"/>
                      <a:pt x="1005" y="0"/>
                      <a:pt x="813" y="0"/>
                    </a:cubicBezTo>
                    <a:close/>
                  </a:path>
                </a:pathLst>
              </a:custGeom>
              <a:solidFill>
                <a:srgbClr val="2878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61" name="Freeform 54">
                <a:extLst>
                  <a:ext uri="{FF2B5EF4-FFF2-40B4-BE49-F238E27FC236}">
                    <a16:creationId xmlns:a16="http://schemas.microsoft.com/office/drawing/2014/main" id="{52D65035-1C16-984E-8B1A-868CC4DF6C36}"/>
                  </a:ext>
                </a:extLst>
              </p:cNvPr>
              <p:cNvSpPr>
                <a:spLocks/>
              </p:cNvSpPr>
              <p:nvPr/>
            </p:nvSpPr>
            <p:spPr bwMode="auto">
              <a:xfrm>
                <a:off x="13642976" y="1662113"/>
                <a:ext cx="4881563" cy="4876800"/>
              </a:xfrm>
              <a:custGeom>
                <a:avLst/>
                <a:gdLst>
                  <a:gd name="T0" fmla="*/ 0 w 1299"/>
                  <a:gd name="T1" fmla="*/ 1098 h 1298"/>
                  <a:gd name="T2" fmla="*/ 486 w 1299"/>
                  <a:gd name="T3" fmla="*/ 1298 h 1298"/>
                  <a:gd name="T4" fmla="*/ 979 w 1299"/>
                  <a:gd name="T5" fmla="*/ 1091 h 1298"/>
                  <a:gd name="T6" fmla="*/ 1122 w 1299"/>
                  <a:gd name="T7" fmla="*/ 946 h 1298"/>
                  <a:gd name="T8" fmla="*/ 1285 w 1299"/>
                  <a:gd name="T9" fmla="*/ 620 h 1298"/>
                  <a:gd name="T10" fmla="*/ 1299 w 1299"/>
                  <a:gd name="T11" fmla="*/ 486 h 1298"/>
                  <a:gd name="T12" fmla="*/ 1099 w 1299"/>
                  <a:gd name="T13" fmla="*/ 0 h 1298"/>
                  <a:gd name="T14" fmla="*/ 0 w 1299"/>
                  <a:gd name="T15" fmla="*/ 1098 h 1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9" h="1298">
                    <a:moveTo>
                      <a:pt x="0" y="1098"/>
                    </a:moveTo>
                    <a:cubicBezTo>
                      <a:pt x="125" y="1222"/>
                      <a:pt x="297" y="1298"/>
                      <a:pt x="486" y="1298"/>
                    </a:cubicBezTo>
                    <a:cubicBezTo>
                      <a:pt x="679" y="1298"/>
                      <a:pt x="854" y="1219"/>
                      <a:pt x="979" y="1091"/>
                    </a:cubicBezTo>
                    <a:cubicBezTo>
                      <a:pt x="1122" y="946"/>
                      <a:pt x="1122" y="946"/>
                      <a:pt x="1122" y="946"/>
                    </a:cubicBezTo>
                    <a:cubicBezTo>
                      <a:pt x="1203" y="856"/>
                      <a:pt x="1261" y="744"/>
                      <a:pt x="1285" y="620"/>
                    </a:cubicBezTo>
                    <a:cubicBezTo>
                      <a:pt x="1294" y="577"/>
                      <a:pt x="1299" y="532"/>
                      <a:pt x="1299" y="486"/>
                    </a:cubicBezTo>
                    <a:cubicBezTo>
                      <a:pt x="1299" y="296"/>
                      <a:pt x="1222" y="125"/>
                      <a:pt x="1099" y="0"/>
                    </a:cubicBezTo>
                    <a:lnTo>
                      <a:pt x="0" y="1098"/>
                    </a:lnTo>
                    <a:close/>
                  </a:path>
                </a:pathLst>
              </a:custGeom>
              <a:solidFill>
                <a:srgbClr val="14558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62" name="Freeform 55">
                <a:extLst>
                  <a:ext uri="{FF2B5EF4-FFF2-40B4-BE49-F238E27FC236}">
                    <a16:creationId xmlns:a16="http://schemas.microsoft.com/office/drawing/2014/main" id="{BE7E1A9A-7423-C840-8387-0B43F5395E2A}"/>
                  </a:ext>
                </a:extLst>
              </p:cNvPr>
              <p:cNvSpPr>
                <a:spLocks/>
              </p:cNvSpPr>
              <p:nvPr/>
            </p:nvSpPr>
            <p:spPr bwMode="auto">
              <a:xfrm>
                <a:off x="12871451" y="1350966"/>
                <a:ext cx="5194297" cy="5187947"/>
              </a:xfrm>
              <a:custGeom>
                <a:avLst/>
                <a:gdLst>
                  <a:gd name="T0" fmla="*/ 1382 w 1382"/>
                  <a:gd name="T1" fmla="*/ 691 h 1381"/>
                  <a:gd name="T2" fmla="*/ 808 w 1382"/>
                  <a:gd name="T3" fmla="*/ 1372 h 1381"/>
                  <a:gd name="T4" fmla="*/ 691 w 1382"/>
                  <a:gd name="T5" fmla="*/ 1381 h 1381"/>
                  <a:gd name="T6" fmla="*/ 0 w 1382"/>
                  <a:gd name="T7" fmla="*/ 691 h 1381"/>
                  <a:gd name="T8" fmla="*/ 691 w 1382"/>
                  <a:gd name="T9" fmla="*/ 0 h 1381"/>
                  <a:gd name="T10" fmla="*/ 1382 w 1382"/>
                  <a:gd name="T11" fmla="*/ 691 h 1381"/>
                </a:gdLst>
                <a:ahLst/>
                <a:cxnLst>
                  <a:cxn ang="0">
                    <a:pos x="T0" y="T1"/>
                  </a:cxn>
                  <a:cxn ang="0">
                    <a:pos x="T2" y="T3"/>
                  </a:cxn>
                  <a:cxn ang="0">
                    <a:pos x="T4" y="T5"/>
                  </a:cxn>
                  <a:cxn ang="0">
                    <a:pos x="T6" y="T7"/>
                  </a:cxn>
                  <a:cxn ang="0">
                    <a:pos x="T8" y="T9"/>
                  </a:cxn>
                  <a:cxn ang="0">
                    <a:pos x="T10" y="T11"/>
                  </a:cxn>
                </a:cxnLst>
                <a:rect l="0" t="0" r="r" b="b"/>
                <a:pathLst>
                  <a:path w="1382" h="1381">
                    <a:moveTo>
                      <a:pt x="1382" y="691"/>
                    </a:moveTo>
                    <a:cubicBezTo>
                      <a:pt x="1382" y="1032"/>
                      <a:pt x="1134" y="1316"/>
                      <a:pt x="808" y="1372"/>
                    </a:cubicBezTo>
                    <a:cubicBezTo>
                      <a:pt x="770" y="1378"/>
                      <a:pt x="731" y="1381"/>
                      <a:pt x="691" y="1381"/>
                    </a:cubicBezTo>
                    <a:cubicBezTo>
                      <a:pt x="310" y="1381"/>
                      <a:pt x="0" y="1072"/>
                      <a:pt x="0" y="691"/>
                    </a:cubicBezTo>
                    <a:cubicBezTo>
                      <a:pt x="0" y="309"/>
                      <a:pt x="310" y="0"/>
                      <a:pt x="691" y="0"/>
                    </a:cubicBezTo>
                    <a:cubicBezTo>
                      <a:pt x="1072" y="0"/>
                      <a:pt x="1382" y="309"/>
                      <a:pt x="1382" y="691"/>
                    </a:cubicBezTo>
                    <a:close/>
                  </a:path>
                </a:pathLst>
              </a:custGeom>
              <a:solidFill>
                <a:srgbClr val="1A6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63" name="Freeform 56">
                <a:extLst>
                  <a:ext uri="{FF2B5EF4-FFF2-40B4-BE49-F238E27FC236}">
                    <a16:creationId xmlns:a16="http://schemas.microsoft.com/office/drawing/2014/main" id="{930224A8-F43B-1744-8D80-7A50483B5397}"/>
                  </a:ext>
                </a:extLst>
              </p:cNvPr>
              <p:cNvSpPr>
                <a:spLocks/>
              </p:cNvSpPr>
              <p:nvPr/>
            </p:nvSpPr>
            <p:spPr bwMode="auto">
              <a:xfrm>
                <a:off x="14781213" y="1992313"/>
                <a:ext cx="1376363" cy="1555750"/>
              </a:xfrm>
              <a:custGeom>
                <a:avLst/>
                <a:gdLst>
                  <a:gd name="T0" fmla="*/ 289 w 867"/>
                  <a:gd name="T1" fmla="*/ 980 h 980"/>
                  <a:gd name="T2" fmla="*/ 289 w 867"/>
                  <a:gd name="T3" fmla="*/ 433 h 980"/>
                  <a:gd name="T4" fmla="*/ 0 w 867"/>
                  <a:gd name="T5" fmla="*/ 433 h 980"/>
                  <a:gd name="T6" fmla="*/ 433 w 867"/>
                  <a:gd name="T7" fmla="*/ 0 h 980"/>
                  <a:gd name="T8" fmla="*/ 867 w 867"/>
                  <a:gd name="T9" fmla="*/ 433 h 980"/>
                  <a:gd name="T10" fmla="*/ 578 w 867"/>
                  <a:gd name="T11" fmla="*/ 433 h 980"/>
                  <a:gd name="T12" fmla="*/ 578 w 867"/>
                  <a:gd name="T13" fmla="*/ 980 h 980"/>
                  <a:gd name="T14" fmla="*/ 289 w 867"/>
                  <a:gd name="T15" fmla="*/ 980 h 9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80">
                    <a:moveTo>
                      <a:pt x="289" y="980"/>
                    </a:moveTo>
                    <a:lnTo>
                      <a:pt x="289" y="433"/>
                    </a:lnTo>
                    <a:lnTo>
                      <a:pt x="0" y="433"/>
                    </a:lnTo>
                    <a:lnTo>
                      <a:pt x="433" y="0"/>
                    </a:lnTo>
                    <a:lnTo>
                      <a:pt x="867" y="433"/>
                    </a:lnTo>
                    <a:lnTo>
                      <a:pt x="578" y="433"/>
                    </a:lnTo>
                    <a:lnTo>
                      <a:pt x="578" y="980"/>
                    </a:lnTo>
                    <a:lnTo>
                      <a:pt x="289" y="9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64" name="Freeform 57">
                <a:extLst>
                  <a:ext uri="{FF2B5EF4-FFF2-40B4-BE49-F238E27FC236}">
                    <a16:creationId xmlns:a16="http://schemas.microsoft.com/office/drawing/2014/main" id="{94B4B3AF-6400-D143-8C9C-3A19E6CF4634}"/>
                  </a:ext>
                </a:extLst>
              </p:cNvPr>
              <p:cNvSpPr>
                <a:spLocks/>
              </p:cNvSpPr>
              <p:nvPr/>
            </p:nvSpPr>
            <p:spPr bwMode="auto">
              <a:xfrm>
                <a:off x="14781213" y="4344988"/>
                <a:ext cx="1376363" cy="1550988"/>
              </a:xfrm>
              <a:custGeom>
                <a:avLst/>
                <a:gdLst>
                  <a:gd name="T0" fmla="*/ 0 w 867"/>
                  <a:gd name="T1" fmla="*/ 544 h 977"/>
                  <a:gd name="T2" fmla="*/ 289 w 867"/>
                  <a:gd name="T3" fmla="*/ 544 h 977"/>
                  <a:gd name="T4" fmla="*/ 289 w 867"/>
                  <a:gd name="T5" fmla="*/ 0 h 977"/>
                  <a:gd name="T6" fmla="*/ 578 w 867"/>
                  <a:gd name="T7" fmla="*/ 0 h 977"/>
                  <a:gd name="T8" fmla="*/ 578 w 867"/>
                  <a:gd name="T9" fmla="*/ 544 h 977"/>
                  <a:gd name="T10" fmla="*/ 867 w 867"/>
                  <a:gd name="T11" fmla="*/ 544 h 977"/>
                  <a:gd name="T12" fmla="*/ 433 w 867"/>
                  <a:gd name="T13" fmla="*/ 977 h 977"/>
                  <a:gd name="T14" fmla="*/ 0 w 867"/>
                  <a:gd name="T15" fmla="*/ 544 h 9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77">
                    <a:moveTo>
                      <a:pt x="0" y="544"/>
                    </a:moveTo>
                    <a:lnTo>
                      <a:pt x="289" y="544"/>
                    </a:lnTo>
                    <a:lnTo>
                      <a:pt x="289" y="0"/>
                    </a:lnTo>
                    <a:lnTo>
                      <a:pt x="578" y="0"/>
                    </a:lnTo>
                    <a:lnTo>
                      <a:pt x="578" y="544"/>
                    </a:lnTo>
                    <a:lnTo>
                      <a:pt x="867" y="544"/>
                    </a:lnTo>
                    <a:lnTo>
                      <a:pt x="433" y="977"/>
                    </a:lnTo>
                    <a:lnTo>
                      <a:pt x="0" y="54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65" name="Freeform 58">
                <a:extLst>
                  <a:ext uri="{FF2B5EF4-FFF2-40B4-BE49-F238E27FC236}">
                    <a16:creationId xmlns:a16="http://schemas.microsoft.com/office/drawing/2014/main" id="{7C5A300B-DC3C-FF4B-A01B-62AB14810E81}"/>
                  </a:ext>
                </a:extLst>
              </p:cNvPr>
              <p:cNvSpPr>
                <a:spLocks/>
              </p:cNvSpPr>
              <p:nvPr/>
            </p:nvSpPr>
            <p:spPr bwMode="auto">
              <a:xfrm>
                <a:off x="13555663" y="3259138"/>
                <a:ext cx="1552575" cy="1374775"/>
              </a:xfrm>
              <a:custGeom>
                <a:avLst/>
                <a:gdLst>
                  <a:gd name="T0" fmla="*/ 545 w 978"/>
                  <a:gd name="T1" fmla="*/ 577 h 866"/>
                  <a:gd name="T2" fmla="*/ 0 w 978"/>
                  <a:gd name="T3" fmla="*/ 577 h 866"/>
                  <a:gd name="T4" fmla="*/ 0 w 978"/>
                  <a:gd name="T5" fmla="*/ 289 h 866"/>
                  <a:gd name="T6" fmla="*/ 545 w 978"/>
                  <a:gd name="T7" fmla="*/ 289 h 866"/>
                  <a:gd name="T8" fmla="*/ 545 w 978"/>
                  <a:gd name="T9" fmla="*/ 0 h 866"/>
                  <a:gd name="T10" fmla="*/ 978 w 978"/>
                  <a:gd name="T11" fmla="*/ 433 h 866"/>
                  <a:gd name="T12" fmla="*/ 545 w 978"/>
                  <a:gd name="T13" fmla="*/ 866 h 866"/>
                  <a:gd name="T14" fmla="*/ 545 w 978"/>
                  <a:gd name="T15" fmla="*/ 577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8" h="866">
                    <a:moveTo>
                      <a:pt x="545" y="577"/>
                    </a:moveTo>
                    <a:lnTo>
                      <a:pt x="0" y="577"/>
                    </a:lnTo>
                    <a:lnTo>
                      <a:pt x="0" y="289"/>
                    </a:lnTo>
                    <a:lnTo>
                      <a:pt x="545" y="289"/>
                    </a:lnTo>
                    <a:lnTo>
                      <a:pt x="545" y="0"/>
                    </a:lnTo>
                    <a:lnTo>
                      <a:pt x="978" y="433"/>
                    </a:lnTo>
                    <a:lnTo>
                      <a:pt x="545" y="866"/>
                    </a:lnTo>
                    <a:lnTo>
                      <a:pt x="545" y="5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66" name="Freeform 59">
                <a:extLst>
                  <a:ext uri="{FF2B5EF4-FFF2-40B4-BE49-F238E27FC236}">
                    <a16:creationId xmlns:a16="http://schemas.microsoft.com/office/drawing/2014/main" id="{674E69DA-C2E1-424F-9591-5E36D8053F48}"/>
                  </a:ext>
                </a:extLst>
              </p:cNvPr>
              <p:cNvSpPr>
                <a:spLocks/>
              </p:cNvSpPr>
              <p:nvPr/>
            </p:nvSpPr>
            <p:spPr bwMode="auto">
              <a:xfrm>
                <a:off x="15830551" y="3259138"/>
                <a:ext cx="1555750" cy="1374775"/>
              </a:xfrm>
              <a:custGeom>
                <a:avLst/>
                <a:gdLst>
                  <a:gd name="T0" fmla="*/ 0 w 980"/>
                  <a:gd name="T1" fmla="*/ 433 h 866"/>
                  <a:gd name="T2" fmla="*/ 433 w 980"/>
                  <a:gd name="T3" fmla="*/ 0 h 866"/>
                  <a:gd name="T4" fmla="*/ 433 w 980"/>
                  <a:gd name="T5" fmla="*/ 289 h 866"/>
                  <a:gd name="T6" fmla="*/ 980 w 980"/>
                  <a:gd name="T7" fmla="*/ 289 h 866"/>
                  <a:gd name="T8" fmla="*/ 980 w 980"/>
                  <a:gd name="T9" fmla="*/ 577 h 866"/>
                  <a:gd name="T10" fmla="*/ 433 w 980"/>
                  <a:gd name="T11" fmla="*/ 577 h 866"/>
                  <a:gd name="T12" fmla="*/ 433 w 980"/>
                  <a:gd name="T13" fmla="*/ 866 h 866"/>
                  <a:gd name="T14" fmla="*/ 0 w 980"/>
                  <a:gd name="T15" fmla="*/ 433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866">
                    <a:moveTo>
                      <a:pt x="0" y="433"/>
                    </a:moveTo>
                    <a:lnTo>
                      <a:pt x="433" y="0"/>
                    </a:lnTo>
                    <a:lnTo>
                      <a:pt x="433" y="289"/>
                    </a:lnTo>
                    <a:lnTo>
                      <a:pt x="980" y="289"/>
                    </a:lnTo>
                    <a:lnTo>
                      <a:pt x="980" y="577"/>
                    </a:lnTo>
                    <a:lnTo>
                      <a:pt x="433" y="577"/>
                    </a:lnTo>
                    <a:lnTo>
                      <a:pt x="433" y="866"/>
                    </a:lnTo>
                    <a:lnTo>
                      <a:pt x="0" y="4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grpSp>
          <p:nvGrpSpPr>
            <p:cNvPr id="430" name="Group 429">
              <a:extLst>
                <a:ext uri="{FF2B5EF4-FFF2-40B4-BE49-F238E27FC236}">
                  <a16:creationId xmlns:a16="http://schemas.microsoft.com/office/drawing/2014/main" id="{697D1111-42F6-A84C-90BA-C1557838AA07}"/>
                </a:ext>
              </a:extLst>
            </p:cNvPr>
            <p:cNvGrpSpPr>
              <a:grpSpLocks noChangeAspect="1"/>
            </p:cNvGrpSpPr>
            <p:nvPr/>
          </p:nvGrpSpPr>
          <p:grpSpPr>
            <a:xfrm>
              <a:off x="2210213" y="1577941"/>
              <a:ext cx="180065" cy="174508"/>
              <a:chOff x="21521738" y="-17352963"/>
              <a:chExt cx="16819563" cy="16300450"/>
            </a:xfrm>
          </p:grpSpPr>
          <p:sp>
            <p:nvSpPr>
              <p:cNvPr id="454" name="Freeform 128">
                <a:extLst>
                  <a:ext uri="{FF2B5EF4-FFF2-40B4-BE49-F238E27FC236}">
                    <a16:creationId xmlns:a16="http://schemas.microsoft.com/office/drawing/2014/main" id="{E37DCDEE-62F2-0348-8148-83B946AE43B9}"/>
                  </a:ext>
                </a:extLst>
              </p:cNvPr>
              <p:cNvSpPr>
                <a:spLocks/>
              </p:cNvSpPr>
              <p:nvPr/>
            </p:nvSpPr>
            <p:spPr bwMode="auto">
              <a:xfrm>
                <a:off x="21521738" y="-17352963"/>
                <a:ext cx="16819563" cy="16300450"/>
              </a:xfrm>
              <a:custGeom>
                <a:avLst/>
                <a:gdLst>
                  <a:gd name="T0" fmla="*/ 3818 w 4482"/>
                  <a:gd name="T1" fmla="*/ 766 h 4344"/>
                  <a:gd name="T2" fmla="*/ 1665 w 4482"/>
                  <a:gd name="T3" fmla="*/ 318 h 4344"/>
                  <a:gd name="T4" fmla="*/ 1116 w 4482"/>
                  <a:gd name="T5" fmla="*/ 680 h 4344"/>
                  <a:gd name="T6" fmla="*/ 1114 w 4482"/>
                  <a:gd name="T7" fmla="*/ 678 h 4344"/>
                  <a:gd name="T8" fmla="*/ 759 w 4482"/>
                  <a:gd name="T9" fmla="*/ 1014 h 4344"/>
                  <a:gd name="T10" fmla="*/ 761 w 4482"/>
                  <a:gd name="T11" fmla="*/ 1016 h 4344"/>
                  <a:gd name="T12" fmla="*/ 358 w 4482"/>
                  <a:gd name="T13" fmla="*/ 3230 h 4344"/>
                  <a:gd name="T14" fmla="*/ 2183 w 4482"/>
                  <a:gd name="T15" fmla="*/ 4306 h 4344"/>
                  <a:gd name="T16" fmla="*/ 3424 w 4482"/>
                  <a:gd name="T17" fmla="*/ 3753 h 4344"/>
                  <a:gd name="T18" fmla="*/ 3809 w 4482"/>
                  <a:gd name="T19" fmla="*/ 3384 h 4344"/>
                  <a:gd name="T20" fmla="*/ 4165 w 4482"/>
                  <a:gd name="T21" fmla="*/ 1284 h 4344"/>
                  <a:gd name="T22" fmla="*/ 3818 w 4482"/>
                  <a:gd name="T23" fmla="*/ 766 h 4344"/>
                  <a:gd name="T24" fmla="*/ 3818 w 4482"/>
                  <a:gd name="T25" fmla="*/ 766 h 4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2" h="4344">
                    <a:moveTo>
                      <a:pt x="3818" y="766"/>
                    </a:moveTo>
                    <a:cubicBezTo>
                      <a:pt x="3273" y="184"/>
                      <a:pt x="2397" y="0"/>
                      <a:pt x="1665" y="318"/>
                    </a:cubicBezTo>
                    <a:cubicBezTo>
                      <a:pt x="1463" y="406"/>
                      <a:pt x="1276" y="529"/>
                      <a:pt x="1116" y="680"/>
                    </a:cubicBezTo>
                    <a:cubicBezTo>
                      <a:pt x="1114" y="678"/>
                      <a:pt x="1114" y="678"/>
                      <a:pt x="1114" y="678"/>
                    </a:cubicBezTo>
                    <a:cubicBezTo>
                      <a:pt x="759" y="1014"/>
                      <a:pt x="759" y="1014"/>
                      <a:pt x="759" y="1014"/>
                    </a:cubicBezTo>
                    <a:cubicBezTo>
                      <a:pt x="761" y="1016"/>
                      <a:pt x="761" y="1016"/>
                      <a:pt x="761" y="1016"/>
                    </a:cubicBezTo>
                    <a:cubicBezTo>
                      <a:pt x="166" y="1581"/>
                      <a:pt x="0" y="2492"/>
                      <a:pt x="358" y="3230"/>
                    </a:cubicBezTo>
                    <a:cubicBezTo>
                      <a:pt x="692" y="3920"/>
                      <a:pt x="1419" y="4344"/>
                      <a:pt x="2183" y="4306"/>
                    </a:cubicBezTo>
                    <a:cubicBezTo>
                      <a:pt x="2647" y="4283"/>
                      <a:pt x="3095" y="4080"/>
                      <a:pt x="3424" y="3753"/>
                    </a:cubicBezTo>
                    <a:cubicBezTo>
                      <a:pt x="3809" y="3384"/>
                      <a:pt x="3809" y="3384"/>
                      <a:pt x="3809" y="3384"/>
                    </a:cubicBezTo>
                    <a:cubicBezTo>
                      <a:pt x="4337" y="2827"/>
                      <a:pt x="4482" y="1985"/>
                      <a:pt x="4165" y="1284"/>
                    </a:cubicBezTo>
                    <a:cubicBezTo>
                      <a:pt x="4078" y="1094"/>
                      <a:pt x="3961" y="918"/>
                      <a:pt x="3818" y="766"/>
                    </a:cubicBezTo>
                    <a:cubicBezTo>
                      <a:pt x="3481" y="407"/>
                      <a:pt x="4150" y="1120"/>
                      <a:pt x="3818" y="766"/>
                    </a:cubicBezTo>
                    <a:close/>
                  </a:path>
                </a:pathLst>
              </a:custGeom>
              <a:solidFill>
                <a:srgbClr val="2680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55" name="Freeform 129">
                <a:extLst>
                  <a:ext uri="{FF2B5EF4-FFF2-40B4-BE49-F238E27FC236}">
                    <a16:creationId xmlns:a16="http://schemas.microsoft.com/office/drawing/2014/main" id="{CA54E4ED-32A8-3442-9CAC-17FF5A798BEE}"/>
                  </a:ext>
                </a:extLst>
              </p:cNvPr>
              <p:cNvSpPr>
                <a:spLocks/>
              </p:cNvSpPr>
              <p:nvPr/>
            </p:nvSpPr>
            <p:spPr bwMode="auto">
              <a:xfrm>
                <a:off x="22110701" y="-16800513"/>
                <a:ext cx="13749338" cy="13398500"/>
              </a:xfrm>
              <a:custGeom>
                <a:avLst/>
                <a:gdLst>
                  <a:gd name="T0" fmla="*/ 2323 w 3664"/>
                  <a:gd name="T1" fmla="*/ 15 h 3571"/>
                  <a:gd name="T2" fmla="*/ 962 w 3664"/>
                  <a:gd name="T3" fmla="*/ 533 h 3571"/>
                  <a:gd name="T4" fmla="*/ 960 w 3664"/>
                  <a:gd name="T5" fmla="*/ 531 h 3571"/>
                  <a:gd name="T6" fmla="*/ 605 w 3664"/>
                  <a:gd name="T7" fmla="*/ 867 h 3571"/>
                  <a:gd name="T8" fmla="*/ 607 w 3664"/>
                  <a:gd name="T9" fmla="*/ 869 h 3571"/>
                  <a:gd name="T10" fmla="*/ 14 w 3664"/>
                  <a:gd name="T11" fmla="*/ 2199 h 3571"/>
                  <a:gd name="T12" fmla="*/ 543 w 3664"/>
                  <a:gd name="T13" fmla="*/ 3571 h 3571"/>
                  <a:gd name="T14" fmla="*/ 3664 w 3664"/>
                  <a:gd name="T15" fmla="*/ 619 h 3571"/>
                  <a:gd name="T16" fmla="*/ 2323 w 3664"/>
                  <a:gd name="T17" fmla="*/ 15 h 3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4" h="3571">
                    <a:moveTo>
                      <a:pt x="2323" y="15"/>
                    </a:moveTo>
                    <a:cubicBezTo>
                      <a:pt x="1798" y="0"/>
                      <a:pt x="1317" y="199"/>
                      <a:pt x="962" y="533"/>
                    </a:cubicBezTo>
                    <a:cubicBezTo>
                      <a:pt x="960" y="531"/>
                      <a:pt x="960" y="531"/>
                      <a:pt x="960" y="531"/>
                    </a:cubicBezTo>
                    <a:cubicBezTo>
                      <a:pt x="605" y="867"/>
                      <a:pt x="605" y="867"/>
                      <a:pt x="605" y="867"/>
                    </a:cubicBezTo>
                    <a:cubicBezTo>
                      <a:pt x="607" y="869"/>
                      <a:pt x="607" y="869"/>
                      <a:pt x="607" y="869"/>
                    </a:cubicBezTo>
                    <a:cubicBezTo>
                      <a:pt x="254" y="1204"/>
                      <a:pt x="29" y="1674"/>
                      <a:pt x="14" y="2199"/>
                    </a:cubicBezTo>
                    <a:cubicBezTo>
                      <a:pt x="0" y="2730"/>
                      <a:pt x="203" y="3216"/>
                      <a:pt x="543" y="3571"/>
                    </a:cubicBezTo>
                    <a:cubicBezTo>
                      <a:pt x="3664" y="619"/>
                      <a:pt x="3664" y="619"/>
                      <a:pt x="3664" y="619"/>
                    </a:cubicBezTo>
                    <a:cubicBezTo>
                      <a:pt x="3327" y="260"/>
                      <a:pt x="2854" y="29"/>
                      <a:pt x="2323" y="15"/>
                    </a:cubicBezTo>
                    <a:close/>
                  </a:path>
                </a:pathLst>
              </a:custGeom>
              <a:solidFill>
                <a:srgbClr val="51B9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56" name="Freeform 130">
                <a:extLst>
                  <a:ext uri="{FF2B5EF4-FFF2-40B4-BE49-F238E27FC236}">
                    <a16:creationId xmlns:a16="http://schemas.microsoft.com/office/drawing/2014/main" id="{7A16480F-ACE8-7C43-887B-AF318642E630}"/>
                  </a:ext>
                </a:extLst>
              </p:cNvPr>
              <p:cNvSpPr>
                <a:spLocks/>
              </p:cNvSpPr>
              <p:nvPr/>
            </p:nvSpPr>
            <p:spPr bwMode="auto">
              <a:xfrm>
                <a:off x="22053511" y="-15627343"/>
                <a:ext cx="14549461" cy="14552599"/>
              </a:xfrm>
              <a:custGeom>
                <a:avLst/>
                <a:gdLst>
                  <a:gd name="T0" fmla="*/ 3848 w 3877"/>
                  <a:gd name="T1" fmla="*/ 1992 h 3878"/>
                  <a:gd name="T2" fmla="*/ 1886 w 3877"/>
                  <a:gd name="T3" fmla="*/ 3848 h 3878"/>
                  <a:gd name="T4" fmla="*/ 29 w 3877"/>
                  <a:gd name="T5" fmla="*/ 1886 h 3878"/>
                  <a:gd name="T6" fmla="*/ 1992 w 3877"/>
                  <a:gd name="T7" fmla="*/ 29 h 3878"/>
                  <a:gd name="T8" fmla="*/ 3848 w 3877"/>
                  <a:gd name="T9" fmla="*/ 1992 h 3878"/>
                </a:gdLst>
                <a:ahLst/>
                <a:cxnLst>
                  <a:cxn ang="0">
                    <a:pos x="T0" y="T1"/>
                  </a:cxn>
                  <a:cxn ang="0">
                    <a:pos x="T2" y="T3"/>
                  </a:cxn>
                  <a:cxn ang="0">
                    <a:pos x="T4" y="T5"/>
                  </a:cxn>
                  <a:cxn ang="0">
                    <a:pos x="T6" y="T7"/>
                  </a:cxn>
                  <a:cxn ang="0">
                    <a:pos x="T8" y="T9"/>
                  </a:cxn>
                </a:cxnLst>
                <a:rect l="0" t="0" r="r" b="b"/>
                <a:pathLst>
                  <a:path w="3877" h="3878">
                    <a:moveTo>
                      <a:pt x="3848" y="1992"/>
                    </a:moveTo>
                    <a:cubicBezTo>
                      <a:pt x="3819" y="3046"/>
                      <a:pt x="2941" y="3878"/>
                      <a:pt x="1886" y="3848"/>
                    </a:cubicBezTo>
                    <a:cubicBezTo>
                      <a:pt x="831" y="3819"/>
                      <a:pt x="0" y="2941"/>
                      <a:pt x="29" y="1886"/>
                    </a:cubicBezTo>
                    <a:cubicBezTo>
                      <a:pt x="58" y="832"/>
                      <a:pt x="937" y="0"/>
                      <a:pt x="1992" y="29"/>
                    </a:cubicBezTo>
                    <a:cubicBezTo>
                      <a:pt x="3046" y="59"/>
                      <a:pt x="3877" y="937"/>
                      <a:pt x="3848" y="1992"/>
                    </a:cubicBezTo>
                    <a:close/>
                  </a:path>
                </a:pathLst>
              </a:custGeom>
              <a:solidFill>
                <a:srgbClr val="289A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57" name="Freeform 131">
                <a:extLst>
                  <a:ext uri="{FF2B5EF4-FFF2-40B4-BE49-F238E27FC236}">
                    <a16:creationId xmlns:a16="http://schemas.microsoft.com/office/drawing/2014/main" id="{97BB5FCF-DABB-0844-A83C-4C76B97D6542}"/>
                  </a:ext>
                </a:extLst>
              </p:cNvPr>
              <p:cNvSpPr>
                <a:spLocks noEditPoints="1"/>
              </p:cNvSpPr>
              <p:nvPr/>
            </p:nvSpPr>
            <p:spPr bwMode="auto">
              <a:xfrm>
                <a:off x="27187526" y="-8958263"/>
                <a:ext cx="5006975" cy="3792538"/>
              </a:xfrm>
              <a:custGeom>
                <a:avLst/>
                <a:gdLst>
                  <a:gd name="T0" fmla="*/ 0 w 1334"/>
                  <a:gd name="T1" fmla="*/ 0 h 1011"/>
                  <a:gd name="T2" fmla="*/ 0 w 1334"/>
                  <a:gd name="T3" fmla="*/ 1011 h 1011"/>
                  <a:gd name="T4" fmla="*/ 1334 w 1334"/>
                  <a:gd name="T5" fmla="*/ 1011 h 1011"/>
                  <a:gd name="T6" fmla="*/ 1334 w 1334"/>
                  <a:gd name="T7" fmla="*/ 0 h 1011"/>
                  <a:gd name="T8" fmla="*/ 0 w 1334"/>
                  <a:gd name="T9" fmla="*/ 0 h 1011"/>
                  <a:gd name="T10" fmla="*/ 0 w 1334"/>
                  <a:gd name="T11" fmla="*/ 0 h 1011"/>
                  <a:gd name="T12" fmla="*/ 722 w 1334"/>
                  <a:gd name="T13" fmla="*/ 567 h 1011"/>
                  <a:gd name="T14" fmla="*/ 722 w 1334"/>
                  <a:gd name="T15" fmla="*/ 740 h 1011"/>
                  <a:gd name="T16" fmla="*/ 611 w 1334"/>
                  <a:gd name="T17" fmla="*/ 740 h 1011"/>
                  <a:gd name="T18" fmla="*/ 611 w 1334"/>
                  <a:gd name="T19" fmla="*/ 567 h 1011"/>
                  <a:gd name="T20" fmla="*/ 525 w 1334"/>
                  <a:gd name="T21" fmla="*/ 437 h 1011"/>
                  <a:gd name="T22" fmla="*/ 666 w 1334"/>
                  <a:gd name="T23" fmla="*/ 295 h 1011"/>
                  <a:gd name="T24" fmla="*/ 808 w 1334"/>
                  <a:gd name="T25" fmla="*/ 437 h 1011"/>
                  <a:gd name="T26" fmla="*/ 722 w 1334"/>
                  <a:gd name="T27" fmla="*/ 567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4" h="1011">
                    <a:moveTo>
                      <a:pt x="0" y="0"/>
                    </a:moveTo>
                    <a:cubicBezTo>
                      <a:pt x="0" y="1011"/>
                      <a:pt x="0" y="1011"/>
                      <a:pt x="0" y="1011"/>
                    </a:cubicBezTo>
                    <a:cubicBezTo>
                      <a:pt x="1334" y="1011"/>
                      <a:pt x="1334" y="1011"/>
                      <a:pt x="1334" y="1011"/>
                    </a:cubicBezTo>
                    <a:cubicBezTo>
                      <a:pt x="1334" y="0"/>
                      <a:pt x="1334" y="0"/>
                      <a:pt x="1334" y="0"/>
                    </a:cubicBezTo>
                    <a:cubicBezTo>
                      <a:pt x="0" y="0"/>
                      <a:pt x="0" y="0"/>
                      <a:pt x="0" y="0"/>
                    </a:cubicBezTo>
                    <a:cubicBezTo>
                      <a:pt x="0" y="0"/>
                      <a:pt x="0" y="0"/>
                      <a:pt x="0" y="0"/>
                    </a:cubicBezTo>
                    <a:close/>
                    <a:moveTo>
                      <a:pt x="722" y="567"/>
                    </a:moveTo>
                    <a:cubicBezTo>
                      <a:pt x="722" y="740"/>
                      <a:pt x="722" y="740"/>
                      <a:pt x="722" y="740"/>
                    </a:cubicBezTo>
                    <a:cubicBezTo>
                      <a:pt x="611" y="740"/>
                      <a:pt x="611" y="740"/>
                      <a:pt x="611" y="740"/>
                    </a:cubicBezTo>
                    <a:cubicBezTo>
                      <a:pt x="611" y="567"/>
                      <a:pt x="611" y="567"/>
                      <a:pt x="611" y="567"/>
                    </a:cubicBezTo>
                    <a:cubicBezTo>
                      <a:pt x="561" y="545"/>
                      <a:pt x="525" y="494"/>
                      <a:pt x="525" y="437"/>
                    </a:cubicBezTo>
                    <a:cubicBezTo>
                      <a:pt x="525" y="358"/>
                      <a:pt x="588" y="295"/>
                      <a:pt x="666" y="295"/>
                    </a:cubicBezTo>
                    <a:cubicBezTo>
                      <a:pt x="744" y="295"/>
                      <a:pt x="808" y="358"/>
                      <a:pt x="808" y="437"/>
                    </a:cubicBezTo>
                    <a:cubicBezTo>
                      <a:pt x="808" y="494"/>
                      <a:pt x="773" y="545"/>
                      <a:pt x="722" y="5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58" name="Freeform 132">
                <a:extLst>
                  <a:ext uri="{FF2B5EF4-FFF2-40B4-BE49-F238E27FC236}">
                    <a16:creationId xmlns:a16="http://schemas.microsoft.com/office/drawing/2014/main" id="{B9B12F54-5613-B64B-B1EE-32EC197BA037}"/>
                  </a:ext>
                </a:extLst>
              </p:cNvPr>
              <p:cNvSpPr>
                <a:spLocks/>
              </p:cNvSpPr>
              <p:nvPr/>
            </p:nvSpPr>
            <p:spPr bwMode="auto">
              <a:xfrm>
                <a:off x="27911426" y="-12188825"/>
                <a:ext cx="3554413" cy="2865438"/>
              </a:xfrm>
              <a:custGeom>
                <a:avLst/>
                <a:gdLst>
                  <a:gd name="T0" fmla="*/ 210 w 947"/>
                  <a:gd name="T1" fmla="*/ 468 h 764"/>
                  <a:gd name="T2" fmla="*/ 210 w 947"/>
                  <a:gd name="T3" fmla="*/ 468 h 764"/>
                  <a:gd name="T4" fmla="*/ 474 w 947"/>
                  <a:gd name="T5" fmla="*/ 207 h 764"/>
                  <a:gd name="T6" fmla="*/ 737 w 947"/>
                  <a:gd name="T7" fmla="*/ 468 h 764"/>
                  <a:gd name="T8" fmla="*/ 737 w 947"/>
                  <a:gd name="T9" fmla="*/ 468 h 764"/>
                  <a:gd name="T10" fmla="*/ 737 w 947"/>
                  <a:gd name="T11" fmla="*/ 764 h 764"/>
                  <a:gd name="T12" fmla="*/ 947 w 947"/>
                  <a:gd name="T13" fmla="*/ 764 h 764"/>
                  <a:gd name="T14" fmla="*/ 947 w 947"/>
                  <a:gd name="T15" fmla="*/ 468 h 764"/>
                  <a:gd name="T16" fmla="*/ 947 w 947"/>
                  <a:gd name="T17" fmla="*/ 468 h 764"/>
                  <a:gd name="T18" fmla="*/ 474 w 947"/>
                  <a:gd name="T19" fmla="*/ 0 h 764"/>
                  <a:gd name="T20" fmla="*/ 0 w 947"/>
                  <a:gd name="T21" fmla="*/ 468 h 764"/>
                  <a:gd name="T22" fmla="*/ 0 w 947"/>
                  <a:gd name="T23" fmla="*/ 468 h 764"/>
                  <a:gd name="T24" fmla="*/ 0 w 947"/>
                  <a:gd name="T25" fmla="*/ 764 h 764"/>
                  <a:gd name="T26" fmla="*/ 210 w 947"/>
                  <a:gd name="T27" fmla="*/ 764 h 764"/>
                  <a:gd name="T28" fmla="*/ 210 w 947"/>
                  <a:gd name="T29" fmla="*/ 468 h 764"/>
                  <a:gd name="T30" fmla="*/ 210 w 947"/>
                  <a:gd name="T31" fmla="*/ 46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7" h="764">
                    <a:moveTo>
                      <a:pt x="210" y="468"/>
                    </a:moveTo>
                    <a:cubicBezTo>
                      <a:pt x="210" y="468"/>
                      <a:pt x="210" y="468"/>
                      <a:pt x="210" y="468"/>
                    </a:cubicBezTo>
                    <a:cubicBezTo>
                      <a:pt x="210" y="325"/>
                      <a:pt x="329" y="207"/>
                      <a:pt x="474" y="207"/>
                    </a:cubicBezTo>
                    <a:cubicBezTo>
                      <a:pt x="620" y="207"/>
                      <a:pt x="737" y="325"/>
                      <a:pt x="737" y="468"/>
                    </a:cubicBezTo>
                    <a:cubicBezTo>
                      <a:pt x="737" y="468"/>
                      <a:pt x="737" y="468"/>
                      <a:pt x="737" y="468"/>
                    </a:cubicBezTo>
                    <a:cubicBezTo>
                      <a:pt x="737" y="764"/>
                      <a:pt x="737" y="764"/>
                      <a:pt x="737" y="764"/>
                    </a:cubicBezTo>
                    <a:cubicBezTo>
                      <a:pt x="947" y="764"/>
                      <a:pt x="947" y="764"/>
                      <a:pt x="947" y="764"/>
                    </a:cubicBezTo>
                    <a:cubicBezTo>
                      <a:pt x="947" y="468"/>
                      <a:pt x="947" y="468"/>
                      <a:pt x="947" y="468"/>
                    </a:cubicBezTo>
                    <a:cubicBezTo>
                      <a:pt x="947" y="468"/>
                      <a:pt x="947" y="468"/>
                      <a:pt x="947" y="468"/>
                    </a:cubicBezTo>
                    <a:cubicBezTo>
                      <a:pt x="947" y="210"/>
                      <a:pt x="736" y="0"/>
                      <a:pt x="474" y="0"/>
                    </a:cubicBezTo>
                    <a:cubicBezTo>
                      <a:pt x="213" y="0"/>
                      <a:pt x="0" y="210"/>
                      <a:pt x="0" y="468"/>
                    </a:cubicBezTo>
                    <a:cubicBezTo>
                      <a:pt x="0" y="468"/>
                      <a:pt x="0" y="468"/>
                      <a:pt x="0" y="468"/>
                    </a:cubicBezTo>
                    <a:cubicBezTo>
                      <a:pt x="0" y="764"/>
                      <a:pt x="0" y="764"/>
                      <a:pt x="0" y="764"/>
                    </a:cubicBezTo>
                    <a:cubicBezTo>
                      <a:pt x="210" y="764"/>
                      <a:pt x="210" y="764"/>
                      <a:pt x="210" y="764"/>
                    </a:cubicBezTo>
                    <a:cubicBezTo>
                      <a:pt x="210" y="468"/>
                      <a:pt x="210" y="468"/>
                      <a:pt x="210" y="468"/>
                    </a:cubicBezTo>
                    <a:cubicBezTo>
                      <a:pt x="210" y="468"/>
                      <a:pt x="210" y="468"/>
                      <a:pt x="210" y="46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grpSp>
          <p:nvGrpSpPr>
            <p:cNvPr id="431" name="Group 430">
              <a:extLst>
                <a:ext uri="{FF2B5EF4-FFF2-40B4-BE49-F238E27FC236}">
                  <a16:creationId xmlns:a16="http://schemas.microsoft.com/office/drawing/2014/main" id="{BB1721CD-9732-6649-A434-185B996EBB36}"/>
                </a:ext>
              </a:extLst>
            </p:cNvPr>
            <p:cNvGrpSpPr>
              <a:grpSpLocks noChangeAspect="1"/>
            </p:cNvGrpSpPr>
            <p:nvPr/>
          </p:nvGrpSpPr>
          <p:grpSpPr>
            <a:xfrm>
              <a:off x="2397246" y="1598963"/>
              <a:ext cx="152506" cy="148375"/>
              <a:chOff x="12933363" y="620713"/>
              <a:chExt cx="6156326" cy="5989637"/>
            </a:xfrm>
          </p:grpSpPr>
          <p:sp>
            <p:nvSpPr>
              <p:cNvPr id="435" name="Freeform 268">
                <a:extLst>
                  <a:ext uri="{FF2B5EF4-FFF2-40B4-BE49-F238E27FC236}">
                    <a16:creationId xmlns:a16="http://schemas.microsoft.com/office/drawing/2014/main" id="{476996DD-01B7-CC48-9E10-FA50F4078C66}"/>
                  </a:ext>
                </a:extLst>
              </p:cNvPr>
              <p:cNvSpPr>
                <a:spLocks/>
              </p:cNvSpPr>
              <p:nvPr/>
            </p:nvSpPr>
            <p:spPr bwMode="auto">
              <a:xfrm>
                <a:off x="12933363" y="620713"/>
                <a:ext cx="6156325" cy="5989637"/>
              </a:xfrm>
              <a:custGeom>
                <a:avLst/>
                <a:gdLst>
                  <a:gd name="T0" fmla="*/ 390 w 3878"/>
                  <a:gd name="T1" fmla="*/ 0 h 3773"/>
                  <a:gd name="T2" fmla="*/ 0 w 3878"/>
                  <a:gd name="T3" fmla="*/ 393 h 3773"/>
                  <a:gd name="T4" fmla="*/ 0 w 3878"/>
                  <a:gd name="T5" fmla="*/ 3773 h 3773"/>
                  <a:gd name="T6" fmla="*/ 3495 w 3878"/>
                  <a:gd name="T7" fmla="*/ 3773 h 3773"/>
                  <a:gd name="T8" fmla="*/ 3878 w 3878"/>
                  <a:gd name="T9" fmla="*/ 3380 h 3773"/>
                  <a:gd name="T10" fmla="*/ 3878 w 3878"/>
                  <a:gd name="T11" fmla="*/ 0 h 3773"/>
                  <a:gd name="T12" fmla="*/ 390 w 3878"/>
                  <a:gd name="T13" fmla="*/ 0 h 3773"/>
                </a:gdLst>
                <a:ahLst/>
                <a:cxnLst>
                  <a:cxn ang="0">
                    <a:pos x="T0" y="T1"/>
                  </a:cxn>
                  <a:cxn ang="0">
                    <a:pos x="T2" y="T3"/>
                  </a:cxn>
                  <a:cxn ang="0">
                    <a:pos x="T4" y="T5"/>
                  </a:cxn>
                  <a:cxn ang="0">
                    <a:pos x="T6" y="T7"/>
                  </a:cxn>
                  <a:cxn ang="0">
                    <a:pos x="T8" y="T9"/>
                  </a:cxn>
                  <a:cxn ang="0">
                    <a:pos x="T10" y="T11"/>
                  </a:cxn>
                  <a:cxn ang="0">
                    <a:pos x="T12" y="T13"/>
                  </a:cxn>
                </a:cxnLst>
                <a:rect l="0" t="0" r="r" b="b"/>
                <a:pathLst>
                  <a:path w="3878" h="3773">
                    <a:moveTo>
                      <a:pt x="390" y="0"/>
                    </a:moveTo>
                    <a:lnTo>
                      <a:pt x="0" y="393"/>
                    </a:lnTo>
                    <a:lnTo>
                      <a:pt x="0" y="3773"/>
                    </a:lnTo>
                    <a:lnTo>
                      <a:pt x="3495" y="3773"/>
                    </a:lnTo>
                    <a:lnTo>
                      <a:pt x="3878" y="3380"/>
                    </a:lnTo>
                    <a:lnTo>
                      <a:pt x="3878" y="0"/>
                    </a:lnTo>
                    <a:lnTo>
                      <a:pt x="390" y="0"/>
                    </a:lnTo>
                    <a:close/>
                  </a:path>
                </a:pathLst>
              </a:custGeom>
              <a:solidFill>
                <a:srgbClr val="D855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36" name="Freeform 269">
                <a:extLst>
                  <a:ext uri="{FF2B5EF4-FFF2-40B4-BE49-F238E27FC236}">
                    <a16:creationId xmlns:a16="http://schemas.microsoft.com/office/drawing/2014/main" id="{0DBA3013-AD37-A04B-9150-4E7C59DF637B}"/>
                  </a:ext>
                </a:extLst>
              </p:cNvPr>
              <p:cNvSpPr>
                <a:spLocks/>
              </p:cNvSpPr>
              <p:nvPr/>
            </p:nvSpPr>
            <p:spPr bwMode="auto">
              <a:xfrm>
                <a:off x="12933363" y="620713"/>
                <a:ext cx="6156325" cy="623887"/>
              </a:xfrm>
              <a:custGeom>
                <a:avLst/>
                <a:gdLst>
                  <a:gd name="T0" fmla="*/ 3878 w 3878"/>
                  <a:gd name="T1" fmla="*/ 0 h 393"/>
                  <a:gd name="T2" fmla="*/ 3495 w 3878"/>
                  <a:gd name="T3" fmla="*/ 393 h 393"/>
                  <a:gd name="T4" fmla="*/ 0 w 3878"/>
                  <a:gd name="T5" fmla="*/ 393 h 393"/>
                  <a:gd name="T6" fmla="*/ 390 w 3878"/>
                  <a:gd name="T7" fmla="*/ 0 h 393"/>
                  <a:gd name="T8" fmla="*/ 1808 w 3878"/>
                  <a:gd name="T9" fmla="*/ 0 h 393"/>
                  <a:gd name="T10" fmla="*/ 3878 w 3878"/>
                  <a:gd name="T11" fmla="*/ 0 h 393"/>
                </a:gdLst>
                <a:ahLst/>
                <a:cxnLst>
                  <a:cxn ang="0">
                    <a:pos x="T0" y="T1"/>
                  </a:cxn>
                  <a:cxn ang="0">
                    <a:pos x="T2" y="T3"/>
                  </a:cxn>
                  <a:cxn ang="0">
                    <a:pos x="T4" y="T5"/>
                  </a:cxn>
                  <a:cxn ang="0">
                    <a:pos x="T6" y="T7"/>
                  </a:cxn>
                  <a:cxn ang="0">
                    <a:pos x="T8" y="T9"/>
                  </a:cxn>
                  <a:cxn ang="0">
                    <a:pos x="T10" y="T11"/>
                  </a:cxn>
                </a:cxnLst>
                <a:rect l="0" t="0" r="r" b="b"/>
                <a:pathLst>
                  <a:path w="3878" h="393">
                    <a:moveTo>
                      <a:pt x="3878" y="0"/>
                    </a:moveTo>
                    <a:lnTo>
                      <a:pt x="3495" y="393"/>
                    </a:lnTo>
                    <a:lnTo>
                      <a:pt x="0" y="393"/>
                    </a:lnTo>
                    <a:lnTo>
                      <a:pt x="390" y="0"/>
                    </a:lnTo>
                    <a:lnTo>
                      <a:pt x="1808" y="0"/>
                    </a:lnTo>
                    <a:lnTo>
                      <a:pt x="3878" y="0"/>
                    </a:lnTo>
                    <a:close/>
                  </a:path>
                </a:pathLst>
              </a:custGeom>
              <a:solidFill>
                <a:srgbClr val="F2744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37" name="Freeform 270">
                <a:extLst>
                  <a:ext uri="{FF2B5EF4-FFF2-40B4-BE49-F238E27FC236}">
                    <a16:creationId xmlns:a16="http://schemas.microsoft.com/office/drawing/2014/main" id="{85AC9538-3A77-5D4B-9BA3-63269071FC70}"/>
                  </a:ext>
                </a:extLst>
              </p:cNvPr>
              <p:cNvSpPr>
                <a:spLocks/>
              </p:cNvSpPr>
              <p:nvPr/>
            </p:nvSpPr>
            <p:spPr bwMode="auto">
              <a:xfrm>
                <a:off x="12933363" y="1244600"/>
                <a:ext cx="5548313" cy="5365750"/>
              </a:xfrm>
              <a:custGeom>
                <a:avLst/>
                <a:gdLst>
                  <a:gd name="T0" fmla="*/ 3495 w 3495"/>
                  <a:gd name="T1" fmla="*/ 3380 h 3380"/>
                  <a:gd name="T2" fmla="*/ 1805 w 3495"/>
                  <a:gd name="T3" fmla="*/ 3380 h 3380"/>
                  <a:gd name="T4" fmla="*/ 0 w 3495"/>
                  <a:gd name="T5" fmla="*/ 3380 h 3380"/>
                  <a:gd name="T6" fmla="*/ 0 w 3495"/>
                  <a:gd name="T7" fmla="*/ 1647 h 3380"/>
                  <a:gd name="T8" fmla="*/ 0 w 3495"/>
                  <a:gd name="T9" fmla="*/ 0 h 3380"/>
                  <a:gd name="T10" fmla="*/ 3495 w 3495"/>
                  <a:gd name="T11" fmla="*/ 0 h 3380"/>
                  <a:gd name="T12" fmla="*/ 3495 w 3495"/>
                  <a:gd name="T13" fmla="*/ 3380 h 3380"/>
                </a:gdLst>
                <a:ahLst/>
                <a:cxnLst>
                  <a:cxn ang="0">
                    <a:pos x="T0" y="T1"/>
                  </a:cxn>
                  <a:cxn ang="0">
                    <a:pos x="T2" y="T3"/>
                  </a:cxn>
                  <a:cxn ang="0">
                    <a:pos x="T4" y="T5"/>
                  </a:cxn>
                  <a:cxn ang="0">
                    <a:pos x="T6" y="T7"/>
                  </a:cxn>
                  <a:cxn ang="0">
                    <a:pos x="T8" y="T9"/>
                  </a:cxn>
                  <a:cxn ang="0">
                    <a:pos x="T10" y="T11"/>
                  </a:cxn>
                  <a:cxn ang="0">
                    <a:pos x="T12" y="T13"/>
                  </a:cxn>
                </a:cxnLst>
                <a:rect l="0" t="0" r="r" b="b"/>
                <a:pathLst>
                  <a:path w="3495" h="3380">
                    <a:moveTo>
                      <a:pt x="3495" y="3380"/>
                    </a:moveTo>
                    <a:lnTo>
                      <a:pt x="1805" y="3380"/>
                    </a:lnTo>
                    <a:lnTo>
                      <a:pt x="0" y="3380"/>
                    </a:lnTo>
                    <a:lnTo>
                      <a:pt x="0" y="1647"/>
                    </a:lnTo>
                    <a:lnTo>
                      <a:pt x="0" y="0"/>
                    </a:lnTo>
                    <a:lnTo>
                      <a:pt x="3495" y="0"/>
                    </a:lnTo>
                    <a:lnTo>
                      <a:pt x="3495" y="3380"/>
                    </a:lnTo>
                    <a:close/>
                  </a:path>
                </a:pathLst>
              </a:custGeom>
              <a:solidFill>
                <a:srgbClr val="D855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38" name="Freeform 271">
                <a:extLst>
                  <a:ext uri="{FF2B5EF4-FFF2-40B4-BE49-F238E27FC236}">
                    <a16:creationId xmlns:a16="http://schemas.microsoft.com/office/drawing/2014/main" id="{9B4EFBB6-881E-DC47-9429-91A57D0FF683}"/>
                  </a:ext>
                </a:extLst>
              </p:cNvPr>
              <p:cNvSpPr>
                <a:spLocks/>
              </p:cNvSpPr>
              <p:nvPr/>
            </p:nvSpPr>
            <p:spPr bwMode="auto">
              <a:xfrm>
                <a:off x="17956213" y="6094413"/>
                <a:ext cx="288925" cy="290512"/>
              </a:xfrm>
              <a:custGeom>
                <a:avLst/>
                <a:gdLst>
                  <a:gd name="T0" fmla="*/ 60 w 77"/>
                  <a:gd name="T1" fmla="*/ 77 h 77"/>
                  <a:gd name="T2" fmla="*/ 17 w 77"/>
                  <a:gd name="T3" fmla="*/ 77 h 77"/>
                  <a:gd name="T4" fmla="*/ 0 w 77"/>
                  <a:gd name="T5" fmla="*/ 60 h 77"/>
                  <a:gd name="T6" fmla="*/ 17 w 77"/>
                  <a:gd name="T7" fmla="*/ 43 h 77"/>
                  <a:gd name="T8" fmla="*/ 43 w 77"/>
                  <a:gd name="T9" fmla="*/ 43 h 77"/>
                  <a:gd name="T10" fmla="*/ 43 w 77"/>
                  <a:gd name="T11" fmla="*/ 17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51"/>
                      <a:pt x="8" y="43"/>
                      <a:pt x="17" y="43"/>
                    </a:cubicBezTo>
                    <a:cubicBezTo>
                      <a:pt x="43" y="43"/>
                      <a:pt x="43" y="43"/>
                      <a:pt x="43" y="43"/>
                    </a:cubicBezTo>
                    <a:cubicBezTo>
                      <a:pt x="43" y="17"/>
                      <a:pt x="43" y="17"/>
                      <a:pt x="43" y="17"/>
                    </a:cubicBezTo>
                    <a:cubicBezTo>
                      <a:pt x="43" y="8"/>
                      <a:pt x="51" y="0"/>
                      <a:pt x="60" y="0"/>
                    </a:cubicBezTo>
                    <a:cubicBezTo>
                      <a:pt x="70" y="0"/>
                      <a:pt x="77" y="8"/>
                      <a:pt x="77" y="17"/>
                    </a:cubicBezTo>
                    <a:cubicBezTo>
                      <a:pt x="77" y="60"/>
                      <a:pt x="77" y="60"/>
                      <a:pt x="77" y="60"/>
                    </a:cubicBezTo>
                    <a:cubicBezTo>
                      <a:pt x="77" y="70"/>
                      <a:pt x="70" y="77"/>
                      <a:pt x="60"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39" name="Freeform 272">
                <a:extLst>
                  <a:ext uri="{FF2B5EF4-FFF2-40B4-BE49-F238E27FC236}">
                    <a16:creationId xmlns:a16="http://schemas.microsoft.com/office/drawing/2014/main" id="{D4C36DF9-75FE-D741-A2A0-9CC8AE9D22B4}"/>
                  </a:ext>
                </a:extLst>
              </p:cNvPr>
              <p:cNvSpPr>
                <a:spLocks noEditPoints="1"/>
              </p:cNvSpPr>
              <p:nvPr/>
            </p:nvSpPr>
            <p:spPr bwMode="auto">
              <a:xfrm>
                <a:off x="13989051" y="6256338"/>
                <a:ext cx="3433763" cy="128587"/>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40" name="Freeform 273">
                <a:extLst>
                  <a:ext uri="{FF2B5EF4-FFF2-40B4-BE49-F238E27FC236}">
                    <a16:creationId xmlns:a16="http://schemas.microsoft.com/office/drawing/2014/main" id="{2F97A948-FC42-AC4B-A551-52E347FE471B}"/>
                  </a:ext>
                </a:extLst>
              </p:cNvPr>
              <p:cNvSpPr>
                <a:spLocks/>
              </p:cNvSpPr>
              <p:nvPr/>
            </p:nvSpPr>
            <p:spPr bwMode="auto">
              <a:xfrm>
                <a:off x="13166726" y="6094413"/>
                <a:ext cx="288925" cy="290512"/>
              </a:xfrm>
              <a:custGeom>
                <a:avLst/>
                <a:gdLst>
                  <a:gd name="T0" fmla="*/ 60 w 77"/>
                  <a:gd name="T1" fmla="*/ 77 h 77"/>
                  <a:gd name="T2" fmla="*/ 17 w 77"/>
                  <a:gd name="T3" fmla="*/ 77 h 77"/>
                  <a:gd name="T4" fmla="*/ 0 w 77"/>
                  <a:gd name="T5" fmla="*/ 60 h 77"/>
                  <a:gd name="T6" fmla="*/ 0 w 77"/>
                  <a:gd name="T7" fmla="*/ 17 h 77"/>
                  <a:gd name="T8" fmla="*/ 17 w 77"/>
                  <a:gd name="T9" fmla="*/ 0 h 77"/>
                  <a:gd name="T10" fmla="*/ 34 w 77"/>
                  <a:gd name="T11" fmla="*/ 17 h 77"/>
                  <a:gd name="T12" fmla="*/ 34 w 77"/>
                  <a:gd name="T13" fmla="*/ 43 h 77"/>
                  <a:gd name="T14" fmla="*/ 60 w 77"/>
                  <a:gd name="T15" fmla="*/ 43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17"/>
                      <a:pt x="0" y="17"/>
                      <a:pt x="0" y="17"/>
                    </a:cubicBezTo>
                    <a:cubicBezTo>
                      <a:pt x="0" y="8"/>
                      <a:pt x="8" y="0"/>
                      <a:pt x="17" y="0"/>
                    </a:cubicBezTo>
                    <a:cubicBezTo>
                      <a:pt x="27" y="0"/>
                      <a:pt x="34" y="8"/>
                      <a:pt x="34" y="17"/>
                    </a:cubicBezTo>
                    <a:cubicBezTo>
                      <a:pt x="34" y="43"/>
                      <a:pt x="34" y="43"/>
                      <a:pt x="34" y="43"/>
                    </a:cubicBezTo>
                    <a:cubicBezTo>
                      <a:pt x="60" y="43"/>
                      <a:pt x="60" y="43"/>
                      <a:pt x="60" y="43"/>
                    </a:cubicBezTo>
                    <a:cubicBezTo>
                      <a:pt x="69" y="43"/>
                      <a:pt x="77" y="51"/>
                      <a:pt x="77" y="60"/>
                    </a:cubicBezTo>
                    <a:cubicBezTo>
                      <a:pt x="77" y="70"/>
                      <a:pt x="69" y="77"/>
                      <a:pt x="60"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41" name="Freeform 274">
                <a:extLst>
                  <a:ext uri="{FF2B5EF4-FFF2-40B4-BE49-F238E27FC236}">
                    <a16:creationId xmlns:a16="http://schemas.microsoft.com/office/drawing/2014/main" id="{FFD448B7-F3D6-A645-B7CA-08EA62AE7A3C}"/>
                  </a:ext>
                </a:extLst>
              </p:cNvPr>
              <p:cNvSpPr>
                <a:spLocks noEditPoints="1"/>
              </p:cNvSpPr>
              <p:nvPr/>
            </p:nvSpPr>
            <p:spPr bwMode="auto">
              <a:xfrm>
                <a:off x="13166726" y="2266950"/>
                <a:ext cx="127000"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42" name="Freeform 275">
                <a:extLst>
                  <a:ext uri="{FF2B5EF4-FFF2-40B4-BE49-F238E27FC236}">
                    <a16:creationId xmlns:a16="http://schemas.microsoft.com/office/drawing/2014/main" id="{E9644CB5-4C5F-8547-84BD-0CE19F7937C3}"/>
                  </a:ext>
                </a:extLst>
              </p:cNvPr>
              <p:cNvSpPr>
                <a:spLocks/>
              </p:cNvSpPr>
              <p:nvPr/>
            </p:nvSpPr>
            <p:spPr bwMode="auto">
              <a:xfrm>
                <a:off x="13166726" y="1466850"/>
                <a:ext cx="288925" cy="288925"/>
              </a:xfrm>
              <a:custGeom>
                <a:avLst/>
                <a:gdLst>
                  <a:gd name="T0" fmla="*/ 17 w 77"/>
                  <a:gd name="T1" fmla="*/ 77 h 77"/>
                  <a:gd name="T2" fmla="*/ 0 w 77"/>
                  <a:gd name="T3" fmla="*/ 60 h 77"/>
                  <a:gd name="T4" fmla="*/ 0 w 77"/>
                  <a:gd name="T5" fmla="*/ 17 h 77"/>
                  <a:gd name="T6" fmla="*/ 17 w 77"/>
                  <a:gd name="T7" fmla="*/ 0 h 77"/>
                  <a:gd name="T8" fmla="*/ 60 w 77"/>
                  <a:gd name="T9" fmla="*/ 0 h 77"/>
                  <a:gd name="T10" fmla="*/ 77 w 77"/>
                  <a:gd name="T11" fmla="*/ 17 h 77"/>
                  <a:gd name="T12" fmla="*/ 60 w 77"/>
                  <a:gd name="T13" fmla="*/ 34 h 77"/>
                  <a:gd name="T14" fmla="*/ 34 w 77"/>
                  <a:gd name="T15" fmla="*/ 34 h 77"/>
                  <a:gd name="T16" fmla="*/ 34 w 77"/>
                  <a:gd name="T17" fmla="*/ 60 h 77"/>
                  <a:gd name="T18" fmla="*/ 17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17" y="77"/>
                    </a:moveTo>
                    <a:cubicBezTo>
                      <a:pt x="8" y="77"/>
                      <a:pt x="0" y="69"/>
                      <a:pt x="0" y="60"/>
                    </a:cubicBezTo>
                    <a:cubicBezTo>
                      <a:pt x="0" y="17"/>
                      <a:pt x="0" y="17"/>
                      <a:pt x="0" y="17"/>
                    </a:cubicBezTo>
                    <a:cubicBezTo>
                      <a:pt x="0" y="8"/>
                      <a:pt x="8" y="0"/>
                      <a:pt x="17" y="0"/>
                    </a:cubicBezTo>
                    <a:cubicBezTo>
                      <a:pt x="60" y="0"/>
                      <a:pt x="60" y="0"/>
                      <a:pt x="60" y="0"/>
                    </a:cubicBezTo>
                    <a:cubicBezTo>
                      <a:pt x="69" y="0"/>
                      <a:pt x="77" y="8"/>
                      <a:pt x="77" y="17"/>
                    </a:cubicBezTo>
                    <a:cubicBezTo>
                      <a:pt x="77" y="27"/>
                      <a:pt x="69" y="34"/>
                      <a:pt x="60" y="34"/>
                    </a:cubicBezTo>
                    <a:cubicBezTo>
                      <a:pt x="34" y="34"/>
                      <a:pt x="34" y="34"/>
                      <a:pt x="34" y="34"/>
                    </a:cubicBezTo>
                    <a:cubicBezTo>
                      <a:pt x="34" y="60"/>
                      <a:pt x="34" y="60"/>
                      <a:pt x="34" y="60"/>
                    </a:cubicBezTo>
                    <a:cubicBezTo>
                      <a:pt x="34" y="69"/>
                      <a:pt x="27" y="77"/>
                      <a:pt x="17"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43" name="Freeform 276">
                <a:extLst>
                  <a:ext uri="{FF2B5EF4-FFF2-40B4-BE49-F238E27FC236}">
                    <a16:creationId xmlns:a16="http://schemas.microsoft.com/office/drawing/2014/main" id="{5DE10A21-B396-A144-AA8B-53E5F0E3130F}"/>
                  </a:ext>
                </a:extLst>
              </p:cNvPr>
              <p:cNvSpPr>
                <a:spLocks noEditPoints="1"/>
              </p:cNvSpPr>
              <p:nvPr/>
            </p:nvSpPr>
            <p:spPr bwMode="auto">
              <a:xfrm>
                <a:off x="13989051" y="1466850"/>
                <a:ext cx="3433763" cy="127000"/>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44" name="Freeform 277">
                <a:extLst>
                  <a:ext uri="{FF2B5EF4-FFF2-40B4-BE49-F238E27FC236}">
                    <a16:creationId xmlns:a16="http://schemas.microsoft.com/office/drawing/2014/main" id="{E349A2E0-38C7-AC4C-85C4-878A3169A896}"/>
                  </a:ext>
                </a:extLst>
              </p:cNvPr>
              <p:cNvSpPr>
                <a:spLocks/>
              </p:cNvSpPr>
              <p:nvPr/>
            </p:nvSpPr>
            <p:spPr bwMode="auto">
              <a:xfrm>
                <a:off x="17956213" y="1466850"/>
                <a:ext cx="288925" cy="288925"/>
              </a:xfrm>
              <a:custGeom>
                <a:avLst/>
                <a:gdLst>
                  <a:gd name="T0" fmla="*/ 60 w 77"/>
                  <a:gd name="T1" fmla="*/ 77 h 77"/>
                  <a:gd name="T2" fmla="*/ 43 w 77"/>
                  <a:gd name="T3" fmla="*/ 60 h 77"/>
                  <a:gd name="T4" fmla="*/ 43 w 77"/>
                  <a:gd name="T5" fmla="*/ 34 h 77"/>
                  <a:gd name="T6" fmla="*/ 17 w 77"/>
                  <a:gd name="T7" fmla="*/ 34 h 77"/>
                  <a:gd name="T8" fmla="*/ 0 w 77"/>
                  <a:gd name="T9" fmla="*/ 17 h 77"/>
                  <a:gd name="T10" fmla="*/ 17 w 77"/>
                  <a:gd name="T11" fmla="*/ 0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51" y="77"/>
                      <a:pt x="43" y="69"/>
                      <a:pt x="43" y="60"/>
                    </a:cubicBezTo>
                    <a:cubicBezTo>
                      <a:pt x="43" y="34"/>
                      <a:pt x="43" y="34"/>
                      <a:pt x="43" y="34"/>
                    </a:cubicBezTo>
                    <a:cubicBezTo>
                      <a:pt x="17" y="34"/>
                      <a:pt x="17" y="34"/>
                      <a:pt x="17" y="34"/>
                    </a:cubicBezTo>
                    <a:cubicBezTo>
                      <a:pt x="8" y="34"/>
                      <a:pt x="0" y="27"/>
                      <a:pt x="0" y="17"/>
                    </a:cubicBezTo>
                    <a:cubicBezTo>
                      <a:pt x="0" y="8"/>
                      <a:pt x="8" y="0"/>
                      <a:pt x="17" y="0"/>
                    </a:cubicBezTo>
                    <a:cubicBezTo>
                      <a:pt x="60" y="0"/>
                      <a:pt x="60" y="0"/>
                      <a:pt x="60" y="0"/>
                    </a:cubicBezTo>
                    <a:cubicBezTo>
                      <a:pt x="70" y="0"/>
                      <a:pt x="77" y="8"/>
                      <a:pt x="77" y="17"/>
                    </a:cubicBezTo>
                    <a:cubicBezTo>
                      <a:pt x="77" y="60"/>
                      <a:pt x="77" y="60"/>
                      <a:pt x="77" y="60"/>
                    </a:cubicBezTo>
                    <a:cubicBezTo>
                      <a:pt x="77" y="69"/>
                      <a:pt x="70" y="77"/>
                      <a:pt x="60"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45" name="Freeform 278">
                <a:extLst>
                  <a:ext uri="{FF2B5EF4-FFF2-40B4-BE49-F238E27FC236}">
                    <a16:creationId xmlns:a16="http://schemas.microsoft.com/office/drawing/2014/main" id="{D2064F1F-DD6C-3646-83FC-B89BC182821A}"/>
                  </a:ext>
                </a:extLst>
              </p:cNvPr>
              <p:cNvSpPr>
                <a:spLocks noEditPoints="1"/>
              </p:cNvSpPr>
              <p:nvPr/>
            </p:nvSpPr>
            <p:spPr bwMode="auto">
              <a:xfrm>
                <a:off x="18116551" y="2266950"/>
                <a:ext cx="128588"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46" name="Freeform 279">
                <a:extLst>
                  <a:ext uri="{FF2B5EF4-FFF2-40B4-BE49-F238E27FC236}">
                    <a16:creationId xmlns:a16="http://schemas.microsoft.com/office/drawing/2014/main" id="{3B13F045-E2D4-EC40-A737-A877EB88A1E2}"/>
                  </a:ext>
                </a:extLst>
              </p:cNvPr>
              <p:cNvSpPr>
                <a:spLocks/>
              </p:cNvSpPr>
              <p:nvPr/>
            </p:nvSpPr>
            <p:spPr bwMode="auto">
              <a:xfrm>
                <a:off x="18481676" y="620713"/>
                <a:ext cx="608013" cy="5989637"/>
              </a:xfrm>
              <a:custGeom>
                <a:avLst/>
                <a:gdLst>
                  <a:gd name="T0" fmla="*/ 0 w 383"/>
                  <a:gd name="T1" fmla="*/ 3773 h 3773"/>
                  <a:gd name="T2" fmla="*/ 383 w 383"/>
                  <a:gd name="T3" fmla="*/ 3380 h 3773"/>
                  <a:gd name="T4" fmla="*/ 383 w 383"/>
                  <a:gd name="T5" fmla="*/ 2040 h 3773"/>
                  <a:gd name="T6" fmla="*/ 383 w 383"/>
                  <a:gd name="T7" fmla="*/ 0 h 3773"/>
                  <a:gd name="T8" fmla="*/ 0 w 383"/>
                  <a:gd name="T9" fmla="*/ 393 h 3773"/>
                  <a:gd name="T10" fmla="*/ 0 w 383"/>
                  <a:gd name="T11" fmla="*/ 3773 h 3773"/>
                </a:gdLst>
                <a:ahLst/>
                <a:cxnLst>
                  <a:cxn ang="0">
                    <a:pos x="T0" y="T1"/>
                  </a:cxn>
                  <a:cxn ang="0">
                    <a:pos x="T2" y="T3"/>
                  </a:cxn>
                  <a:cxn ang="0">
                    <a:pos x="T4" y="T5"/>
                  </a:cxn>
                  <a:cxn ang="0">
                    <a:pos x="T6" y="T7"/>
                  </a:cxn>
                  <a:cxn ang="0">
                    <a:pos x="T8" y="T9"/>
                  </a:cxn>
                  <a:cxn ang="0">
                    <a:pos x="T10" y="T11"/>
                  </a:cxn>
                </a:cxnLst>
                <a:rect l="0" t="0" r="r" b="b"/>
                <a:pathLst>
                  <a:path w="383" h="3773">
                    <a:moveTo>
                      <a:pt x="0" y="3773"/>
                    </a:moveTo>
                    <a:lnTo>
                      <a:pt x="383" y="3380"/>
                    </a:lnTo>
                    <a:lnTo>
                      <a:pt x="383" y="2040"/>
                    </a:lnTo>
                    <a:lnTo>
                      <a:pt x="383" y="0"/>
                    </a:lnTo>
                    <a:lnTo>
                      <a:pt x="0" y="393"/>
                    </a:lnTo>
                    <a:lnTo>
                      <a:pt x="0" y="3773"/>
                    </a:lnTo>
                    <a:close/>
                  </a:path>
                </a:pathLst>
              </a:custGeom>
              <a:solidFill>
                <a:srgbClr val="B74F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47" name="Rectangle 280">
                <a:extLst>
                  <a:ext uri="{FF2B5EF4-FFF2-40B4-BE49-F238E27FC236}">
                    <a16:creationId xmlns:a16="http://schemas.microsoft.com/office/drawing/2014/main" id="{BDE42743-BF79-214F-AB6A-CA6D34E1AAA6}"/>
                  </a:ext>
                </a:extLst>
              </p:cNvPr>
              <p:cNvSpPr>
                <a:spLocks noChangeArrowheads="1"/>
              </p:cNvSpPr>
              <p:nvPr/>
            </p:nvSpPr>
            <p:spPr bwMode="auto">
              <a:xfrm>
                <a:off x="14184313" y="2511425"/>
                <a:ext cx="1525588"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48" name="Rectangle 281">
                <a:extLst>
                  <a:ext uri="{FF2B5EF4-FFF2-40B4-BE49-F238E27FC236}">
                    <a16:creationId xmlns:a16="http://schemas.microsoft.com/office/drawing/2014/main" id="{A150256B-6208-1A46-A8B8-DBCEFF0D10A2}"/>
                  </a:ext>
                </a:extLst>
              </p:cNvPr>
              <p:cNvSpPr>
                <a:spLocks noChangeArrowheads="1"/>
              </p:cNvSpPr>
              <p:nvPr/>
            </p:nvSpPr>
            <p:spPr bwMode="auto">
              <a:xfrm>
                <a:off x="15998826" y="2511425"/>
                <a:ext cx="1246188"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49" name="Rectangle 282">
                <a:extLst>
                  <a:ext uri="{FF2B5EF4-FFF2-40B4-BE49-F238E27FC236}">
                    <a16:creationId xmlns:a16="http://schemas.microsoft.com/office/drawing/2014/main" id="{EFD28295-ADF7-6D47-BBDA-EBE472FD0EEA}"/>
                  </a:ext>
                </a:extLst>
              </p:cNvPr>
              <p:cNvSpPr>
                <a:spLocks noChangeArrowheads="1"/>
              </p:cNvSpPr>
              <p:nvPr/>
            </p:nvSpPr>
            <p:spPr bwMode="auto">
              <a:xfrm>
                <a:off x="14184313" y="4603750"/>
                <a:ext cx="1525588" cy="7556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50" name="Rectangle 283">
                <a:extLst>
                  <a:ext uri="{FF2B5EF4-FFF2-40B4-BE49-F238E27FC236}">
                    <a16:creationId xmlns:a16="http://schemas.microsoft.com/office/drawing/2014/main" id="{284E61D2-CF76-A448-BEE5-DE1859D74DC6}"/>
                  </a:ext>
                </a:extLst>
              </p:cNvPr>
              <p:cNvSpPr>
                <a:spLocks noChangeArrowheads="1"/>
              </p:cNvSpPr>
              <p:nvPr/>
            </p:nvSpPr>
            <p:spPr bwMode="auto">
              <a:xfrm>
                <a:off x="15998826" y="4603750"/>
                <a:ext cx="1246188" cy="7556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51" name="Rectangle 284">
                <a:extLst>
                  <a:ext uri="{FF2B5EF4-FFF2-40B4-BE49-F238E27FC236}">
                    <a16:creationId xmlns:a16="http://schemas.microsoft.com/office/drawing/2014/main" id="{27B0DB10-F19A-7246-A77C-F71A782AE8DA}"/>
                  </a:ext>
                </a:extLst>
              </p:cNvPr>
              <p:cNvSpPr>
                <a:spLocks noChangeArrowheads="1"/>
              </p:cNvSpPr>
              <p:nvPr/>
            </p:nvSpPr>
            <p:spPr bwMode="auto">
              <a:xfrm>
                <a:off x="14184313" y="3562350"/>
                <a:ext cx="500063"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52" name="Rectangle 285">
                <a:extLst>
                  <a:ext uri="{FF2B5EF4-FFF2-40B4-BE49-F238E27FC236}">
                    <a16:creationId xmlns:a16="http://schemas.microsoft.com/office/drawing/2014/main" id="{A0B10B71-2EF4-2047-9C9E-CB4F071DF834}"/>
                  </a:ext>
                </a:extLst>
              </p:cNvPr>
              <p:cNvSpPr>
                <a:spLocks noChangeArrowheads="1"/>
              </p:cNvSpPr>
              <p:nvPr/>
            </p:nvSpPr>
            <p:spPr bwMode="auto">
              <a:xfrm>
                <a:off x="16460788" y="3562350"/>
                <a:ext cx="784225"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453" name="Rectangle 286">
                <a:extLst>
                  <a:ext uri="{FF2B5EF4-FFF2-40B4-BE49-F238E27FC236}">
                    <a16:creationId xmlns:a16="http://schemas.microsoft.com/office/drawing/2014/main" id="{7294F9F9-783D-C241-B02F-48AAD4316FE7}"/>
                  </a:ext>
                </a:extLst>
              </p:cNvPr>
              <p:cNvSpPr>
                <a:spLocks noChangeArrowheads="1"/>
              </p:cNvSpPr>
              <p:nvPr/>
            </p:nvSpPr>
            <p:spPr bwMode="auto">
              <a:xfrm>
                <a:off x="14946313" y="3562350"/>
                <a:ext cx="1250950"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cxnSp>
          <p:nvCxnSpPr>
            <p:cNvPr id="432" name="Straight Connector 431">
              <a:extLst>
                <a:ext uri="{FF2B5EF4-FFF2-40B4-BE49-F238E27FC236}">
                  <a16:creationId xmlns:a16="http://schemas.microsoft.com/office/drawing/2014/main" id="{804B6E52-0EBE-8543-8D16-412223872A82}"/>
                </a:ext>
              </a:extLst>
            </p:cNvPr>
            <p:cNvCxnSpPr>
              <a:cxnSpLocks/>
            </p:cNvCxnSpPr>
            <p:nvPr/>
          </p:nvCxnSpPr>
          <p:spPr>
            <a:xfrm flipH="1">
              <a:off x="2937267" y="1626747"/>
              <a:ext cx="2376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5D20088C-2D19-CB42-911C-086AD384BDF5}"/>
                </a:ext>
              </a:extLst>
            </p:cNvPr>
            <p:cNvCxnSpPr>
              <a:cxnSpLocks/>
            </p:cNvCxnSpPr>
            <p:nvPr/>
          </p:nvCxnSpPr>
          <p:spPr>
            <a:xfrm>
              <a:off x="2937268" y="1626747"/>
              <a:ext cx="0" cy="3508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4FCE4026-09FE-DE40-BA7F-A25DADB03E93}"/>
                </a:ext>
              </a:extLst>
            </p:cNvPr>
            <p:cNvCxnSpPr>
              <a:cxnSpLocks/>
            </p:cNvCxnSpPr>
            <p:nvPr/>
          </p:nvCxnSpPr>
          <p:spPr>
            <a:xfrm flipH="1">
              <a:off x="2937268" y="1975343"/>
              <a:ext cx="2376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1" name="Group 480">
            <a:extLst>
              <a:ext uri="{FF2B5EF4-FFF2-40B4-BE49-F238E27FC236}">
                <a16:creationId xmlns:a16="http://schemas.microsoft.com/office/drawing/2014/main" id="{F887D05A-3499-FB43-BB36-73AD3F4E766D}"/>
              </a:ext>
            </a:extLst>
          </p:cNvPr>
          <p:cNvGrpSpPr/>
          <p:nvPr/>
        </p:nvGrpSpPr>
        <p:grpSpPr>
          <a:xfrm>
            <a:off x="9745111" y="4523155"/>
            <a:ext cx="1779976" cy="636133"/>
            <a:chOff x="3581787" y="1138478"/>
            <a:chExt cx="1780904" cy="636465"/>
          </a:xfrm>
        </p:grpSpPr>
        <p:sp>
          <p:nvSpPr>
            <p:cNvPr id="482" name="Rectangle 481">
              <a:extLst>
                <a:ext uri="{FF2B5EF4-FFF2-40B4-BE49-F238E27FC236}">
                  <a16:creationId xmlns:a16="http://schemas.microsoft.com/office/drawing/2014/main" id="{EBB6503F-5A68-424A-B550-B15129CEB9BC}"/>
                </a:ext>
              </a:extLst>
            </p:cNvPr>
            <p:cNvSpPr/>
            <p:nvPr/>
          </p:nvSpPr>
          <p:spPr>
            <a:xfrm>
              <a:off x="3581787" y="1138478"/>
              <a:ext cx="1780904" cy="601128"/>
            </a:xfrm>
            <a:prstGeom prst="rect">
              <a:avLst/>
            </a:prstGeom>
            <a:solidFill>
              <a:sysClr val="window" lastClr="FFFFFF">
                <a:lumMod val="95000"/>
              </a:sysClr>
            </a:solidFill>
            <a:ln w="12700" cap="flat" cmpd="sng" algn="ctr">
              <a:solidFill>
                <a:srgbClr val="0095D3">
                  <a:shade val="50000"/>
                </a:srgbClr>
              </a:solid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8">
                <a:defRPr/>
              </a:pPr>
              <a:endParaRPr lang="en-US" sz="900" b="1" kern="0">
                <a:solidFill>
                  <a:srgbClr val="FFFFFF"/>
                </a:solidFill>
                <a:latin typeface="Arial"/>
                <a:ea typeface=""/>
                <a:cs typeface=""/>
              </a:endParaRPr>
            </a:p>
          </p:txBody>
        </p:sp>
        <p:grpSp>
          <p:nvGrpSpPr>
            <p:cNvPr id="483" name="Group 482">
              <a:extLst>
                <a:ext uri="{FF2B5EF4-FFF2-40B4-BE49-F238E27FC236}">
                  <a16:creationId xmlns:a16="http://schemas.microsoft.com/office/drawing/2014/main" id="{AEA76AE7-531E-704F-B4AC-13C676330E47}"/>
                </a:ext>
              </a:extLst>
            </p:cNvPr>
            <p:cNvGrpSpPr/>
            <p:nvPr/>
          </p:nvGrpSpPr>
          <p:grpSpPr>
            <a:xfrm>
              <a:off x="4689782" y="1226377"/>
              <a:ext cx="413389" cy="425330"/>
              <a:chOff x="6693492" y="2824099"/>
              <a:chExt cx="881260" cy="623817"/>
            </a:xfrm>
          </p:grpSpPr>
          <p:grpSp>
            <p:nvGrpSpPr>
              <p:cNvPr id="485" name="Group 484">
                <a:extLst>
                  <a:ext uri="{FF2B5EF4-FFF2-40B4-BE49-F238E27FC236}">
                    <a16:creationId xmlns:a16="http://schemas.microsoft.com/office/drawing/2014/main" id="{4BF14688-A283-F349-8CC3-F4A5AAC6ECEC}"/>
                  </a:ext>
                </a:extLst>
              </p:cNvPr>
              <p:cNvGrpSpPr>
                <a:grpSpLocks noChangeAspect="1"/>
              </p:cNvGrpSpPr>
              <p:nvPr/>
            </p:nvGrpSpPr>
            <p:grpSpPr>
              <a:xfrm>
                <a:off x="6693492" y="3219603"/>
                <a:ext cx="881260" cy="228313"/>
                <a:chOff x="12847638" y="4179888"/>
                <a:chExt cx="2886074" cy="747713"/>
              </a:xfrm>
            </p:grpSpPr>
            <p:sp>
              <p:nvSpPr>
                <p:cNvPr id="510" name="Freeform 5">
                  <a:extLst>
                    <a:ext uri="{FF2B5EF4-FFF2-40B4-BE49-F238E27FC236}">
                      <a16:creationId xmlns:a16="http://schemas.microsoft.com/office/drawing/2014/main" id="{C5A454F6-5D43-DB4E-8DA6-2F5ECAE5B879}"/>
                    </a:ext>
                  </a:extLst>
                </p:cNvPr>
                <p:cNvSpPr>
                  <a:spLocks/>
                </p:cNvSpPr>
                <p:nvPr/>
              </p:nvSpPr>
              <p:spPr bwMode="auto">
                <a:xfrm>
                  <a:off x="12847638" y="4179888"/>
                  <a:ext cx="2886074" cy="747713"/>
                </a:xfrm>
                <a:custGeom>
                  <a:avLst/>
                  <a:gdLst>
                    <a:gd name="T0" fmla="*/ 166 w 1818"/>
                    <a:gd name="T1" fmla="*/ 0 h 471"/>
                    <a:gd name="T2" fmla="*/ 0 w 1818"/>
                    <a:gd name="T3" fmla="*/ 167 h 471"/>
                    <a:gd name="T4" fmla="*/ 0 w 1818"/>
                    <a:gd name="T5" fmla="*/ 471 h 471"/>
                    <a:gd name="T6" fmla="*/ 1653 w 1818"/>
                    <a:gd name="T7" fmla="*/ 471 h 471"/>
                    <a:gd name="T8" fmla="*/ 1818 w 1818"/>
                    <a:gd name="T9" fmla="*/ 304 h 471"/>
                    <a:gd name="T10" fmla="*/ 1818 w 1818"/>
                    <a:gd name="T11" fmla="*/ 0 h 471"/>
                    <a:gd name="T12" fmla="*/ 166 w 1818"/>
                    <a:gd name="T13" fmla="*/ 0 h 471"/>
                  </a:gdLst>
                  <a:ahLst/>
                  <a:cxnLst>
                    <a:cxn ang="0">
                      <a:pos x="T0" y="T1"/>
                    </a:cxn>
                    <a:cxn ang="0">
                      <a:pos x="T2" y="T3"/>
                    </a:cxn>
                    <a:cxn ang="0">
                      <a:pos x="T4" y="T5"/>
                    </a:cxn>
                    <a:cxn ang="0">
                      <a:pos x="T6" y="T7"/>
                    </a:cxn>
                    <a:cxn ang="0">
                      <a:pos x="T8" y="T9"/>
                    </a:cxn>
                    <a:cxn ang="0">
                      <a:pos x="T10" y="T11"/>
                    </a:cxn>
                    <a:cxn ang="0">
                      <a:pos x="T12" y="T13"/>
                    </a:cxn>
                  </a:cxnLst>
                  <a:rect l="0" t="0" r="r" b="b"/>
                  <a:pathLst>
                    <a:path w="1818" h="471">
                      <a:moveTo>
                        <a:pt x="166" y="0"/>
                      </a:moveTo>
                      <a:lnTo>
                        <a:pt x="0" y="167"/>
                      </a:lnTo>
                      <a:lnTo>
                        <a:pt x="0" y="471"/>
                      </a:lnTo>
                      <a:lnTo>
                        <a:pt x="1653" y="471"/>
                      </a:lnTo>
                      <a:lnTo>
                        <a:pt x="1818" y="304"/>
                      </a:lnTo>
                      <a:lnTo>
                        <a:pt x="1818" y="0"/>
                      </a:lnTo>
                      <a:lnTo>
                        <a:pt x="166"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511" name="Freeform 6">
                  <a:extLst>
                    <a:ext uri="{FF2B5EF4-FFF2-40B4-BE49-F238E27FC236}">
                      <a16:creationId xmlns:a16="http://schemas.microsoft.com/office/drawing/2014/main" id="{3BD3BF5D-AB2B-5744-BE19-E6F60373CCBB}"/>
                    </a:ext>
                  </a:extLst>
                </p:cNvPr>
                <p:cNvSpPr>
                  <a:spLocks/>
                </p:cNvSpPr>
                <p:nvPr/>
              </p:nvSpPr>
              <p:spPr bwMode="auto">
                <a:xfrm>
                  <a:off x="12847638" y="4445000"/>
                  <a:ext cx="2624137" cy="482600"/>
                </a:xfrm>
                <a:custGeom>
                  <a:avLst/>
                  <a:gdLst>
                    <a:gd name="T0" fmla="*/ 1653 w 1653"/>
                    <a:gd name="T1" fmla="*/ 304 h 304"/>
                    <a:gd name="T2" fmla="*/ 0 w 1653"/>
                    <a:gd name="T3" fmla="*/ 304 h 304"/>
                    <a:gd name="T4" fmla="*/ 0 w 1653"/>
                    <a:gd name="T5" fmla="*/ 69 h 304"/>
                    <a:gd name="T6" fmla="*/ 0 w 1653"/>
                    <a:gd name="T7" fmla="*/ 0 h 304"/>
                    <a:gd name="T8" fmla="*/ 1653 w 1653"/>
                    <a:gd name="T9" fmla="*/ 0 h 304"/>
                    <a:gd name="T10" fmla="*/ 1653 w 1653"/>
                    <a:gd name="T11" fmla="*/ 304 h 304"/>
                  </a:gdLst>
                  <a:ahLst/>
                  <a:cxnLst>
                    <a:cxn ang="0">
                      <a:pos x="T0" y="T1"/>
                    </a:cxn>
                    <a:cxn ang="0">
                      <a:pos x="T2" y="T3"/>
                    </a:cxn>
                    <a:cxn ang="0">
                      <a:pos x="T4" y="T5"/>
                    </a:cxn>
                    <a:cxn ang="0">
                      <a:pos x="T6" y="T7"/>
                    </a:cxn>
                    <a:cxn ang="0">
                      <a:pos x="T8" y="T9"/>
                    </a:cxn>
                    <a:cxn ang="0">
                      <a:pos x="T10" y="T11"/>
                    </a:cxn>
                  </a:cxnLst>
                  <a:rect l="0" t="0" r="r" b="b"/>
                  <a:pathLst>
                    <a:path w="1653" h="304">
                      <a:moveTo>
                        <a:pt x="1653" y="304"/>
                      </a:moveTo>
                      <a:lnTo>
                        <a:pt x="0" y="304"/>
                      </a:lnTo>
                      <a:lnTo>
                        <a:pt x="0" y="69"/>
                      </a:lnTo>
                      <a:lnTo>
                        <a:pt x="0" y="0"/>
                      </a:lnTo>
                      <a:lnTo>
                        <a:pt x="1653" y="0"/>
                      </a:lnTo>
                      <a:lnTo>
                        <a:pt x="1653" y="304"/>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512" name="Freeform 7">
                  <a:extLst>
                    <a:ext uri="{FF2B5EF4-FFF2-40B4-BE49-F238E27FC236}">
                      <a16:creationId xmlns:a16="http://schemas.microsoft.com/office/drawing/2014/main" id="{1BA1DF05-130B-7847-AD4E-A9827CE09C01}"/>
                    </a:ext>
                  </a:extLst>
                </p:cNvPr>
                <p:cNvSpPr>
                  <a:spLocks/>
                </p:cNvSpPr>
                <p:nvPr/>
              </p:nvSpPr>
              <p:spPr bwMode="auto">
                <a:xfrm>
                  <a:off x="13803313" y="4445000"/>
                  <a:ext cx="1668462" cy="482600"/>
                </a:xfrm>
                <a:custGeom>
                  <a:avLst/>
                  <a:gdLst>
                    <a:gd name="T0" fmla="*/ 1051 w 1051"/>
                    <a:gd name="T1" fmla="*/ 304 h 304"/>
                    <a:gd name="T2" fmla="*/ 311 w 1051"/>
                    <a:gd name="T3" fmla="*/ 304 h 304"/>
                    <a:gd name="T4" fmla="*/ 0 w 1051"/>
                    <a:gd name="T5" fmla="*/ 304 h 304"/>
                    <a:gd name="T6" fmla="*/ 295 w 1051"/>
                    <a:gd name="T7" fmla="*/ 0 h 304"/>
                    <a:gd name="T8" fmla="*/ 1051 w 1051"/>
                    <a:gd name="T9" fmla="*/ 0 h 304"/>
                    <a:gd name="T10" fmla="*/ 1051 w 1051"/>
                    <a:gd name="T11" fmla="*/ 304 h 304"/>
                  </a:gdLst>
                  <a:ahLst/>
                  <a:cxnLst>
                    <a:cxn ang="0">
                      <a:pos x="T0" y="T1"/>
                    </a:cxn>
                    <a:cxn ang="0">
                      <a:pos x="T2" y="T3"/>
                    </a:cxn>
                    <a:cxn ang="0">
                      <a:pos x="T4" y="T5"/>
                    </a:cxn>
                    <a:cxn ang="0">
                      <a:pos x="T6" y="T7"/>
                    </a:cxn>
                    <a:cxn ang="0">
                      <a:pos x="T8" y="T9"/>
                    </a:cxn>
                    <a:cxn ang="0">
                      <a:pos x="T10" y="T11"/>
                    </a:cxn>
                  </a:cxnLst>
                  <a:rect l="0" t="0" r="r" b="b"/>
                  <a:pathLst>
                    <a:path w="1051" h="304">
                      <a:moveTo>
                        <a:pt x="1051" y="304"/>
                      </a:moveTo>
                      <a:lnTo>
                        <a:pt x="311" y="304"/>
                      </a:lnTo>
                      <a:lnTo>
                        <a:pt x="0" y="304"/>
                      </a:lnTo>
                      <a:lnTo>
                        <a:pt x="295" y="0"/>
                      </a:lnTo>
                      <a:lnTo>
                        <a:pt x="1051" y="0"/>
                      </a:lnTo>
                      <a:lnTo>
                        <a:pt x="1051" y="30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513" name="Freeform 8">
                  <a:extLst>
                    <a:ext uri="{FF2B5EF4-FFF2-40B4-BE49-F238E27FC236}">
                      <a16:creationId xmlns:a16="http://schemas.microsoft.com/office/drawing/2014/main" id="{A36B5CC6-1D20-8440-9EC3-EA58A8FEB581}"/>
                    </a:ext>
                  </a:extLst>
                </p:cNvPr>
                <p:cNvSpPr>
                  <a:spLocks/>
                </p:cNvSpPr>
                <p:nvPr/>
              </p:nvSpPr>
              <p:spPr bwMode="auto">
                <a:xfrm>
                  <a:off x="15471775" y="4179888"/>
                  <a:ext cx="261937" cy="747713"/>
                </a:xfrm>
                <a:custGeom>
                  <a:avLst/>
                  <a:gdLst>
                    <a:gd name="T0" fmla="*/ 0 w 165"/>
                    <a:gd name="T1" fmla="*/ 471 h 471"/>
                    <a:gd name="T2" fmla="*/ 165 w 165"/>
                    <a:gd name="T3" fmla="*/ 304 h 471"/>
                    <a:gd name="T4" fmla="*/ 165 w 165"/>
                    <a:gd name="T5" fmla="*/ 236 h 471"/>
                    <a:gd name="T6" fmla="*/ 165 w 165"/>
                    <a:gd name="T7" fmla="*/ 0 h 471"/>
                    <a:gd name="T8" fmla="*/ 0 w 165"/>
                    <a:gd name="T9" fmla="*/ 167 h 471"/>
                    <a:gd name="T10" fmla="*/ 0 w 165"/>
                    <a:gd name="T11" fmla="*/ 471 h 471"/>
                  </a:gdLst>
                  <a:ahLst/>
                  <a:cxnLst>
                    <a:cxn ang="0">
                      <a:pos x="T0" y="T1"/>
                    </a:cxn>
                    <a:cxn ang="0">
                      <a:pos x="T2" y="T3"/>
                    </a:cxn>
                    <a:cxn ang="0">
                      <a:pos x="T4" y="T5"/>
                    </a:cxn>
                    <a:cxn ang="0">
                      <a:pos x="T6" y="T7"/>
                    </a:cxn>
                    <a:cxn ang="0">
                      <a:pos x="T8" y="T9"/>
                    </a:cxn>
                    <a:cxn ang="0">
                      <a:pos x="T10" y="T11"/>
                    </a:cxn>
                  </a:cxnLst>
                  <a:rect l="0" t="0" r="r" b="b"/>
                  <a:pathLst>
                    <a:path w="165" h="471">
                      <a:moveTo>
                        <a:pt x="0" y="471"/>
                      </a:moveTo>
                      <a:lnTo>
                        <a:pt x="165" y="304"/>
                      </a:lnTo>
                      <a:lnTo>
                        <a:pt x="165" y="236"/>
                      </a:lnTo>
                      <a:lnTo>
                        <a:pt x="165" y="0"/>
                      </a:lnTo>
                      <a:lnTo>
                        <a:pt x="0" y="167"/>
                      </a:lnTo>
                      <a:lnTo>
                        <a:pt x="0" y="47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514" name="Freeform 9">
                  <a:extLst>
                    <a:ext uri="{FF2B5EF4-FFF2-40B4-BE49-F238E27FC236}">
                      <a16:creationId xmlns:a16="http://schemas.microsoft.com/office/drawing/2014/main" id="{B8C34CC3-A960-D74B-B305-54E25B6C0A9D}"/>
                    </a:ext>
                  </a:extLst>
                </p:cNvPr>
                <p:cNvSpPr>
                  <a:spLocks/>
                </p:cNvSpPr>
                <p:nvPr/>
              </p:nvSpPr>
              <p:spPr bwMode="auto">
                <a:xfrm>
                  <a:off x="12847638" y="4179888"/>
                  <a:ext cx="2886074" cy="265113"/>
                </a:xfrm>
                <a:custGeom>
                  <a:avLst/>
                  <a:gdLst>
                    <a:gd name="T0" fmla="*/ 1818 w 1818"/>
                    <a:gd name="T1" fmla="*/ 0 h 167"/>
                    <a:gd name="T2" fmla="*/ 1653 w 1818"/>
                    <a:gd name="T3" fmla="*/ 167 h 167"/>
                    <a:gd name="T4" fmla="*/ 0 w 1818"/>
                    <a:gd name="T5" fmla="*/ 167 h 167"/>
                    <a:gd name="T6" fmla="*/ 166 w 1818"/>
                    <a:gd name="T7" fmla="*/ 0 h 167"/>
                    <a:gd name="T8" fmla="*/ 909 w 1818"/>
                    <a:gd name="T9" fmla="*/ 0 h 167"/>
                    <a:gd name="T10" fmla="*/ 1818 w 1818"/>
                    <a:gd name="T11" fmla="*/ 0 h 167"/>
                  </a:gdLst>
                  <a:ahLst/>
                  <a:cxnLst>
                    <a:cxn ang="0">
                      <a:pos x="T0" y="T1"/>
                    </a:cxn>
                    <a:cxn ang="0">
                      <a:pos x="T2" y="T3"/>
                    </a:cxn>
                    <a:cxn ang="0">
                      <a:pos x="T4" y="T5"/>
                    </a:cxn>
                    <a:cxn ang="0">
                      <a:pos x="T6" y="T7"/>
                    </a:cxn>
                    <a:cxn ang="0">
                      <a:pos x="T8" y="T9"/>
                    </a:cxn>
                    <a:cxn ang="0">
                      <a:pos x="T10" y="T11"/>
                    </a:cxn>
                  </a:cxnLst>
                  <a:rect l="0" t="0" r="r" b="b"/>
                  <a:pathLst>
                    <a:path w="1818" h="167">
                      <a:moveTo>
                        <a:pt x="1818" y="0"/>
                      </a:moveTo>
                      <a:lnTo>
                        <a:pt x="1653" y="167"/>
                      </a:lnTo>
                      <a:lnTo>
                        <a:pt x="0" y="167"/>
                      </a:lnTo>
                      <a:lnTo>
                        <a:pt x="166" y="0"/>
                      </a:lnTo>
                      <a:lnTo>
                        <a:pt x="909" y="0"/>
                      </a:lnTo>
                      <a:lnTo>
                        <a:pt x="181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515" name="Rectangle 10">
                  <a:extLst>
                    <a:ext uri="{FF2B5EF4-FFF2-40B4-BE49-F238E27FC236}">
                      <a16:creationId xmlns:a16="http://schemas.microsoft.com/office/drawing/2014/main" id="{23141BB9-2B7D-E448-ABAF-EBC35768C55E}"/>
                    </a:ext>
                  </a:extLst>
                </p:cNvPr>
                <p:cNvSpPr>
                  <a:spLocks noChangeArrowheads="1"/>
                </p:cNvSpPr>
                <p:nvPr/>
              </p:nvSpPr>
              <p:spPr bwMode="auto">
                <a:xfrm>
                  <a:off x="12941300" y="4554538"/>
                  <a:ext cx="2430462" cy="2778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516" name="Freeform 11">
                  <a:extLst>
                    <a:ext uri="{FF2B5EF4-FFF2-40B4-BE49-F238E27FC236}">
                      <a16:creationId xmlns:a16="http://schemas.microsoft.com/office/drawing/2014/main" id="{07EF73C8-9042-3545-B745-3D1D9541A3E1}"/>
                    </a:ext>
                  </a:extLst>
                </p:cNvPr>
                <p:cNvSpPr>
                  <a:spLocks/>
                </p:cNvSpPr>
                <p:nvPr/>
              </p:nvSpPr>
              <p:spPr bwMode="auto">
                <a:xfrm>
                  <a:off x="12941300" y="4554538"/>
                  <a:ext cx="1225550" cy="277813"/>
                </a:xfrm>
                <a:custGeom>
                  <a:avLst/>
                  <a:gdLst>
                    <a:gd name="T0" fmla="*/ 603 w 772"/>
                    <a:gd name="T1" fmla="*/ 175 h 175"/>
                    <a:gd name="T2" fmla="*/ 0 w 772"/>
                    <a:gd name="T3" fmla="*/ 175 h 175"/>
                    <a:gd name="T4" fmla="*/ 0 w 772"/>
                    <a:gd name="T5" fmla="*/ 0 h 175"/>
                    <a:gd name="T6" fmla="*/ 772 w 772"/>
                    <a:gd name="T7" fmla="*/ 0 h 175"/>
                    <a:gd name="T8" fmla="*/ 603 w 772"/>
                    <a:gd name="T9" fmla="*/ 175 h 175"/>
                  </a:gdLst>
                  <a:ahLst/>
                  <a:cxnLst>
                    <a:cxn ang="0">
                      <a:pos x="T0" y="T1"/>
                    </a:cxn>
                    <a:cxn ang="0">
                      <a:pos x="T2" y="T3"/>
                    </a:cxn>
                    <a:cxn ang="0">
                      <a:pos x="T4" y="T5"/>
                    </a:cxn>
                    <a:cxn ang="0">
                      <a:pos x="T6" y="T7"/>
                    </a:cxn>
                    <a:cxn ang="0">
                      <a:pos x="T8" y="T9"/>
                    </a:cxn>
                  </a:cxnLst>
                  <a:rect l="0" t="0" r="r" b="b"/>
                  <a:pathLst>
                    <a:path w="772" h="175">
                      <a:moveTo>
                        <a:pt x="603" y="175"/>
                      </a:moveTo>
                      <a:lnTo>
                        <a:pt x="0" y="175"/>
                      </a:lnTo>
                      <a:lnTo>
                        <a:pt x="0" y="0"/>
                      </a:lnTo>
                      <a:lnTo>
                        <a:pt x="772" y="0"/>
                      </a:lnTo>
                      <a:lnTo>
                        <a:pt x="603" y="175"/>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517" name="Rectangle 12">
                  <a:extLst>
                    <a:ext uri="{FF2B5EF4-FFF2-40B4-BE49-F238E27FC236}">
                      <a16:creationId xmlns:a16="http://schemas.microsoft.com/office/drawing/2014/main" id="{5864D44B-B6A8-804E-8491-A2962C642CDF}"/>
                    </a:ext>
                  </a:extLst>
                </p:cNvPr>
                <p:cNvSpPr>
                  <a:spLocks noChangeArrowheads="1"/>
                </p:cNvSpPr>
                <p:nvPr/>
              </p:nvSpPr>
              <p:spPr bwMode="auto">
                <a:xfrm>
                  <a:off x="14563725" y="4649788"/>
                  <a:ext cx="88900"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518" name="Rectangle 13">
                  <a:extLst>
                    <a:ext uri="{FF2B5EF4-FFF2-40B4-BE49-F238E27FC236}">
                      <a16:creationId xmlns:a16="http://schemas.microsoft.com/office/drawing/2014/main" id="{68395ED0-3B46-F041-9A62-527EA7244B4C}"/>
                    </a:ext>
                  </a:extLst>
                </p:cNvPr>
                <p:cNvSpPr>
                  <a:spLocks noChangeArrowheads="1"/>
                </p:cNvSpPr>
                <p:nvPr/>
              </p:nvSpPr>
              <p:spPr bwMode="auto">
                <a:xfrm>
                  <a:off x="147447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519" name="Rectangle 14">
                  <a:extLst>
                    <a:ext uri="{FF2B5EF4-FFF2-40B4-BE49-F238E27FC236}">
                      <a16:creationId xmlns:a16="http://schemas.microsoft.com/office/drawing/2014/main" id="{33CD9F47-09D4-584F-B23F-770FF84E7366}"/>
                    </a:ext>
                  </a:extLst>
                </p:cNvPr>
                <p:cNvSpPr>
                  <a:spLocks noChangeArrowheads="1"/>
                </p:cNvSpPr>
                <p:nvPr/>
              </p:nvSpPr>
              <p:spPr bwMode="auto">
                <a:xfrm>
                  <a:off x="149225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520" name="Rectangle 15">
                  <a:extLst>
                    <a:ext uri="{FF2B5EF4-FFF2-40B4-BE49-F238E27FC236}">
                      <a16:creationId xmlns:a16="http://schemas.microsoft.com/office/drawing/2014/main" id="{F12FA75C-2967-A24A-A9A8-338BF8A77FDE}"/>
                    </a:ext>
                  </a:extLst>
                </p:cNvPr>
                <p:cNvSpPr>
                  <a:spLocks noChangeArrowheads="1"/>
                </p:cNvSpPr>
                <p:nvPr/>
              </p:nvSpPr>
              <p:spPr bwMode="auto">
                <a:xfrm>
                  <a:off x="1510665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grpSp>
          <p:grpSp>
            <p:nvGrpSpPr>
              <p:cNvPr id="486" name="Group 485">
                <a:extLst>
                  <a:ext uri="{FF2B5EF4-FFF2-40B4-BE49-F238E27FC236}">
                    <a16:creationId xmlns:a16="http://schemas.microsoft.com/office/drawing/2014/main" id="{B867F3ED-7821-564D-BFE9-D43B75CAC56E}"/>
                  </a:ext>
                </a:extLst>
              </p:cNvPr>
              <p:cNvGrpSpPr>
                <a:grpSpLocks noChangeAspect="1"/>
              </p:cNvGrpSpPr>
              <p:nvPr/>
            </p:nvGrpSpPr>
            <p:grpSpPr>
              <a:xfrm>
                <a:off x="6693492" y="3021851"/>
                <a:ext cx="881260" cy="228313"/>
                <a:chOff x="12847638" y="4179888"/>
                <a:chExt cx="2886074" cy="747713"/>
              </a:xfrm>
            </p:grpSpPr>
            <p:sp>
              <p:nvSpPr>
                <p:cNvPr id="499" name="Freeform 5">
                  <a:extLst>
                    <a:ext uri="{FF2B5EF4-FFF2-40B4-BE49-F238E27FC236}">
                      <a16:creationId xmlns:a16="http://schemas.microsoft.com/office/drawing/2014/main" id="{36E809E3-1092-DE49-B26A-1F605E0C8E70}"/>
                    </a:ext>
                  </a:extLst>
                </p:cNvPr>
                <p:cNvSpPr>
                  <a:spLocks/>
                </p:cNvSpPr>
                <p:nvPr/>
              </p:nvSpPr>
              <p:spPr bwMode="auto">
                <a:xfrm>
                  <a:off x="12847638" y="4179888"/>
                  <a:ext cx="2886074" cy="747713"/>
                </a:xfrm>
                <a:custGeom>
                  <a:avLst/>
                  <a:gdLst>
                    <a:gd name="T0" fmla="*/ 166 w 1818"/>
                    <a:gd name="T1" fmla="*/ 0 h 471"/>
                    <a:gd name="T2" fmla="*/ 0 w 1818"/>
                    <a:gd name="T3" fmla="*/ 167 h 471"/>
                    <a:gd name="T4" fmla="*/ 0 w 1818"/>
                    <a:gd name="T5" fmla="*/ 471 h 471"/>
                    <a:gd name="T6" fmla="*/ 1653 w 1818"/>
                    <a:gd name="T7" fmla="*/ 471 h 471"/>
                    <a:gd name="T8" fmla="*/ 1818 w 1818"/>
                    <a:gd name="T9" fmla="*/ 304 h 471"/>
                    <a:gd name="T10" fmla="*/ 1818 w 1818"/>
                    <a:gd name="T11" fmla="*/ 0 h 471"/>
                    <a:gd name="T12" fmla="*/ 166 w 1818"/>
                    <a:gd name="T13" fmla="*/ 0 h 471"/>
                  </a:gdLst>
                  <a:ahLst/>
                  <a:cxnLst>
                    <a:cxn ang="0">
                      <a:pos x="T0" y="T1"/>
                    </a:cxn>
                    <a:cxn ang="0">
                      <a:pos x="T2" y="T3"/>
                    </a:cxn>
                    <a:cxn ang="0">
                      <a:pos x="T4" y="T5"/>
                    </a:cxn>
                    <a:cxn ang="0">
                      <a:pos x="T6" y="T7"/>
                    </a:cxn>
                    <a:cxn ang="0">
                      <a:pos x="T8" y="T9"/>
                    </a:cxn>
                    <a:cxn ang="0">
                      <a:pos x="T10" y="T11"/>
                    </a:cxn>
                    <a:cxn ang="0">
                      <a:pos x="T12" y="T13"/>
                    </a:cxn>
                  </a:cxnLst>
                  <a:rect l="0" t="0" r="r" b="b"/>
                  <a:pathLst>
                    <a:path w="1818" h="471">
                      <a:moveTo>
                        <a:pt x="166" y="0"/>
                      </a:moveTo>
                      <a:lnTo>
                        <a:pt x="0" y="167"/>
                      </a:lnTo>
                      <a:lnTo>
                        <a:pt x="0" y="471"/>
                      </a:lnTo>
                      <a:lnTo>
                        <a:pt x="1653" y="471"/>
                      </a:lnTo>
                      <a:lnTo>
                        <a:pt x="1818" y="304"/>
                      </a:lnTo>
                      <a:lnTo>
                        <a:pt x="1818" y="0"/>
                      </a:lnTo>
                      <a:lnTo>
                        <a:pt x="166"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500" name="Freeform 6">
                  <a:extLst>
                    <a:ext uri="{FF2B5EF4-FFF2-40B4-BE49-F238E27FC236}">
                      <a16:creationId xmlns:a16="http://schemas.microsoft.com/office/drawing/2014/main" id="{265A3901-064A-8A43-848D-AA718107649E}"/>
                    </a:ext>
                  </a:extLst>
                </p:cNvPr>
                <p:cNvSpPr>
                  <a:spLocks/>
                </p:cNvSpPr>
                <p:nvPr/>
              </p:nvSpPr>
              <p:spPr bwMode="auto">
                <a:xfrm>
                  <a:off x="12847638" y="4445000"/>
                  <a:ext cx="2624137" cy="482600"/>
                </a:xfrm>
                <a:custGeom>
                  <a:avLst/>
                  <a:gdLst>
                    <a:gd name="T0" fmla="*/ 1653 w 1653"/>
                    <a:gd name="T1" fmla="*/ 304 h 304"/>
                    <a:gd name="T2" fmla="*/ 0 w 1653"/>
                    <a:gd name="T3" fmla="*/ 304 h 304"/>
                    <a:gd name="T4" fmla="*/ 0 w 1653"/>
                    <a:gd name="T5" fmla="*/ 69 h 304"/>
                    <a:gd name="T6" fmla="*/ 0 w 1653"/>
                    <a:gd name="T7" fmla="*/ 0 h 304"/>
                    <a:gd name="T8" fmla="*/ 1653 w 1653"/>
                    <a:gd name="T9" fmla="*/ 0 h 304"/>
                    <a:gd name="T10" fmla="*/ 1653 w 1653"/>
                    <a:gd name="T11" fmla="*/ 304 h 304"/>
                  </a:gdLst>
                  <a:ahLst/>
                  <a:cxnLst>
                    <a:cxn ang="0">
                      <a:pos x="T0" y="T1"/>
                    </a:cxn>
                    <a:cxn ang="0">
                      <a:pos x="T2" y="T3"/>
                    </a:cxn>
                    <a:cxn ang="0">
                      <a:pos x="T4" y="T5"/>
                    </a:cxn>
                    <a:cxn ang="0">
                      <a:pos x="T6" y="T7"/>
                    </a:cxn>
                    <a:cxn ang="0">
                      <a:pos x="T8" y="T9"/>
                    </a:cxn>
                    <a:cxn ang="0">
                      <a:pos x="T10" y="T11"/>
                    </a:cxn>
                  </a:cxnLst>
                  <a:rect l="0" t="0" r="r" b="b"/>
                  <a:pathLst>
                    <a:path w="1653" h="304">
                      <a:moveTo>
                        <a:pt x="1653" y="304"/>
                      </a:moveTo>
                      <a:lnTo>
                        <a:pt x="0" y="304"/>
                      </a:lnTo>
                      <a:lnTo>
                        <a:pt x="0" y="69"/>
                      </a:lnTo>
                      <a:lnTo>
                        <a:pt x="0" y="0"/>
                      </a:lnTo>
                      <a:lnTo>
                        <a:pt x="1653" y="0"/>
                      </a:lnTo>
                      <a:lnTo>
                        <a:pt x="1653" y="304"/>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501" name="Freeform 7">
                  <a:extLst>
                    <a:ext uri="{FF2B5EF4-FFF2-40B4-BE49-F238E27FC236}">
                      <a16:creationId xmlns:a16="http://schemas.microsoft.com/office/drawing/2014/main" id="{1B48C985-E634-9942-85F0-E2596A6F6275}"/>
                    </a:ext>
                  </a:extLst>
                </p:cNvPr>
                <p:cNvSpPr>
                  <a:spLocks/>
                </p:cNvSpPr>
                <p:nvPr/>
              </p:nvSpPr>
              <p:spPr bwMode="auto">
                <a:xfrm>
                  <a:off x="13803313" y="4445000"/>
                  <a:ext cx="1668462" cy="482600"/>
                </a:xfrm>
                <a:custGeom>
                  <a:avLst/>
                  <a:gdLst>
                    <a:gd name="T0" fmla="*/ 1051 w 1051"/>
                    <a:gd name="T1" fmla="*/ 304 h 304"/>
                    <a:gd name="T2" fmla="*/ 311 w 1051"/>
                    <a:gd name="T3" fmla="*/ 304 h 304"/>
                    <a:gd name="T4" fmla="*/ 0 w 1051"/>
                    <a:gd name="T5" fmla="*/ 304 h 304"/>
                    <a:gd name="T6" fmla="*/ 295 w 1051"/>
                    <a:gd name="T7" fmla="*/ 0 h 304"/>
                    <a:gd name="T8" fmla="*/ 1051 w 1051"/>
                    <a:gd name="T9" fmla="*/ 0 h 304"/>
                    <a:gd name="T10" fmla="*/ 1051 w 1051"/>
                    <a:gd name="T11" fmla="*/ 304 h 304"/>
                  </a:gdLst>
                  <a:ahLst/>
                  <a:cxnLst>
                    <a:cxn ang="0">
                      <a:pos x="T0" y="T1"/>
                    </a:cxn>
                    <a:cxn ang="0">
                      <a:pos x="T2" y="T3"/>
                    </a:cxn>
                    <a:cxn ang="0">
                      <a:pos x="T4" y="T5"/>
                    </a:cxn>
                    <a:cxn ang="0">
                      <a:pos x="T6" y="T7"/>
                    </a:cxn>
                    <a:cxn ang="0">
                      <a:pos x="T8" y="T9"/>
                    </a:cxn>
                    <a:cxn ang="0">
                      <a:pos x="T10" y="T11"/>
                    </a:cxn>
                  </a:cxnLst>
                  <a:rect l="0" t="0" r="r" b="b"/>
                  <a:pathLst>
                    <a:path w="1051" h="304">
                      <a:moveTo>
                        <a:pt x="1051" y="304"/>
                      </a:moveTo>
                      <a:lnTo>
                        <a:pt x="311" y="304"/>
                      </a:lnTo>
                      <a:lnTo>
                        <a:pt x="0" y="304"/>
                      </a:lnTo>
                      <a:lnTo>
                        <a:pt x="295" y="0"/>
                      </a:lnTo>
                      <a:lnTo>
                        <a:pt x="1051" y="0"/>
                      </a:lnTo>
                      <a:lnTo>
                        <a:pt x="1051" y="30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502" name="Freeform 8">
                  <a:extLst>
                    <a:ext uri="{FF2B5EF4-FFF2-40B4-BE49-F238E27FC236}">
                      <a16:creationId xmlns:a16="http://schemas.microsoft.com/office/drawing/2014/main" id="{A28ABC42-A45E-8D43-A35B-0AA5DB215E16}"/>
                    </a:ext>
                  </a:extLst>
                </p:cNvPr>
                <p:cNvSpPr>
                  <a:spLocks/>
                </p:cNvSpPr>
                <p:nvPr/>
              </p:nvSpPr>
              <p:spPr bwMode="auto">
                <a:xfrm>
                  <a:off x="15471775" y="4179888"/>
                  <a:ext cx="261937" cy="747713"/>
                </a:xfrm>
                <a:custGeom>
                  <a:avLst/>
                  <a:gdLst>
                    <a:gd name="T0" fmla="*/ 0 w 165"/>
                    <a:gd name="T1" fmla="*/ 471 h 471"/>
                    <a:gd name="T2" fmla="*/ 165 w 165"/>
                    <a:gd name="T3" fmla="*/ 304 h 471"/>
                    <a:gd name="T4" fmla="*/ 165 w 165"/>
                    <a:gd name="T5" fmla="*/ 236 h 471"/>
                    <a:gd name="T6" fmla="*/ 165 w 165"/>
                    <a:gd name="T7" fmla="*/ 0 h 471"/>
                    <a:gd name="T8" fmla="*/ 0 w 165"/>
                    <a:gd name="T9" fmla="*/ 167 h 471"/>
                    <a:gd name="T10" fmla="*/ 0 w 165"/>
                    <a:gd name="T11" fmla="*/ 471 h 471"/>
                  </a:gdLst>
                  <a:ahLst/>
                  <a:cxnLst>
                    <a:cxn ang="0">
                      <a:pos x="T0" y="T1"/>
                    </a:cxn>
                    <a:cxn ang="0">
                      <a:pos x="T2" y="T3"/>
                    </a:cxn>
                    <a:cxn ang="0">
                      <a:pos x="T4" y="T5"/>
                    </a:cxn>
                    <a:cxn ang="0">
                      <a:pos x="T6" y="T7"/>
                    </a:cxn>
                    <a:cxn ang="0">
                      <a:pos x="T8" y="T9"/>
                    </a:cxn>
                    <a:cxn ang="0">
                      <a:pos x="T10" y="T11"/>
                    </a:cxn>
                  </a:cxnLst>
                  <a:rect l="0" t="0" r="r" b="b"/>
                  <a:pathLst>
                    <a:path w="165" h="471">
                      <a:moveTo>
                        <a:pt x="0" y="471"/>
                      </a:moveTo>
                      <a:lnTo>
                        <a:pt x="165" y="304"/>
                      </a:lnTo>
                      <a:lnTo>
                        <a:pt x="165" y="236"/>
                      </a:lnTo>
                      <a:lnTo>
                        <a:pt x="165" y="0"/>
                      </a:lnTo>
                      <a:lnTo>
                        <a:pt x="0" y="167"/>
                      </a:lnTo>
                      <a:lnTo>
                        <a:pt x="0" y="47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503" name="Freeform 9">
                  <a:extLst>
                    <a:ext uri="{FF2B5EF4-FFF2-40B4-BE49-F238E27FC236}">
                      <a16:creationId xmlns:a16="http://schemas.microsoft.com/office/drawing/2014/main" id="{E2A5E16E-937C-9C4B-B143-A653C4AFE054}"/>
                    </a:ext>
                  </a:extLst>
                </p:cNvPr>
                <p:cNvSpPr>
                  <a:spLocks/>
                </p:cNvSpPr>
                <p:nvPr/>
              </p:nvSpPr>
              <p:spPr bwMode="auto">
                <a:xfrm>
                  <a:off x="12847638" y="4179888"/>
                  <a:ext cx="2886074" cy="265113"/>
                </a:xfrm>
                <a:custGeom>
                  <a:avLst/>
                  <a:gdLst>
                    <a:gd name="T0" fmla="*/ 1818 w 1818"/>
                    <a:gd name="T1" fmla="*/ 0 h 167"/>
                    <a:gd name="T2" fmla="*/ 1653 w 1818"/>
                    <a:gd name="T3" fmla="*/ 167 h 167"/>
                    <a:gd name="T4" fmla="*/ 0 w 1818"/>
                    <a:gd name="T5" fmla="*/ 167 h 167"/>
                    <a:gd name="T6" fmla="*/ 166 w 1818"/>
                    <a:gd name="T7" fmla="*/ 0 h 167"/>
                    <a:gd name="T8" fmla="*/ 909 w 1818"/>
                    <a:gd name="T9" fmla="*/ 0 h 167"/>
                    <a:gd name="T10" fmla="*/ 1818 w 1818"/>
                    <a:gd name="T11" fmla="*/ 0 h 167"/>
                  </a:gdLst>
                  <a:ahLst/>
                  <a:cxnLst>
                    <a:cxn ang="0">
                      <a:pos x="T0" y="T1"/>
                    </a:cxn>
                    <a:cxn ang="0">
                      <a:pos x="T2" y="T3"/>
                    </a:cxn>
                    <a:cxn ang="0">
                      <a:pos x="T4" y="T5"/>
                    </a:cxn>
                    <a:cxn ang="0">
                      <a:pos x="T6" y="T7"/>
                    </a:cxn>
                    <a:cxn ang="0">
                      <a:pos x="T8" y="T9"/>
                    </a:cxn>
                    <a:cxn ang="0">
                      <a:pos x="T10" y="T11"/>
                    </a:cxn>
                  </a:cxnLst>
                  <a:rect l="0" t="0" r="r" b="b"/>
                  <a:pathLst>
                    <a:path w="1818" h="167">
                      <a:moveTo>
                        <a:pt x="1818" y="0"/>
                      </a:moveTo>
                      <a:lnTo>
                        <a:pt x="1653" y="167"/>
                      </a:lnTo>
                      <a:lnTo>
                        <a:pt x="0" y="167"/>
                      </a:lnTo>
                      <a:lnTo>
                        <a:pt x="166" y="0"/>
                      </a:lnTo>
                      <a:lnTo>
                        <a:pt x="909" y="0"/>
                      </a:lnTo>
                      <a:lnTo>
                        <a:pt x="181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504" name="Rectangle 10">
                  <a:extLst>
                    <a:ext uri="{FF2B5EF4-FFF2-40B4-BE49-F238E27FC236}">
                      <a16:creationId xmlns:a16="http://schemas.microsoft.com/office/drawing/2014/main" id="{E2064479-0A89-CF49-A2D6-965FB88BF771}"/>
                    </a:ext>
                  </a:extLst>
                </p:cNvPr>
                <p:cNvSpPr>
                  <a:spLocks noChangeArrowheads="1"/>
                </p:cNvSpPr>
                <p:nvPr/>
              </p:nvSpPr>
              <p:spPr bwMode="auto">
                <a:xfrm>
                  <a:off x="12941300" y="4554538"/>
                  <a:ext cx="2430462" cy="2778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505" name="Freeform 11">
                  <a:extLst>
                    <a:ext uri="{FF2B5EF4-FFF2-40B4-BE49-F238E27FC236}">
                      <a16:creationId xmlns:a16="http://schemas.microsoft.com/office/drawing/2014/main" id="{50369F92-0D80-4B4A-848D-A3C67488CC64}"/>
                    </a:ext>
                  </a:extLst>
                </p:cNvPr>
                <p:cNvSpPr>
                  <a:spLocks/>
                </p:cNvSpPr>
                <p:nvPr/>
              </p:nvSpPr>
              <p:spPr bwMode="auto">
                <a:xfrm>
                  <a:off x="12941300" y="4554538"/>
                  <a:ext cx="1225550" cy="277813"/>
                </a:xfrm>
                <a:custGeom>
                  <a:avLst/>
                  <a:gdLst>
                    <a:gd name="T0" fmla="*/ 603 w 772"/>
                    <a:gd name="T1" fmla="*/ 175 h 175"/>
                    <a:gd name="T2" fmla="*/ 0 w 772"/>
                    <a:gd name="T3" fmla="*/ 175 h 175"/>
                    <a:gd name="T4" fmla="*/ 0 w 772"/>
                    <a:gd name="T5" fmla="*/ 0 h 175"/>
                    <a:gd name="T6" fmla="*/ 772 w 772"/>
                    <a:gd name="T7" fmla="*/ 0 h 175"/>
                    <a:gd name="T8" fmla="*/ 603 w 772"/>
                    <a:gd name="T9" fmla="*/ 175 h 175"/>
                  </a:gdLst>
                  <a:ahLst/>
                  <a:cxnLst>
                    <a:cxn ang="0">
                      <a:pos x="T0" y="T1"/>
                    </a:cxn>
                    <a:cxn ang="0">
                      <a:pos x="T2" y="T3"/>
                    </a:cxn>
                    <a:cxn ang="0">
                      <a:pos x="T4" y="T5"/>
                    </a:cxn>
                    <a:cxn ang="0">
                      <a:pos x="T6" y="T7"/>
                    </a:cxn>
                    <a:cxn ang="0">
                      <a:pos x="T8" y="T9"/>
                    </a:cxn>
                  </a:cxnLst>
                  <a:rect l="0" t="0" r="r" b="b"/>
                  <a:pathLst>
                    <a:path w="772" h="175">
                      <a:moveTo>
                        <a:pt x="603" y="175"/>
                      </a:moveTo>
                      <a:lnTo>
                        <a:pt x="0" y="175"/>
                      </a:lnTo>
                      <a:lnTo>
                        <a:pt x="0" y="0"/>
                      </a:lnTo>
                      <a:lnTo>
                        <a:pt x="772" y="0"/>
                      </a:lnTo>
                      <a:lnTo>
                        <a:pt x="603" y="175"/>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506" name="Rectangle 12">
                  <a:extLst>
                    <a:ext uri="{FF2B5EF4-FFF2-40B4-BE49-F238E27FC236}">
                      <a16:creationId xmlns:a16="http://schemas.microsoft.com/office/drawing/2014/main" id="{3E9813E1-AC81-8B44-89D8-44C7EFF9239C}"/>
                    </a:ext>
                  </a:extLst>
                </p:cNvPr>
                <p:cNvSpPr>
                  <a:spLocks noChangeArrowheads="1"/>
                </p:cNvSpPr>
                <p:nvPr/>
              </p:nvSpPr>
              <p:spPr bwMode="auto">
                <a:xfrm>
                  <a:off x="14563725" y="4649788"/>
                  <a:ext cx="88900"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507" name="Rectangle 13">
                  <a:extLst>
                    <a:ext uri="{FF2B5EF4-FFF2-40B4-BE49-F238E27FC236}">
                      <a16:creationId xmlns:a16="http://schemas.microsoft.com/office/drawing/2014/main" id="{40BC78A6-2237-0F43-A440-EF952B5783EC}"/>
                    </a:ext>
                  </a:extLst>
                </p:cNvPr>
                <p:cNvSpPr>
                  <a:spLocks noChangeArrowheads="1"/>
                </p:cNvSpPr>
                <p:nvPr/>
              </p:nvSpPr>
              <p:spPr bwMode="auto">
                <a:xfrm>
                  <a:off x="147447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508" name="Rectangle 14">
                  <a:extLst>
                    <a:ext uri="{FF2B5EF4-FFF2-40B4-BE49-F238E27FC236}">
                      <a16:creationId xmlns:a16="http://schemas.microsoft.com/office/drawing/2014/main" id="{93C7A642-8496-D34F-896A-BF2F3A8A8892}"/>
                    </a:ext>
                  </a:extLst>
                </p:cNvPr>
                <p:cNvSpPr>
                  <a:spLocks noChangeArrowheads="1"/>
                </p:cNvSpPr>
                <p:nvPr/>
              </p:nvSpPr>
              <p:spPr bwMode="auto">
                <a:xfrm>
                  <a:off x="149225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509" name="Rectangle 15">
                  <a:extLst>
                    <a:ext uri="{FF2B5EF4-FFF2-40B4-BE49-F238E27FC236}">
                      <a16:creationId xmlns:a16="http://schemas.microsoft.com/office/drawing/2014/main" id="{9EF333B8-79F6-8644-A94C-2C03F0AD0135}"/>
                    </a:ext>
                  </a:extLst>
                </p:cNvPr>
                <p:cNvSpPr>
                  <a:spLocks noChangeArrowheads="1"/>
                </p:cNvSpPr>
                <p:nvPr/>
              </p:nvSpPr>
              <p:spPr bwMode="auto">
                <a:xfrm>
                  <a:off x="1510665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grpSp>
          <p:grpSp>
            <p:nvGrpSpPr>
              <p:cNvPr id="487" name="Group 486">
                <a:extLst>
                  <a:ext uri="{FF2B5EF4-FFF2-40B4-BE49-F238E27FC236}">
                    <a16:creationId xmlns:a16="http://schemas.microsoft.com/office/drawing/2014/main" id="{5882888E-0097-9748-9504-BF4E7288362E}"/>
                  </a:ext>
                </a:extLst>
              </p:cNvPr>
              <p:cNvGrpSpPr>
                <a:grpSpLocks noChangeAspect="1"/>
              </p:cNvGrpSpPr>
              <p:nvPr/>
            </p:nvGrpSpPr>
            <p:grpSpPr>
              <a:xfrm>
                <a:off x="6693492" y="2824099"/>
                <a:ext cx="881260" cy="228313"/>
                <a:chOff x="12847638" y="4179888"/>
                <a:chExt cx="2886074" cy="747713"/>
              </a:xfrm>
            </p:grpSpPr>
            <p:sp>
              <p:nvSpPr>
                <p:cNvPr id="488" name="Freeform 487">
                  <a:extLst>
                    <a:ext uri="{FF2B5EF4-FFF2-40B4-BE49-F238E27FC236}">
                      <a16:creationId xmlns:a16="http://schemas.microsoft.com/office/drawing/2014/main" id="{E3A485CF-C639-494E-8B7D-A8206926704E}"/>
                    </a:ext>
                  </a:extLst>
                </p:cNvPr>
                <p:cNvSpPr>
                  <a:spLocks/>
                </p:cNvSpPr>
                <p:nvPr/>
              </p:nvSpPr>
              <p:spPr bwMode="auto">
                <a:xfrm>
                  <a:off x="12847638" y="4179888"/>
                  <a:ext cx="2886074" cy="747713"/>
                </a:xfrm>
                <a:custGeom>
                  <a:avLst/>
                  <a:gdLst>
                    <a:gd name="T0" fmla="*/ 166 w 1818"/>
                    <a:gd name="T1" fmla="*/ 0 h 471"/>
                    <a:gd name="T2" fmla="*/ 0 w 1818"/>
                    <a:gd name="T3" fmla="*/ 167 h 471"/>
                    <a:gd name="T4" fmla="*/ 0 w 1818"/>
                    <a:gd name="T5" fmla="*/ 471 h 471"/>
                    <a:gd name="T6" fmla="*/ 1653 w 1818"/>
                    <a:gd name="T7" fmla="*/ 471 h 471"/>
                    <a:gd name="T8" fmla="*/ 1818 w 1818"/>
                    <a:gd name="T9" fmla="*/ 304 h 471"/>
                    <a:gd name="T10" fmla="*/ 1818 w 1818"/>
                    <a:gd name="T11" fmla="*/ 0 h 471"/>
                    <a:gd name="T12" fmla="*/ 166 w 1818"/>
                    <a:gd name="T13" fmla="*/ 0 h 471"/>
                  </a:gdLst>
                  <a:ahLst/>
                  <a:cxnLst>
                    <a:cxn ang="0">
                      <a:pos x="T0" y="T1"/>
                    </a:cxn>
                    <a:cxn ang="0">
                      <a:pos x="T2" y="T3"/>
                    </a:cxn>
                    <a:cxn ang="0">
                      <a:pos x="T4" y="T5"/>
                    </a:cxn>
                    <a:cxn ang="0">
                      <a:pos x="T6" y="T7"/>
                    </a:cxn>
                    <a:cxn ang="0">
                      <a:pos x="T8" y="T9"/>
                    </a:cxn>
                    <a:cxn ang="0">
                      <a:pos x="T10" y="T11"/>
                    </a:cxn>
                    <a:cxn ang="0">
                      <a:pos x="T12" y="T13"/>
                    </a:cxn>
                  </a:cxnLst>
                  <a:rect l="0" t="0" r="r" b="b"/>
                  <a:pathLst>
                    <a:path w="1818" h="471">
                      <a:moveTo>
                        <a:pt x="166" y="0"/>
                      </a:moveTo>
                      <a:lnTo>
                        <a:pt x="0" y="167"/>
                      </a:lnTo>
                      <a:lnTo>
                        <a:pt x="0" y="471"/>
                      </a:lnTo>
                      <a:lnTo>
                        <a:pt x="1653" y="471"/>
                      </a:lnTo>
                      <a:lnTo>
                        <a:pt x="1818" y="304"/>
                      </a:lnTo>
                      <a:lnTo>
                        <a:pt x="1818" y="0"/>
                      </a:lnTo>
                      <a:lnTo>
                        <a:pt x="166"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489" name="Freeform 488">
                  <a:extLst>
                    <a:ext uri="{FF2B5EF4-FFF2-40B4-BE49-F238E27FC236}">
                      <a16:creationId xmlns:a16="http://schemas.microsoft.com/office/drawing/2014/main" id="{6E911530-8BC7-FC42-AE42-850A18A1C632}"/>
                    </a:ext>
                  </a:extLst>
                </p:cNvPr>
                <p:cNvSpPr>
                  <a:spLocks/>
                </p:cNvSpPr>
                <p:nvPr/>
              </p:nvSpPr>
              <p:spPr bwMode="auto">
                <a:xfrm>
                  <a:off x="12847638" y="4445000"/>
                  <a:ext cx="2624137" cy="482600"/>
                </a:xfrm>
                <a:custGeom>
                  <a:avLst/>
                  <a:gdLst>
                    <a:gd name="T0" fmla="*/ 1653 w 1653"/>
                    <a:gd name="T1" fmla="*/ 304 h 304"/>
                    <a:gd name="T2" fmla="*/ 0 w 1653"/>
                    <a:gd name="T3" fmla="*/ 304 h 304"/>
                    <a:gd name="T4" fmla="*/ 0 w 1653"/>
                    <a:gd name="T5" fmla="*/ 69 h 304"/>
                    <a:gd name="T6" fmla="*/ 0 w 1653"/>
                    <a:gd name="T7" fmla="*/ 0 h 304"/>
                    <a:gd name="T8" fmla="*/ 1653 w 1653"/>
                    <a:gd name="T9" fmla="*/ 0 h 304"/>
                    <a:gd name="T10" fmla="*/ 1653 w 1653"/>
                    <a:gd name="T11" fmla="*/ 304 h 304"/>
                  </a:gdLst>
                  <a:ahLst/>
                  <a:cxnLst>
                    <a:cxn ang="0">
                      <a:pos x="T0" y="T1"/>
                    </a:cxn>
                    <a:cxn ang="0">
                      <a:pos x="T2" y="T3"/>
                    </a:cxn>
                    <a:cxn ang="0">
                      <a:pos x="T4" y="T5"/>
                    </a:cxn>
                    <a:cxn ang="0">
                      <a:pos x="T6" y="T7"/>
                    </a:cxn>
                    <a:cxn ang="0">
                      <a:pos x="T8" y="T9"/>
                    </a:cxn>
                    <a:cxn ang="0">
                      <a:pos x="T10" y="T11"/>
                    </a:cxn>
                  </a:cxnLst>
                  <a:rect l="0" t="0" r="r" b="b"/>
                  <a:pathLst>
                    <a:path w="1653" h="304">
                      <a:moveTo>
                        <a:pt x="1653" y="304"/>
                      </a:moveTo>
                      <a:lnTo>
                        <a:pt x="0" y="304"/>
                      </a:lnTo>
                      <a:lnTo>
                        <a:pt x="0" y="69"/>
                      </a:lnTo>
                      <a:lnTo>
                        <a:pt x="0" y="0"/>
                      </a:lnTo>
                      <a:lnTo>
                        <a:pt x="1653" y="0"/>
                      </a:lnTo>
                      <a:lnTo>
                        <a:pt x="1653" y="304"/>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490" name="Freeform 489">
                  <a:extLst>
                    <a:ext uri="{FF2B5EF4-FFF2-40B4-BE49-F238E27FC236}">
                      <a16:creationId xmlns:a16="http://schemas.microsoft.com/office/drawing/2014/main" id="{C2FC9207-D12C-DF4B-921C-420FA060B354}"/>
                    </a:ext>
                  </a:extLst>
                </p:cNvPr>
                <p:cNvSpPr>
                  <a:spLocks/>
                </p:cNvSpPr>
                <p:nvPr/>
              </p:nvSpPr>
              <p:spPr bwMode="auto">
                <a:xfrm>
                  <a:off x="13803313" y="4445000"/>
                  <a:ext cx="1668462" cy="482600"/>
                </a:xfrm>
                <a:custGeom>
                  <a:avLst/>
                  <a:gdLst>
                    <a:gd name="T0" fmla="*/ 1051 w 1051"/>
                    <a:gd name="T1" fmla="*/ 304 h 304"/>
                    <a:gd name="T2" fmla="*/ 311 w 1051"/>
                    <a:gd name="T3" fmla="*/ 304 h 304"/>
                    <a:gd name="T4" fmla="*/ 0 w 1051"/>
                    <a:gd name="T5" fmla="*/ 304 h 304"/>
                    <a:gd name="T6" fmla="*/ 295 w 1051"/>
                    <a:gd name="T7" fmla="*/ 0 h 304"/>
                    <a:gd name="T8" fmla="*/ 1051 w 1051"/>
                    <a:gd name="T9" fmla="*/ 0 h 304"/>
                    <a:gd name="T10" fmla="*/ 1051 w 1051"/>
                    <a:gd name="T11" fmla="*/ 304 h 304"/>
                  </a:gdLst>
                  <a:ahLst/>
                  <a:cxnLst>
                    <a:cxn ang="0">
                      <a:pos x="T0" y="T1"/>
                    </a:cxn>
                    <a:cxn ang="0">
                      <a:pos x="T2" y="T3"/>
                    </a:cxn>
                    <a:cxn ang="0">
                      <a:pos x="T4" y="T5"/>
                    </a:cxn>
                    <a:cxn ang="0">
                      <a:pos x="T6" y="T7"/>
                    </a:cxn>
                    <a:cxn ang="0">
                      <a:pos x="T8" y="T9"/>
                    </a:cxn>
                    <a:cxn ang="0">
                      <a:pos x="T10" y="T11"/>
                    </a:cxn>
                  </a:cxnLst>
                  <a:rect l="0" t="0" r="r" b="b"/>
                  <a:pathLst>
                    <a:path w="1051" h="304">
                      <a:moveTo>
                        <a:pt x="1051" y="304"/>
                      </a:moveTo>
                      <a:lnTo>
                        <a:pt x="311" y="304"/>
                      </a:lnTo>
                      <a:lnTo>
                        <a:pt x="0" y="304"/>
                      </a:lnTo>
                      <a:lnTo>
                        <a:pt x="295" y="0"/>
                      </a:lnTo>
                      <a:lnTo>
                        <a:pt x="1051" y="0"/>
                      </a:lnTo>
                      <a:lnTo>
                        <a:pt x="1051" y="30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491" name="Freeform 490">
                  <a:extLst>
                    <a:ext uri="{FF2B5EF4-FFF2-40B4-BE49-F238E27FC236}">
                      <a16:creationId xmlns:a16="http://schemas.microsoft.com/office/drawing/2014/main" id="{C2E46B10-1939-0E46-B909-4253E04411FF}"/>
                    </a:ext>
                  </a:extLst>
                </p:cNvPr>
                <p:cNvSpPr>
                  <a:spLocks/>
                </p:cNvSpPr>
                <p:nvPr/>
              </p:nvSpPr>
              <p:spPr bwMode="auto">
                <a:xfrm>
                  <a:off x="15471775" y="4179888"/>
                  <a:ext cx="261937" cy="747713"/>
                </a:xfrm>
                <a:custGeom>
                  <a:avLst/>
                  <a:gdLst>
                    <a:gd name="T0" fmla="*/ 0 w 165"/>
                    <a:gd name="T1" fmla="*/ 471 h 471"/>
                    <a:gd name="T2" fmla="*/ 165 w 165"/>
                    <a:gd name="T3" fmla="*/ 304 h 471"/>
                    <a:gd name="T4" fmla="*/ 165 w 165"/>
                    <a:gd name="T5" fmla="*/ 236 h 471"/>
                    <a:gd name="T6" fmla="*/ 165 w 165"/>
                    <a:gd name="T7" fmla="*/ 0 h 471"/>
                    <a:gd name="T8" fmla="*/ 0 w 165"/>
                    <a:gd name="T9" fmla="*/ 167 h 471"/>
                    <a:gd name="T10" fmla="*/ 0 w 165"/>
                    <a:gd name="T11" fmla="*/ 471 h 471"/>
                  </a:gdLst>
                  <a:ahLst/>
                  <a:cxnLst>
                    <a:cxn ang="0">
                      <a:pos x="T0" y="T1"/>
                    </a:cxn>
                    <a:cxn ang="0">
                      <a:pos x="T2" y="T3"/>
                    </a:cxn>
                    <a:cxn ang="0">
                      <a:pos x="T4" y="T5"/>
                    </a:cxn>
                    <a:cxn ang="0">
                      <a:pos x="T6" y="T7"/>
                    </a:cxn>
                    <a:cxn ang="0">
                      <a:pos x="T8" y="T9"/>
                    </a:cxn>
                    <a:cxn ang="0">
                      <a:pos x="T10" y="T11"/>
                    </a:cxn>
                  </a:cxnLst>
                  <a:rect l="0" t="0" r="r" b="b"/>
                  <a:pathLst>
                    <a:path w="165" h="471">
                      <a:moveTo>
                        <a:pt x="0" y="471"/>
                      </a:moveTo>
                      <a:lnTo>
                        <a:pt x="165" y="304"/>
                      </a:lnTo>
                      <a:lnTo>
                        <a:pt x="165" y="236"/>
                      </a:lnTo>
                      <a:lnTo>
                        <a:pt x="165" y="0"/>
                      </a:lnTo>
                      <a:lnTo>
                        <a:pt x="0" y="167"/>
                      </a:lnTo>
                      <a:lnTo>
                        <a:pt x="0" y="47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492" name="Freeform 491">
                  <a:extLst>
                    <a:ext uri="{FF2B5EF4-FFF2-40B4-BE49-F238E27FC236}">
                      <a16:creationId xmlns:a16="http://schemas.microsoft.com/office/drawing/2014/main" id="{F20808EF-39D4-7F48-9144-A0AB61BF64F3}"/>
                    </a:ext>
                  </a:extLst>
                </p:cNvPr>
                <p:cNvSpPr>
                  <a:spLocks/>
                </p:cNvSpPr>
                <p:nvPr/>
              </p:nvSpPr>
              <p:spPr bwMode="auto">
                <a:xfrm>
                  <a:off x="12847638" y="4179888"/>
                  <a:ext cx="2886074" cy="265113"/>
                </a:xfrm>
                <a:custGeom>
                  <a:avLst/>
                  <a:gdLst>
                    <a:gd name="T0" fmla="*/ 1818 w 1818"/>
                    <a:gd name="T1" fmla="*/ 0 h 167"/>
                    <a:gd name="T2" fmla="*/ 1653 w 1818"/>
                    <a:gd name="T3" fmla="*/ 167 h 167"/>
                    <a:gd name="T4" fmla="*/ 0 w 1818"/>
                    <a:gd name="T5" fmla="*/ 167 h 167"/>
                    <a:gd name="T6" fmla="*/ 166 w 1818"/>
                    <a:gd name="T7" fmla="*/ 0 h 167"/>
                    <a:gd name="T8" fmla="*/ 909 w 1818"/>
                    <a:gd name="T9" fmla="*/ 0 h 167"/>
                    <a:gd name="T10" fmla="*/ 1818 w 1818"/>
                    <a:gd name="T11" fmla="*/ 0 h 167"/>
                  </a:gdLst>
                  <a:ahLst/>
                  <a:cxnLst>
                    <a:cxn ang="0">
                      <a:pos x="T0" y="T1"/>
                    </a:cxn>
                    <a:cxn ang="0">
                      <a:pos x="T2" y="T3"/>
                    </a:cxn>
                    <a:cxn ang="0">
                      <a:pos x="T4" y="T5"/>
                    </a:cxn>
                    <a:cxn ang="0">
                      <a:pos x="T6" y="T7"/>
                    </a:cxn>
                    <a:cxn ang="0">
                      <a:pos x="T8" y="T9"/>
                    </a:cxn>
                    <a:cxn ang="0">
                      <a:pos x="T10" y="T11"/>
                    </a:cxn>
                  </a:cxnLst>
                  <a:rect l="0" t="0" r="r" b="b"/>
                  <a:pathLst>
                    <a:path w="1818" h="167">
                      <a:moveTo>
                        <a:pt x="1818" y="0"/>
                      </a:moveTo>
                      <a:lnTo>
                        <a:pt x="1653" y="167"/>
                      </a:lnTo>
                      <a:lnTo>
                        <a:pt x="0" y="167"/>
                      </a:lnTo>
                      <a:lnTo>
                        <a:pt x="166" y="0"/>
                      </a:lnTo>
                      <a:lnTo>
                        <a:pt x="909" y="0"/>
                      </a:lnTo>
                      <a:lnTo>
                        <a:pt x="181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493" name="Rectangle 492">
                  <a:extLst>
                    <a:ext uri="{FF2B5EF4-FFF2-40B4-BE49-F238E27FC236}">
                      <a16:creationId xmlns:a16="http://schemas.microsoft.com/office/drawing/2014/main" id="{5C40EA75-105A-E845-BAAF-7A6C011F7574}"/>
                    </a:ext>
                  </a:extLst>
                </p:cNvPr>
                <p:cNvSpPr>
                  <a:spLocks noChangeArrowheads="1"/>
                </p:cNvSpPr>
                <p:nvPr/>
              </p:nvSpPr>
              <p:spPr bwMode="auto">
                <a:xfrm>
                  <a:off x="12941300" y="4554538"/>
                  <a:ext cx="2430462" cy="2778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494" name="Freeform 493">
                  <a:extLst>
                    <a:ext uri="{FF2B5EF4-FFF2-40B4-BE49-F238E27FC236}">
                      <a16:creationId xmlns:a16="http://schemas.microsoft.com/office/drawing/2014/main" id="{DC911D42-BC54-5243-A23A-D49ADE644D9B}"/>
                    </a:ext>
                  </a:extLst>
                </p:cNvPr>
                <p:cNvSpPr>
                  <a:spLocks/>
                </p:cNvSpPr>
                <p:nvPr/>
              </p:nvSpPr>
              <p:spPr bwMode="auto">
                <a:xfrm>
                  <a:off x="12941300" y="4554538"/>
                  <a:ext cx="1225550" cy="277813"/>
                </a:xfrm>
                <a:custGeom>
                  <a:avLst/>
                  <a:gdLst>
                    <a:gd name="T0" fmla="*/ 603 w 772"/>
                    <a:gd name="T1" fmla="*/ 175 h 175"/>
                    <a:gd name="T2" fmla="*/ 0 w 772"/>
                    <a:gd name="T3" fmla="*/ 175 h 175"/>
                    <a:gd name="T4" fmla="*/ 0 w 772"/>
                    <a:gd name="T5" fmla="*/ 0 h 175"/>
                    <a:gd name="T6" fmla="*/ 772 w 772"/>
                    <a:gd name="T7" fmla="*/ 0 h 175"/>
                    <a:gd name="T8" fmla="*/ 603 w 772"/>
                    <a:gd name="T9" fmla="*/ 175 h 175"/>
                  </a:gdLst>
                  <a:ahLst/>
                  <a:cxnLst>
                    <a:cxn ang="0">
                      <a:pos x="T0" y="T1"/>
                    </a:cxn>
                    <a:cxn ang="0">
                      <a:pos x="T2" y="T3"/>
                    </a:cxn>
                    <a:cxn ang="0">
                      <a:pos x="T4" y="T5"/>
                    </a:cxn>
                    <a:cxn ang="0">
                      <a:pos x="T6" y="T7"/>
                    </a:cxn>
                    <a:cxn ang="0">
                      <a:pos x="T8" y="T9"/>
                    </a:cxn>
                  </a:cxnLst>
                  <a:rect l="0" t="0" r="r" b="b"/>
                  <a:pathLst>
                    <a:path w="772" h="175">
                      <a:moveTo>
                        <a:pt x="603" y="175"/>
                      </a:moveTo>
                      <a:lnTo>
                        <a:pt x="0" y="175"/>
                      </a:lnTo>
                      <a:lnTo>
                        <a:pt x="0" y="0"/>
                      </a:lnTo>
                      <a:lnTo>
                        <a:pt x="772" y="0"/>
                      </a:lnTo>
                      <a:lnTo>
                        <a:pt x="603" y="175"/>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495" name="Rectangle 494">
                  <a:extLst>
                    <a:ext uri="{FF2B5EF4-FFF2-40B4-BE49-F238E27FC236}">
                      <a16:creationId xmlns:a16="http://schemas.microsoft.com/office/drawing/2014/main" id="{22976F8A-8F7A-8E47-A97F-A3768D478D07}"/>
                    </a:ext>
                  </a:extLst>
                </p:cNvPr>
                <p:cNvSpPr>
                  <a:spLocks noChangeArrowheads="1"/>
                </p:cNvSpPr>
                <p:nvPr/>
              </p:nvSpPr>
              <p:spPr bwMode="auto">
                <a:xfrm>
                  <a:off x="14563725" y="4649788"/>
                  <a:ext cx="88900"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496" name="Rectangle 495">
                  <a:extLst>
                    <a:ext uri="{FF2B5EF4-FFF2-40B4-BE49-F238E27FC236}">
                      <a16:creationId xmlns:a16="http://schemas.microsoft.com/office/drawing/2014/main" id="{4DDF1496-66A3-EC49-9C23-DC97E2BA8255}"/>
                    </a:ext>
                  </a:extLst>
                </p:cNvPr>
                <p:cNvSpPr>
                  <a:spLocks noChangeArrowheads="1"/>
                </p:cNvSpPr>
                <p:nvPr/>
              </p:nvSpPr>
              <p:spPr bwMode="auto">
                <a:xfrm>
                  <a:off x="147447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497" name="Rectangle 496">
                  <a:extLst>
                    <a:ext uri="{FF2B5EF4-FFF2-40B4-BE49-F238E27FC236}">
                      <a16:creationId xmlns:a16="http://schemas.microsoft.com/office/drawing/2014/main" id="{5DFC5CCB-A386-254F-A8A0-30EF010BADFC}"/>
                    </a:ext>
                  </a:extLst>
                </p:cNvPr>
                <p:cNvSpPr>
                  <a:spLocks noChangeArrowheads="1"/>
                </p:cNvSpPr>
                <p:nvPr/>
              </p:nvSpPr>
              <p:spPr bwMode="auto">
                <a:xfrm>
                  <a:off x="149225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sp>
              <p:nvSpPr>
                <p:cNvPr id="498" name="Rectangle 497">
                  <a:extLst>
                    <a:ext uri="{FF2B5EF4-FFF2-40B4-BE49-F238E27FC236}">
                      <a16:creationId xmlns:a16="http://schemas.microsoft.com/office/drawing/2014/main" id="{8C99D187-33FC-924F-9DA5-44D364D15AE5}"/>
                    </a:ext>
                  </a:extLst>
                </p:cNvPr>
                <p:cNvSpPr>
                  <a:spLocks noChangeArrowheads="1"/>
                </p:cNvSpPr>
                <p:nvPr/>
              </p:nvSpPr>
              <p:spPr bwMode="auto">
                <a:xfrm>
                  <a:off x="1510665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kern="0">
                    <a:solidFill>
                      <a:srgbClr val="717074"/>
                    </a:solidFill>
                    <a:latin typeface="Arial"/>
                  </a:endParaRPr>
                </a:p>
              </p:txBody>
            </p:sp>
          </p:grpSp>
        </p:grpSp>
        <p:sp>
          <p:nvSpPr>
            <p:cNvPr id="484" name="TextBox 483">
              <a:extLst>
                <a:ext uri="{FF2B5EF4-FFF2-40B4-BE49-F238E27FC236}">
                  <a16:creationId xmlns:a16="http://schemas.microsoft.com/office/drawing/2014/main" id="{0BCDFDD5-EC0E-6144-9471-0073E23C5597}"/>
                </a:ext>
              </a:extLst>
            </p:cNvPr>
            <p:cNvSpPr txBox="1"/>
            <p:nvPr/>
          </p:nvSpPr>
          <p:spPr>
            <a:xfrm>
              <a:off x="4314753" y="1528786"/>
              <a:ext cx="525811" cy="246157"/>
            </a:xfrm>
            <a:prstGeom prst="rect">
              <a:avLst/>
            </a:prstGeom>
            <a:noFill/>
          </p:spPr>
          <p:txBody>
            <a:bodyPr wrap="square" rtlCol="0">
              <a:spAutoFit/>
            </a:bodyPr>
            <a:lstStyle/>
            <a:p>
              <a:pPr algn="ctr" defTabSz="913578">
                <a:defRPr/>
              </a:pPr>
              <a:r>
                <a:rPr lang="en-US" sz="500" kern="0">
                  <a:solidFill>
                    <a:srgbClr val="717074"/>
                  </a:solidFill>
                  <a:latin typeface="Arial"/>
                </a:rPr>
                <a:t>ESX VMKernel</a:t>
              </a:r>
            </a:p>
          </p:txBody>
        </p:sp>
      </p:grpSp>
      <p:pic>
        <p:nvPicPr>
          <p:cNvPr id="521" name="Picture 520">
            <a:extLst>
              <a:ext uri="{FF2B5EF4-FFF2-40B4-BE49-F238E27FC236}">
                <a16:creationId xmlns:a16="http://schemas.microsoft.com/office/drawing/2014/main" id="{3FBC7698-184D-1E48-A28E-3D2E9D93FB7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43494" y="4383851"/>
            <a:ext cx="225961" cy="236895"/>
          </a:xfrm>
          <a:prstGeom prst="rect">
            <a:avLst/>
          </a:prstGeom>
        </p:spPr>
      </p:pic>
      <p:cxnSp>
        <p:nvCxnSpPr>
          <p:cNvPr id="522" name="Straight Connector 521">
            <a:extLst>
              <a:ext uri="{FF2B5EF4-FFF2-40B4-BE49-F238E27FC236}">
                <a16:creationId xmlns:a16="http://schemas.microsoft.com/office/drawing/2014/main" id="{9CC9915C-5B89-1344-9409-67250B6A9A39}"/>
              </a:ext>
            </a:extLst>
          </p:cNvPr>
          <p:cNvCxnSpPr>
            <a:cxnSpLocks/>
          </p:cNvCxnSpPr>
          <p:nvPr/>
        </p:nvCxnSpPr>
        <p:spPr>
          <a:xfrm>
            <a:off x="10052288" y="3697755"/>
            <a:ext cx="0" cy="430049"/>
          </a:xfrm>
          <a:prstGeom prst="line">
            <a:avLst/>
          </a:prstGeom>
          <a:noFill/>
          <a:ln w="19050" cap="flat" cmpd="sng" algn="ctr">
            <a:solidFill>
              <a:schemeClr val="tx1"/>
            </a:solidFill>
            <a:prstDash val="solid"/>
          </a:ln>
          <a:effectLst/>
        </p:spPr>
      </p:cxnSp>
      <p:pic>
        <p:nvPicPr>
          <p:cNvPr id="523" name="NSX Router">
            <a:extLst>
              <a:ext uri="{FF2B5EF4-FFF2-40B4-BE49-F238E27FC236}">
                <a16:creationId xmlns:a16="http://schemas.microsoft.com/office/drawing/2014/main" id="{ECEB7A54-364D-AF4C-A1CB-29B5EBD389E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887048" y="3459126"/>
            <a:ext cx="328258" cy="328258"/>
          </a:xfrm>
          <a:prstGeom prst="rect">
            <a:avLst/>
          </a:prstGeom>
        </p:spPr>
      </p:pic>
      <p:cxnSp>
        <p:nvCxnSpPr>
          <p:cNvPr id="524" name="Straight Connector 523">
            <a:extLst>
              <a:ext uri="{FF2B5EF4-FFF2-40B4-BE49-F238E27FC236}">
                <a16:creationId xmlns:a16="http://schemas.microsoft.com/office/drawing/2014/main" id="{5477717D-89F6-B44E-B5C0-084DEF3B0F94}"/>
              </a:ext>
            </a:extLst>
          </p:cNvPr>
          <p:cNvCxnSpPr>
            <a:cxnSpLocks/>
          </p:cNvCxnSpPr>
          <p:nvPr/>
        </p:nvCxnSpPr>
        <p:spPr>
          <a:xfrm flipH="1">
            <a:off x="10654394" y="4340136"/>
            <a:ext cx="2754" cy="498239"/>
          </a:xfrm>
          <a:prstGeom prst="line">
            <a:avLst/>
          </a:prstGeom>
          <a:noFill/>
          <a:ln w="19050" cap="flat" cmpd="sng" algn="ctr">
            <a:solidFill>
              <a:schemeClr val="tx1"/>
            </a:solidFill>
            <a:prstDash val="solid"/>
          </a:ln>
          <a:effectLst/>
        </p:spPr>
      </p:cxnSp>
      <p:cxnSp>
        <p:nvCxnSpPr>
          <p:cNvPr id="525" name="Straight Connector 524">
            <a:extLst>
              <a:ext uri="{FF2B5EF4-FFF2-40B4-BE49-F238E27FC236}">
                <a16:creationId xmlns:a16="http://schemas.microsoft.com/office/drawing/2014/main" id="{D43FBC4A-28A3-3F47-8EB5-156C2CA5F4E9}"/>
              </a:ext>
            </a:extLst>
          </p:cNvPr>
          <p:cNvCxnSpPr>
            <a:cxnSpLocks/>
          </p:cNvCxnSpPr>
          <p:nvPr/>
        </p:nvCxnSpPr>
        <p:spPr>
          <a:xfrm flipH="1">
            <a:off x="10654394" y="4838374"/>
            <a:ext cx="23749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6" name="Elbow Connector 231">
            <a:extLst>
              <a:ext uri="{FF2B5EF4-FFF2-40B4-BE49-F238E27FC236}">
                <a16:creationId xmlns:a16="http://schemas.microsoft.com/office/drawing/2014/main" id="{2044B92C-9EA3-5B4B-8583-E27A977A3EDC}"/>
              </a:ext>
            </a:extLst>
          </p:cNvPr>
          <p:cNvCxnSpPr>
            <a:cxnSpLocks/>
            <a:stCxn id="523" idx="1"/>
          </p:cNvCxnSpPr>
          <p:nvPr/>
        </p:nvCxnSpPr>
        <p:spPr>
          <a:xfrm rot="10800000" flipV="1">
            <a:off x="8053072" y="3623256"/>
            <a:ext cx="1833976" cy="3826"/>
          </a:xfrm>
          <a:prstGeom prst="bentConnector3">
            <a:avLst>
              <a:gd name="adj1" fmla="val 50000"/>
            </a:avLst>
          </a:prstGeom>
          <a:ln w="19050">
            <a:solidFill>
              <a:schemeClr val="bg2">
                <a:lumMod val="9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7" name="TextBox 526">
            <a:extLst>
              <a:ext uri="{FF2B5EF4-FFF2-40B4-BE49-F238E27FC236}">
                <a16:creationId xmlns:a16="http://schemas.microsoft.com/office/drawing/2014/main" id="{9E7880FE-3CAD-004F-ACBB-B94AABF90D6E}"/>
              </a:ext>
            </a:extLst>
          </p:cNvPr>
          <p:cNvSpPr txBox="1"/>
          <p:nvPr/>
        </p:nvSpPr>
        <p:spPr>
          <a:xfrm>
            <a:off x="8587548" y="3054786"/>
            <a:ext cx="783145" cy="338772"/>
          </a:xfrm>
          <a:prstGeom prst="rect">
            <a:avLst/>
          </a:prstGeom>
          <a:noFill/>
        </p:spPr>
        <p:txBody>
          <a:bodyPr wrap="none" lIns="0" tIns="0" rIns="0" bIns="0" rtlCol="0">
            <a:noAutofit/>
          </a:bodyPr>
          <a:lstStyle/>
          <a:p>
            <a:pPr algn="ctr">
              <a:lnSpc>
                <a:spcPct val="90000"/>
              </a:lnSpc>
            </a:pPr>
            <a:r>
              <a:rPr lang="en-US" sz="900"/>
              <a:t>VPC Connectivity through</a:t>
            </a:r>
          </a:p>
          <a:p>
            <a:pPr algn="ctr">
              <a:lnSpc>
                <a:spcPct val="90000"/>
              </a:lnSpc>
            </a:pPr>
            <a:r>
              <a:rPr lang="en-US" sz="900"/>
              <a:t>ENI</a:t>
            </a:r>
          </a:p>
        </p:txBody>
      </p:sp>
      <p:sp>
        <p:nvSpPr>
          <p:cNvPr id="528" name="Freeform 527"/>
          <p:cNvSpPr/>
          <p:nvPr/>
        </p:nvSpPr>
        <p:spPr>
          <a:xfrm>
            <a:off x="7350182" y="2531398"/>
            <a:ext cx="3455291" cy="1115653"/>
          </a:xfrm>
          <a:custGeom>
            <a:avLst/>
            <a:gdLst>
              <a:gd name="connsiteX0" fmla="*/ 2677885 w 2677885"/>
              <a:gd name="connsiteY0" fmla="*/ 0 h 1116235"/>
              <a:gd name="connsiteX1" fmla="*/ 1877785 w 2677885"/>
              <a:gd name="connsiteY1" fmla="*/ 342900 h 1116235"/>
              <a:gd name="connsiteX2" fmla="*/ 1894114 w 2677885"/>
              <a:gd name="connsiteY2" fmla="*/ 1061357 h 1116235"/>
              <a:gd name="connsiteX3" fmla="*/ 0 w 2677885"/>
              <a:gd name="connsiteY3" fmla="*/ 1012371 h 1116235"/>
            </a:gdLst>
            <a:ahLst/>
            <a:cxnLst>
              <a:cxn ang="0">
                <a:pos x="connsiteX0" y="connsiteY0"/>
              </a:cxn>
              <a:cxn ang="0">
                <a:pos x="connsiteX1" y="connsiteY1"/>
              </a:cxn>
              <a:cxn ang="0">
                <a:pos x="connsiteX2" y="connsiteY2"/>
              </a:cxn>
              <a:cxn ang="0">
                <a:pos x="connsiteX3" y="connsiteY3"/>
              </a:cxn>
            </a:cxnLst>
            <a:rect l="l" t="t" r="r" b="b"/>
            <a:pathLst>
              <a:path w="2677885" h="1116235">
                <a:moveTo>
                  <a:pt x="2677885" y="0"/>
                </a:moveTo>
                <a:cubicBezTo>
                  <a:pt x="2343149" y="83003"/>
                  <a:pt x="2008413" y="166007"/>
                  <a:pt x="1877785" y="342900"/>
                </a:cubicBezTo>
                <a:cubicBezTo>
                  <a:pt x="1747157" y="519793"/>
                  <a:pt x="2207078" y="949779"/>
                  <a:pt x="1894114" y="1061357"/>
                </a:cubicBezTo>
                <a:cubicBezTo>
                  <a:pt x="1581150" y="1172935"/>
                  <a:pt x="790575" y="1092653"/>
                  <a:pt x="0" y="1012371"/>
                </a:cubicBezTo>
              </a:path>
            </a:pathLst>
          </a:custGeom>
          <a:noFill/>
          <a:ln w="38100">
            <a:solidFill>
              <a:schemeClr val="accent4"/>
            </a:solidFill>
            <a:headEnd type="arrow"/>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a:p>
        </p:txBody>
      </p:sp>
      <p:sp>
        <p:nvSpPr>
          <p:cNvPr id="529" name="Freeform 528"/>
          <p:cNvSpPr/>
          <p:nvPr/>
        </p:nvSpPr>
        <p:spPr>
          <a:xfrm>
            <a:off x="7407315" y="3707216"/>
            <a:ext cx="3352373" cy="712543"/>
          </a:xfrm>
          <a:custGeom>
            <a:avLst/>
            <a:gdLst>
              <a:gd name="connsiteX0" fmla="*/ 2465614 w 2465614"/>
              <a:gd name="connsiteY0" fmla="*/ 712915 h 712915"/>
              <a:gd name="connsiteX1" fmla="*/ 1877786 w 2465614"/>
              <a:gd name="connsiteY1" fmla="*/ 549630 h 712915"/>
              <a:gd name="connsiteX2" fmla="*/ 1714500 w 2465614"/>
              <a:gd name="connsiteY2" fmla="*/ 43444 h 712915"/>
              <a:gd name="connsiteX3" fmla="*/ 0 w 2465614"/>
              <a:gd name="connsiteY3" fmla="*/ 27115 h 712915"/>
            </a:gdLst>
            <a:ahLst/>
            <a:cxnLst>
              <a:cxn ang="0">
                <a:pos x="connsiteX0" y="connsiteY0"/>
              </a:cxn>
              <a:cxn ang="0">
                <a:pos x="connsiteX1" y="connsiteY1"/>
              </a:cxn>
              <a:cxn ang="0">
                <a:pos x="connsiteX2" y="connsiteY2"/>
              </a:cxn>
              <a:cxn ang="0">
                <a:pos x="connsiteX3" y="connsiteY3"/>
              </a:cxn>
            </a:cxnLst>
            <a:rect l="l" t="t" r="r" b="b"/>
            <a:pathLst>
              <a:path w="2465614" h="712915">
                <a:moveTo>
                  <a:pt x="2465614" y="712915"/>
                </a:moveTo>
                <a:cubicBezTo>
                  <a:pt x="2234293" y="687061"/>
                  <a:pt x="2002972" y="661208"/>
                  <a:pt x="1877786" y="549630"/>
                </a:cubicBezTo>
                <a:cubicBezTo>
                  <a:pt x="1752600" y="438052"/>
                  <a:pt x="2027464" y="130530"/>
                  <a:pt x="1714500" y="43444"/>
                </a:cubicBezTo>
                <a:cubicBezTo>
                  <a:pt x="1401536" y="-43642"/>
                  <a:pt x="0" y="27115"/>
                  <a:pt x="0" y="27115"/>
                </a:cubicBezTo>
              </a:path>
            </a:pathLst>
          </a:custGeom>
          <a:noFill/>
          <a:ln w="38100">
            <a:solidFill>
              <a:schemeClr val="accent3"/>
            </a:solidFill>
            <a:headEnd type="stealth" w="lg" len="lg"/>
            <a:tailEnd type="stealth"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a:p>
        </p:txBody>
      </p:sp>
      <p:sp>
        <p:nvSpPr>
          <p:cNvPr id="530" name="Cloud 529">
            <a:extLst>
              <a:ext uri="{FF2B5EF4-FFF2-40B4-BE49-F238E27FC236}">
                <a16:creationId xmlns:a16="http://schemas.microsoft.com/office/drawing/2014/main" id="{668E31E6-CF53-5A40-9E75-F7F6BBEEB882}"/>
              </a:ext>
            </a:extLst>
          </p:cNvPr>
          <p:cNvSpPr/>
          <p:nvPr/>
        </p:nvSpPr>
        <p:spPr>
          <a:xfrm>
            <a:off x="4879196" y="1900459"/>
            <a:ext cx="830324" cy="461485"/>
          </a:xfrm>
          <a:prstGeom prst="cloud">
            <a:avLst/>
          </a:prstGeom>
          <a:gradFill rotWithShape="1">
            <a:gsLst>
              <a:gs pos="0">
                <a:srgbClr val="0095D3">
                  <a:lumMod val="20000"/>
                  <a:lumOff val="80000"/>
                </a:srgbClr>
              </a:gs>
              <a:gs pos="80000">
                <a:srgbClr val="89CBDF">
                  <a:lumMod val="40000"/>
                  <a:lumOff val="60000"/>
                </a:srgbClr>
              </a:gs>
              <a:gs pos="100000">
                <a:srgbClr val="C6C6C8">
                  <a:lumMod val="20000"/>
                  <a:lumOff val="8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a:defRPr/>
            </a:pPr>
            <a:r>
              <a:rPr lang="en-US" sz="750" kern="0">
                <a:solidFill>
                  <a:srgbClr val="717074"/>
                </a:solidFill>
                <a:latin typeface="Arial"/>
                <a:ea typeface=""/>
                <a:cs typeface=""/>
              </a:rPr>
              <a:t>VMware Cloud on AWS</a:t>
            </a:r>
          </a:p>
        </p:txBody>
      </p:sp>
      <p:sp>
        <p:nvSpPr>
          <p:cNvPr id="531" name="Cloud 530">
            <a:extLst>
              <a:ext uri="{FF2B5EF4-FFF2-40B4-BE49-F238E27FC236}">
                <a16:creationId xmlns:a16="http://schemas.microsoft.com/office/drawing/2014/main" id="{668E31E6-CF53-5A40-9E75-F7F6BBEEB882}"/>
              </a:ext>
            </a:extLst>
          </p:cNvPr>
          <p:cNvSpPr/>
          <p:nvPr/>
        </p:nvSpPr>
        <p:spPr>
          <a:xfrm>
            <a:off x="11289466" y="1913231"/>
            <a:ext cx="830324" cy="461485"/>
          </a:xfrm>
          <a:prstGeom prst="cloud">
            <a:avLst/>
          </a:prstGeom>
          <a:gradFill rotWithShape="1">
            <a:gsLst>
              <a:gs pos="0">
                <a:srgbClr val="0095D3">
                  <a:lumMod val="20000"/>
                  <a:lumOff val="80000"/>
                </a:srgbClr>
              </a:gs>
              <a:gs pos="80000">
                <a:srgbClr val="89CBDF">
                  <a:lumMod val="40000"/>
                  <a:lumOff val="60000"/>
                </a:srgbClr>
              </a:gs>
              <a:gs pos="100000">
                <a:srgbClr val="C6C6C8">
                  <a:lumMod val="20000"/>
                  <a:lumOff val="8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a:defRPr/>
            </a:pPr>
            <a:r>
              <a:rPr lang="en-US" sz="750" kern="0">
                <a:solidFill>
                  <a:srgbClr val="717074"/>
                </a:solidFill>
                <a:latin typeface="Arial"/>
                <a:ea typeface=""/>
                <a:cs typeface=""/>
              </a:rPr>
              <a:t>VMware Cloud on AWS</a:t>
            </a:r>
          </a:p>
        </p:txBody>
      </p:sp>
    </p:spTree>
    <p:extLst>
      <p:ext uri="{BB962C8B-B14F-4D97-AF65-F5344CB8AC3E}">
        <p14:creationId xmlns:p14="http://schemas.microsoft.com/office/powerpoint/2010/main" val="292233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8"/>
                                        </p:tgtEl>
                                        <p:attrNameLst>
                                          <p:attrName>style.visibility</p:attrName>
                                        </p:attrNameLst>
                                      </p:cBhvr>
                                      <p:to>
                                        <p:strVal val="visible"/>
                                      </p:to>
                                    </p:set>
                                    <p:animEffect transition="in" filter="wipe(left)">
                                      <p:cBhvr>
                                        <p:cTn id="7" dur="500"/>
                                        <p:tgtEl>
                                          <p:spTgt spid="528"/>
                                        </p:tgtEl>
                                      </p:cBhvr>
                                    </p:animEffect>
                                  </p:childTnLst>
                                </p:cTn>
                              </p:par>
                            </p:childTnLst>
                          </p:cTn>
                        </p:par>
                        <p:par>
                          <p:cTn id="8" fill="hold">
                            <p:stCondLst>
                              <p:cond delay="500"/>
                            </p:stCondLst>
                            <p:childTnLst>
                              <p:par>
                                <p:cTn id="9" presetID="35" presetClass="emph" presetSubtype="0" repeatCount="5000" fill="hold" grpId="1" nodeType="afterEffect">
                                  <p:stCondLst>
                                    <p:cond delay="0"/>
                                  </p:stCondLst>
                                  <p:childTnLst>
                                    <p:anim calcmode="discrete" valueType="str">
                                      <p:cBhvr>
                                        <p:cTn id="10" dur="1000" fill="hold"/>
                                        <p:tgtEl>
                                          <p:spTgt spid="528"/>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29"/>
                                        </p:tgtEl>
                                        <p:attrNameLst>
                                          <p:attrName>style.visibility</p:attrName>
                                        </p:attrNameLst>
                                      </p:cBhvr>
                                      <p:to>
                                        <p:strVal val="visible"/>
                                      </p:to>
                                    </p:set>
                                    <p:animEffect transition="in" filter="wipe(left)">
                                      <p:cBhvr>
                                        <p:cTn id="15" dur="500"/>
                                        <p:tgtEl>
                                          <p:spTgt spid="529"/>
                                        </p:tgtEl>
                                      </p:cBhvr>
                                    </p:animEffect>
                                  </p:childTnLst>
                                </p:cTn>
                              </p:par>
                            </p:childTnLst>
                          </p:cTn>
                        </p:par>
                        <p:par>
                          <p:cTn id="16" fill="hold">
                            <p:stCondLst>
                              <p:cond delay="500"/>
                            </p:stCondLst>
                            <p:childTnLst>
                              <p:par>
                                <p:cTn id="17" presetID="35" presetClass="emph" presetSubtype="0" repeatCount="5000" fill="hold" grpId="1" nodeType="afterEffect">
                                  <p:stCondLst>
                                    <p:cond delay="0"/>
                                  </p:stCondLst>
                                  <p:childTnLst>
                                    <p:anim calcmode="discrete" valueType="str">
                                      <p:cBhvr>
                                        <p:cTn id="18" dur="1000" fill="hold"/>
                                        <p:tgtEl>
                                          <p:spTgt spid="52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p:bldP spid="528" grpId="1" animBg="1"/>
      <p:bldP spid="529" grpId="0" animBg="1"/>
      <p:bldP spid="529"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969484" y="3254312"/>
            <a:ext cx="2542085" cy="2540356"/>
          </a:xfrm>
          <a:prstGeom prst="rect">
            <a:avLst/>
          </a:prstGeom>
          <a:solidFill>
            <a:srgbClr val="FFFFFF">
              <a:lumMod val="95000"/>
            </a:srgbClr>
          </a:solidFill>
          <a:ln w="25400" cap="flat" cmpd="sng" algn="ctr">
            <a:solidFill>
              <a:srgbClr val="0095D3">
                <a:shade val="50000"/>
              </a:srgbClr>
            </a:solid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defRPr/>
            </a:pPr>
            <a:endParaRPr lang="en-US" sz="900" b="1" kern="0">
              <a:solidFill>
                <a:srgbClr val="FFFFFF"/>
              </a:solidFill>
              <a:latin typeface="Arial"/>
              <a:ea typeface=""/>
              <a:cs typeface=""/>
              <a:sym typeface="Arial"/>
            </a:endParaRPr>
          </a:p>
        </p:txBody>
      </p:sp>
      <p:cxnSp>
        <p:nvCxnSpPr>
          <p:cNvPr id="5" name="Elbow Connector 231">
            <a:extLst>
              <a:ext uri="{FF2B5EF4-FFF2-40B4-BE49-F238E27FC236}">
                <a16:creationId xmlns:a16="http://schemas.microsoft.com/office/drawing/2014/main" id="{0C790EEB-A281-4694-876D-E38C09EA45B8}"/>
              </a:ext>
            </a:extLst>
          </p:cNvPr>
          <p:cNvCxnSpPr>
            <a:cxnSpLocks/>
          </p:cNvCxnSpPr>
          <p:nvPr/>
        </p:nvCxnSpPr>
        <p:spPr>
          <a:xfrm rot="10800000" flipV="1">
            <a:off x="9131435" y="4367183"/>
            <a:ext cx="452573" cy="880"/>
          </a:xfrm>
          <a:prstGeom prst="bentConnector3">
            <a:avLst>
              <a:gd name="adj1" fmla="val 50000"/>
            </a:avLst>
          </a:prstGeom>
          <a:noFill/>
          <a:ln w="19050" cap="flat" cmpd="sng" algn="ctr">
            <a:solidFill>
              <a:srgbClr val="717074"/>
            </a:solidFill>
            <a:prstDash val="solid"/>
            <a:miter lim="800000"/>
            <a:headEnd type="none" w="med" len="med"/>
            <a:tailEnd type="none" w="med" len="med"/>
          </a:ln>
          <a:effectLst/>
        </p:spPr>
      </p:cxnSp>
      <p:sp>
        <p:nvSpPr>
          <p:cNvPr id="6" name="TextBox 5">
            <a:extLst>
              <a:ext uri="{FF2B5EF4-FFF2-40B4-BE49-F238E27FC236}">
                <a16:creationId xmlns:a16="http://schemas.microsoft.com/office/drawing/2014/main" id="{6D1C35EF-5003-4DA6-9FCD-139FBFA5E8F1}"/>
              </a:ext>
            </a:extLst>
          </p:cNvPr>
          <p:cNvSpPr txBox="1"/>
          <p:nvPr/>
        </p:nvSpPr>
        <p:spPr>
          <a:xfrm>
            <a:off x="8596573" y="4144925"/>
            <a:ext cx="348331" cy="92074"/>
          </a:xfrm>
          <a:prstGeom prst="rect">
            <a:avLst/>
          </a:prstGeom>
          <a:solidFill>
            <a:srgbClr val="FFFFFF"/>
          </a:solidFill>
        </p:spPr>
        <p:txBody>
          <a:bodyPr wrap="none" lIns="0" tIns="0" rIns="0" bIns="0" rtlCol="0">
            <a:noAutofit/>
          </a:bodyPr>
          <a:lstStyle/>
          <a:p>
            <a:pPr algn="ctr">
              <a:lnSpc>
                <a:spcPct val="90000"/>
              </a:lnSpc>
              <a:defRPr/>
            </a:pPr>
            <a:r>
              <a:rPr lang="en-US" sz="800" kern="0">
                <a:solidFill>
                  <a:srgbClr val="000000"/>
                </a:solidFill>
                <a:latin typeface="Arial"/>
                <a:ea typeface="Arial"/>
                <a:cs typeface="Arial"/>
                <a:sym typeface="Arial"/>
              </a:rPr>
              <a:t>VGW</a:t>
            </a:r>
          </a:p>
        </p:txBody>
      </p:sp>
      <p:sp>
        <p:nvSpPr>
          <p:cNvPr id="7" name="TextBox 6">
            <a:extLst>
              <a:ext uri="{FF2B5EF4-FFF2-40B4-BE49-F238E27FC236}">
                <a16:creationId xmlns:a16="http://schemas.microsoft.com/office/drawing/2014/main" id="{FB7756EF-910D-4DFD-BE43-8F1672BAE7E6}"/>
              </a:ext>
            </a:extLst>
          </p:cNvPr>
          <p:cNvSpPr txBox="1"/>
          <p:nvPr/>
        </p:nvSpPr>
        <p:spPr>
          <a:xfrm>
            <a:off x="9483484" y="5834800"/>
            <a:ext cx="792517" cy="135965"/>
          </a:xfrm>
          <a:prstGeom prst="rect">
            <a:avLst/>
          </a:prstGeom>
          <a:noFill/>
        </p:spPr>
        <p:txBody>
          <a:bodyPr wrap="none" lIns="0" tIns="0" rIns="0" bIns="0" rtlCol="0">
            <a:noAutofit/>
          </a:bodyPr>
          <a:lstStyle/>
          <a:p>
            <a:pPr>
              <a:lnSpc>
                <a:spcPct val="90000"/>
              </a:lnSpc>
            </a:pPr>
            <a:r>
              <a:rPr lang="en-US" sz="825" b="1" kern="0">
                <a:solidFill>
                  <a:srgbClr val="000000"/>
                </a:solidFill>
                <a:latin typeface="Arial"/>
                <a:ea typeface="Arial"/>
                <a:cs typeface="Arial"/>
                <a:sym typeface="Arial"/>
              </a:rPr>
              <a:t>VMware Cloud on AWS  SDDC</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406" y="4201371"/>
            <a:ext cx="297288" cy="311674"/>
          </a:xfrm>
          <a:prstGeom prst="rect">
            <a:avLst/>
          </a:prstGeom>
        </p:spPr>
      </p:pic>
      <p:sp>
        <p:nvSpPr>
          <p:cNvPr id="9" name="TextBox 8"/>
          <p:cNvSpPr txBox="1"/>
          <p:nvPr/>
        </p:nvSpPr>
        <p:spPr>
          <a:xfrm>
            <a:off x="8929931" y="5582702"/>
            <a:ext cx="889755" cy="246157"/>
          </a:xfrm>
          <a:prstGeom prst="rect">
            <a:avLst/>
          </a:prstGeom>
          <a:noFill/>
        </p:spPr>
        <p:txBody>
          <a:bodyPr wrap="none" rtlCol="0">
            <a:spAutoFit/>
          </a:bodyPr>
          <a:lstStyle/>
          <a:p>
            <a:r>
              <a:rPr lang="en-US" sz="1000" b="1" kern="0">
                <a:solidFill>
                  <a:srgbClr val="717074"/>
                </a:solidFill>
                <a:latin typeface="Arial"/>
                <a:ea typeface="Arial"/>
                <a:cs typeface="Arial"/>
                <a:sym typeface="Arial"/>
              </a:rPr>
              <a:t>10.30.0.0/16</a:t>
            </a:r>
          </a:p>
        </p:txBody>
      </p:sp>
      <p:sp>
        <p:nvSpPr>
          <p:cNvPr id="10" name="Title 1"/>
          <p:cNvSpPr>
            <a:spLocks noGrp="1"/>
          </p:cNvSpPr>
          <p:nvPr>
            <p:ph type="title"/>
          </p:nvPr>
        </p:nvSpPr>
        <p:spPr>
          <a:xfrm>
            <a:off x="581245" y="413536"/>
            <a:ext cx="10998139" cy="380901"/>
          </a:xfrm>
        </p:spPr>
        <p:txBody>
          <a:bodyPr>
            <a:normAutofit fontScale="90000"/>
          </a:bodyPr>
          <a:lstStyle/>
          <a:p>
            <a:r>
              <a:rPr lang="en-US"/>
              <a:t>Direct Connect Configuration: Private VIF Example</a:t>
            </a:r>
          </a:p>
        </p:txBody>
      </p:sp>
      <p:cxnSp>
        <p:nvCxnSpPr>
          <p:cNvPr id="11" name="Straight Connector 10"/>
          <p:cNvCxnSpPr/>
          <p:nvPr/>
        </p:nvCxnSpPr>
        <p:spPr>
          <a:xfrm>
            <a:off x="3280748" y="3974249"/>
            <a:ext cx="0" cy="426410"/>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775820" y="3236504"/>
            <a:ext cx="2547683" cy="2563625"/>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lIns="91361" tIns="45680" rIns="91361" bIns="45680" rtlCol="0" anchor="ctr"/>
          <a:lstStyle/>
          <a:p>
            <a:pPr algn="ctr"/>
            <a:endParaRPr lang="en-US" sz="1100">
              <a:solidFill>
                <a:prstClr val="white"/>
              </a:solidFill>
            </a:endParaRPr>
          </a:p>
        </p:txBody>
      </p:sp>
      <p:sp>
        <p:nvSpPr>
          <p:cNvPr id="13" name="TextBox 12"/>
          <p:cNvSpPr txBox="1"/>
          <p:nvPr/>
        </p:nvSpPr>
        <p:spPr>
          <a:xfrm>
            <a:off x="2118693" y="4791664"/>
            <a:ext cx="645026" cy="228481"/>
          </a:xfrm>
          <a:prstGeom prst="rect">
            <a:avLst/>
          </a:prstGeom>
          <a:noFill/>
        </p:spPr>
        <p:txBody>
          <a:bodyPr wrap="none" lIns="0" tIns="0" rIns="0" bIns="0" rtlCol="0" anchor="ctr">
            <a:noAutofit/>
          </a:bodyPr>
          <a:lstStyle/>
          <a:p>
            <a:pPr algn="ctr">
              <a:lnSpc>
                <a:spcPct val="90000"/>
              </a:lnSpc>
            </a:pPr>
            <a:r>
              <a:rPr lang="en-US" sz="800"/>
              <a:t>VLAN 10 </a:t>
            </a:r>
          </a:p>
        </p:txBody>
      </p:sp>
      <p:sp>
        <p:nvSpPr>
          <p:cNvPr id="14" name="TextBox 13"/>
          <p:cNvSpPr txBox="1"/>
          <p:nvPr/>
        </p:nvSpPr>
        <p:spPr>
          <a:xfrm>
            <a:off x="2698304" y="5256116"/>
            <a:ext cx="645026" cy="228481"/>
          </a:xfrm>
          <a:prstGeom prst="rect">
            <a:avLst/>
          </a:prstGeom>
          <a:noFill/>
        </p:spPr>
        <p:txBody>
          <a:bodyPr wrap="none" lIns="0" tIns="0" rIns="0" bIns="0" rtlCol="0" anchor="ctr">
            <a:noAutofit/>
          </a:bodyPr>
          <a:lstStyle/>
          <a:p>
            <a:pPr algn="ctr">
              <a:lnSpc>
                <a:spcPct val="90000"/>
              </a:lnSpc>
            </a:pPr>
            <a:r>
              <a:rPr lang="en-US" sz="800"/>
              <a:t>VLAN 20</a:t>
            </a:r>
          </a:p>
        </p:txBody>
      </p:sp>
      <p:sp>
        <p:nvSpPr>
          <p:cNvPr id="15" name="Rounded Rectangle 99"/>
          <p:cNvSpPr/>
          <p:nvPr/>
        </p:nvSpPr>
        <p:spPr>
          <a:xfrm>
            <a:off x="2939656" y="3363508"/>
            <a:ext cx="962684" cy="598365"/>
          </a:xfrm>
          <a:prstGeom prst="roundRect">
            <a:avLst/>
          </a:prstGeom>
          <a:solidFill>
            <a:schemeClr val="lt1"/>
          </a:solidFill>
          <a:ln/>
        </p:spPr>
        <p:style>
          <a:lnRef idx="1">
            <a:schemeClr val="accent1"/>
          </a:lnRef>
          <a:fillRef idx="3">
            <a:schemeClr val="accent1"/>
          </a:fillRef>
          <a:effectRef idx="2">
            <a:schemeClr val="accent1"/>
          </a:effectRef>
          <a:fontRef idx="minor">
            <a:schemeClr val="lt1"/>
          </a:fontRef>
        </p:style>
        <p:txBody>
          <a:bodyPr lIns="0" tIns="0" rIns="0" bIns="0"/>
          <a:lstStyle/>
          <a:p>
            <a:endParaRPr lang="en-US" sz="1100"/>
          </a:p>
        </p:txBody>
      </p:sp>
      <p:grpSp>
        <p:nvGrpSpPr>
          <p:cNvPr id="16" name="Group 15"/>
          <p:cNvGrpSpPr>
            <a:grpSpLocks noChangeAspect="1"/>
          </p:cNvGrpSpPr>
          <p:nvPr/>
        </p:nvGrpSpPr>
        <p:grpSpPr>
          <a:xfrm>
            <a:off x="3517129" y="3528450"/>
            <a:ext cx="293445" cy="285127"/>
            <a:chOff x="13296900" y="1092200"/>
            <a:chExt cx="4803776" cy="4668838"/>
          </a:xfrm>
        </p:grpSpPr>
        <p:sp>
          <p:nvSpPr>
            <p:cNvPr id="17" name="Freeform 34"/>
            <p:cNvSpPr>
              <a:spLocks/>
            </p:cNvSpPr>
            <p:nvPr/>
          </p:nvSpPr>
          <p:spPr bwMode="auto">
            <a:xfrm>
              <a:off x="13296900" y="1092200"/>
              <a:ext cx="4803775" cy="4668838"/>
            </a:xfrm>
            <a:custGeom>
              <a:avLst/>
              <a:gdLst>
                <a:gd name="T0" fmla="*/ 2725 w 3026"/>
                <a:gd name="T1" fmla="*/ 305 h 2941"/>
                <a:gd name="T2" fmla="*/ 2725 w 3026"/>
                <a:gd name="T3" fmla="*/ 301 h 2941"/>
                <a:gd name="T4" fmla="*/ 2725 w 3026"/>
                <a:gd name="T5" fmla="*/ 301 h 2941"/>
                <a:gd name="T6" fmla="*/ 3026 w 3026"/>
                <a:gd name="T7" fmla="*/ 0 h 2941"/>
                <a:gd name="T8" fmla="*/ 305 w 3026"/>
                <a:gd name="T9" fmla="*/ 0 h 2941"/>
                <a:gd name="T10" fmla="*/ 0 w 3026"/>
                <a:gd name="T11" fmla="*/ 301 h 2941"/>
                <a:gd name="T12" fmla="*/ 0 w 3026"/>
                <a:gd name="T13" fmla="*/ 2941 h 2941"/>
                <a:gd name="T14" fmla="*/ 2725 w 3026"/>
                <a:gd name="T15" fmla="*/ 2941 h 2941"/>
                <a:gd name="T16" fmla="*/ 3026 w 3026"/>
                <a:gd name="T17" fmla="*/ 2635 h 2941"/>
                <a:gd name="T18" fmla="*/ 3026 w 3026"/>
                <a:gd name="T19" fmla="*/ 0 h 2941"/>
                <a:gd name="T20" fmla="*/ 2725 w 3026"/>
                <a:gd name="T21" fmla="*/ 305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6" h="2941">
                  <a:moveTo>
                    <a:pt x="2725" y="305"/>
                  </a:moveTo>
                  <a:lnTo>
                    <a:pt x="2725" y="301"/>
                  </a:lnTo>
                  <a:lnTo>
                    <a:pt x="2725" y="301"/>
                  </a:lnTo>
                  <a:lnTo>
                    <a:pt x="3026" y="0"/>
                  </a:lnTo>
                  <a:lnTo>
                    <a:pt x="305" y="0"/>
                  </a:lnTo>
                  <a:lnTo>
                    <a:pt x="0" y="301"/>
                  </a:lnTo>
                  <a:lnTo>
                    <a:pt x="0" y="2941"/>
                  </a:lnTo>
                  <a:lnTo>
                    <a:pt x="2725" y="2941"/>
                  </a:lnTo>
                  <a:lnTo>
                    <a:pt x="3026" y="2635"/>
                  </a:lnTo>
                  <a:lnTo>
                    <a:pt x="3026" y="0"/>
                  </a:lnTo>
                  <a:lnTo>
                    <a:pt x="2725" y="305"/>
                  </a:lnTo>
                  <a:close/>
                </a:path>
              </a:pathLst>
            </a:custGeom>
            <a:solidFill>
              <a:srgbClr val="1A6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18" name="Freeform 35"/>
            <p:cNvSpPr>
              <a:spLocks/>
            </p:cNvSpPr>
            <p:nvPr/>
          </p:nvSpPr>
          <p:spPr bwMode="auto">
            <a:xfrm>
              <a:off x="13296900" y="1092200"/>
              <a:ext cx="4803775" cy="477838"/>
            </a:xfrm>
            <a:custGeom>
              <a:avLst/>
              <a:gdLst>
                <a:gd name="T0" fmla="*/ 3026 w 3026"/>
                <a:gd name="T1" fmla="*/ 0 h 301"/>
                <a:gd name="T2" fmla="*/ 2725 w 3026"/>
                <a:gd name="T3" fmla="*/ 301 h 301"/>
                <a:gd name="T4" fmla="*/ 0 w 3026"/>
                <a:gd name="T5" fmla="*/ 301 h 301"/>
                <a:gd name="T6" fmla="*/ 305 w 3026"/>
                <a:gd name="T7" fmla="*/ 0 h 301"/>
                <a:gd name="T8" fmla="*/ 1408 w 3026"/>
                <a:gd name="T9" fmla="*/ 0 h 301"/>
                <a:gd name="T10" fmla="*/ 3026 w 3026"/>
                <a:gd name="T11" fmla="*/ 0 h 301"/>
                <a:gd name="T12" fmla="*/ 3026 w 3026"/>
                <a:gd name="T13" fmla="*/ 0 h 301"/>
                <a:gd name="T14" fmla="*/ 3026 w 3026"/>
                <a:gd name="T15" fmla="*/ 0 h 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6" h="301">
                  <a:moveTo>
                    <a:pt x="3026" y="0"/>
                  </a:moveTo>
                  <a:lnTo>
                    <a:pt x="2725" y="301"/>
                  </a:lnTo>
                  <a:lnTo>
                    <a:pt x="0" y="301"/>
                  </a:lnTo>
                  <a:lnTo>
                    <a:pt x="305" y="0"/>
                  </a:lnTo>
                  <a:lnTo>
                    <a:pt x="1408" y="0"/>
                  </a:lnTo>
                  <a:lnTo>
                    <a:pt x="3026" y="0"/>
                  </a:lnTo>
                  <a:lnTo>
                    <a:pt x="3026" y="0"/>
                  </a:lnTo>
                  <a:lnTo>
                    <a:pt x="3026" y="0"/>
                  </a:lnTo>
                  <a:close/>
                </a:path>
              </a:pathLst>
            </a:custGeom>
            <a:solidFill>
              <a:srgbClr val="2878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19" name="Freeform 36"/>
            <p:cNvSpPr>
              <a:spLocks/>
            </p:cNvSpPr>
            <p:nvPr/>
          </p:nvSpPr>
          <p:spPr bwMode="auto">
            <a:xfrm>
              <a:off x="13296900" y="1570038"/>
              <a:ext cx="4325938" cy="4191000"/>
            </a:xfrm>
            <a:custGeom>
              <a:avLst/>
              <a:gdLst>
                <a:gd name="T0" fmla="*/ 0 w 2725"/>
                <a:gd name="T1" fmla="*/ 0 h 2640"/>
                <a:gd name="T2" fmla="*/ 2725 w 2725"/>
                <a:gd name="T3" fmla="*/ 0 h 2640"/>
                <a:gd name="T4" fmla="*/ 2725 w 2725"/>
                <a:gd name="T5" fmla="*/ 2640 h 2640"/>
                <a:gd name="T6" fmla="*/ 1408 w 2725"/>
                <a:gd name="T7" fmla="*/ 2640 h 2640"/>
                <a:gd name="T8" fmla="*/ 0 w 2725"/>
                <a:gd name="T9" fmla="*/ 2640 h 2640"/>
                <a:gd name="T10" fmla="*/ 0 w 2725"/>
                <a:gd name="T11" fmla="*/ 1338 h 2640"/>
                <a:gd name="T12" fmla="*/ 0 w 2725"/>
                <a:gd name="T13" fmla="*/ 0 h 2640"/>
                <a:gd name="T14" fmla="*/ 0 w 2725"/>
                <a:gd name="T15" fmla="*/ 0 h 26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5" h="2640">
                  <a:moveTo>
                    <a:pt x="0" y="0"/>
                  </a:moveTo>
                  <a:lnTo>
                    <a:pt x="2725" y="0"/>
                  </a:lnTo>
                  <a:lnTo>
                    <a:pt x="2725" y="2640"/>
                  </a:lnTo>
                  <a:lnTo>
                    <a:pt x="1408" y="2640"/>
                  </a:lnTo>
                  <a:lnTo>
                    <a:pt x="0" y="2640"/>
                  </a:lnTo>
                  <a:lnTo>
                    <a:pt x="0" y="1338"/>
                  </a:lnTo>
                  <a:lnTo>
                    <a:pt x="0" y="0"/>
                  </a:lnTo>
                  <a:lnTo>
                    <a:pt x="0" y="0"/>
                  </a:lnTo>
                  <a:close/>
                </a:path>
              </a:pathLst>
            </a:custGeom>
            <a:solidFill>
              <a:srgbClr val="1A6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20" name="Freeform 37"/>
            <p:cNvSpPr>
              <a:spLocks/>
            </p:cNvSpPr>
            <p:nvPr/>
          </p:nvSpPr>
          <p:spPr bwMode="auto">
            <a:xfrm>
              <a:off x="17622838" y="1092200"/>
              <a:ext cx="477838" cy="4668838"/>
            </a:xfrm>
            <a:custGeom>
              <a:avLst/>
              <a:gdLst>
                <a:gd name="T0" fmla="*/ 0 w 301"/>
                <a:gd name="T1" fmla="*/ 2941 h 2941"/>
                <a:gd name="T2" fmla="*/ 301 w 301"/>
                <a:gd name="T3" fmla="*/ 2635 h 2941"/>
                <a:gd name="T4" fmla="*/ 301 w 301"/>
                <a:gd name="T5" fmla="*/ 1639 h 2941"/>
                <a:gd name="T6" fmla="*/ 301 w 301"/>
                <a:gd name="T7" fmla="*/ 0 h 2941"/>
                <a:gd name="T8" fmla="*/ 0 w 301"/>
                <a:gd name="T9" fmla="*/ 305 h 2941"/>
                <a:gd name="T10" fmla="*/ 0 w 301"/>
                <a:gd name="T11" fmla="*/ 2941 h 2941"/>
                <a:gd name="T12" fmla="*/ 0 w 301"/>
                <a:gd name="T13" fmla="*/ 2941 h 2941"/>
                <a:gd name="T14" fmla="*/ 0 w 301"/>
                <a:gd name="T15" fmla="*/ 2941 h 2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941">
                  <a:moveTo>
                    <a:pt x="0" y="2941"/>
                  </a:moveTo>
                  <a:lnTo>
                    <a:pt x="301" y="2635"/>
                  </a:lnTo>
                  <a:lnTo>
                    <a:pt x="301" y="1639"/>
                  </a:lnTo>
                  <a:lnTo>
                    <a:pt x="301" y="0"/>
                  </a:lnTo>
                  <a:lnTo>
                    <a:pt x="0" y="305"/>
                  </a:lnTo>
                  <a:lnTo>
                    <a:pt x="0" y="2941"/>
                  </a:lnTo>
                  <a:lnTo>
                    <a:pt x="0" y="2941"/>
                  </a:lnTo>
                  <a:lnTo>
                    <a:pt x="0" y="2941"/>
                  </a:lnTo>
                  <a:close/>
                </a:path>
              </a:pathLst>
            </a:custGeom>
            <a:solidFill>
              <a:srgbClr val="1455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21" name="Freeform 38"/>
            <p:cNvSpPr>
              <a:spLocks/>
            </p:cNvSpPr>
            <p:nvPr/>
          </p:nvSpPr>
          <p:spPr bwMode="auto">
            <a:xfrm>
              <a:off x="14547850" y="3663950"/>
              <a:ext cx="912813" cy="909638"/>
            </a:xfrm>
            <a:custGeom>
              <a:avLst/>
              <a:gdLst>
                <a:gd name="T0" fmla="*/ 44 w 243"/>
                <a:gd name="T1" fmla="*/ 242 h 242"/>
                <a:gd name="T2" fmla="*/ 199 w 243"/>
                <a:gd name="T3" fmla="*/ 242 h 242"/>
                <a:gd name="T4" fmla="*/ 243 w 243"/>
                <a:gd name="T5" fmla="*/ 199 h 242"/>
                <a:gd name="T6" fmla="*/ 243 w 243"/>
                <a:gd name="T7" fmla="*/ 44 h 242"/>
                <a:gd name="T8" fmla="*/ 199 w 243"/>
                <a:gd name="T9" fmla="*/ 0 h 242"/>
                <a:gd name="T10" fmla="*/ 44 w 243"/>
                <a:gd name="T11" fmla="*/ 0 h 242"/>
                <a:gd name="T12" fmla="*/ 0 w 243"/>
                <a:gd name="T13" fmla="*/ 44 h 242"/>
                <a:gd name="T14" fmla="*/ 0 w 243"/>
                <a:gd name="T15" fmla="*/ 199 h 242"/>
                <a:gd name="T16" fmla="*/ 44 w 24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242">
                  <a:moveTo>
                    <a:pt x="44" y="242"/>
                  </a:moveTo>
                  <a:cubicBezTo>
                    <a:pt x="199" y="242"/>
                    <a:pt x="199" y="242"/>
                    <a:pt x="199" y="242"/>
                  </a:cubicBezTo>
                  <a:cubicBezTo>
                    <a:pt x="223" y="242"/>
                    <a:pt x="243" y="223"/>
                    <a:pt x="243" y="199"/>
                  </a:cubicBezTo>
                  <a:cubicBezTo>
                    <a:pt x="243" y="44"/>
                    <a:pt x="243" y="44"/>
                    <a:pt x="243" y="44"/>
                  </a:cubicBezTo>
                  <a:cubicBezTo>
                    <a:pt x="243" y="20"/>
                    <a:pt x="223" y="0"/>
                    <a:pt x="199" y="0"/>
                  </a:cubicBezTo>
                  <a:cubicBezTo>
                    <a:pt x="44" y="0"/>
                    <a:pt x="44" y="0"/>
                    <a:pt x="44" y="0"/>
                  </a:cubicBezTo>
                  <a:cubicBezTo>
                    <a:pt x="20" y="0"/>
                    <a:pt x="0" y="20"/>
                    <a:pt x="0" y="44"/>
                  </a:cubicBezTo>
                  <a:cubicBezTo>
                    <a:pt x="0" y="199"/>
                    <a:pt x="0" y="199"/>
                    <a:pt x="0" y="199"/>
                  </a:cubicBezTo>
                  <a:cubicBezTo>
                    <a:pt x="0" y="223"/>
                    <a:pt x="20" y="242"/>
                    <a:pt x="44" y="242"/>
                  </a:cubicBezTo>
                  <a:close/>
                </a:path>
              </a:pathLst>
            </a:custGeom>
            <a:solidFill>
              <a:srgbClr val="FFDA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22" name="Freeform 39"/>
            <p:cNvSpPr>
              <a:spLocks noEditPoints="1"/>
            </p:cNvSpPr>
            <p:nvPr/>
          </p:nvSpPr>
          <p:spPr bwMode="auto">
            <a:xfrm>
              <a:off x="14154150" y="2355850"/>
              <a:ext cx="2614613" cy="2616200"/>
            </a:xfrm>
            <a:custGeom>
              <a:avLst/>
              <a:gdLst>
                <a:gd name="T0" fmla="*/ 242 w 696"/>
                <a:gd name="T1" fmla="*/ 44 h 696"/>
                <a:gd name="T2" fmla="*/ 242 w 696"/>
                <a:gd name="T3" fmla="*/ 199 h 696"/>
                <a:gd name="T4" fmla="*/ 198 w 696"/>
                <a:gd name="T5" fmla="*/ 242 h 696"/>
                <a:gd name="T6" fmla="*/ 43 w 696"/>
                <a:gd name="T7" fmla="*/ 242 h 696"/>
                <a:gd name="T8" fmla="*/ 0 w 696"/>
                <a:gd name="T9" fmla="*/ 286 h 696"/>
                <a:gd name="T10" fmla="*/ 0 w 696"/>
                <a:gd name="T11" fmla="*/ 653 h 696"/>
                <a:gd name="T12" fmla="*/ 43 w 696"/>
                <a:gd name="T13" fmla="*/ 696 h 696"/>
                <a:gd name="T14" fmla="*/ 410 w 696"/>
                <a:gd name="T15" fmla="*/ 696 h 696"/>
                <a:gd name="T16" fmla="*/ 454 w 696"/>
                <a:gd name="T17" fmla="*/ 653 h 696"/>
                <a:gd name="T18" fmla="*/ 454 w 696"/>
                <a:gd name="T19" fmla="*/ 498 h 696"/>
                <a:gd name="T20" fmla="*/ 497 w 696"/>
                <a:gd name="T21" fmla="*/ 454 h 696"/>
                <a:gd name="T22" fmla="*/ 652 w 696"/>
                <a:gd name="T23" fmla="*/ 454 h 696"/>
                <a:gd name="T24" fmla="*/ 696 w 696"/>
                <a:gd name="T25" fmla="*/ 411 h 696"/>
                <a:gd name="T26" fmla="*/ 696 w 696"/>
                <a:gd name="T27" fmla="*/ 44 h 696"/>
                <a:gd name="T28" fmla="*/ 652 w 696"/>
                <a:gd name="T29" fmla="*/ 0 h 696"/>
                <a:gd name="T30" fmla="*/ 285 w 696"/>
                <a:gd name="T31" fmla="*/ 0 h 696"/>
                <a:gd name="T32" fmla="*/ 242 w 696"/>
                <a:gd name="T33" fmla="*/ 44 h 696"/>
                <a:gd name="T34" fmla="*/ 599 w 696"/>
                <a:gd name="T35" fmla="*/ 401 h 696"/>
                <a:gd name="T36" fmla="*/ 444 w 696"/>
                <a:gd name="T37" fmla="*/ 401 h 696"/>
                <a:gd name="T38" fmla="*/ 401 w 696"/>
                <a:gd name="T39" fmla="*/ 445 h 696"/>
                <a:gd name="T40" fmla="*/ 401 w 696"/>
                <a:gd name="T41" fmla="*/ 600 h 696"/>
                <a:gd name="T42" fmla="*/ 357 w 696"/>
                <a:gd name="T43" fmla="*/ 643 h 696"/>
                <a:gd name="T44" fmla="*/ 96 w 696"/>
                <a:gd name="T45" fmla="*/ 643 h 696"/>
                <a:gd name="T46" fmla="*/ 53 w 696"/>
                <a:gd name="T47" fmla="*/ 600 h 696"/>
                <a:gd name="T48" fmla="*/ 53 w 696"/>
                <a:gd name="T49" fmla="*/ 339 h 696"/>
                <a:gd name="T50" fmla="*/ 96 w 696"/>
                <a:gd name="T51" fmla="*/ 295 h 696"/>
                <a:gd name="T52" fmla="*/ 251 w 696"/>
                <a:gd name="T53" fmla="*/ 295 h 696"/>
                <a:gd name="T54" fmla="*/ 295 w 696"/>
                <a:gd name="T55" fmla="*/ 252 h 696"/>
                <a:gd name="T56" fmla="*/ 295 w 696"/>
                <a:gd name="T57" fmla="*/ 97 h 696"/>
                <a:gd name="T58" fmla="*/ 338 w 696"/>
                <a:gd name="T59" fmla="*/ 53 h 696"/>
                <a:gd name="T60" fmla="*/ 599 w 696"/>
                <a:gd name="T61" fmla="*/ 53 h 696"/>
                <a:gd name="T62" fmla="*/ 643 w 696"/>
                <a:gd name="T63" fmla="*/ 97 h 696"/>
                <a:gd name="T64" fmla="*/ 643 w 696"/>
                <a:gd name="T65" fmla="*/ 358 h 696"/>
                <a:gd name="T66" fmla="*/ 599 w 696"/>
                <a:gd name="T67" fmla="*/ 401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6" h="696">
                  <a:moveTo>
                    <a:pt x="242" y="44"/>
                  </a:moveTo>
                  <a:cubicBezTo>
                    <a:pt x="242" y="199"/>
                    <a:pt x="242" y="199"/>
                    <a:pt x="242" y="199"/>
                  </a:cubicBezTo>
                  <a:cubicBezTo>
                    <a:pt x="242" y="223"/>
                    <a:pt x="222" y="242"/>
                    <a:pt x="198" y="242"/>
                  </a:cubicBezTo>
                  <a:cubicBezTo>
                    <a:pt x="43" y="242"/>
                    <a:pt x="43" y="242"/>
                    <a:pt x="43" y="242"/>
                  </a:cubicBezTo>
                  <a:cubicBezTo>
                    <a:pt x="19" y="242"/>
                    <a:pt x="0" y="262"/>
                    <a:pt x="0" y="286"/>
                  </a:cubicBezTo>
                  <a:cubicBezTo>
                    <a:pt x="0" y="653"/>
                    <a:pt x="0" y="653"/>
                    <a:pt x="0" y="653"/>
                  </a:cubicBezTo>
                  <a:cubicBezTo>
                    <a:pt x="0" y="677"/>
                    <a:pt x="19" y="696"/>
                    <a:pt x="43" y="696"/>
                  </a:cubicBezTo>
                  <a:cubicBezTo>
                    <a:pt x="410" y="696"/>
                    <a:pt x="410" y="696"/>
                    <a:pt x="410" y="696"/>
                  </a:cubicBezTo>
                  <a:cubicBezTo>
                    <a:pt x="434" y="696"/>
                    <a:pt x="454" y="677"/>
                    <a:pt x="454" y="653"/>
                  </a:cubicBezTo>
                  <a:cubicBezTo>
                    <a:pt x="454" y="498"/>
                    <a:pt x="454" y="498"/>
                    <a:pt x="454" y="498"/>
                  </a:cubicBezTo>
                  <a:cubicBezTo>
                    <a:pt x="454" y="474"/>
                    <a:pt x="473" y="454"/>
                    <a:pt x="497" y="454"/>
                  </a:cubicBezTo>
                  <a:cubicBezTo>
                    <a:pt x="652" y="454"/>
                    <a:pt x="652" y="454"/>
                    <a:pt x="652" y="454"/>
                  </a:cubicBezTo>
                  <a:cubicBezTo>
                    <a:pt x="676" y="454"/>
                    <a:pt x="696" y="435"/>
                    <a:pt x="696" y="411"/>
                  </a:cubicBezTo>
                  <a:cubicBezTo>
                    <a:pt x="696" y="44"/>
                    <a:pt x="696" y="44"/>
                    <a:pt x="696" y="44"/>
                  </a:cubicBezTo>
                  <a:cubicBezTo>
                    <a:pt x="696" y="20"/>
                    <a:pt x="676" y="0"/>
                    <a:pt x="652" y="0"/>
                  </a:cubicBezTo>
                  <a:cubicBezTo>
                    <a:pt x="285" y="0"/>
                    <a:pt x="285" y="0"/>
                    <a:pt x="285" y="0"/>
                  </a:cubicBezTo>
                  <a:cubicBezTo>
                    <a:pt x="261" y="0"/>
                    <a:pt x="242" y="20"/>
                    <a:pt x="242" y="44"/>
                  </a:cubicBezTo>
                  <a:close/>
                  <a:moveTo>
                    <a:pt x="599" y="401"/>
                  </a:moveTo>
                  <a:cubicBezTo>
                    <a:pt x="444" y="401"/>
                    <a:pt x="444" y="401"/>
                    <a:pt x="444" y="401"/>
                  </a:cubicBezTo>
                  <a:cubicBezTo>
                    <a:pt x="420" y="401"/>
                    <a:pt x="401" y="421"/>
                    <a:pt x="401" y="445"/>
                  </a:cubicBezTo>
                  <a:cubicBezTo>
                    <a:pt x="401" y="600"/>
                    <a:pt x="401" y="600"/>
                    <a:pt x="401" y="600"/>
                  </a:cubicBezTo>
                  <a:cubicBezTo>
                    <a:pt x="401" y="624"/>
                    <a:pt x="381" y="643"/>
                    <a:pt x="357" y="643"/>
                  </a:cubicBezTo>
                  <a:cubicBezTo>
                    <a:pt x="96" y="643"/>
                    <a:pt x="96" y="643"/>
                    <a:pt x="96" y="643"/>
                  </a:cubicBezTo>
                  <a:cubicBezTo>
                    <a:pt x="72" y="643"/>
                    <a:pt x="53" y="624"/>
                    <a:pt x="53" y="600"/>
                  </a:cubicBezTo>
                  <a:cubicBezTo>
                    <a:pt x="53" y="339"/>
                    <a:pt x="53" y="339"/>
                    <a:pt x="53" y="339"/>
                  </a:cubicBezTo>
                  <a:cubicBezTo>
                    <a:pt x="53" y="315"/>
                    <a:pt x="72" y="295"/>
                    <a:pt x="96" y="295"/>
                  </a:cubicBezTo>
                  <a:cubicBezTo>
                    <a:pt x="251" y="295"/>
                    <a:pt x="251" y="295"/>
                    <a:pt x="251" y="295"/>
                  </a:cubicBezTo>
                  <a:cubicBezTo>
                    <a:pt x="275" y="295"/>
                    <a:pt x="295" y="276"/>
                    <a:pt x="295" y="252"/>
                  </a:cubicBezTo>
                  <a:cubicBezTo>
                    <a:pt x="295" y="97"/>
                    <a:pt x="295" y="97"/>
                    <a:pt x="295" y="97"/>
                  </a:cubicBezTo>
                  <a:cubicBezTo>
                    <a:pt x="295" y="73"/>
                    <a:pt x="314" y="53"/>
                    <a:pt x="338" y="53"/>
                  </a:cubicBezTo>
                  <a:cubicBezTo>
                    <a:pt x="599" y="53"/>
                    <a:pt x="599" y="53"/>
                    <a:pt x="599" y="53"/>
                  </a:cubicBezTo>
                  <a:cubicBezTo>
                    <a:pt x="623" y="53"/>
                    <a:pt x="643" y="73"/>
                    <a:pt x="643" y="97"/>
                  </a:cubicBezTo>
                  <a:cubicBezTo>
                    <a:pt x="643" y="358"/>
                    <a:pt x="643" y="358"/>
                    <a:pt x="643" y="358"/>
                  </a:cubicBezTo>
                  <a:cubicBezTo>
                    <a:pt x="643" y="382"/>
                    <a:pt x="623" y="401"/>
                    <a:pt x="599" y="401"/>
                  </a:cubicBezTo>
                  <a:close/>
                </a:path>
              </a:pathLst>
            </a:custGeom>
            <a:solidFill>
              <a:srgbClr val="60BB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23" name="Freeform 40"/>
            <p:cNvSpPr>
              <a:spLocks/>
            </p:cNvSpPr>
            <p:nvPr/>
          </p:nvSpPr>
          <p:spPr bwMode="auto">
            <a:xfrm>
              <a:off x="15460663" y="2754313"/>
              <a:ext cx="909638" cy="909638"/>
            </a:xfrm>
            <a:custGeom>
              <a:avLst/>
              <a:gdLst>
                <a:gd name="T0" fmla="*/ 0 w 242"/>
                <a:gd name="T1" fmla="*/ 44 h 242"/>
                <a:gd name="T2" fmla="*/ 0 w 242"/>
                <a:gd name="T3" fmla="*/ 199 h 242"/>
                <a:gd name="T4" fmla="*/ 43 w 242"/>
                <a:gd name="T5" fmla="*/ 242 h 242"/>
                <a:gd name="T6" fmla="*/ 198 w 242"/>
                <a:gd name="T7" fmla="*/ 242 h 242"/>
                <a:gd name="T8" fmla="*/ 242 w 242"/>
                <a:gd name="T9" fmla="*/ 199 h 242"/>
                <a:gd name="T10" fmla="*/ 242 w 242"/>
                <a:gd name="T11" fmla="*/ 44 h 242"/>
                <a:gd name="T12" fmla="*/ 198 w 242"/>
                <a:gd name="T13" fmla="*/ 0 h 242"/>
                <a:gd name="T14" fmla="*/ 43 w 242"/>
                <a:gd name="T15" fmla="*/ 0 h 242"/>
                <a:gd name="T16" fmla="*/ 0 w 242"/>
                <a:gd name="T17" fmla="*/ 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242">
                  <a:moveTo>
                    <a:pt x="0" y="44"/>
                  </a:moveTo>
                  <a:cubicBezTo>
                    <a:pt x="0" y="199"/>
                    <a:pt x="0" y="199"/>
                    <a:pt x="0" y="199"/>
                  </a:cubicBezTo>
                  <a:cubicBezTo>
                    <a:pt x="0" y="223"/>
                    <a:pt x="19" y="242"/>
                    <a:pt x="43" y="242"/>
                  </a:cubicBezTo>
                  <a:cubicBezTo>
                    <a:pt x="198" y="242"/>
                    <a:pt x="198" y="242"/>
                    <a:pt x="198" y="242"/>
                  </a:cubicBezTo>
                  <a:cubicBezTo>
                    <a:pt x="222" y="242"/>
                    <a:pt x="242" y="223"/>
                    <a:pt x="242" y="199"/>
                  </a:cubicBezTo>
                  <a:cubicBezTo>
                    <a:pt x="242" y="44"/>
                    <a:pt x="242" y="44"/>
                    <a:pt x="242" y="44"/>
                  </a:cubicBezTo>
                  <a:cubicBezTo>
                    <a:pt x="242" y="20"/>
                    <a:pt x="222" y="0"/>
                    <a:pt x="198" y="0"/>
                  </a:cubicBezTo>
                  <a:cubicBezTo>
                    <a:pt x="43" y="0"/>
                    <a:pt x="43" y="0"/>
                    <a:pt x="43" y="0"/>
                  </a:cubicBezTo>
                  <a:cubicBezTo>
                    <a:pt x="19" y="0"/>
                    <a:pt x="0" y="20"/>
                    <a:pt x="0" y="44"/>
                  </a:cubicBezTo>
                  <a:close/>
                </a:path>
              </a:pathLst>
            </a:custGeom>
            <a:solidFill>
              <a:srgbClr val="FFDA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grpSp>
      <p:grpSp>
        <p:nvGrpSpPr>
          <p:cNvPr id="24" name="Group 23"/>
          <p:cNvGrpSpPr>
            <a:grpSpLocks noChangeAspect="1"/>
          </p:cNvGrpSpPr>
          <p:nvPr/>
        </p:nvGrpSpPr>
        <p:grpSpPr>
          <a:xfrm>
            <a:off x="3001495" y="3437777"/>
            <a:ext cx="426176" cy="392673"/>
            <a:chOff x="13184188" y="2157413"/>
            <a:chExt cx="3119438" cy="2874962"/>
          </a:xfrm>
        </p:grpSpPr>
        <p:sp>
          <p:nvSpPr>
            <p:cNvPr id="25" name="Freeform 74"/>
            <p:cNvSpPr>
              <a:spLocks/>
            </p:cNvSpPr>
            <p:nvPr/>
          </p:nvSpPr>
          <p:spPr bwMode="auto">
            <a:xfrm>
              <a:off x="13541375" y="3176588"/>
              <a:ext cx="311150" cy="1023937"/>
            </a:xfrm>
            <a:custGeom>
              <a:avLst/>
              <a:gdLst>
                <a:gd name="T0" fmla="*/ 14 w 83"/>
                <a:gd name="T1" fmla="*/ 15 h 272"/>
                <a:gd name="T2" fmla="*/ 14 w 83"/>
                <a:gd name="T3" fmla="*/ 68 h 272"/>
                <a:gd name="T4" fmla="*/ 27 w 83"/>
                <a:gd name="T5" fmla="*/ 77 h 272"/>
                <a:gd name="T6" fmla="*/ 27 w 83"/>
                <a:gd name="T7" fmla="*/ 272 h 272"/>
                <a:gd name="T8" fmla="*/ 55 w 83"/>
                <a:gd name="T9" fmla="*/ 272 h 272"/>
                <a:gd name="T10" fmla="*/ 55 w 83"/>
                <a:gd name="T11" fmla="*/ 77 h 272"/>
                <a:gd name="T12" fmla="*/ 68 w 83"/>
                <a:gd name="T13" fmla="*/ 68 h 272"/>
                <a:gd name="T14" fmla="*/ 68 w 83"/>
                <a:gd name="T15" fmla="*/ 15 h 272"/>
                <a:gd name="T16" fmla="*/ 14 w 83"/>
                <a:gd name="T17" fmla="*/ 1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72">
                  <a:moveTo>
                    <a:pt x="14" y="15"/>
                  </a:moveTo>
                  <a:cubicBezTo>
                    <a:pt x="0" y="29"/>
                    <a:pt x="0" y="53"/>
                    <a:pt x="14" y="68"/>
                  </a:cubicBezTo>
                  <a:cubicBezTo>
                    <a:pt x="18" y="72"/>
                    <a:pt x="22" y="75"/>
                    <a:pt x="27" y="77"/>
                  </a:cubicBezTo>
                  <a:cubicBezTo>
                    <a:pt x="27" y="272"/>
                    <a:pt x="27" y="272"/>
                    <a:pt x="27" y="272"/>
                  </a:cubicBezTo>
                  <a:cubicBezTo>
                    <a:pt x="55" y="272"/>
                    <a:pt x="55" y="272"/>
                    <a:pt x="55" y="272"/>
                  </a:cubicBezTo>
                  <a:cubicBezTo>
                    <a:pt x="55" y="77"/>
                    <a:pt x="55" y="77"/>
                    <a:pt x="55" y="77"/>
                  </a:cubicBezTo>
                  <a:cubicBezTo>
                    <a:pt x="60" y="75"/>
                    <a:pt x="64" y="72"/>
                    <a:pt x="68" y="68"/>
                  </a:cubicBezTo>
                  <a:cubicBezTo>
                    <a:pt x="83" y="53"/>
                    <a:pt x="83" y="29"/>
                    <a:pt x="68" y="15"/>
                  </a:cubicBezTo>
                  <a:cubicBezTo>
                    <a:pt x="54" y="0"/>
                    <a:pt x="29" y="0"/>
                    <a:pt x="14" y="15"/>
                  </a:cubicBez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26" name="Freeform 75"/>
            <p:cNvSpPr>
              <a:spLocks/>
            </p:cNvSpPr>
            <p:nvPr/>
          </p:nvSpPr>
          <p:spPr bwMode="auto">
            <a:xfrm>
              <a:off x="13871575" y="3330575"/>
              <a:ext cx="315913" cy="869950"/>
            </a:xfrm>
            <a:custGeom>
              <a:avLst/>
              <a:gdLst>
                <a:gd name="T0" fmla="*/ 56 w 84"/>
                <a:gd name="T1" fmla="*/ 125 h 231"/>
                <a:gd name="T2" fmla="*/ 56 w 84"/>
                <a:gd name="T3" fmla="*/ 0 h 231"/>
                <a:gd name="T4" fmla="*/ 28 w 84"/>
                <a:gd name="T5" fmla="*/ 0 h 231"/>
                <a:gd name="T6" fmla="*/ 28 w 84"/>
                <a:gd name="T7" fmla="*/ 125 h 231"/>
                <a:gd name="T8" fmla="*/ 15 w 84"/>
                <a:gd name="T9" fmla="*/ 133 h 231"/>
                <a:gd name="T10" fmla="*/ 15 w 84"/>
                <a:gd name="T11" fmla="*/ 187 h 231"/>
                <a:gd name="T12" fmla="*/ 28 w 84"/>
                <a:gd name="T13" fmla="*/ 195 h 231"/>
                <a:gd name="T14" fmla="*/ 28 w 84"/>
                <a:gd name="T15" fmla="*/ 231 h 231"/>
                <a:gd name="T16" fmla="*/ 56 w 84"/>
                <a:gd name="T17" fmla="*/ 231 h 231"/>
                <a:gd name="T18" fmla="*/ 56 w 84"/>
                <a:gd name="T19" fmla="*/ 195 h 231"/>
                <a:gd name="T20" fmla="*/ 69 w 84"/>
                <a:gd name="T21" fmla="*/ 187 h 231"/>
                <a:gd name="T22" fmla="*/ 69 w 84"/>
                <a:gd name="T23" fmla="*/ 133 h 231"/>
                <a:gd name="T24" fmla="*/ 56 w 84"/>
                <a:gd name="T25" fmla="*/ 12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231">
                  <a:moveTo>
                    <a:pt x="56" y="125"/>
                  </a:moveTo>
                  <a:cubicBezTo>
                    <a:pt x="56" y="0"/>
                    <a:pt x="56" y="0"/>
                    <a:pt x="56" y="0"/>
                  </a:cubicBezTo>
                  <a:cubicBezTo>
                    <a:pt x="28" y="0"/>
                    <a:pt x="28" y="0"/>
                    <a:pt x="28" y="0"/>
                  </a:cubicBezTo>
                  <a:cubicBezTo>
                    <a:pt x="28" y="125"/>
                    <a:pt x="28" y="125"/>
                    <a:pt x="28" y="125"/>
                  </a:cubicBezTo>
                  <a:cubicBezTo>
                    <a:pt x="23" y="127"/>
                    <a:pt x="19" y="129"/>
                    <a:pt x="15" y="133"/>
                  </a:cubicBezTo>
                  <a:cubicBezTo>
                    <a:pt x="0" y="148"/>
                    <a:pt x="0" y="172"/>
                    <a:pt x="15" y="187"/>
                  </a:cubicBezTo>
                  <a:cubicBezTo>
                    <a:pt x="19" y="190"/>
                    <a:pt x="23" y="193"/>
                    <a:pt x="28" y="195"/>
                  </a:cubicBezTo>
                  <a:cubicBezTo>
                    <a:pt x="28" y="231"/>
                    <a:pt x="28" y="231"/>
                    <a:pt x="28" y="231"/>
                  </a:cubicBezTo>
                  <a:cubicBezTo>
                    <a:pt x="56" y="231"/>
                    <a:pt x="56" y="231"/>
                    <a:pt x="56" y="231"/>
                  </a:cubicBezTo>
                  <a:cubicBezTo>
                    <a:pt x="56" y="195"/>
                    <a:pt x="56" y="195"/>
                    <a:pt x="56" y="195"/>
                  </a:cubicBezTo>
                  <a:cubicBezTo>
                    <a:pt x="61" y="193"/>
                    <a:pt x="65" y="190"/>
                    <a:pt x="69" y="187"/>
                  </a:cubicBezTo>
                  <a:cubicBezTo>
                    <a:pt x="84" y="172"/>
                    <a:pt x="84" y="148"/>
                    <a:pt x="69" y="133"/>
                  </a:cubicBezTo>
                  <a:cubicBezTo>
                    <a:pt x="65" y="129"/>
                    <a:pt x="61" y="127"/>
                    <a:pt x="56" y="125"/>
                  </a:cubicBez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27" name="Freeform 76"/>
            <p:cNvSpPr>
              <a:spLocks/>
            </p:cNvSpPr>
            <p:nvPr/>
          </p:nvSpPr>
          <p:spPr bwMode="auto">
            <a:xfrm>
              <a:off x="14206538" y="3330575"/>
              <a:ext cx="315913" cy="869950"/>
            </a:xfrm>
            <a:custGeom>
              <a:avLst/>
              <a:gdLst>
                <a:gd name="T0" fmla="*/ 56 w 84"/>
                <a:gd name="T1" fmla="*/ 80 h 231"/>
                <a:gd name="T2" fmla="*/ 56 w 84"/>
                <a:gd name="T3" fmla="*/ 0 h 231"/>
                <a:gd name="T4" fmla="*/ 28 w 84"/>
                <a:gd name="T5" fmla="*/ 0 h 231"/>
                <a:gd name="T6" fmla="*/ 28 w 84"/>
                <a:gd name="T7" fmla="*/ 80 h 231"/>
                <a:gd name="T8" fmla="*/ 15 w 84"/>
                <a:gd name="T9" fmla="*/ 89 h 231"/>
                <a:gd name="T10" fmla="*/ 15 w 84"/>
                <a:gd name="T11" fmla="*/ 142 h 231"/>
                <a:gd name="T12" fmla="*/ 28 w 84"/>
                <a:gd name="T13" fmla="*/ 151 h 231"/>
                <a:gd name="T14" fmla="*/ 28 w 84"/>
                <a:gd name="T15" fmla="*/ 231 h 231"/>
                <a:gd name="T16" fmla="*/ 56 w 84"/>
                <a:gd name="T17" fmla="*/ 231 h 231"/>
                <a:gd name="T18" fmla="*/ 56 w 84"/>
                <a:gd name="T19" fmla="*/ 151 h 231"/>
                <a:gd name="T20" fmla="*/ 69 w 84"/>
                <a:gd name="T21" fmla="*/ 142 h 231"/>
                <a:gd name="T22" fmla="*/ 69 w 84"/>
                <a:gd name="T23" fmla="*/ 89 h 231"/>
                <a:gd name="T24" fmla="*/ 56 w 84"/>
                <a:gd name="T25" fmla="*/ 8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231">
                  <a:moveTo>
                    <a:pt x="56" y="80"/>
                  </a:moveTo>
                  <a:cubicBezTo>
                    <a:pt x="56" y="0"/>
                    <a:pt x="56" y="0"/>
                    <a:pt x="56" y="0"/>
                  </a:cubicBezTo>
                  <a:cubicBezTo>
                    <a:pt x="28" y="0"/>
                    <a:pt x="28" y="0"/>
                    <a:pt x="28" y="0"/>
                  </a:cubicBezTo>
                  <a:cubicBezTo>
                    <a:pt x="28" y="80"/>
                    <a:pt x="28" y="80"/>
                    <a:pt x="28" y="80"/>
                  </a:cubicBezTo>
                  <a:cubicBezTo>
                    <a:pt x="23" y="82"/>
                    <a:pt x="19" y="85"/>
                    <a:pt x="15" y="89"/>
                  </a:cubicBezTo>
                  <a:cubicBezTo>
                    <a:pt x="0" y="104"/>
                    <a:pt x="0" y="128"/>
                    <a:pt x="15" y="142"/>
                  </a:cubicBezTo>
                  <a:cubicBezTo>
                    <a:pt x="19" y="146"/>
                    <a:pt x="23" y="149"/>
                    <a:pt x="28" y="151"/>
                  </a:cubicBezTo>
                  <a:cubicBezTo>
                    <a:pt x="28" y="231"/>
                    <a:pt x="28" y="231"/>
                    <a:pt x="28" y="231"/>
                  </a:cubicBezTo>
                  <a:cubicBezTo>
                    <a:pt x="56" y="231"/>
                    <a:pt x="56" y="231"/>
                    <a:pt x="56" y="231"/>
                  </a:cubicBezTo>
                  <a:cubicBezTo>
                    <a:pt x="56" y="151"/>
                    <a:pt x="56" y="151"/>
                    <a:pt x="56" y="151"/>
                  </a:cubicBezTo>
                  <a:cubicBezTo>
                    <a:pt x="61" y="149"/>
                    <a:pt x="65" y="146"/>
                    <a:pt x="69" y="142"/>
                  </a:cubicBezTo>
                  <a:cubicBezTo>
                    <a:pt x="84" y="128"/>
                    <a:pt x="84" y="104"/>
                    <a:pt x="69" y="89"/>
                  </a:cubicBezTo>
                  <a:cubicBezTo>
                    <a:pt x="65" y="85"/>
                    <a:pt x="61" y="82"/>
                    <a:pt x="56" y="80"/>
                  </a:cubicBez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28" name="Freeform 77"/>
            <p:cNvSpPr>
              <a:spLocks/>
            </p:cNvSpPr>
            <p:nvPr/>
          </p:nvSpPr>
          <p:spPr bwMode="auto">
            <a:xfrm>
              <a:off x="14557375" y="3259138"/>
              <a:ext cx="285750" cy="941387"/>
            </a:xfrm>
            <a:custGeom>
              <a:avLst/>
              <a:gdLst>
                <a:gd name="T0" fmla="*/ 11 w 76"/>
                <a:gd name="T1" fmla="*/ 15 h 250"/>
                <a:gd name="T2" fmla="*/ 0 w 76"/>
                <a:gd name="T3" fmla="*/ 41 h 250"/>
                <a:gd name="T4" fmla="*/ 11 w 76"/>
                <a:gd name="T5" fmla="*/ 68 h 250"/>
                <a:gd name="T6" fmla="*/ 24 w 76"/>
                <a:gd name="T7" fmla="*/ 77 h 250"/>
                <a:gd name="T8" fmla="*/ 24 w 76"/>
                <a:gd name="T9" fmla="*/ 250 h 250"/>
                <a:gd name="T10" fmla="*/ 52 w 76"/>
                <a:gd name="T11" fmla="*/ 250 h 250"/>
                <a:gd name="T12" fmla="*/ 52 w 76"/>
                <a:gd name="T13" fmla="*/ 77 h 250"/>
                <a:gd name="T14" fmla="*/ 65 w 76"/>
                <a:gd name="T15" fmla="*/ 68 h 250"/>
                <a:gd name="T16" fmla="*/ 76 w 76"/>
                <a:gd name="T17" fmla="*/ 41 h 250"/>
                <a:gd name="T18" fmla="*/ 65 w 76"/>
                <a:gd name="T19" fmla="*/ 15 h 250"/>
                <a:gd name="T20" fmla="*/ 11 w 76"/>
                <a:gd name="T21" fmla="*/ 1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250">
                  <a:moveTo>
                    <a:pt x="11" y="15"/>
                  </a:moveTo>
                  <a:cubicBezTo>
                    <a:pt x="4" y="22"/>
                    <a:pt x="0" y="31"/>
                    <a:pt x="0" y="41"/>
                  </a:cubicBezTo>
                  <a:cubicBezTo>
                    <a:pt x="0" y="52"/>
                    <a:pt x="4" y="61"/>
                    <a:pt x="11" y="68"/>
                  </a:cubicBezTo>
                  <a:cubicBezTo>
                    <a:pt x="15" y="72"/>
                    <a:pt x="19" y="75"/>
                    <a:pt x="24" y="77"/>
                  </a:cubicBezTo>
                  <a:cubicBezTo>
                    <a:pt x="24" y="250"/>
                    <a:pt x="24" y="250"/>
                    <a:pt x="24" y="250"/>
                  </a:cubicBezTo>
                  <a:cubicBezTo>
                    <a:pt x="52" y="250"/>
                    <a:pt x="52" y="250"/>
                    <a:pt x="52" y="250"/>
                  </a:cubicBezTo>
                  <a:cubicBezTo>
                    <a:pt x="52" y="77"/>
                    <a:pt x="52" y="77"/>
                    <a:pt x="52" y="77"/>
                  </a:cubicBezTo>
                  <a:cubicBezTo>
                    <a:pt x="57" y="75"/>
                    <a:pt x="61" y="72"/>
                    <a:pt x="65" y="68"/>
                  </a:cubicBezTo>
                  <a:cubicBezTo>
                    <a:pt x="72" y="61"/>
                    <a:pt x="76" y="52"/>
                    <a:pt x="76" y="41"/>
                  </a:cubicBezTo>
                  <a:cubicBezTo>
                    <a:pt x="76" y="31"/>
                    <a:pt x="72" y="22"/>
                    <a:pt x="65" y="15"/>
                  </a:cubicBezTo>
                  <a:cubicBezTo>
                    <a:pt x="50" y="0"/>
                    <a:pt x="26" y="0"/>
                    <a:pt x="11" y="15"/>
                  </a:cubicBez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29" name="Freeform 78"/>
            <p:cNvSpPr>
              <a:spLocks noEditPoints="1"/>
            </p:cNvSpPr>
            <p:nvPr/>
          </p:nvSpPr>
          <p:spPr bwMode="auto">
            <a:xfrm>
              <a:off x="13184188" y="2157413"/>
              <a:ext cx="3119438" cy="2874962"/>
            </a:xfrm>
            <a:custGeom>
              <a:avLst/>
              <a:gdLst>
                <a:gd name="T0" fmla="*/ 639 w 829"/>
                <a:gd name="T1" fmla="*/ 0 h 764"/>
                <a:gd name="T2" fmla="*/ 638 w 829"/>
                <a:gd name="T3" fmla="*/ 0 h 764"/>
                <a:gd name="T4" fmla="*/ 636 w 829"/>
                <a:gd name="T5" fmla="*/ 0 h 764"/>
                <a:gd name="T6" fmla="*/ 501 w 829"/>
                <a:gd name="T7" fmla="*/ 57 h 764"/>
                <a:gd name="T8" fmla="*/ 498 w 829"/>
                <a:gd name="T9" fmla="*/ 60 h 764"/>
                <a:gd name="T10" fmla="*/ 494 w 829"/>
                <a:gd name="T11" fmla="*/ 63 h 764"/>
                <a:gd name="T12" fmla="*/ 437 w 829"/>
                <a:gd name="T13" fmla="*/ 199 h 764"/>
                <a:gd name="T14" fmla="*/ 437 w 829"/>
                <a:gd name="T15" fmla="*/ 200 h 764"/>
                <a:gd name="T16" fmla="*/ 437 w 829"/>
                <a:gd name="T17" fmla="*/ 202 h 764"/>
                <a:gd name="T18" fmla="*/ 437 w 829"/>
                <a:gd name="T19" fmla="*/ 206 h 764"/>
                <a:gd name="T20" fmla="*/ 329 w 829"/>
                <a:gd name="T21" fmla="*/ 206 h 764"/>
                <a:gd name="T22" fmla="*/ 9 w 829"/>
                <a:gd name="T23" fmla="*/ 206 h 764"/>
                <a:gd name="T24" fmla="*/ 0 w 829"/>
                <a:gd name="T25" fmla="*/ 216 h 764"/>
                <a:gd name="T26" fmla="*/ 0 w 829"/>
                <a:gd name="T27" fmla="*/ 216 h 764"/>
                <a:gd name="T28" fmla="*/ 0 w 829"/>
                <a:gd name="T29" fmla="*/ 216 h 764"/>
                <a:gd name="T30" fmla="*/ 0 w 829"/>
                <a:gd name="T31" fmla="*/ 462 h 764"/>
                <a:gd name="T32" fmla="*/ 0 w 829"/>
                <a:gd name="T33" fmla="*/ 609 h 764"/>
                <a:gd name="T34" fmla="*/ 279 w 829"/>
                <a:gd name="T35" fmla="*/ 609 h 764"/>
                <a:gd name="T36" fmla="*/ 279 w 829"/>
                <a:gd name="T37" fmla="*/ 628 h 764"/>
                <a:gd name="T38" fmla="*/ 279 w 829"/>
                <a:gd name="T39" fmla="*/ 701 h 764"/>
                <a:gd name="T40" fmla="*/ 174 w 829"/>
                <a:gd name="T41" fmla="*/ 701 h 764"/>
                <a:gd name="T42" fmla="*/ 129 w 829"/>
                <a:gd name="T43" fmla="*/ 746 h 764"/>
                <a:gd name="T44" fmla="*/ 129 w 829"/>
                <a:gd name="T45" fmla="*/ 764 h 764"/>
                <a:gd name="T46" fmla="*/ 329 w 829"/>
                <a:gd name="T47" fmla="*/ 764 h 764"/>
                <a:gd name="T48" fmla="*/ 469 w 829"/>
                <a:gd name="T49" fmla="*/ 764 h 764"/>
                <a:gd name="T50" fmla="*/ 513 w 829"/>
                <a:gd name="T51" fmla="*/ 720 h 764"/>
                <a:gd name="T52" fmla="*/ 513 w 829"/>
                <a:gd name="T53" fmla="*/ 701 h 764"/>
                <a:gd name="T54" fmla="*/ 363 w 829"/>
                <a:gd name="T55" fmla="*/ 701 h 764"/>
                <a:gd name="T56" fmla="*/ 363 w 829"/>
                <a:gd name="T57" fmla="*/ 609 h 764"/>
                <a:gd name="T58" fmla="*/ 624 w 829"/>
                <a:gd name="T59" fmla="*/ 609 h 764"/>
                <a:gd name="T60" fmla="*/ 624 w 829"/>
                <a:gd name="T61" fmla="*/ 609 h 764"/>
                <a:gd name="T62" fmla="*/ 633 w 829"/>
                <a:gd name="T63" fmla="*/ 600 h 764"/>
                <a:gd name="T64" fmla="*/ 633 w 829"/>
                <a:gd name="T65" fmla="*/ 462 h 764"/>
                <a:gd name="T66" fmla="*/ 633 w 829"/>
                <a:gd name="T67" fmla="*/ 391 h 764"/>
                <a:gd name="T68" fmla="*/ 762 w 829"/>
                <a:gd name="T69" fmla="*/ 334 h 764"/>
                <a:gd name="T70" fmla="*/ 765 w 829"/>
                <a:gd name="T71" fmla="*/ 331 h 764"/>
                <a:gd name="T72" fmla="*/ 768 w 829"/>
                <a:gd name="T73" fmla="*/ 327 h 764"/>
                <a:gd name="T74" fmla="*/ 771 w 829"/>
                <a:gd name="T75" fmla="*/ 324 h 764"/>
                <a:gd name="T76" fmla="*/ 829 w 829"/>
                <a:gd name="T77" fmla="*/ 189 h 764"/>
                <a:gd name="T78" fmla="*/ 766 w 829"/>
                <a:gd name="T79" fmla="*/ 49 h 764"/>
                <a:gd name="T80" fmla="*/ 639 w 829"/>
                <a:gd name="T81" fmla="*/ 0 h 764"/>
                <a:gd name="T82" fmla="*/ 27 w 829"/>
                <a:gd name="T83" fmla="*/ 581 h 764"/>
                <a:gd name="T84" fmla="*/ 27 w 829"/>
                <a:gd name="T85" fmla="*/ 245 h 764"/>
                <a:gd name="T86" fmla="*/ 442 w 829"/>
                <a:gd name="T87" fmla="*/ 245 h 764"/>
                <a:gd name="T88" fmla="*/ 587 w 829"/>
                <a:gd name="T89" fmla="*/ 387 h 764"/>
                <a:gd name="T90" fmla="*/ 587 w 829"/>
                <a:gd name="T91" fmla="*/ 581 h 764"/>
                <a:gd name="T92" fmla="*/ 27 w 829"/>
                <a:gd name="T93" fmla="*/ 581 h 764"/>
                <a:gd name="T94" fmla="*/ 711 w 829"/>
                <a:gd name="T95" fmla="*/ 343 h 764"/>
                <a:gd name="T96" fmla="*/ 711 w 829"/>
                <a:gd name="T97" fmla="*/ 322 h 764"/>
                <a:gd name="T98" fmla="*/ 711 w 829"/>
                <a:gd name="T99" fmla="*/ 250 h 764"/>
                <a:gd name="T100" fmla="*/ 680 w 829"/>
                <a:gd name="T101" fmla="*/ 220 h 764"/>
                <a:gd name="T102" fmla="*/ 570 w 829"/>
                <a:gd name="T103" fmla="*/ 220 h 764"/>
                <a:gd name="T104" fmla="*/ 540 w 829"/>
                <a:gd name="T105" fmla="*/ 250 h 764"/>
                <a:gd name="T106" fmla="*/ 540 w 829"/>
                <a:gd name="T107" fmla="*/ 322 h 764"/>
                <a:gd name="T108" fmla="*/ 540 w 829"/>
                <a:gd name="T109" fmla="*/ 341 h 764"/>
                <a:gd name="T110" fmla="*/ 463 w 829"/>
                <a:gd name="T111" fmla="*/ 214 h 764"/>
                <a:gd name="T112" fmla="*/ 462 w 829"/>
                <a:gd name="T113" fmla="*/ 211 h 764"/>
                <a:gd name="T114" fmla="*/ 462 w 829"/>
                <a:gd name="T115" fmla="*/ 202 h 764"/>
                <a:gd name="T116" fmla="*/ 626 w 829"/>
                <a:gd name="T117" fmla="*/ 38 h 764"/>
                <a:gd name="T118" fmla="*/ 791 w 829"/>
                <a:gd name="T119" fmla="*/ 202 h 764"/>
                <a:gd name="T120" fmla="*/ 711 w 829"/>
                <a:gd name="T121" fmla="*/ 343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9" h="764">
                  <a:moveTo>
                    <a:pt x="639" y="0"/>
                  </a:moveTo>
                  <a:cubicBezTo>
                    <a:pt x="639" y="0"/>
                    <a:pt x="638" y="0"/>
                    <a:pt x="638" y="0"/>
                  </a:cubicBezTo>
                  <a:cubicBezTo>
                    <a:pt x="637" y="0"/>
                    <a:pt x="637" y="0"/>
                    <a:pt x="636" y="0"/>
                  </a:cubicBezTo>
                  <a:cubicBezTo>
                    <a:pt x="583" y="0"/>
                    <a:pt x="535" y="22"/>
                    <a:pt x="501" y="57"/>
                  </a:cubicBezTo>
                  <a:cubicBezTo>
                    <a:pt x="500" y="58"/>
                    <a:pt x="499" y="59"/>
                    <a:pt x="498" y="60"/>
                  </a:cubicBezTo>
                  <a:cubicBezTo>
                    <a:pt x="497" y="61"/>
                    <a:pt x="495" y="62"/>
                    <a:pt x="494" y="63"/>
                  </a:cubicBezTo>
                  <a:cubicBezTo>
                    <a:pt x="459" y="98"/>
                    <a:pt x="437" y="146"/>
                    <a:pt x="437" y="199"/>
                  </a:cubicBezTo>
                  <a:cubicBezTo>
                    <a:pt x="437" y="199"/>
                    <a:pt x="437" y="200"/>
                    <a:pt x="437" y="200"/>
                  </a:cubicBezTo>
                  <a:cubicBezTo>
                    <a:pt x="437" y="201"/>
                    <a:pt x="437" y="201"/>
                    <a:pt x="437" y="202"/>
                  </a:cubicBezTo>
                  <a:cubicBezTo>
                    <a:pt x="437" y="203"/>
                    <a:pt x="437" y="205"/>
                    <a:pt x="437" y="206"/>
                  </a:cubicBezTo>
                  <a:cubicBezTo>
                    <a:pt x="329" y="206"/>
                    <a:pt x="329" y="206"/>
                    <a:pt x="329" y="206"/>
                  </a:cubicBezTo>
                  <a:cubicBezTo>
                    <a:pt x="9" y="206"/>
                    <a:pt x="9" y="206"/>
                    <a:pt x="9" y="206"/>
                  </a:cubicBezTo>
                  <a:cubicBezTo>
                    <a:pt x="0" y="216"/>
                    <a:pt x="0" y="216"/>
                    <a:pt x="0" y="216"/>
                  </a:cubicBezTo>
                  <a:cubicBezTo>
                    <a:pt x="0" y="216"/>
                    <a:pt x="0" y="216"/>
                    <a:pt x="0" y="216"/>
                  </a:cubicBezTo>
                  <a:cubicBezTo>
                    <a:pt x="0" y="216"/>
                    <a:pt x="0" y="216"/>
                    <a:pt x="0" y="216"/>
                  </a:cubicBezTo>
                  <a:cubicBezTo>
                    <a:pt x="0" y="462"/>
                    <a:pt x="0" y="462"/>
                    <a:pt x="0" y="462"/>
                  </a:cubicBezTo>
                  <a:cubicBezTo>
                    <a:pt x="0" y="609"/>
                    <a:pt x="0" y="609"/>
                    <a:pt x="0" y="609"/>
                  </a:cubicBezTo>
                  <a:cubicBezTo>
                    <a:pt x="279" y="609"/>
                    <a:pt x="279" y="609"/>
                    <a:pt x="279" y="609"/>
                  </a:cubicBezTo>
                  <a:cubicBezTo>
                    <a:pt x="279" y="628"/>
                    <a:pt x="279" y="628"/>
                    <a:pt x="279" y="628"/>
                  </a:cubicBezTo>
                  <a:cubicBezTo>
                    <a:pt x="279" y="701"/>
                    <a:pt x="279" y="701"/>
                    <a:pt x="279" y="701"/>
                  </a:cubicBezTo>
                  <a:cubicBezTo>
                    <a:pt x="234" y="701"/>
                    <a:pt x="174" y="701"/>
                    <a:pt x="174" y="701"/>
                  </a:cubicBezTo>
                  <a:cubicBezTo>
                    <a:pt x="129" y="746"/>
                    <a:pt x="129" y="746"/>
                    <a:pt x="129" y="746"/>
                  </a:cubicBezTo>
                  <a:cubicBezTo>
                    <a:pt x="129" y="764"/>
                    <a:pt x="129" y="764"/>
                    <a:pt x="129" y="764"/>
                  </a:cubicBezTo>
                  <a:cubicBezTo>
                    <a:pt x="329" y="764"/>
                    <a:pt x="329" y="764"/>
                    <a:pt x="329" y="764"/>
                  </a:cubicBezTo>
                  <a:cubicBezTo>
                    <a:pt x="469" y="764"/>
                    <a:pt x="469" y="764"/>
                    <a:pt x="469" y="764"/>
                  </a:cubicBezTo>
                  <a:cubicBezTo>
                    <a:pt x="513" y="720"/>
                    <a:pt x="513" y="720"/>
                    <a:pt x="513" y="720"/>
                  </a:cubicBezTo>
                  <a:cubicBezTo>
                    <a:pt x="513" y="701"/>
                    <a:pt x="513" y="701"/>
                    <a:pt x="513" y="701"/>
                  </a:cubicBezTo>
                  <a:cubicBezTo>
                    <a:pt x="513" y="701"/>
                    <a:pt x="437" y="701"/>
                    <a:pt x="363" y="701"/>
                  </a:cubicBezTo>
                  <a:cubicBezTo>
                    <a:pt x="363" y="609"/>
                    <a:pt x="363" y="609"/>
                    <a:pt x="363" y="609"/>
                  </a:cubicBezTo>
                  <a:cubicBezTo>
                    <a:pt x="624" y="609"/>
                    <a:pt x="624" y="609"/>
                    <a:pt x="624" y="609"/>
                  </a:cubicBezTo>
                  <a:cubicBezTo>
                    <a:pt x="624" y="609"/>
                    <a:pt x="624" y="609"/>
                    <a:pt x="624" y="609"/>
                  </a:cubicBezTo>
                  <a:cubicBezTo>
                    <a:pt x="633" y="600"/>
                    <a:pt x="633" y="600"/>
                    <a:pt x="633" y="600"/>
                  </a:cubicBezTo>
                  <a:cubicBezTo>
                    <a:pt x="633" y="462"/>
                    <a:pt x="633" y="462"/>
                    <a:pt x="633" y="462"/>
                  </a:cubicBezTo>
                  <a:cubicBezTo>
                    <a:pt x="633" y="391"/>
                    <a:pt x="633" y="391"/>
                    <a:pt x="633" y="391"/>
                  </a:cubicBezTo>
                  <a:cubicBezTo>
                    <a:pt x="683" y="389"/>
                    <a:pt x="729" y="368"/>
                    <a:pt x="762" y="334"/>
                  </a:cubicBezTo>
                  <a:cubicBezTo>
                    <a:pt x="763" y="333"/>
                    <a:pt x="764" y="332"/>
                    <a:pt x="765" y="331"/>
                  </a:cubicBezTo>
                  <a:cubicBezTo>
                    <a:pt x="766" y="330"/>
                    <a:pt x="767" y="328"/>
                    <a:pt x="768" y="327"/>
                  </a:cubicBezTo>
                  <a:cubicBezTo>
                    <a:pt x="769" y="326"/>
                    <a:pt x="770" y="325"/>
                    <a:pt x="771" y="324"/>
                  </a:cubicBezTo>
                  <a:cubicBezTo>
                    <a:pt x="807" y="290"/>
                    <a:pt x="829" y="242"/>
                    <a:pt x="829" y="189"/>
                  </a:cubicBezTo>
                  <a:cubicBezTo>
                    <a:pt x="829" y="133"/>
                    <a:pt x="805" y="83"/>
                    <a:pt x="766" y="49"/>
                  </a:cubicBezTo>
                  <a:cubicBezTo>
                    <a:pt x="733" y="18"/>
                    <a:pt x="688" y="0"/>
                    <a:pt x="639" y="0"/>
                  </a:cubicBezTo>
                  <a:close/>
                  <a:moveTo>
                    <a:pt x="27" y="581"/>
                  </a:moveTo>
                  <a:cubicBezTo>
                    <a:pt x="27" y="245"/>
                    <a:pt x="27" y="245"/>
                    <a:pt x="27" y="245"/>
                  </a:cubicBezTo>
                  <a:cubicBezTo>
                    <a:pt x="442" y="245"/>
                    <a:pt x="442" y="245"/>
                    <a:pt x="442" y="245"/>
                  </a:cubicBezTo>
                  <a:cubicBezTo>
                    <a:pt x="459" y="316"/>
                    <a:pt x="516" y="372"/>
                    <a:pt x="587" y="387"/>
                  </a:cubicBezTo>
                  <a:cubicBezTo>
                    <a:pt x="587" y="581"/>
                    <a:pt x="587" y="581"/>
                    <a:pt x="587" y="581"/>
                  </a:cubicBezTo>
                  <a:lnTo>
                    <a:pt x="27" y="581"/>
                  </a:lnTo>
                  <a:close/>
                  <a:moveTo>
                    <a:pt x="711" y="343"/>
                  </a:moveTo>
                  <a:cubicBezTo>
                    <a:pt x="711" y="322"/>
                    <a:pt x="711" y="322"/>
                    <a:pt x="711" y="322"/>
                  </a:cubicBezTo>
                  <a:cubicBezTo>
                    <a:pt x="711" y="250"/>
                    <a:pt x="711" y="250"/>
                    <a:pt x="711" y="250"/>
                  </a:cubicBezTo>
                  <a:cubicBezTo>
                    <a:pt x="711" y="233"/>
                    <a:pt x="697" y="220"/>
                    <a:pt x="680" y="220"/>
                  </a:cubicBezTo>
                  <a:cubicBezTo>
                    <a:pt x="570" y="220"/>
                    <a:pt x="570" y="220"/>
                    <a:pt x="570" y="220"/>
                  </a:cubicBezTo>
                  <a:cubicBezTo>
                    <a:pt x="553" y="220"/>
                    <a:pt x="540" y="233"/>
                    <a:pt x="540" y="250"/>
                  </a:cubicBezTo>
                  <a:cubicBezTo>
                    <a:pt x="540" y="322"/>
                    <a:pt x="540" y="322"/>
                    <a:pt x="540" y="322"/>
                  </a:cubicBezTo>
                  <a:cubicBezTo>
                    <a:pt x="540" y="341"/>
                    <a:pt x="540" y="341"/>
                    <a:pt x="540" y="341"/>
                  </a:cubicBezTo>
                  <a:cubicBezTo>
                    <a:pt x="496" y="314"/>
                    <a:pt x="467" y="268"/>
                    <a:pt x="463" y="214"/>
                  </a:cubicBezTo>
                  <a:cubicBezTo>
                    <a:pt x="463" y="213"/>
                    <a:pt x="462" y="212"/>
                    <a:pt x="462" y="211"/>
                  </a:cubicBezTo>
                  <a:cubicBezTo>
                    <a:pt x="462" y="208"/>
                    <a:pt x="462" y="205"/>
                    <a:pt x="462" y="202"/>
                  </a:cubicBezTo>
                  <a:cubicBezTo>
                    <a:pt x="462" y="111"/>
                    <a:pt x="536" y="38"/>
                    <a:pt x="626" y="38"/>
                  </a:cubicBezTo>
                  <a:cubicBezTo>
                    <a:pt x="717" y="38"/>
                    <a:pt x="791" y="111"/>
                    <a:pt x="791" y="202"/>
                  </a:cubicBezTo>
                  <a:cubicBezTo>
                    <a:pt x="791" y="262"/>
                    <a:pt x="758" y="314"/>
                    <a:pt x="711" y="343"/>
                  </a:cubicBez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30" name="Freeform 79"/>
            <p:cNvSpPr>
              <a:spLocks/>
            </p:cNvSpPr>
            <p:nvPr/>
          </p:nvSpPr>
          <p:spPr bwMode="auto">
            <a:xfrm>
              <a:off x="15359063" y="2498725"/>
              <a:ext cx="352425" cy="354012"/>
            </a:xfrm>
            <a:custGeom>
              <a:avLst/>
              <a:gdLst>
                <a:gd name="T0" fmla="*/ 47 w 94"/>
                <a:gd name="T1" fmla="*/ 0 h 94"/>
                <a:gd name="T2" fmla="*/ 0 w 94"/>
                <a:gd name="T3" fmla="*/ 47 h 94"/>
                <a:gd name="T4" fmla="*/ 14 w 94"/>
                <a:gd name="T5" fmla="*/ 80 h 94"/>
                <a:gd name="T6" fmla="*/ 47 w 94"/>
                <a:gd name="T7" fmla="*/ 94 h 94"/>
                <a:gd name="T8" fmla="*/ 94 w 94"/>
                <a:gd name="T9" fmla="*/ 47 h 94"/>
                <a:gd name="T10" fmla="*/ 80 w 94"/>
                <a:gd name="T11" fmla="*/ 14 h 94"/>
                <a:gd name="T12" fmla="*/ 47 w 9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94" h="94">
                  <a:moveTo>
                    <a:pt x="47" y="0"/>
                  </a:moveTo>
                  <a:cubicBezTo>
                    <a:pt x="21" y="0"/>
                    <a:pt x="0" y="21"/>
                    <a:pt x="0" y="47"/>
                  </a:cubicBezTo>
                  <a:cubicBezTo>
                    <a:pt x="0" y="60"/>
                    <a:pt x="6" y="72"/>
                    <a:pt x="14" y="80"/>
                  </a:cubicBezTo>
                  <a:cubicBezTo>
                    <a:pt x="22" y="88"/>
                    <a:pt x="34" y="94"/>
                    <a:pt x="47" y="94"/>
                  </a:cubicBezTo>
                  <a:cubicBezTo>
                    <a:pt x="73" y="94"/>
                    <a:pt x="94" y="73"/>
                    <a:pt x="94" y="47"/>
                  </a:cubicBezTo>
                  <a:cubicBezTo>
                    <a:pt x="94" y="34"/>
                    <a:pt x="89" y="22"/>
                    <a:pt x="80" y="14"/>
                  </a:cubicBezTo>
                  <a:cubicBezTo>
                    <a:pt x="72" y="6"/>
                    <a:pt x="60" y="0"/>
                    <a:pt x="47" y="0"/>
                  </a:cubicBez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grpSp>
      <p:cxnSp>
        <p:nvCxnSpPr>
          <p:cNvPr id="31" name="Straight Connector 30"/>
          <p:cNvCxnSpPr/>
          <p:nvPr/>
        </p:nvCxnSpPr>
        <p:spPr>
          <a:xfrm>
            <a:off x="1987269" y="5422829"/>
            <a:ext cx="1311357" cy="0"/>
          </a:xfrm>
          <a:prstGeom prst="line">
            <a:avLst/>
          </a:prstGeom>
          <a:ln w="19050">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694114" y="5241990"/>
            <a:ext cx="0" cy="180840"/>
          </a:xfrm>
          <a:prstGeom prst="line">
            <a:avLst/>
          </a:prstGeom>
          <a:ln w="19050">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146267" y="5241990"/>
            <a:ext cx="0" cy="180840"/>
          </a:xfrm>
          <a:prstGeom prst="line">
            <a:avLst/>
          </a:prstGeom>
          <a:ln w="19050">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1987268" y="4814033"/>
            <a:ext cx="1062392" cy="3681"/>
          </a:xfrm>
          <a:prstGeom prst="line">
            <a:avLst/>
          </a:prstGeom>
          <a:ln w="190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694114" y="4645387"/>
            <a:ext cx="0" cy="180840"/>
          </a:xfrm>
          <a:prstGeom prst="line">
            <a:avLst/>
          </a:prstGeom>
          <a:ln w="190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146267" y="4645387"/>
            <a:ext cx="0" cy="180840"/>
          </a:xfrm>
          <a:prstGeom prst="line">
            <a:avLst/>
          </a:prstGeom>
          <a:ln w="190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287869" y="4873843"/>
            <a:ext cx="0" cy="563161"/>
          </a:xfrm>
          <a:prstGeom prst="line">
            <a:avLst/>
          </a:prstGeom>
          <a:ln w="19050">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898985" y="4385279"/>
            <a:ext cx="352216" cy="0"/>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952999" y="3246832"/>
            <a:ext cx="1035874" cy="102826"/>
          </a:xfrm>
          <a:prstGeom prst="rect">
            <a:avLst/>
          </a:prstGeom>
          <a:noFill/>
        </p:spPr>
        <p:txBody>
          <a:bodyPr wrap="none" lIns="0" tIns="0" rIns="0" bIns="0" rtlCol="0">
            <a:noAutofit/>
          </a:bodyPr>
          <a:lstStyle/>
          <a:p>
            <a:pPr algn="ctr">
              <a:lnSpc>
                <a:spcPct val="90000"/>
              </a:lnSpc>
            </a:pPr>
            <a:r>
              <a:rPr lang="en-US" sz="800" b="1"/>
              <a:t>Management Traffic</a:t>
            </a:r>
          </a:p>
        </p:txBody>
      </p:sp>
      <p:sp>
        <p:nvSpPr>
          <p:cNvPr id="40" name="TextBox 39"/>
          <p:cNvSpPr txBox="1"/>
          <p:nvPr/>
        </p:nvSpPr>
        <p:spPr>
          <a:xfrm>
            <a:off x="1764988" y="4197884"/>
            <a:ext cx="1075332" cy="178243"/>
          </a:xfrm>
          <a:prstGeom prst="rect">
            <a:avLst/>
          </a:prstGeom>
          <a:noFill/>
        </p:spPr>
        <p:txBody>
          <a:bodyPr wrap="none" lIns="0" tIns="0" rIns="0" bIns="0" rtlCol="0">
            <a:noAutofit/>
          </a:bodyPr>
          <a:lstStyle/>
          <a:p>
            <a:pPr algn="ctr">
              <a:lnSpc>
                <a:spcPct val="90000"/>
              </a:lnSpc>
            </a:pPr>
            <a:r>
              <a:rPr lang="en-US" sz="800" b="1"/>
              <a:t>Compute Traffic</a:t>
            </a:r>
          </a:p>
        </p:txBody>
      </p:sp>
      <p:sp>
        <p:nvSpPr>
          <p:cNvPr id="41" name="TextBox 40"/>
          <p:cNvSpPr txBox="1"/>
          <p:nvPr/>
        </p:nvSpPr>
        <p:spPr>
          <a:xfrm>
            <a:off x="1731550" y="5575910"/>
            <a:ext cx="889755" cy="246157"/>
          </a:xfrm>
          <a:prstGeom prst="rect">
            <a:avLst/>
          </a:prstGeom>
          <a:noFill/>
        </p:spPr>
        <p:txBody>
          <a:bodyPr wrap="none" rtlCol="0">
            <a:spAutoFit/>
          </a:bodyPr>
          <a:lstStyle/>
          <a:p>
            <a:r>
              <a:rPr lang="en-US" sz="1000" b="1"/>
              <a:t>10.10.0.0/16</a:t>
            </a:r>
          </a:p>
        </p:txBody>
      </p:sp>
      <p:sp>
        <p:nvSpPr>
          <p:cNvPr id="42" name="Cloud 41"/>
          <p:cNvSpPr/>
          <p:nvPr/>
        </p:nvSpPr>
        <p:spPr>
          <a:xfrm>
            <a:off x="2962840" y="4225861"/>
            <a:ext cx="1139767" cy="826811"/>
          </a:xfrm>
          <a:prstGeom prst="cloud">
            <a:avLst/>
          </a:prstGeom>
          <a:gradFill>
            <a:gsLst>
              <a:gs pos="0">
                <a:schemeClr val="tx1"/>
              </a:gs>
              <a:gs pos="80000">
                <a:schemeClr val="accent2">
                  <a:lumMod val="40000"/>
                  <a:lumOff val="60000"/>
                </a:schemeClr>
              </a:gs>
              <a:gs pos="100000">
                <a:schemeClr val="bg2">
                  <a:lumMod val="20000"/>
                  <a:lumOff val="80000"/>
                </a:schemeClr>
              </a:gs>
            </a:gsLst>
          </a:gradFill>
          <a:ln>
            <a:noFill/>
          </a:ln>
        </p:spPr>
        <p:style>
          <a:lnRef idx="1">
            <a:schemeClr val="accent1"/>
          </a:lnRef>
          <a:fillRef idx="3">
            <a:schemeClr val="accent1"/>
          </a:fillRef>
          <a:effectRef idx="2">
            <a:schemeClr val="accent1"/>
          </a:effectRef>
          <a:fontRef idx="minor">
            <a:schemeClr val="lt1"/>
          </a:fontRef>
        </p:style>
        <p:txBody>
          <a:bodyPr lIns="68571" tIns="34286" rIns="68571" bIns="34286" rtlCol="0" anchor="ctr"/>
          <a:lstStyle/>
          <a:p>
            <a:pPr algn="ctr"/>
            <a:r>
              <a:rPr lang="en-US" sz="1000">
                <a:solidFill>
                  <a:schemeClr val="tx1"/>
                </a:solidFill>
              </a:rPr>
              <a:t>On-</a:t>
            </a:r>
            <a:r>
              <a:rPr lang="en-US" sz="1000" err="1">
                <a:solidFill>
                  <a:schemeClr val="tx1"/>
                </a:solidFill>
              </a:rPr>
              <a:t>prem</a:t>
            </a:r>
            <a:r>
              <a:rPr lang="en-US" sz="1000">
                <a:solidFill>
                  <a:schemeClr val="tx1"/>
                </a:solidFill>
              </a:rPr>
              <a:t> Network</a:t>
            </a:r>
          </a:p>
        </p:txBody>
      </p:sp>
      <p:grpSp>
        <p:nvGrpSpPr>
          <p:cNvPr id="43" name="Group 42"/>
          <p:cNvGrpSpPr>
            <a:grpSpLocks noChangeAspect="1"/>
          </p:cNvGrpSpPr>
          <p:nvPr/>
        </p:nvGrpSpPr>
        <p:grpSpPr>
          <a:xfrm>
            <a:off x="3754365" y="4634165"/>
            <a:ext cx="206494" cy="200850"/>
            <a:chOff x="12933363" y="620713"/>
            <a:chExt cx="6156326" cy="5989637"/>
          </a:xfrm>
        </p:grpSpPr>
        <p:sp>
          <p:nvSpPr>
            <p:cNvPr id="44" name="Freeform 268"/>
            <p:cNvSpPr>
              <a:spLocks/>
            </p:cNvSpPr>
            <p:nvPr/>
          </p:nvSpPr>
          <p:spPr bwMode="auto">
            <a:xfrm>
              <a:off x="12933363" y="620713"/>
              <a:ext cx="6156325" cy="5989637"/>
            </a:xfrm>
            <a:custGeom>
              <a:avLst/>
              <a:gdLst>
                <a:gd name="T0" fmla="*/ 390 w 3878"/>
                <a:gd name="T1" fmla="*/ 0 h 3773"/>
                <a:gd name="T2" fmla="*/ 0 w 3878"/>
                <a:gd name="T3" fmla="*/ 393 h 3773"/>
                <a:gd name="T4" fmla="*/ 0 w 3878"/>
                <a:gd name="T5" fmla="*/ 3773 h 3773"/>
                <a:gd name="T6" fmla="*/ 3495 w 3878"/>
                <a:gd name="T7" fmla="*/ 3773 h 3773"/>
                <a:gd name="T8" fmla="*/ 3878 w 3878"/>
                <a:gd name="T9" fmla="*/ 3380 h 3773"/>
                <a:gd name="T10" fmla="*/ 3878 w 3878"/>
                <a:gd name="T11" fmla="*/ 0 h 3773"/>
                <a:gd name="T12" fmla="*/ 390 w 3878"/>
                <a:gd name="T13" fmla="*/ 0 h 3773"/>
              </a:gdLst>
              <a:ahLst/>
              <a:cxnLst>
                <a:cxn ang="0">
                  <a:pos x="T0" y="T1"/>
                </a:cxn>
                <a:cxn ang="0">
                  <a:pos x="T2" y="T3"/>
                </a:cxn>
                <a:cxn ang="0">
                  <a:pos x="T4" y="T5"/>
                </a:cxn>
                <a:cxn ang="0">
                  <a:pos x="T6" y="T7"/>
                </a:cxn>
                <a:cxn ang="0">
                  <a:pos x="T8" y="T9"/>
                </a:cxn>
                <a:cxn ang="0">
                  <a:pos x="T10" y="T11"/>
                </a:cxn>
                <a:cxn ang="0">
                  <a:pos x="T12" y="T13"/>
                </a:cxn>
              </a:cxnLst>
              <a:rect l="0" t="0" r="r" b="b"/>
              <a:pathLst>
                <a:path w="3878" h="3773">
                  <a:moveTo>
                    <a:pt x="390" y="0"/>
                  </a:moveTo>
                  <a:lnTo>
                    <a:pt x="0" y="393"/>
                  </a:lnTo>
                  <a:lnTo>
                    <a:pt x="0" y="3773"/>
                  </a:lnTo>
                  <a:lnTo>
                    <a:pt x="3495" y="3773"/>
                  </a:lnTo>
                  <a:lnTo>
                    <a:pt x="3878" y="3380"/>
                  </a:lnTo>
                  <a:lnTo>
                    <a:pt x="3878" y="0"/>
                  </a:lnTo>
                  <a:lnTo>
                    <a:pt x="390" y="0"/>
                  </a:lnTo>
                  <a:close/>
                </a:path>
              </a:pathLst>
            </a:custGeom>
            <a:solidFill>
              <a:srgbClr val="D855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45" name="Freeform 269"/>
            <p:cNvSpPr>
              <a:spLocks/>
            </p:cNvSpPr>
            <p:nvPr/>
          </p:nvSpPr>
          <p:spPr bwMode="auto">
            <a:xfrm>
              <a:off x="12933363" y="620713"/>
              <a:ext cx="6156325" cy="623887"/>
            </a:xfrm>
            <a:custGeom>
              <a:avLst/>
              <a:gdLst>
                <a:gd name="T0" fmla="*/ 3878 w 3878"/>
                <a:gd name="T1" fmla="*/ 0 h 393"/>
                <a:gd name="T2" fmla="*/ 3495 w 3878"/>
                <a:gd name="T3" fmla="*/ 393 h 393"/>
                <a:gd name="T4" fmla="*/ 0 w 3878"/>
                <a:gd name="T5" fmla="*/ 393 h 393"/>
                <a:gd name="T6" fmla="*/ 390 w 3878"/>
                <a:gd name="T7" fmla="*/ 0 h 393"/>
                <a:gd name="T8" fmla="*/ 1808 w 3878"/>
                <a:gd name="T9" fmla="*/ 0 h 393"/>
                <a:gd name="T10" fmla="*/ 3878 w 3878"/>
                <a:gd name="T11" fmla="*/ 0 h 393"/>
              </a:gdLst>
              <a:ahLst/>
              <a:cxnLst>
                <a:cxn ang="0">
                  <a:pos x="T0" y="T1"/>
                </a:cxn>
                <a:cxn ang="0">
                  <a:pos x="T2" y="T3"/>
                </a:cxn>
                <a:cxn ang="0">
                  <a:pos x="T4" y="T5"/>
                </a:cxn>
                <a:cxn ang="0">
                  <a:pos x="T6" y="T7"/>
                </a:cxn>
                <a:cxn ang="0">
                  <a:pos x="T8" y="T9"/>
                </a:cxn>
                <a:cxn ang="0">
                  <a:pos x="T10" y="T11"/>
                </a:cxn>
              </a:cxnLst>
              <a:rect l="0" t="0" r="r" b="b"/>
              <a:pathLst>
                <a:path w="3878" h="393">
                  <a:moveTo>
                    <a:pt x="3878" y="0"/>
                  </a:moveTo>
                  <a:lnTo>
                    <a:pt x="3495" y="393"/>
                  </a:lnTo>
                  <a:lnTo>
                    <a:pt x="0" y="393"/>
                  </a:lnTo>
                  <a:lnTo>
                    <a:pt x="390" y="0"/>
                  </a:lnTo>
                  <a:lnTo>
                    <a:pt x="1808" y="0"/>
                  </a:lnTo>
                  <a:lnTo>
                    <a:pt x="3878" y="0"/>
                  </a:lnTo>
                  <a:close/>
                </a:path>
              </a:pathLst>
            </a:custGeom>
            <a:solidFill>
              <a:srgbClr val="F2744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46" name="Freeform 270"/>
            <p:cNvSpPr>
              <a:spLocks/>
            </p:cNvSpPr>
            <p:nvPr/>
          </p:nvSpPr>
          <p:spPr bwMode="auto">
            <a:xfrm>
              <a:off x="12933363" y="1244600"/>
              <a:ext cx="5548313" cy="5365750"/>
            </a:xfrm>
            <a:custGeom>
              <a:avLst/>
              <a:gdLst>
                <a:gd name="T0" fmla="*/ 3495 w 3495"/>
                <a:gd name="T1" fmla="*/ 3380 h 3380"/>
                <a:gd name="T2" fmla="*/ 1805 w 3495"/>
                <a:gd name="T3" fmla="*/ 3380 h 3380"/>
                <a:gd name="T4" fmla="*/ 0 w 3495"/>
                <a:gd name="T5" fmla="*/ 3380 h 3380"/>
                <a:gd name="T6" fmla="*/ 0 w 3495"/>
                <a:gd name="T7" fmla="*/ 1647 h 3380"/>
                <a:gd name="T8" fmla="*/ 0 w 3495"/>
                <a:gd name="T9" fmla="*/ 0 h 3380"/>
                <a:gd name="T10" fmla="*/ 3495 w 3495"/>
                <a:gd name="T11" fmla="*/ 0 h 3380"/>
                <a:gd name="T12" fmla="*/ 3495 w 3495"/>
                <a:gd name="T13" fmla="*/ 3380 h 3380"/>
              </a:gdLst>
              <a:ahLst/>
              <a:cxnLst>
                <a:cxn ang="0">
                  <a:pos x="T0" y="T1"/>
                </a:cxn>
                <a:cxn ang="0">
                  <a:pos x="T2" y="T3"/>
                </a:cxn>
                <a:cxn ang="0">
                  <a:pos x="T4" y="T5"/>
                </a:cxn>
                <a:cxn ang="0">
                  <a:pos x="T6" y="T7"/>
                </a:cxn>
                <a:cxn ang="0">
                  <a:pos x="T8" y="T9"/>
                </a:cxn>
                <a:cxn ang="0">
                  <a:pos x="T10" y="T11"/>
                </a:cxn>
                <a:cxn ang="0">
                  <a:pos x="T12" y="T13"/>
                </a:cxn>
              </a:cxnLst>
              <a:rect l="0" t="0" r="r" b="b"/>
              <a:pathLst>
                <a:path w="3495" h="3380">
                  <a:moveTo>
                    <a:pt x="3495" y="3380"/>
                  </a:moveTo>
                  <a:lnTo>
                    <a:pt x="1805" y="3380"/>
                  </a:lnTo>
                  <a:lnTo>
                    <a:pt x="0" y="3380"/>
                  </a:lnTo>
                  <a:lnTo>
                    <a:pt x="0" y="1647"/>
                  </a:lnTo>
                  <a:lnTo>
                    <a:pt x="0" y="0"/>
                  </a:lnTo>
                  <a:lnTo>
                    <a:pt x="3495" y="0"/>
                  </a:lnTo>
                  <a:lnTo>
                    <a:pt x="3495" y="3380"/>
                  </a:lnTo>
                  <a:close/>
                </a:path>
              </a:pathLst>
            </a:custGeom>
            <a:solidFill>
              <a:srgbClr val="D855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47" name="Freeform 271"/>
            <p:cNvSpPr>
              <a:spLocks/>
            </p:cNvSpPr>
            <p:nvPr/>
          </p:nvSpPr>
          <p:spPr bwMode="auto">
            <a:xfrm>
              <a:off x="17956213" y="6094413"/>
              <a:ext cx="288925" cy="290512"/>
            </a:xfrm>
            <a:custGeom>
              <a:avLst/>
              <a:gdLst>
                <a:gd name="T0" fmla="*/ 60 w 77"/>
                <a:gd name="T1" fmla="*/ 77 h 77"/>
                <a:gd name="T2" fmla="*/ 17 w 77"/>
                <a:gd name="T3" fmla="*/ 77 h 77"/>
                <a:gd name="T4" fmla="*/ 0 w 77"/>
                <a:gd name="T5" fmla="*/ 60 h 77"/>
                <a:gd name="T6" fmla="*/ 17 w 77"/>
                <a:gd name="T7" fmla="*/ 43 h 77"/>
                <a:gd name="T8" fmla="*/ 43 w 77"/>
                <a:gd name="T9" fmla="*/ 43 h 77"/>
                <a:gd name="T10" fmla="*/ 43 w 77"/>
                <a:gd name="T11" fmla="*/ 17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51"/>
                    <a:pt x="8" y="43"/>
                    <a:pt x="17" y="43"/>
                  </a:cubicBezTo>
                  <a:cubicBezTo>
                    <a:pt x="43" y="43"/>
                    <a:pt x="43" y="43"/>
                    <a:pt x="43" y="43"/>
                  </a:cubicBezTo>
                  <a:cubicBezTo>
                    <a:pt x="43" y="17"/>
                    <a:pt x="43" y="17"/>
                    <a:pt x="43" y="17"/>
                  </a:cubicBezTo>
                  <a:cubicBezTo>
                    <a:pt x="43" y="8"/>
                    <a:pt x="51" y="0"/>
                    <a:pt x="60" y="0"/>
                  </a:cubicBezTo>
                  <a:cubicBezTo>
                    <a:pt x="70" y="0"/>
                    <a:pt x="77" y="8"/>
                    <a:pt x="77" y="17"/>
                  </a:cubicBezTo>
                  <a:cubicBezTo>
                    <a:pt x="77" y="60"/>
                    <a:pt x="77" y="60"/>
                    <a:pt x="77" y="60"/>
                  </a:cubicBezTo>
                  <a:cubicBezTo>
                    <a:pt x="77" y="70"/>
                    <a:pt x="70" y="77"/>
                    <a:pt x="60"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48" name="Freeform 272"/>
            <p:cNvSpPr>
              <a:spLocks noEditPoints="1"/>
            </p:cNvSpPr>
            <p:nvPr/>
          </p:nvSpPr>
          <p:spPr bwMode="auto">
            <a:xfrm>
              <a:off x="13989051" y="6256338"/>
              <a:ext cx="3433763" cy="128587"/>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49" name="Freeform 273"/>
            <p:cNvSpPr>
              <a:spLocks/>
            </p:cNvSpPr>
            <p:nvPr/>
          </p:nvSpPr>
          <p:spPr bwMode="auto">
            <a:xfrm>
              <a:off x="13166726" y="6094413"/>
              <a:ext cx="288925" cy="290512"/>
            </a:xfrm>
            <a:custGeom>
              <a:avLst/>
              <a:gdLst>
                <a:gd name="T0" fmla="*/ 60 w 77"/>
                <a:gd name="T1" fmla="*/ 77 h 77"/>
                <a:gd name="T2" fmla="*/ 17 w 77"/>
                <a:gd name="T3" fmla="*/ 77 h 77"/>
                <a:gd name="T4" fmla="*/ 0 w 77"/>
                <a:gd name="T5" fmla="*/ 60 h 77"/>
                <a:gd name="T6" fmla="*/ 0 w 77"/>
                <a:gd name="T7" fmla="*/ 17 h 77"/>
                <a:gd name="T8" fmla="*/ 17 w 77"/>
                <a:gd name="T9" fmla="*/ 0 h 77"/>
                <a:gd name="T10" fmla="*/ 34 w 77"/>
                <a:gd name="T11" fmla="*/ 17 h 77"/>
                <a:gd name="T12" fmla="*/ 34 w 77"/>
                <a:gd name="T13" fmla="*/ 43 h 77"/>
                <a:gd name="T14" fmla="*/ 60 w 77"/>
                <a:gd name="T15" fmla="*/ 43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17"/>
                    <a:pt x="0" y="17"/>
                    <a:pt x="0" y="17"/>
                  </a:cubicBezTo>
                  <a:cubicBezTo>
                    <a:pt x="0" y="8"/>
                    <a:pt x="8" y="0"/>
                    <a:pt x="17" y="0"/>
                  </a:cubicBezTo>
                  <a:cubicBezTo>
                    <a:pt x="27" y="0"/>
                    <a:pt x="34" y="8"/>
                    <a:pt x="34" y="17"/>
                  </a:cubicBezTo>
                  <a:cubicBezTo>
                    <a:pt x="34" y="43"/>
                    <a:pt x="34" y="43"/>
                    <a:pt x="34" y="43"/>
                  </a:cubicBezTo>
                  <a:cubicBezTo>
                    <a:pt x="60" y="43"/>
                    <a:pt x="60" y="43"/>
                    <a:pt x="60" y="43"/>
                  </a:cubicBezTo>
                  <a:cubicBezTo>
                    <a:pt x="69" y="43"/>
                    <a:pt x="77" y="51"/>
                    <a:pt x="77" y="60"/>
                  </a:cubicBezTo>
                  <a:cubicBezTo>
                    <a:pt x="77" y="70"/>
                    <a:pt x="69" y="77"/>
                    <a:pt x="60"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50" name="Freeform 274"/>
            <p:cNvSpPr>
              <a:spLocks noEditPoints="1"/>
            </p:cNvSpPr>
            <p:nvPr/>
          </p:nvSpPr>
          <p:spPr bwMode="auto">
            <a:xfrm>
              <a:off x="13166726" y="2266950"/>
              <a:ext cx="127000"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51" name="Freeform 275"/>
            <p:cNvSpPr>
              <a:spLocks/>
            </p:cNvSpPr>
            <p:nvPr/>
          </p:nvSpPr>
          <p:spPr bwMode="auto">
            <a:xfrm>
              <a:off x="13166726" y="1466850"/>
              <a:ext cx="288925" cy="288925"/>
            </a:xfrm>
            <a:custGeom>
              <a:avLst/>
              <a:gdLst>
                <a:gd name="T0" fmla="*/ 17 w 77"/>
                <a:gd name="T1" fmla="*/ 77 h 77"/>
                <a:gd name="T2" fmla="*/ 0 w 77"/>
                <a:gd name="T3" fmla="*/ 60 h 77"/>
                <a:gd name="T4" fmla="*/ 0 w 77"/>
                <a:gd name="T5" fmla="*/ 17 h 77"/>
                <a:gd name="T6" fmla="*/ 17 w 77"/>
                <a:gd name="T7" fmla="*/ 0 h 77"/>
                <a:gd name="T8" fmla="*/ 60 w 77"/>
                <a:gd name="T9" fmla="*/ 0 h 77"/>
                <a:gd name="T10" fmla="*/ 77 w 77"/>
                <a:gd name="T11" fmla="*/ 17 h 77"/>
                <a:gd name="T12" fmla="*/ 60 w 77"/>
                <a:gd name="T13" fmla="*/ 34 h 77"/>
                <a:gd name="T14" fmla="*/ 34 w 77"/>
                <a:gd name="T15" fmla="*/ 34 h 77"/>
                <a:gd name="T16" fmla="*/ 34 w 77"/>
                <a:gd name="T17" fmla="*/ 60 h 77"/>
                <a:gd name="T18" fmla="*/ 17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17" y="77"/>
                  </a:moveTo>
                  <a:cubicBezTo>
                    <a:pt x="8" y="77"/>
                    <a:pt x="0" y="69"/>
                    <a:pt x="0" y="60"/>
                  </a:cubicBezTo>
                  <a:cubicBezTo>
                    <a:pt x="0" y="17"/>
                    <a:pt x="0" y="17"/>
                    <a:pt x="0" y="17"/>
                  </a:cubicBezTo>
                  <a:cubicBezTo>
                    <a:pt x="0" y="8"/>
                    <a:pt x="8" y="0"/>
                    <a:pt x="17" y="0"/>
                  </a:cubicBezTo>
                  <a:cubicBezTo>
                    <a:pt x="60" y="0"/>
                    <a:pt x="60" y="0"/>
                    <a:pt x="60" y="0"/>
                  </a:cubicBezTo>
                  <a:cubicBezTo>
                    <a:pt x="69" y="0"/>
                    <a:pt x="77" y="8"/>
                    <a:pt x="77" y="17"/>
                  </a:cubicBezTo>
                  <a:cubicBezTo>
                    <a:pt x="77" y="27"/>
                    <a:pt x="69" y="34"/>
                    <a:pt x="60" y="34"/>
                  </a:cubicBezTo>
                  <a:cubicBezTo>
                    <a:pt x="34" y="34"/>
                    <a:pt x="34" y="34"/>
                    <a:pt x="34" y="34"/>
                  </a:cubicBezTo>
                  <a:cubicBezTo>
                    <a:pt x="34" y="60"/>
                    <a:pt x="34" y="60"/>
                    <a:pt x="34" y="60"/>
                  </a:cubicBezTo>
                  <a:cubicBezTo>
                    <a:pt x="34" y="69"/>
                    <a:pt x="27" y="77"/>
                    <a:pt x="17"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52" name="Freeform 276"/>
            <p:cNvSpPr>
              <a:spLocks noEditPoints="1"/>
            </p:cNvSpPr>
            <p:nvPr/>
          </p:nvSpPr>
          <p:spPr bwMode="auto">
            <a:xfrm>
              <a:off x="13989051" y="1466850"/>
              <a:ext cx="3433763" cy="127000"/>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53" name="Freeform 277"/>
            <p:cNvSpPr>
              <a:spLocks/>
            </p:cNvSpPr>
            <p:nvPr/>
          </p:nvSpPr>
          <p:spPr bwMode="auto">
            <a:xfrm>
              <a:off x="17956213" y="1466850"/>
              <a:ext cx="288925" cy="288925"/>
            </a:xfrm>
            <a:custGeom>
              <a:avLst/>
              <a:gdLst>
                <a:gd name="T0" fmla="*/ 60 w 77"/>
                <a:gd name="T1" fmla="*/ 77 h 77"/>
                <a:gd name="T2" fmla="*/ 43 w 77"/>
                <a:gd name="T3" fmla="*/ 60 h 77"/>
                <a:gd name="T4" fmla="*/ 43 w 77"/>
                <a:gd name="T5" fmla="*/ 34 h 77"/>
                <a:gd name="T6" fmla="*/ 17 w 77"/>
                <a:gd name="T7" fmla="*/ 34 h 77"/>
                <a:gd name="T8" fmla="*/ 0 w 77"/>
                <a:gd name="T9" fmla="*/ 17 h 77"/>
                <a:gd name="T10" fmla="*/ 17 w 77"/>
                <a:gd name="T11" fmla="*/ 0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51" y="77"/>
                    <a:pt x="43" y="69"/>
                    <a:pt x="43" y="60"/>
                  </a:cubicBezTo>
                  <a:cubicBezTo>
                    <a:pt x="43" y="34"/>
                    <a:pt x="43" y="34"/>
                    <a:pt x="43" y="34"/>
                  </a:cubicBezTo>
                  <a:cubicBezTo>
                    <a:pt x="17" y="34"/>
                    <a:pt x="17" y="34"/>
                    <a:pt x="17" y="34"/>
                  </a:cubicBezTo>
                  <a:cubicBezTo>
                    <a:pt x="8" y="34"/>
                    <a:pt x="0" y="27"/>
                    <a:pt x="0" y="17"/>
                  </a:cubicBezTo>
                  <a:cubicBezTo>
                    <a:pt x="0" y="8"/>
                    <a:pt x="8" y="0"/>
                    <a:pt x="17" y="0"/>
                  </a:cubicBezTo>
                  <a:cubicBezTo>
                    <a:pt x="60" y="0"/>
                    <a:pt x="60" y="0"/>
                    <a:pt x="60" y="0"/>
                  </a:cubicBezTo>
                  <a:cubicBezTo>
                    <a:pt x="70" y="0"/>
                    <a:pt x="77" y="8"/>
                    <a:pt x="77" y="17"/>
                  </a:cubicBezTo>
                  <a:cubicBezTo>
                    <a:pt x="77" y="60"/>
                    <a:pt x="77" y="60"/>
                    <a:pt x="77" y="60"/>
                  </a:cubicBezTo>
                  <a:cubicBezTo>
                    <a:pt x="77" y="69"/>
                    <a:pt x="70" y="77"/>
                    <a:pt x="60"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54" name="Freeform 278"/>
            <p:cNvSpPr>
              <a:spLocks noEditPoints="1"/>
            </p:cNvSpPr>
            <p:nvPr/>
          </p:nvSpPr>
          <p:spPr bwMode="auto">
            <a:xfrm>
              <a:off x="18116551" y="2266950"/>
              <a:ext cx="128588"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55" name="Freeform 279"/>
            <p:cNvSpPr>
              <a:spLocks/>
            </p:cNvSpPr>
            <p:nvPr/>
          </p:nvSpPr>
          <p:spPr bwMode="auto">
            <a:xfrm>
              <a:off x="18481676" y="620713"/>
              <a:ext cx="608013" cy="5989637"/>
            </a:xfrm>
            <a:custGeom>
              <a:avLst/>
              <a:gdLst>
                <a:gd name="T0" fmla="*/ 0 w 383"/>
                <a:gd name="T1" fmla="*/ 3773 h 3773"/>
                <a:gd name="T2" fmla="*/ 383 w 383"/>
                <a:gd name="T3" fmla="*/ 3380 h 3773"/>
                <a:gd name="T4" fmla="*/ 383 w 383"/>
                <a:gd name="T5" fmla="*/ 2040 h 3773"/>
                <a:gd name="T6" fmla="*/ 383 w 383"/>
                <a:gd name="T7" fmla="*/ 0 h 3773"/>
                <a:gd name="T8" fmla="*/ 0 w 383"/>
                <a:gd name="T9" fmla="*/ 393 h 3773"/>
                <a:gd name="T10" fmla="*/ 0 w 383"/>
                <a:gd name="T11" fmla="*/ 3773 h 3773"/>
              </a:gdLst>
              <a:ahLst/>
              <a:cxnLst>
                <a:cxn ang="0">
                  <a:pos x="T0" y="T1"/>
                </a:cxn>
                <a:cxn ang="0">
                  <a:pos x="T2" y="T3"/>
                </a:cxn>
                <a:cxn ang="0">
                  <a:pos x="T4" y="T5"/>
                </a:cxn>
                <a:cxn ang="0">
                  <a:pos x="T6" y="T7"/>
                </a:cxn>
                <a:cxn ang="0">
                  <a:pos x="T8" y="T9"/>
                </a:cxn>
                <a:cxn ang="0">
                  <a:pos x="T10" y="T11"/>
                </a:cxn>
              </a:cxnLst>
              <a:rect l="0" t="0" r="r" b="b"/>
              <a:pathLst>
                <a:path w="383" h="3773">
                  <a:moveTo>
                    <a:pt x="0" y="3773"/>
                  </a:moveTo>
                  <a:lnTo>
                    <a:pt x="383" y="3380"/>
                  </a:lnTo>
                  <a:lnTo>
                    <a:pt x="383" y="2040"/>
                  </a:lnTo>
                  <a:lnTo>
                    <a:pt x="383" y="0"/>
                  </a:lnTo>
                  <a:lnTo>
                    <a:pt x="0" y="393"/>
                  </a:lnTo>
                  <a:lnTo>
                    <a:pt x="0" y="3773"/>
                  </a:lnTo>
                  <a:close/>
                </a:path>
              </a:pathLst>
            </a:custGeom>
            <a:solidFill>
              <a:srgbClr val="B74F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56" name="Rectangle 280"/>
            <p:cNvSpPr>
              <a:spLocks noChangeArrowheads="1"/>
            </p:cNvSpPr>
            <p:nvPr/>
          </p:nvSpPr>
          <p:spPr bwMode="auto">
            <a:xfrm>
              <a:off x="14184313" y="2511425"/>
              <a:ext cx="1525588"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57" name="Rectangle 281"/>
            <p:cNvSpPr>
              <a:spLocks noChangeArrowheads="1"/>
            </p:cNvSpPr>
            <p:nvPr/>
          </p:nvSpPr>
          <p:spPr bwMode="auto">
            <a:xfrm>
              <a:off x="15998826" y="2511425"/>
              <a:ext cx="1246188"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58" name="Rectangle 282"/>
            <p:cNvSpPr>
              <a:spLocks noChangeArrowheads="1"/>
            </p:cNvSpPr>
            <p:nvPr/>
          </p:nvSpPr>
          <p:spPr bwMode="auto">
            <a:xfrm>
              <a:off x="14184313" y="4603750"/>
              <a:ext cx="1525588" cy="7556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59" name="Rectangle 283"/>
            <p:cNvSpPr>
              <a:spLocks noChangeArrowheads="1"/>
            </p:cNvSpPr>
            <p:nvPr/>
          </p:nvSpPr>
          <p:spPr bwMode="auto">
            <a:xfrm>
              <a:off x="15998826" y="4603750"/>
              <a:ext cx="1246188" cy="7556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60" name="Rectangle 284"/>
            <p:cNvSpPr>
              <a:spLocks noChangeArrowheads="1"/>
            </p:cNvSpPr>
            <p:nvPr/>
          </p:nvSpPr>
          <p:spPr bwMode="auto">
            <a:xfrm>
              <a:off x="14184313" y="3562350"/>
              <a:ext cx="500063"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61" name="Rectangle 285"/>
            <p:cNvSpPr>
              <a:spLocks noChangeArrowheads="1"/>
            </p:cNvSpPr>
            <p:nvPr/>
          </p:nvSpPr>
          <p:spPr bwMode="auto">
            <a:xfrm>
              <a:off x="16460788" y="3562350"/>
              <a:ext cx="784225"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62" name="Rectangle 286"/>
            <p:cNvSpPr>
              <a:spLocks noChangeArrowheads="1"/>
            </p:cNvSpPr>
            <p:nvPr/>
          </p:nvSpPr>
          <p:spPr bwMode="auto">
            <a:xfrm>
              <a:off x="14946313" y="3562350"/>
              <a:ext cx="1250950"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grpSp>
      <p:grpSp>
        <p:nvGrpSpPr>
          <p:cNvPr id="63" name="Group 62"/>
          <p:cNvGrpSpPr>
            <a:grpSpLocks noChangeAspect="1"/>
          </p:cNvGrpSpPr>
          <p:nvPr/>
        </p:nvGrpSpPr>
        <p:grpSpPr>
          <a:xfrm>
            <a:off x="3735045" y="4298961"/>
            <a:ext cx="206494" cy="200850"/>
            <a:chOff x="12933363" y="620713"/>
            <a:chExt cx="6156326" cy="5989637"/>
          </a:xfrm>
        </p:grpSpPr>
        <p:sp>
          <p:nvSpPr>
            <p:cNvPr id="64" name="Freeform 268"/>
            <p:cNvSpPr>
              <a:spLocks/>
            </p:cNvSpPr>
            <p:nvPr/>
          </p:nvSpPr>
          <p:spPr bwMode="auto">
            <a:xfrm>
              <a:off x="12933363" y="620713"/>
              <a:ext cx="6156325" cy="5989637"/>
            </a:xfrm>
            <a:custGeom>
              <a:avLst/>
              <a:gdLst>
                <a:gd name="T0" fmla="*/ 390 w 3878"/>
                <a:gd name="T1" fmla="*/ 0 h 3773"/>
                <a:gd name="T2" fmla="*/ 0 w 3878"/>
                <a:gd name="T3" fmla="*/ 393 h 3773"/>
                <a:gd name="T4" fmla="*/ 0 w 3878"/>
                <a:gd name="T5" fmla="*/ 3773 h 3773"/>
                <a:gd name="T6" fmla="*/ 3495 w 3878"/>
                <a:gd name="T7" fmla="*/ 3773 h 3773"/>
                <a:gd name="T8" fmla="*/ 3878 w 3878"/>
                <a:gd name="T9" fmla="*/ 3380 h 3773"/>
                <a:gd name="T10" fmla="*/ 3878 w 3878"/>
                <a:gd name="T11" fmla="*/ 0 h 3773"/>
                <a:gd name="T12" fmla="*/ 390 w 3878"/>
                <a:gd name="T13" fmla="*/ 0 h 3773"/>
              </a:gdLst>
              <a:ahLst/>
              <a:cxnLst>
                <a:cxn ang="0">
                  <a:pos x="T0" y="T1"/>
                </a:cxn>
                <a:cxn ang="0">
                  <a:pos x="T2" y="T3"/>
                </a:cxn>
                <a:cxn ang="0">
                  <a:pos x="T4" y="T5"/>
                </a:cxn>
                <a:cxn ang="0">
                  <a:pos x="T6" y="T7"/>
                </a:cxn>
                <a:cxn ang="0">
                  <a:pos x="T8" y="T9"/>
                </a:cxn>
                <a:cxn ang="0">
                  <a:pos x="T10" y="T11"/>
                </a:cxn>
                <a:cxn ang="0">
                  <a:pos x="T12" y="T13"/>
                </a:cxn>
              </a:cxnLst>
              <a:rect l="0" t="0" r="r" b="b"/>
              <a:pathLst>
                <a:path w="3878" h="3773">
                  <a:moveTo>
                    <a:pt x="390" y="0"/>
                  </a:moveTo>
                  <a:lnTo>
                    <a:pt x="0" y="393"/>
                  </a:lnTo>
                  <a:lnTo>
                    <a:pt x="0" y="3773"/>
                  </a:lnTo>
                  <a:lnTo>
                    <a:pt x="3495" y="3773"/>
                  </a:lnTo>
                  <a:lnTo>
                    <a:pt x="3878" y="3380"/>
                  </a:lnTo>
                  <a:lnTo>
                    <a:pt x="3878" y="0"/>
                  </a:lnTo>
                  <a:lnTo>
                    <a:pt x="390" y="0"/>
                  </a:lnTo>
                  <a:close/>
                </a:path>
              </a:pathLst>
            </a:custGeom>
            <a:solidFill>
              <a:srgbClr val="D855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65" name="Freeform 269"/>
            <p:cNvSpPr>
              <a:spLocks/>
            </p:cNvSpPr>
            <p:nvPr/>
          </p:nvSpPr>
          <p:spPr bwMode="auto">
            <a:xfrm>
              <a:off x="12933363" y="620713"/>
              <a:ext cx="6156325" cy="623887"/>
            </a:xfrm>
            <a:custGeom>
              <a:avLst/>
              <a:gdLst>
                <a:gd name="T0" fmla="*/ 3878 w 3878"/>
                <a:gd name="T1" fmla="*/ 0 h 393"/>
                <a:gd name="T2" fmla="*/ 3495 w 3878"/>
                <a:gd name="T3" fmla="*/ 393 h 393"/>
                <a:gd name="T4" fmla="*/ 0 w 3878"/>
                <a:gd name="T5" fmla="*/ 393 h 393"/>
                <a:gd name="T6" fmla="*/ 390 w 3878"/>
                <a:gd name="T7" fmla="*/ 0 h 393"/>
                <a:gd name="T8" fmla="*/ 1808 w 3878"/>
                <a:gd name="T9" fmla="*/ 0 h 393"/>
                <a:gd name="T10" fmla="*/ 3878 w 3878"/>
                <a:gd name="T11" fmla="*/ 0 h 393"/>
              </a:gdLst>
              <a:ahLst/>
              <a:cxnLst>
                <a:cxn ang="0">
                  <a:pos x="T0" y="T1"/>
                </a:cxn>
                <a:cxn ang="0">
                  <a:pos x="T2" y="T3"/>
                </a:cxn>
                <a:cxn ang="0">
                  <a:pos x="T4" y="T5"/>
                </a:cxn>
                <a:cxn ang="0">
                  <a:pos x="T6" y="T7"/>
                </a:cxn>
                <a:cxn ang="0">
                  <a:pos x="T8" y="T9"/>
                </a:cxn>
                <a:cxn ang="0">
                  <a:pos x="T10" y="T11"/>
                </a:cxn>
              </a:cxnLst>
              <a:rect l="0" t="0" r="r" b="b"/>
              <a:pathLst>
                <a:path w="3878" h="393">
                  <a:moveTo>
                    <a:pt x="3878" y="0"/>
                  </a:moveTo>
                  <a:lnTo>
                    <a:pt x="3495" y="393"/>
                  </a:lnTo>
                  <a:lnTo>
                    <a:pt x="0" y="393"/>
                  </a:lnTo>
                  <a:lnTo>
                    <a:pt x="390" y="0"/>
                  </a:lnTo>
                  <a:lnTo>
                    <a:pt x="1808" y="0"/>
                  </a:lnTo>
                  <a:lnTo>
                    <a:pt x="3878" y="0"/>
                  </a:lnTo>
                  <a:close/>
                </a:path>
              </a:pathLst>
            </a:custGeom>
            <a:solidFill>
              <a:srgbClr val="F2744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66" name="Freeform 270"/>
            <p:cNvSpPr>
              <a:spLocks/>
            </p:cNvSpPr>
            <p:nvPr/>
          </p:nvSpPr>
          <p:spPr bwMode="auto">
            <a:xfrm>
              <a:off x="12933363" y="1244600"/>
              <a:ext cx="5548313" cy="5365750"/>
            </a:xfrm>
            <a:custGeom>
              <a:avLst/>
              <a:gdLst>
                <a:gd name="T0" fmla="*/ 3495 w 3495"/>
                <a:gd name="T1" fmla="*/ 3380 h 3380"/>
                <a:gd name="T2" fmla="*/ 1805 w 3495"/>
                <a:gd name="T3" fmla="*/ 3380 h 3380"/>
                <a:gd name="T4" fmla="*/ 0 w 3495"/>
                <a:gd name="T5" fmla="*/ 3380 h 3380"/>
                <a:gd name="T6" fmla="*/ 0 w 3495"/>
                <a:gd name="T7" fmla="*/ 1647 h 3380"/>
                <a:gd name="T8" fmla="*/ 0 w 3495"/>
                <a:gd name="T9" fmla="*/ 0 h 3380"/>
                <a:gd name="T10" fmla="*/ 3495 w 3495"/>
                <a:gd name="T11" fmla="*/ 0 h 3380"/>
                <a:gd name="T12" fmla="*/ 3495 w 3495"/>
                <a:gd name="T13" fmla="*/ 3380 h 3380"/>
              </a:gdLst>
              <a:ahLst/>
              <a:cxnLst>
                <a:cxn ang="0">
                  <a:pos x="T0" y="T1"/>
                </a:cxn>
                <a:cxn ang="0">
                  <a:pos x="T2" y="T3"/>
                </a:cxn>
                <a:cxn ang="0">
                  <a:pos x="T4" y="T5"/>
                </a:cxn>
                <a:cxn ang="0">
                  <a:pos x="T6" y="T7"/>
                </a:cxn>
                <a:cxn ang="0">
                  <a:pos x="T8" y="T9"/>
                </a:cxn>
                <a:cxn ang="0">
                  <a:pos x="T10" y="T11"/>
                </a:cxn>
                <a:cxn ang="0">
                  <a:pos x="T12" y="T13"/>
                </a:cxn>
              </a:cxnLst>
              <a:rect l="0" t="0" r="r" b="b"/>
              <a:pathLst>
                <a:path w="3495" h="3380">
                  <a:moveTo>
                    <a:pt x="3495" y="3380"/>
                  </a:moveTo>
                  <a:lnTo>
                    <a:pt x="1805" y="3380"/>
                  </a:lnTo>
                  <a:lnTo>
                    <a:pt x="0" y="3380"/>
                  </a:lnTo>
                  <a:lnTo>
                    <a:pt x="0" y="1647"/>
                  </a:lnTo>
                  <a:lnTo>
                    <a:pt x="0" y="0"/>
                  </a:lnTo>
                  <a:lnTo>
                    <a:pt x="3495" y="0"/>
                  </a:lnTo>
                  <a:lnTo>
                    <a:pt x="3495" y="3380"/>
                  </a:lnTo>
                  <a:close/>
                </a:path>
              </a:pathLst>
            </a:custGeom>
            <a:solidFill>
              <a:srgbClr val="D855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67" name="Freeform 271"/>
            <p:cNvSpPr>
              <a:spLocks/>
            </p:cNvSpPr>
            <p:nvPr/>
          </p:nvSpPr>
          <p:spPr bwMode="auto">
            <a:xfrm>
              <a:off x="17956213" y="6094413"/>
              <a:ext cx="288925" cy="290512"/>
            </a:xfrm>
            <a:custGeom>
              <a:avLst/>
              <a:gdLst>
                <a:gd name="T0" fmla="*/ 60 w 77"/>
                <a:gd name="T1" fmla="*/ 77 h 77"/>
                <a:gd name="T2" fmla="*/ 17 w 77"/>
                <a:gd name="T3" fmla="*/ 77 h 77"/>
                <a:gd name="T4" fmla="*/ 0 w 77"/>
                <a:gd name="T5" fmla="*/ 60 h 77"/>
                <a:gd name="T6" fmla="*/ 17 w 77"/>
                <a:gd name="T7" fmla="*/ 43 h 77"/>
                <a:gd name="T8" fmla="*/ 43 w 77"/>
                <a:gd name="T9" fmla="*/ 43 h 77"/>
                <a:gd name="T10" fmla="*/ 43 w 77"/>
                <a:gd name="T11" fmla="*/ 17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51"/>
                    <a:pt x="8" y="43"/>
                    <a:pt x="17" y="43"/>
                  </a:cubicBezTo>
                  <a:cubicBezTo>
                    <a:pt x="43" y="43"/>
                    <a:pt x="43" y="43"/>
                    <a:pt x="43" y="43"/>
                  </a:cubicBezTo>
                  <a:cubicBezTo>
                    <a:pt x="43" y="17"/>
                    <a:pt x="43" y="17"/>
                    <a:pt x="43" y="17"/>
                  </a:cubicBezTo>
                  <a:cubicBezTo>
                    <a:pt x="43" y="8"/>
                    <a:pt x="51" y="0"/>
                    <a:pt x="60" y="0"/>
                  </a:cubicBezTo>
                  <a:cubicBezTo>
                    <a:pt x="70" y="0"/>
                    <a:pt x="77" y="8"/>
                    <a:pt x="77" y="17"/>
                  </a:cubicBezTo>
                  <a:cubicBezTo>
                    <a:pt x="77" y="60"/>
                    <a:pt x="77" y="60"/>
                    <a:pt x="77" y="60"/>
                  </a:cubicBezTo>
                  <a:cubicBezTo>
                    <a:pt x="77" y="70"/>
                    <a:pt x="70" y="77"/>
                    <a:pt x="60"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68" name="Freeform 272"/>
            <p:cNvSpPr>
              <a:spLocks noEditPoints="1"/>
            </p:cNvSpPr>
            <p:nvPr/>
          </p:nvSpPr>
          <p:spPr bwMode="auto">
            <a:xfrm>
              <a:off x="13989051" y="6256338"/>
              <a:ext cx="3433763" cy="128587"/>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69" name="Freeform 273"/>
            <p:cNvSpPr>
              <a:spLocks/>
            </p:cNvSpPr>
            <p:nvPr/>
          </p:nvSpPr>
          <p:spPr bwMode="auto">
            <a:xfrm>
              <a:off x="13166726" y="6094413"/>
              <a:ext cx="288925" cy="290512"/>
            </a:xfrm>
            <a:custGeom>
              <a:avLst/>
              <a:gdLst>
                <a:gd name="T0" fmla="*/ 60 w 77"/>
                <a:gd name="T1" fmla="*/ 77 h 77"/>
                <a:gd name="T2" fmla="*/ 17 w 77"/>
                <a:gd name="T3" fmla="*/ 77 h 77"/>
                <a:gd name="T4" fmla="*/ 0 w 77"/>
                <a:gd name="T5" fmla="*/ 60 h 77"/>
                <a:gd name="T6" fmla="*/ 0 w 77"/>
                <a:gd name="T7" fmla="*/ 17 h 77"/>
                <a:gd name="T8" fmla="*/ 17 w 77"/>
                <a:gd name="T9" fmla="*/ 0 h 77"/>
                <a:gd name="T10" fmla="*/ 34 w 77"/>
                <a:gd name="T11" fmla="*/ 17 h 77"/>
                <a:gd name="T12" fmla="*/ 34 w 77"/>
                <a:gd name="T13" fmla="*/ 43 h 77"/>
                <a:gd name="T14" fmla="*/ 60 w 77"/>
                <a:gd name="T15" fmla="*/ 43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17"/>
                    <a:pt x="0" y="17"/>
                    <a:pt x="0" y="17"/>
                  </a:cubicBezTo>
                  <a:cubicBezTo>
                    <a:pt x="0" y="8"/>
                    <a:pt x="8" y="0"/>
                    <a:pt x="17" y="0"/>
                  </a:cubicBezTo>
                  <a:cubicBezTo>
                    <a:pt x="27" y="0"/>
                    <a:pt x="34" y="8"/>
                    <a:pt x="34" y="17"/>
                  </a:cubicBezTo>
                  <a:cubicBezTo>
                    <a:pt x="34" y="43"/>
                    <a:pt x="34" y="43"/>
                    <a:pt x="34" y="43"/>
                  </a:cubicBezTo>
                  <a:cubicBezTo>
                    <a:pt x="60" y="43"/>
                    <a:pt x="60" y="43"/>
                    <a:pt x="60" y="43"/>
                  </a:cubicBezTo>
                  <a:cubicBezTo>
                    <a:pt x="69" y="43"/>
                    <a:pt x="77" y="51"/>
                    <a:pt x="77" y="60"/>
                  </a:cubicBezTo>
                  <a:cubicBezTo>
                    <a:pt x="77" y="70"/>
                    <a:pt x="69" y="77"/>
                    <a:pt x="60"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70" name="Freeform 274"/>
            <p:cNvSpPr>
              <a:spLocks noEditPoints="1"/>
            </p:cNvSpPr>
            <p:nvPr/>
          </p:nvSpPr>
          <p:spPr bwMode="auto">
            <a:xfrm>
              <a:off x="13166726" y="2266950"/>
              <a:ext cx="127000"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71" name="Freeform 275"/>
            <p:cNvSpPr>
              <a:spLocks/>
            </p:cNvSpPr>
            <p:nvPr/>
          </p:nvSpPr>
          <p:spPr bwMode="auto">
            <a:xfrm>
              <a:off x="13166726" y="1466850"/>
              <a:ext cx="288925" cy="288925"/>
            </a:xfrm>
            <a:custGeom>
              <a:avLst/>
              <a:gdLst>
                <a:gd name="T0" fmla="*/ 17 w 77"/>
                <a:gd name="T1" fmla="*/ 77 h 77"/>
                <a:gd name="T2" fmla="*/ 0 w 77"/>
                <a:gd name="T3" fmla="*/ 60 h 77"/>
                <a:gd name="T4" fmla="*/ 0 w 77"/>
                <a:gd name="T5" fmla="*/ 17 h 77"/>
                <a:gd name="T6" fmla="*/ 17 w 77"/>
                <a:gd name="T7" fmla="*/ 0 h 77"/>
                <a:gd name="T8" fmla="*/ 60 w 77"/>
                <a:gd name="T9" fmla="*/ 0 h 77"/>
                <a:gd name="T10" fmla="*/ 77 w 77"/>
                <a:gd name="T11" fmla="*/ 17 h 77"/>
                <a:gd name="T12" fmla="*/ 60 w 77"/>
                <a:gd name="T13" fmla="*/ 34 h 77"/>
                <a:gd name="T14" fmla="*/ 34 w 77"/>
                <a:gd name="T15" fmla="*/ 34 h 77"/>
                <a:gd name="T16" fmla="*/ 34 w 77"/>
                <a:gd name="T17" fmla="*/ 60 h 77"/>
                <a:gd name="T18" fmla="*/ 17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17" y="77"/>
                  </a:moveTo>
                  <a:cubicBezTo>
                    <a:pt x="8" y="77"/>
                    <a:pt x="0" y="69"/>
                    <a:pt x="0" y="60"/>
                  </a:cubicBezTo>
                  <a:cubicBezTo>
                    <a:pt x="0" y="17"/>
                    <a:pt x="0" y="17"/>
                    <a:pt x="0" y="17"/>
                  </a:cubicBezTo>
                  <a:cubicBezTo>
                    <a:pt x="0" y="8"/>
                    <a:pt x="8" y="0"/>
                    <a:pt x="17" y="0"/>
                  </a:cubicBezTo>
                  <a:cubicBezTo>
                    <a:pt x="60" y="0"/>
                    <a:pt x="60" y="0"/>
                    <a:pt x="60" y="0"/>
                  </a:cubicBezTo>
                  <a:cubicBezTo>
                    <a:pt x="69" y="0"/>
                    <a:pt x="77" y="8"/>
                    <a:pt x="77" y="17"/>
                  </a:cubicBezTo>
                  <a:cubicBezTo>
                    <a:pt x="77" y="27"/>
                    <a:pt x="69" y="34"/>
                    <a:pt x="60" y="34"/>
                  </a:cubicBezTo>
                  <a:cubicBezTo>
                    <a:pt x="34" y="34"/>
                    <a:pt x="34" y="34"/>
                    <a:pt x="34" y="34"/>
                  </a:cubicBezTo>
                  <a:cubicBezTo>
                    <a:pt x="34" y="60"/>
                    <a:pt x="34" y="60"/>
                    <a:pt x="34" y="60"/>
                  </a:cubicBezTo>
                  <a:cubicBezTo>
                    <a:pt x="34" y="69"/>
                    <a:pt x="27" y="77"/>
                    <a:pt x="17"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72" name="Freeform 276"/>
            <p:cNvSpPr>
              <a:spLocks noEditPoints="1"/>
            </p:cNvSpPr>
            <p:nvPr/>
          </p:nvSpPr>
          <p:spPr bwMode="auto">
            <a:xfrm>
              <a:off x="13989051" y="1466850"/>
              <a:ext cx="3433763" cy="127000"/>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73" name="Freeform 277"/>
            <p:cNvSpPr>
              <a:spLocks/>
            </p:cNvSpPr>
            <p:nvPr/>
          </p:nvSpPr>
          <p:spPr bwMode="auto">
            <a:xfrm>
              <a:off x="17956213" y="1466850"/>
              <a:ext cx="288925" cy="288925"/>
            </a:xfrm>
            <a:custGeom>
              <a:avLst/>
              <a:gdLst>
                <a:gd name="T0" fmla="*/ 60 w 77"/>
                <a:gd name="T1" fmla="*/ 77 h 77"/>
                <a:gd name="T2" fmla="*/ 43 w 77"/>
                <a:gd name="T3" fmla="*/ 60 h 77"/>
                <a:gd name="T4" fmla="*/ 43 w 77"/>
                <a:gd name="T5" fmla="*/ 34 h 77"/>
                <a:gd name="T6" fmla="*/ 17 w 77"/>
                <a:gd name="T7" fmla="*/ 34 h 77"/>
                <a:gd name="T8" fmla="*/ 0 w 77"/>
                <a:gd name="T9" fmla="*/ 17 h 77"/>
                <a:gd name="T10" fmla="*/ 17 w 77"/>
                <a:gd name="T11" fmla="*/ 0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51" y="77"/>
                    <a:pt x="43" y="69"/>
                    <a:pt x="43" y="60"/>
                  </a:cubicBezTo>
                  <a:cubicBezTo>
                    <a:pt x="43" y="34"/>
                    <a:pt x="43" y="34"/>
                    <a:pt x="43" y="34"/>
                  </a:cubicBezTo>
                  <a:cubicBezTo>
                    <a:pt x="17" y="34"/>
                    <a:pt x="17" y="34"/>
                    <a:pt x="17" y="34"/>
                  </a:cubicBezTo>
                  <a:cubicBezTo>
                    <a:pt x="8" y="34"/>
                    <a:pt x="0" y="27"/>
                    <a:pt x="0" y="17"/>
                  </a:cubicBezTo>
                  <a:cubicBezTo>
                    <a:pt x="0" y="8"/>
                    <a:pt x="8" y="0"/>
                    <a:pt x="17" y="0"/>
                  </a:cubicBezTo>
                  <a:cubicBezTo>
                    <a:pt x="60" y="0"/>
                    <a:pt x="60" y="0"/>
                    <a:pt x="60" y="0"/>
                  </a:cubicBezTo>
                  <a:cubicBezTo>
                    <a:pt x="70" y="0"/>
                    <a:pt x="77" y="8"/>
                    <a:pt x="77" y="17"/>
                  </a:cubicBezTo>
                  <a:cubicBezTo>
                    <a:pt x="77" y="60"/>
                    <a:pt x="77" y="60"/>
                    <a:pt x="77" y="60"/>
                  </a:cubicBezTo>
                  <a:cubicBezTo>
                    <a:pt x="77" y="69"/>
                    <a:pt x="70" y="77"/>
                    <a:pt x="60"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74" name="Freeform 278"/>
            <p:cNvSpPr>
              <a:spLocks noEditPoints="1"/>
            </p:cNvSpPr>
            <p:nvPr/>
          </p:nvSpPr>
          <p:spPr bwMode="auto">
            <a:xfrm>
              <a:off x="18116551" y="2266950"/>
              <a:ext cx="128588"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75" name="Freeform 279"/>
            <p:cNvSpPr>
              <a:spLocks/>
            </p:cNvSpPr>
            <p:nvPr/>
          </p:nvSpPr>
          <p:spPr bwMode="auto">
            <a:xfrm>
              <a:off x="18481676" y="620713"/>
              <a:ext cx="608013" cy="5989637"/>
            </a:xfrm>
            <a:custGeom>
              <a:avLst/>
              <a:gdLst>
                <a:gd name="T0" fmla="*/ 0 w 383"/>
                <a:gd name="T1" fmla="*/ 3773 h 3773"/>
                <a:gd name="T2" fmla="*/ 383 w 383"/>
                <a:gd name="T3" fmla="*/ 3380 h 3773"/>
                <a:gd name="T4" fmla="*/ 383 w 383"/>
                <a:gd name="T5" fmla="*/ 2040 h 3773"/>
                <a:gd name="T6" fmla="*/ 383 w 383"/>
                <a:gd name="T7" fmla="*/ 0 h 3773"/>
                <a:gd name="T8" fmla="*/ 0 w 383"/>
                <a:gd name="T9" fmla="*/ 393 h 3773"/>
                <a:gd name="T10" fmla="*/ 0 w 383"/>
                <a:gd name="T11" fmla="*/ 3773 h 3773"/>
              </a:gdLst>
              <a:ahLst/>
              <a:cxnLst>
                <a:cxn ang="0">
                  <a:pos x="T0" y="T1"/>
                </a:cxn>
                <a:cxn ang="0">
                  <a:pos x="T2" y="T3"/>
                </a:cxn>
                <a:cxn ang="0">
                  <a:pos x="T4" y="T5"/>
                </a:cxn>
                <a:cxn ang="0">
                  <a:pos x="T6" y="T7"/>
                </a:cxn>
                <a:cxn ang="0">
                  <a:pos x="T8" y="T9"/>
                </a:cxn>
                <a:cxn ang="0">
                  <a:pos x="T10" y="T11"/>
                </a:cxn>
              </a:cxnLst>
              <a:rect l="0" t="0" r="r" b="b"/>
              <a:pathLst>
                <a:path w="383" h="3773">
                  <a:moveTo>
                    <a:pt x="0" y="3773"/>
                  </a:moveTo>
                  <a:lnTo>
                    <a:pt x="383" y="3380"/>
                  </a:lnTo>
                  <a:lnTo>
                    <a:pt x="383" y="2040"/>
                  </a:lnTo>
                  <a:lnTo>
                    <a:pt x="383" y="0"/>
                  </a:lnTo>
                  <a:lnTo>
                    <a:pt x="0" y="393"/>
                  </a:lnTo>
                  <a:lnTo>
                    <a:pt x="0" y="3773"/>
                  </a:lnTo>
                  <a:close/>
                </a:path>
              </a:pathLst>
            </a:custGeom>
            <a:solidFill>
              <a:srgbClr val="B74F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76" name="Rectangle 280"/>
            <p:cNvSpPr>
              <a:spLocks noChangeArrowheads="1"/>
            </p:cNvSpPr>
            <p:nvPr/>
          </p:nvSpPr>
          <p:spPr bwMode="auto">
            <a:xfrm>
              <a:off x="14184313" y="2511425"/>
              <a:ext cx="1525588"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77" name="Rectangle 281"/>
            <p:cNvSpPr>
              <a:spLocks noChangeArrowheads="1"/>
            </p:cNvSpPr>
            <p:nvPr/>
          </p:nvSpPr>
          <p:spPr bwMode="auto">
            <a:xfrm>
              <a:off x="15998826" y="2511425"/>
              <a:ext cx="1246188"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78" name="Rectangle 282"/>
            <p:cNvSpPr>
              <a:spLocks noChangeArrowheads="1"/>
            </p:cNvSpPr>
            <p:nvPr/>
          </p:nvSpPr>
          <p:spPr bwMode="auto">
            <a:xfrm>
              <a:off x="14184313" y="4603750"/>
              <a:ext cx="1525588" cy="7556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79" name="Rectangle 283"/>
            <p:cNvSpPr>
              <a:spLocks noChangeArrowheads="1"/>
            </p:cNvSpPr>
            <p:nvPr/>
          </p:nvSpPr>
          <p:spPr bwMode="auto">
            <a:xfrm>
              <a:off x="15998826" y="4603750"/>
              <a:ext cx="1246188" cy="7556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80" name="Rectangle 284"/>
            <p:cNvSpPr>
              <a:spLocks noChangeArrowheads="1"/>
            </p:cNvSpPr>
            <p:nvPr/>
          </p:nvSpPr>
          <p:spPr bwMode="auto">
            <a:xfrm>
              <a:off x="14184313" y="3562350"/>
              <a:ext cx="500063"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81" name="Rectangle 285"/>
            <p:cNvSpPr>
              <a:spLocks noChangeArrowheads="1"/>
            </p:cNvSpPr>
            <p:nvPr/>
          </p:nvSpPr>
          <p:spPr bwMode="auto">
            <a:xfrm>
              <a:off x="16460788" y="3562350"/>
              <a:ext cx="784225"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82" name="Rectangle 286"/>
            <p:cNvSpPr>
              <a:spLocks noChangeArrowheads="1"/>
            </p:cNvSpPr>
            <p:nvPr/>
          </p:nvSpPr>
          <p:spPr bwMode="auto">
            <a:xfrm>
              <a:off x="14946313" y="3562350"/>
              <a:ext cx="1250950"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grpSp>
      <p:pic>
        <p:nvPicPr>
          <p:cNvPr id="83" name="Picture 82"/>
          <p:cNvPicPr>
            <a:picLocks noChangeAspect="1"/>
          </p:cNvPicPr>
          <p:nvPr/>
        </p:nvPicPr>
        <p:blipFill>
          <a:blip r:embed="rId4"/>
          <a:stretch>
            <a:fillRect/>
          </a:stretch>
        </p:blipFill>
        <p:spPr>
          <a:xfrm>
            <a:off x="2609366" y="5088802"/>
            <a:ext cx="186510" cy="201517"/>
          </a:xfrm>
          <a:prstGeom prst="rect">
            <a:avLst/>
          </a:prstGeom>
        </p:spPr>
      </p:pic>
      <p:pic>
        <p:nvPicPr>
          <p:cNvPr id="84" name="Picture 83"/>
          <p:cNvPicPr>
            <a:picLocks noChangeAspect="1"/>
          </p:cNvPicPr>
          <p:nvPr/>
        </p:nvPicPr>
        <p:blipFill>
          <a:blip r:embed="rId5"/>
          <a:stretch>
            <a:fillRect/>
          </a:stretch>
        </p:blipFill>
        <p:spPr>
          <a:xfrm>
            <a:off x="2592689" y="4487789"/>
            <a:ext cx="184735" cy="199599"/>
          </a:xfrm>
          <a:prstGeom prst="rect">
            <a:avLst/>
          </a:prstGeom>
        </p:spPr>
      </p:pic>
      <p:grpSp>
        <p:nvGrpSpPr>
          <p:cNvPr id="85" name="Group 84"/>
          <p:cNvGrpSpPr>
            <a:grpSpLocks noChangeAspect="1"/>
          </p:cNvGrpSpPr>
          <p:nvPr/>
        </p:nvGrpSpPr>
        <p:grpSpPr>
          <a:xfrm>
            <a:off x="4168110" y="4227498"/>
            <a:ext cx="297360" cy="297256"/>
            <a:chOff x="12923838" y="1187450"/>
            <a:chExt cx="4484688" cy="4483101"/>
          </a:xfrm>
        </p:grpSpPr>
        <p:sp>
          <p:nvSpPr>
            <p:cNvPr id="86" name="Freeform 136"/>
            <p:cNvSpPr>
              <a:spLocks/>
            </p:cNvSpPr>
            <p:nvPr/>
          </p:nvSpPr>
          <p:spPr bwMode="auto">
            <a:xfrm>
              <a:off x="12923838" y="1187450"/>
              <a:ext cx="4484688" cy="4483100"/>
            </a:xfrm>
            <a:custGeom>
              <a:avLst/>
              <a:gdLst>
                <a:gd name="T0" fmla="*/ 1034 w 1193"/>
                <a:gd name="T1" fmla="*/ 162 h 1193"/>
                <a:gd name="T2" fmla="*/ 645 w 1193"/>
                <a:gd name="T3" fmla="*/ 0 h 1193"/>
                <a:gd name="T4" fmla="*/ 259 w 1193"/>
                <a:gd name="T5" fmla="*/ 159 h 1193"/>
                <a:gd name="T6" fmla="*/ 258 w 1193"/>
                <a:gd name="T7" fmla="*/ 159 h 1193"/>
                <a:gd name="T8" fmla="*/ 159 w 1193"/>
                <a:gd name="T9" fmla="*/ 258 h 1193"/>
                <a:gd name="T10" fmla="*/ 160 w 1193"/>
                <a:gd name="T11" fmla="*/ 258 h 1193"/>
                <a:gd name="T12" fmla="*/ 0 w 1193"/>
                <a:gd name="T13" fmla="*/ 645 h 1193"/>
                <a:gd name="T14" fmla="*/ 163 w 1193"/>
                <a:gd name="T15" fmla="*/ 1034 h 1193"/>
                <a:gd name="T16" fmla="*/ 548 w 1193"/>
                <a:gd name="T17" fmla="*/ 1193 h 1193"/>
                <a:gd name="T18" fmla="*/ 940 w 1193"/>
                <a:gd name="T19" fmla="*/ 1028 h 1193"/>
                <a:gd name="T20" fmla="*/ 1053 w 1193"/>
                <a:gd name="T21" fmla="*/ 913 h 1193"/>
                <a:gd name="T22" fmla="*/ 1193 w 1193"/>
                <a:gd name="T23" fmla="*/ 548 h 1193"/>
                <a:gd name="T24" fmla="*/ 1034 w 1193"/>
                <a:gd name="T25" fmla="*/ 162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3" h="1193">
                  <a:moveTo>
                    <a:pt x="1034" y="162"/>
                  </a:moveTo>
                  <a:cubicBezTo>
                    <a:pt x="935" y="62"/>
                    <a:pt x="797" y="0"/>
                    <a:pt x="645" y="0"/>
                  </a:cubicBezTo>
                  <a:cubicBezTo>
                    <a:pt x="494" y="0"/>
                    <a:pt x="358" y="61"/>
                    <a:pt x="259" y="159"/>
                  </a:cubicBezTo>
                  <a:cubicBezTo>
                    <a:pt x="258" y="159"/>
                    <a:pt x="258" y="159"/>
                    <a:pt x="258" y="159"/>
                  </a:cubicBezTo>
                  <a:cubicBezTo>
                    <a:pt x="159" y="258"/>
                    <a:pt x="159" y="258"/>
                    <a:pt x="159" y="258"/>
                  </a:cubicBezTo>
                  <a:cubicBezTo>
                    <a:pt x="160" y="258"/>
                    <a:pt x="160" y="258"/>
                    <a:pt x="160" y="258"/>
                  </a:cubicBezTo>
                  <a:cubicBezTo>
                    <a:pt x="61" y="357"/>
                    <a:pt x="0" y="494"/>
                    <a:pt x="0" y="645"/>
                  </a:cubicBezTo>
                  <a:cubicBezTo>
                    <a:pt x="0" y="797"/>
                    <a:pt x="62" y="935"/>
                    <a:pt x="163" y="1034"/>
                  </a:cubicBezTo>
                  <a:cubicBezTo>
                    <a:pt x="262" y="1132"/>
                    <a:pt x="398" y="1193"/>
                    <a:pt x="548" y="1193"/>
                  </a:cubicBezTo>
                  <a:cubicBezTo>
                    <a:pt x="702" y="1193"/>
                    <a:pt x="840" y="1130"/>
                    <a:pt x="940" y="1028"/>
                  </a:cubicBezTo>
                  <a:cubicBezTo>
                    <a:pt x="1053" y="913"/>
                    <a:pt x="1053" y="913"/>
                    <a:pt x="1053" y="913"/>
                  </a:cubicBezTo>
                  <a:cubicBezTo>
                    <a:pt x="1140" y="816"/>
                    <a:pt x="1193" y="688"/>
                    <a:pt x="1193" y="548"/>
                  </a:cubicBezTo>
                  <a:cubicBezTo>
                    <a:pt x="1193" y="398"/>
                    <a:pt x="1132" y="261"/>
                    <a:pt x="1034" y="162"/>
                  </a:cubicBezTo>
                  <a:close/>
                </a:path>
              </a:pathLst>
            </a:custGeom>
            <a:solidFill>
              <a:srgbClr val="C6C6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87" name="Freeform 137"/>
            <p:cNvSpPr>
              <a:spLocks/>
            </p:cNvSpPr>
            <p:nvPr/>
          </p:nvSpPr>
          <p:spPr bwMode="auto">
            <a:xfrm>
              <a:off x="12923838" y="1187450"/>
              <a:ext cx="3887788" cy="3886200"/>
            </a:xfrm>
            <a:custGeom>
              <a:avLst/>
              <a:gdLst>
                <a:gd name="T0" fmla="*/ 645 w 1034"/>
                <a:gd name="T1" fmla="*/ 0 h 1034"/>
                <a:gd name="T2" fmla="*/ 259 w 1034"/>
                <a:gd name="T3" fmla="*/ 159 h 1034"/>
                <a:gd name="T4" fmla="*/ 258 w 1034"/>
                <a:gd name="T5" fmla="*/ 159 h 1034"/>
                <a:gd name="T6" fmla="*/ 159 w 1034"/>
                <a:gd name="T7" fmla="*/ 258 h 1034"/>
                <a:gd name="T8" fmla="*/ 160 w 1034"/>
                <a:gd name="T9" fmla="*/ 258 h 1034"/>
                <a:gd name="T10" fmla="*/ 0 w 1034"/>
                <a:gd name="T11" fmla="*/ 645 h 1034"/>
                <a:gd name="T12" fmla="*/ 163 w 1034"/>
                <a:gd name="T13" fmla="*/ 1034 h 1034"/>
                <a:gd name="T14" fmla="*/ 1034 w 1034"/>
                <a:gd name="T15" fmla="*/ 162 h 1034"/>
                <a:gd name="T16" fmla="*/ 645 w 1034"/>
                <a:gd name="T17" fmla="*/ 0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4" h="1034">
                  <a:moveTo>
                    <a:pt x="645" y="0"/>
                  </a:moveTo>
                  <a:cubicBezTo>
                    <a:pt x="494" y="0"/>
                    <a:pt x="358" y="61"/>
                    <a:pt x="259" y="159"/>
                  </a:cubicBezTo>
                  <a:cubicBezTo>
                    <a:pt x="258" y="159"/>
                    <a:pt x="258" y="159"/>
                    <a:pt x="258" y="159"/>
                  </a:cubicBezTo>
                  <a:cubicBezTo>
                    <a:pt x="159" y="258"/>
                    <a:pt x="159" y="258"/>
                    <a:pt x="159" y="258"/>
                  </a:cubicBezTo>
                  <a:cubicBezTo>
                    <a:pt x="160" y="258"/>
                    <a:pt x="160" y="258"/>
                    <a:pt x="160" y="258"/>
                  </a:cubicBezTo>
                  <a:cubicBezTo>
                    <a:pt x="61" y="357"/>
                    <a:pt x="0" y="494"/>
                    <a:pt x="0" y="645"/>
                  </a:cubicBezTo>
                  <a:cubicBezTo>
                    <a:pt x="0" y="797"/>
                    <a:pt x="62" y="935"/>
                    <a:pt x="163" y="1034"/>
                  </a:cubicBezTo>
                  <a:cubicBezTo>
                    <a:pt x="1034" y="162"/>
                    <a:pt x="1034" y="162"/>
                    <a:pt x="1034" y="162"/>
                  </a:cubicBezTo>
                  <a:cubicBezTo>
                    <a:pt x="935" y="62"/>
                    <a:pt x="797" y="0"/>
                    <a:pt x="645" y="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88" name="Freeform 138"/>
            <p:cNvSpPr>
              <a:spLocks/>
            </p:cNvSpPr>
            <p:nvPr/>
          </p:nvSpPr>
          <p:spPr bwMode="auto">
            <a:xfrm>
              <a:off x="13536613" y="1795463"/>
              <a:ext cx="3871913" cy="3875088"/>
            </a:xfrm>
            <a:custGeom>
              <a:avLst/>
              <a:gdLst>
                <a:gd name="T0" fmla="*/ 0 w 1030"/>
                <a:gd name="T1" fmla="*/ 872 h 1031"/>
                <a:gd name="T2" fmla="*/ 385 w 1030"/>
                <a:gd name="T3" fmla="*/ 1031 h 1031"/>
                <a:gd name="T4" fmla="*/ 777 w 1030"/>
                <a:gd name="T5" fmla="*/ 866 h 1031"/>
                <a:gd name="T6" fmla="*/ 890 w 1030"/>
                <a:gd name="T7" fmla="*/ 751 h 1031"/>
                <a:gd name="T8" fmla="*/ 1021 w 1030"/>
                <a:gd name="T9" fmla="*/ 483 h 1031"/>
                <a:gd name="T10" fmla="*/ 1030 w 1030"/>
                <a:gd name="T11" fmla="*/ 386 h 1031"/>
                <a:gd name="T12" fmla="*/ 871 w 1030"/>
                <a:gd name="T13" fmla="*/ 0 h 1031"/>
                <a:gd name="T14" fmla="*/ 0 w 1030"/>
                <a:gd name="T15" fmla="*/ 872 h 10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031">
                  <a:moveTo>
                    <a:pt x="0" y="872"/>
                  </a:moveTo>
                  <a:cubicBezTo>
                    <a:pt x="99" y="970"/>
                    <a:pt x="235" y="1031"/>
                    <a:pt x="385" y="1031"/>
                  </a:cubicBezTo>
                  <a:cubicBezTo>
                    <a:pt x="539" y="1031"/>
                    <a:pt x="677" y="968"/>
                    <a:pt x="777" y="866"/>
                  </a:cubicBezTo>
                  <a:cubicBezTo>
                    <a:pt x="890" y="751"/>
                    <a:pt x="890" y="751"/>
                    <a:pt x="890" y="751"/>
                  </a:cubicBezTo>
                  <a:cubicBezTo>
                    <a:pt x="956" y="677"/>
                    <a:pt x="1003" y="585"/>
                    <a:pt x="1021" y="483"/>
                  </a:cubicBezTo>
                  <a:cubicBezTo>
                    <a:pt x="1027" y="451"/>
                    <a:pt x="1030" y="419"/>
                    <a:pt x="1030" y="386"/>
                  </a:cubicBezTo>
                  <a:cubicBezTo>
                    <a:pt x="1030" y="236"/>
                    <a:pt x="969" y="99"/>
                    <a:pt x="871" y="0"/>
                  </a:cubicBezTo>
                  <a:lnTo>
                    <a:pt x="0" y="872"/>
                  </a:lnTo>
                  <a:close/>
                </a:path>
              </a:pathLst>
            </a:custGeom>
            <a:solidFill>
              <a:srgbClr val="9D9D9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89" name="Freeform 139"/>
            <p:cNvSpPr>
              <a:spLocks/>
            </p:cNvSpPr>
            <p:nvPr/>
          </p:nvSpPr>
          <p:spPr bwMode="auto">
            <a:xfrm>
              <a:off x="12923838" y="1550988"/>
              <a:ext cx="4121150" cy="4119563"/>
            </a:xfrm>
            <a:custGeom>
              <a:avLst/>
              <a:gdLst>
                <a:gd name="T0" fmla="*/ 1096 w 1096"/>
                <a:gd name="T1" fmla="*/ 548 h 1096"/>
                <a:gd name="T2" fmla="*/ 646 w 1096"/>
                <a:gd name="T3" fmla="*/ 1087 h 1096"/>
                <a:gd name="T4" fmla="*/ 548 w 1096"/>
                <a:gd name="T5" fmla="*/ 1096 h 1096"/>
                <a:gd name="T6" fmla="*/ 0 w 1096"/>
                <a:gd name="T7" fmla="*/ 548 h 1096"/>
                <a:gd name="T8" fmla="*/ 548 w 1096"/>
                <a:gd name="T9" fmla="*/ 0 h 1096"/>
                <a:gd name="T10" fmla="*/ 1096 w 1096"/>
                <a:gd name="T11" fmla="*/ 548 h 1096"/>
              </a:gdLst>
              <a:ahLst/>
              <a:cxnLst>
                <a:cxn ang="0">
                  <a:pos x="T0" y="T1"/>
                </a:cxn>
                <a:cxn ang="0">
                  <a:pos x="T2" y="T3"/>
                </a:cxn>
                <a:cxn ang="0">
                  <a:pos x="T4" y="T5"/>
                </a:cxn>
                <a:cxn ang="0">
                  <a:pos x="T6" y="T7"/>
                </a:cxn>
                <a:cxn ang="0">
                  <a:pos x="T8" y="T9"/>
                </a:cxn>
                <a:cxn ang="0">
                  <a:pos x="T10" y="T11"/>
                </a:cxn>
              </a:cxnLst>
              <a:rect l="0" t="0" r="r" b="b"/>
              <a:pathLst>
                <a:path w="1096" h="1096">
                  <a:moveTo>
                    <a:pt x="1096" y="548"/>
                  </a:moveTo>
                  <a:cubicBezTo>
                    <a:pt x="1096" y="817"/>
                    <a:pt x="902" y="1041"/>
                    <a:pt x="646" y="1087"/>
                  </a:cubicBezTo>
                  <a:cubicBezTo>
                    <a:pt x="614" y="1093"/>
                    <a:pt x="581" y="1096"/>
                    <a:pt x="548" y="1096"/>
                  </a:cubicBezTo>
                  <a:cubicBezTo>
                    <a:pt x="246" y="1096"/>
                    <a:pt x="0" y="850"/>
                    <a:pt x="0" y="548"/>
                  </a:cubicBezTo>
                  <a:cubicBezTo>
                    <a:pt x="0" y="245"/>
                    <a:pt x="246" y="0"/>
                    <a:pt x="548" y="0"/>
                  </a:cubicBezTo>
                  <a:cubicBezTo>
                    <a:pt x="851" y="0"/>
                    <a:pt x="1096" y="245"/>
                    <a:pt x="1096" y="548"/>
                  </a:cubicBezTo>
                  <a:close/>
                </a:path>
              </a:pathLst>
            </a:custGeom>
            <a:solidFill>
              <a:srgbClr val="C6C6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90" name="Freeform 140"/>
            <p:cNvSpPr>
              <a:spLocks/>
            </p:cNvSpPr>
            <p:nvPr/>
          </p:nvSpPr>
          <p:spPr bwMode="auto">
            <a:xfrm>
              <a:off x="14439900" y="2058988"/>
              <a:ext cx="1093788" cy="1233488"/>
            </a:xfrm>
            <a:custGeom>
              <a:avLst/>
              <a:gdLst>
                <a:gd name="T0" fmla="*/ 229 w 689"/>
                <a:gd name="T1" fmla="*/ 777 h 777"/>
                <a:gd name="T2" fmla="*/ 229 w 689"/>
                <a:gd name="T3" fmla="*/ 346 h 777"/>
                <a:gd name="T4" fmla="*/ 0 w 689"/>
                <a:gd name="T5" fmla="*/ 346 h 777"/>
                <a:gd name="T6" fmla="*/ 343 w 689"/>
                <a:gd name="T7" fmla="*/ 0 h 777"/>
                <a:gd name="T8" fmla="*/ 689 w 689"/>
                <a:gd name="T9" fmla="*/ 346 h 777"/>
                <a:gd name="T10" fmla="*/ 459 w 689"/>
                <a:gd name="T11" fmla="*/ 346 h 777"/>
                <a:gd name="T12" fmla="*/ 459 w 689"/>
                <a:gd name="T13" fmla="*/ 777 h 777"/>
                <a:gd name="T14" fmla="*/ 229 w 689"/>
                <a:gd name="T15" fmla="*/ 777 h 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9" h="777">
                  <a:moveTo>
                    <a:pt x="229" y="777"/>
                  </a:moveTo>
                  <a:lnTo>
                    <a:pt x="229" y="346"/>
                  </a:lnTo>
                  <a:lnTo>
                    <a:pt x="0" y="346"/>
                  </a:lnTo>
                  <a:lnTo>
                    <a:pt x="343" y="0"/>
                  </a:lnTo>
                  <a:lnTo>
                    <a:pt x="689" y="346"/>
                  </a:lnTo>
                  <a:lnTo>
                    <a:pt x="459" y="346"/>
                  </a:lnTo>
                  <a:lnTo>
                    <a:pt x="459" y="777"/>
                  </a:lnTo>
                  <a:lnTo>
                    <a:pt x="229" y="777"/>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91" name="Freeform 141"/>
            <p:cNvSpPr>
              <a:spLocks/>
            </p:cNvSpPr>
            <p:nvPr/>
          </p:nvSpPr>
          <p:spPr bwMode="auto">
            <a:xfrm>
              <a:off x="14439900" y="3927475"/>
              <a:ext cx="1093788" cy="1231900"/>
            </a:xfrm>
            <a:custGeom>
              <a:avLst/>
              <a:gdLst>
                <a:gd name="T0" fmla="*/ 0 w 689"/>
                <a:gd name="T1" fmla="*/ 433 h 776"/>
                <a:gd name="T2" fmla="*/ 229 w 689"/>
                <a:gd name="T3" fmla="*/ 433 h 776"/>
                <a:gd name="T4" fmla="*/ 229 w 689"/>
                <a:gd name="T5" fmla="*/ 0 h 776"/>
                <a:gd name="T6" fmla="*/ 459 w 689"/>
                <a:gd name="T7" fmla="*/ 0 h 776"/>
                <a:gd name="T8" fmla="*/ 459 w 689"/>
                <a:gd name="T9" fmla="*/ 433 h 776"/>
                <a:gd name="T10" fmla="*/ 689 w 689"/>
                <a:gd name="T11" fmla="*/ 433 h 776"/>
                <a:gd name="T12" fmla="*/ 343 w 689"/>
                <a:gd name="T13" fmla="*/ 776 h 776"/>
                <a:gd name="T14" fmla="*/ 0 w 689"/>
                <a:gd name="T15" fmla="*/ 433 h 7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9" h="776">
                  <a:moveTo>
                    <a:pt x="0" y="433"/>
                  </a:moveTo>
                  <a:lnTo>
                    <a:pt x="229" y="433"/>
                  </a:lnTo>
                  <a:lnTo>
                    <a:pt x="229" y="0"/>
                  </a:lnTo>
                  <a:lnTo>
                    <a:pt x="459" y="0"/>
                  </a:lnTo>
                  <a:lnTo>
                    <a:pt x="459" y="433"/>
                  </a:lnTo>
                  <a:lnTo>
                    <a:pt x="689" y="433"/>
                  </a:lnTo>
                  <a:lnTo>
                    <a:pt x="343" y="776"/>
                  </a:lnTo>
                  <a:lnTo>
                    <a:pt x="0" y="433"/>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92" name="Freeform 142"/>
            <p:cNvSpPr>
              <a:spLocks/>
            </p:cNvSpPr>
            <p:nvPr/>
          </p:nvSpPr>
          <p:spPr bwMode="auto">
            <a:xfrm>
              <a:off x="13465175" y="3062288"/>
              <a:ext cx="1233488" cy="1093788"/>
            </a:xfrm>
            <a:custGeom>
              <a:avLst/>
              <a:gdLst>
                <a:gd name="T0" fmla="*/ 434 w 777"/>
                <a:gd name="T1" fmla="*/ 459 h 689"/>
                <a:gd name="T2" fmla="*/ 0 w 777"/>
                <a:gd name="T3" fmla="*/ 459 h 689"/>
                <a:gd name="T4" fmla="*/ 0 w 777"/>
                <a:gd name="T5" fmla="*/ 230 h 689"/>
                <a:gd name="T6" fmla="*/ 434 w 777"/>
                <a:gd name="T7" fmla="*/ 230 h 689"/>
                <a:gd name="T8" fmla="*/ 434 w 777"/>
                <a:gd name="T9" fmla="*/ 0 h 689"/>
                <a:gd name="T10" fmla="*/ 777 w 777"/>
                <a:gd name="T11" fmla="*/ 346 h 689"/>
                <a:gd name="T12" fmla="*/ 434 w 777"/>
                <a:gd name="T13" fmla="*/ 689 h 689"/>
                <a:gd name="T14" fmla="*/ 434 w 777"/>
                <a:gd name="T15" fmla="*/ 459 h 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689">
                  <a:moveTo>
                    <a:pt x="434" y="459"/>
                  </a:moveTo>
                  <a:lnTo>
                    <a:pt x="0" y="459"/>
                  </a:lnTo>
                  <a:lnTo>
                    <a:pt x="0" y="230"/>
                  </a:lnTo>
                  <a:lnTo>
                    <a:pt x="434" y="230"/>
                  </a:lnTo>
                  <a:lnTo>
                    <a:pt x="434" y="0"/>
                  </a:lnTo>
                  <a:lnTo>
                    <a:pt x="777" y="346"/>
                  </a:lnTo>
                  <a:lnTo>
                    <a:pt x="434" y="689"/>
                  </a:lnTo>
                  <a:lnTo>
                    <a:pt x="434" y="459"/>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93" name="Freeform 143"/>
            <p:cNvSpPr>
              <a:spLocks/>
            </p:cNvSpPr>
            <p:nvPr/>
          </p:nvSpPr>
          <p:spPr bwMode="auto">
            <a:xfrm>
              <a:off x="15270163" y="3062288"/>
              <a:ext cx="1236663" cy="1093788"/>
            </a:xfrm>
            <a:custGeom>
              <a:avLst/>
              <a:gdLst>
                <a:gd name="T0" fmla="*/ 0 w 779"/>
                <a:gd name="T1" fmla="*/ 346 h 689"/>
                <a:gd name="T2" fmla="*/ 346 w 779"/>
                <a:gd name="T3" fmla="*/ 0 h 689"/>
                <a:gd name="T4" fmla="*/ 346 w 779"/>
                <a:gd name="T5" fmla="*/ 230 h 689"/>
                <a:gd name="T6" fmla="*/ 779 w 779"/>
                <a:gd name="T7" fmla="*/ 230 h 689"/>
                <a:gd name="T8" fmla="*/ 779 w 779"/>
                <a:gd name="T9" fmla="*/ 459 h 689"/>
                <a:gd name="T10" fmla="*/ 346 w 779"/>
                <a:gd name="T11" fmla="*/ 459 h 689"/>
                <a:gd name="T12" fmla="*/ 346 w 779"/>
                <a:gd name="T13" fmla="*/ 689 h 689"/>
                <a:gd name="T14" fmla="*/ 0 w 779"/>
                <a:gd name="T15" fmla="*/ 346 h 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9" h="689">
                  <a:moveTo>
                    <a:pt x="0" y="346"/>
                  </a:moveTo>
                  <a:lnTo>
                    <a:pt x="346" y="0"/>
                  </a:lnTo>
                  <a:lnTo>
                    <a:pt x="346" y="230"/>
                  </a:lnTo>
                  <a:lnTo>
                    <a:pt x="779" y="230"/>
                  </a:lnTo>
                  <a:lnTo>
                    <a:pt x="779" y="459"/>
                  </a:lnTo>
                  <a:lnTo>
                    <a:pt x="346" y="459"/>
                  </a:lnTo>
                  <a:lnTo>
                    <a:pt x="346" y="689"/>
                  </a:lnTo>
                  <a:lnTo>
                    <a:pt x="0" y="346"/>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grpSp>
      <p:cxnSp>
        <p:nvCxnSpPr>
          <p:cNvPr id="94" name="Straight Connector 93"/>
          <p:cNvCxnSpPr/>
          <p:nvPr/>
        </p:nvCxnSpPr>
        <p:spPr>
          <a:xfrm>
            <a:off x="4425892" y="4361153"/>
            <a:ext cx="4419854" cy="13929"/>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flipH="1">
            <a:off x="2661226" y="5823037"/>
            <a:ext cx="680535" cy="177543"/>
          </a:xfrm>
          <a:prstGeom prst="rect">
            <a:avLst/>
          </a:prstGeom>
          <a:noFill/>
        </p:spPr>
        <p:txBody>
          <a:bodyPr wrap="none" lIns="0" tIns="0" rIns="0" bIns="0" rtlCol="0">
            <a:noAutofit/>
          </a:bodyPr>
          <a:lstStyle/>
          <a:p>
            <a:pPr>
              <a:lnSpc>
                <a:spcPct val="90000"/>
              </a:lnSpc>
            </a:pPr>
            <a:r>
              <a:rPr lang="en-US" sz="825" b="1"/>
              <a:t>Customer DC</a:t>
            </a:r>
          </a:p>
        </p:txBody>
      </p:sp>
      <p:pic>
        <p:nvPicPr>
          <p:cNvPr id="96" name="Picture 95"/>
          <p:cNvPicPr>
            <a:picLocks noChangeAspect="1"/>
          </p:cNvPicPr>
          <p:nvPr/>
        </p:nvPicPr>
        <p:blipFill>
          <a:blip r:embed="rId5"/>
          <a:stretch>
            <a:fillRect/>
          </a:stretch>
        </p:blipFill>
        <p:spPr>
          <a:xfrm>
            <a:off x="2072804" y="4497896"/>
            <a:ext cx="184735" cy="199599"/>
          </a:xfrm>
          <a:prstGeom prst="rect">
            <a:avLst/>
          </a:prstGeom>
        </p:spPr>
      </p:pic>
      <p:pic>
        <p:nvPicPr>
          <p:cNvPr id="97" name="Picture 96"/>
          <p:cNvPicPr>
            <a:picLocks noChangeAspect="1"/>
          </p:cNvPicPr>
          <p:nvPr/>
        </p:nvPicPr>
        <p:blipFill>
          <a:blip r:embed="rId4"/>
          <a:stretch>
            <a:fillRect/>
          </a:stretch>
        </p:blipFill>
        <p:spPr>
          <a:xfrm>
            <a:off x="2068263" y="5091163"/>
            <a:ext cx="186510" cy="201517"/>
          </a:xfrm>
          <a:prstGeom prst="rect">
            <a:avLst/>
          </a:prstGeom>
        </p:spPr>
      </p:pic>
      <p:pic>
        <p:nvPicPr>
          <p:cNvPr id="98" name="Picture 9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1639" y="4181263"/>
            <a:ext cx="265459" cy="318550"/>
          </a:xfrm>
          <a:prstGeom prst="rect">
            <a:avLst/>
          </a:prstGeom>
        </p:spPr>
      </p:pic>
      <p:sp>
        <p:nvSpPr>
          <p:cNvPr id="99" name="TextBox 98"/>
          <p:cNvSpPr txBox="1"/>
          <p:nvPr/>
        </p:nvSpPr>
        <p:spPr>
          <a:xfrm flipH="1">
            <a:off x="6919983" y="3815840"/>
            <a:ext cx="680535" cy="177543"/>
          </a:xfrm>
          <a:prstGeom prst="rect">
            <a:avLst/>
          </a:prstGeom>
          <a:noFill/>
        </p:spPr>
        <p:txBody>
          <a:bodyPr wrap="none" lIns="0" tIns="0" rIns="0" bIns="0" rtlCol="0">
            <a:noAutofit/>
          </a:bodyPr>
          <a:lstStyle/>
          <a:p>
            <a:pPr>
              <a:lnSpc>
                <a:spcPct val="90000"/>
              </a:lnSpc>
            </a:pPr>
            <a:r>
              <a:rPr lang="en-US" sz="825" b="1"/>
              <a:t>DX Location</a:t>
            </a:r>
          </a:p>
        </p:txBody>
      </p:sp>
      <p:sp>
        <p:nvSpPr>
          <p:cNvPr id="100" name="TextBox 99"/>
          <p:cNvSpPr txBox="1"/>
          <p:nvPr/>
        </p:nvSpPr>
        <p:spPr>
          <a:xfrm>
            <a:off x="7127985" y="4704849"/>
            <a:ext cx="628167" cy="204226"/>
          </a:xfrm>
          <a:prstGeom prst="rect">
            <a:avLst/>
          </a:prstGeom>
          <a:noFill/>
        </p:spPr>
        <p:txBody>
          <a:bodyPr wrap="none" lIns="0" tIns="0" rIns="0" bIns="0" rtlCol="0">
            <a:noAutofit/>
          </a:bodyPr>
          <a:lstStyle/>
          <a:p>
            <a:pPr algn="ctr">
              <a:lnSpc>
                <a:spcPct val="90000"/>
              </a:lnSpc>
            </a:pPr>
            <a:r>
              <a:rPr lang="en-US" sz="800" b="1"/>
              <a:t>AWS DX</a:t>
            </a:r>
          </a:p>
          <a:p>
            <a:pPr algn="ctr">
              <a:lnSpc>
                <a:spcPct val="90000"/>
              </a:lnSpc>
            </a:pPr>
            <a:r>
              <a:rPr lang="en-US" sz="800" b="1"/>
              <a:t>Router</a:t>
            </a:r>
          </a:p>
        </p:txBody>
      </p:sp>
      <p:sp>
        <p:nvSpPr>
          <p:cNvPr id="101" name="TextBox 100"/>
          <p:cNvSpPr txBox="1"/>
          <p:nvPr/>
        </p:nvSpPr>
        <p:spPr>
          <a:xfrm flipH="1">
            <a:off x="4394217" y="3260939"/>
            <a:ext cx="680535" cy="177543"/>
          </a:xfrm>
          <a:prstGeom prst="rect">
            <a:avLst/>
          </a:prstGeom>
          <a:noFill/>
        </p:spPr>
        <p:txBody>
          <a:bodyPr wrap="none" lIns="0" tIns="0" rIns="0" bIns="0" rtlCol="0">
            <a:noAutofit/>
          </a:bodyPr>
          <a:lstStyle/>
          <a:p>
            <a:pPr>
              <a:lnSpc>
                <a:spcPct val="90000"/>
              </a:lnSpc>
            </a:pPr>
            <a:r>
              <a:rPr lang="en-US" sz="825" b="1"/>
              <a:t>Customer</a:t>
            </a:r>
          </a:p>
          <a:p>
            <a:pPr>
              <a:lnSpc>
                <a:spcPct val="90000"/>
              </a:lnSpc>
            </a:pPr>
            <a:r>
              <a:rPr lang="en-US" sz="825" b="1"/>
              <a:t>Network</a:t>
            </a:r>
          </a:p>
        </p:txBody>
      </p:sp>
      <p:sp>
        <p:nvSpPr>
          <p:cNvPr id="102" name="TextBox 101">
            <a:extLst>
              <a:ext uri="{FF2B5EF4-FFF2-40B4-BE49-F238E27FC236}">
                <a16:creationId xmlns:a16="http://schemas.microsoft.com/office/drawing/2014/main" id="{6D1C35EF-5003-4DA6-9FCD-139FBFA5E8F1}"/>
              </a:ext>
            </a:extLst>
          </p:cNvPr>
          <p:cNvSpPr txBox="1"/>
          <p:nvPr/>
        </p:nvSpPr>
        <p:spPr>
          <a:xfrm>
            <a:off x="7864956" y="4405174"/>
            <a:ext cx="698509" cy="153795"/>
          </a:xfrm>
          <a:prstGeom prst="rect">
            <a:avLst/>
          </a:prstGeom>
          <a:solidFill>
            <a:schemeClr val="bg1"/>
          </a:solidFill>
        </p:spPr>
        <p:txBody>
          <a:bodyPr wrap="none" lIns="0" tIns="0" rIns="0" bIns="0" rtlCol="0">
            <a:noAutofit/>
          </a:bodyPr>
          <a:lstStyle/>
          <a:p>
            <a:pPr algn="ctr">
              <a:lnSpc>
                <a:spcPct val="90000"/>
              </a:lnSpc>
            </a:pPr>
            <a:r>
              <a:rPr lang="en-US" sz="800" b="1">
                <a:solidFill>
                  <a:srgbClr val="0070C0"/>
                </a:solidFill>
              </a:rPr>
              <a:t>Private VIF</a:t>
            </a:r>
          </a:p>
        </p:txBody>
      </p:sp>
      <p:grpSp>
        <p:nvGrpSpPr>
          <p:cNvPr id="103" name="Group 102">
            <a:extLst>
              <a:ext uri="{FF2B5EF4-FFF2-40B4-BE49-F238E27FC236}">
                <a16:creationId xmlns:a16="http://schemas.microsoft.com/office/drawing/2014/main" id="{41E04265-45D1-4802-BCEB-16E6FE452C39}"/>
              </a:ext>
            </a:extLst>
          </p:cNvPr>
          <p:cNvGrpSpPr/>
          <p:nvPr/>
        </p:nvGrpSpPr>
        <p:grpSpPr>
          <a:xfrm>
            <a:off x="1543105" y="3049007"/>
            <a:ext cx="538129" cy="432312"/>
            <a:chOff x="3960813" y="4640263"/>
            <a:chExt cx="5308600" cy="3151188"/>
          </a:xfrm>
        </p:grpSpPr>
        <p:sp>
          <p:nvSpPr>
            <p:cNvPr id="104" name="Freeform 23">
              <a:extLst>
                <a:ext uri="{FF2B5EF4-FFF2-40B4-BE49-F238E27FC236}">
                  <a16:creationId xmlns:a16="http://schemas.microsoft.com/office/drawing/2014/main" id="{B4FF264B-99CD-4BAE-814E-8252424D08C5}"/>
                </a:ext>
              </a:extLst>
            </p:cNvPr>
            <p:cNvSpPr>
              <a:spLocks/>
            </p:cNvSpPr>
            <p:nvPr/>
          </p:nvSpPr>
          <p:spPr bwMode="auto">
            <a:xfrm>
              <a:off x="3960813" y="4640263"/>
              <a:ext cx="5308600" cy="3151188"/>
            </a:xfrm>
            <a:custGeom>
              <a:avLst/>
              <a:gdLst>
                <a:gd name="T0" fmla="*/ 553 w 3344"/>
                <a:gd name="T1" fmla="*/ 201 h 1985"/>
                <a:gd name="T2" fmla="*/ 553 w 3344"/>
                <a:gd name="T3" fmla="*/ 717 h 1985"/>
                <a:gd name="T4" fmla="*/ 553 w 3344"/>
                <a:gd name="T5" fmla="*/ 730 h 1985"/>
                <a:gd name="T6" fmla="*/ 553 w 3344"/>
                <a:gd name="T7" fmla="*/ 776 h 1985"/>
                <a:gd name="T8" fmla="*/ 553 w 3344"/>
                <a:gd name="T9" fmla="*/ 1217 h 1985"/>
                <a:gd name="T10" fmla="*/ 553 w 3344"/>
                <a:gd name="T11" fmla="*/ 1434 h 1985"/>
                <a:gd name="T12" fmla="*/ 494 w 3344"/>
                <a:gd name="T13" fmla="*/ 1434 h 1985"/>
                <a:gd name="T14" fmla="*/ 0 w 3344"/>
                <a:gd name="T15" fmla="*/ 1929 h 1985"/>
                <a:gd name="T16" fmla="*/ 0 w 3344"/>
                <a:gd name="T17" fmla="*/ 1985 h 1985"/>
                <a:gd name="T18" fmla="*/ 2850 w 3344"/>
                <a:gd name="T19" fmla="*/ 1985 h 1985"/>
                <a:gd name="T20" fmla="*/ 3344 w 3344"/>
                <a:gd name="T21" fmla="*/ 1493 h 1985"/>
                <a:gd name="T22" fmla="*/ 3344 w 3344"/>
                <a:gd name="T23" fmla="*/ 1434 h 1985"/>
                <a:gd name="T24" fmla="*/ 2874 w 3344"/>
                <a:gd name="T25" fmla="*/ 1434 h 1985"/>
                <a:gd name="T26" fmla="*/ 2874 w 3344"/>
                <a:gd name="T27" fmla="*/ 0 h 1985"/>
                <a:gd name="T28" fmla="*/ 750 w 3344"/>
                <a:gd name="T29" fmla="*/ 0 h 1985"/>
                <a:gd name="T30" fmla="*/ 553 w 3344"/>
                <a:gd name="T31" fmla="*/ 201 h 1985"/>
                <a:gd name="T32" fmla="*/ 553 w 3344"/>
                <a:gd name="T33" fmla="*/ 201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44" h="1985">
                  <a:moveTo>
                    <a:pt x="553" y="201"/>
                  </a:moveTo>
                  <a:lnTo>
                    <a:pt x="553" y="717"/>
                  </a:lnTo>
                  <a:lnTo>
                    <a:pt x="553" y="730"/>
                  </a:lnTo>
                  <a:lnTo>
                    <a:pt x="553" y="776"/>
                  </a:lnTo>
                  <a:lnTo>
                    <a:pt x="553" y="1217"/>
                  </a:lnTo>
                  <a:lnTo>
                    <a:pt x="553" y="1434"/>
                  </a:lnTo>
                  <a:lnTo>
                    <a:pt x="494" y="1434"/>
                  </a:lnTo>
                  <a:lnTo>
                    <a:pt x="0" y="1929"/>
                  </a:lnTo>
                  <a:lnTo>
                    <a:pt x="0" y="1985"/>
                  </a:lnTo>
                  <a:lnTo>
                    <a:pt x="2850" y="1985"/>
                  </a:lnTo>
                  <a:lnTo>
                    <a:pt x="3344" y="1493"/>
                  </a:lnTo>
                  <a:lnTo>
                    <a:pt x="3344" y="1434"/>
                  </a:lnTo>
                  <a:lnTo>
                    <a:pt x="2874" y="1434"/>
                  </a:lnTo>
                  <a:lnTo>
                    <a:pt x="2874" y="0"/>
                  </a:lnTo>
                  <a:lnTo>
                    <a:pt x="750" y="0"/>
                  </a:lnTo>
                  <a:lnTo>
                    <a:pt x="553" y="201"/>
                  </a:lnTo>
                  <a:lnTo>
                    <a:pt x="553" y="20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05" name="Freeform 24">
              <a:extLst>
                <a:ext uri="{FF2B5EF4-FFF2-40B4-BE49-F238E27FC236}">
                  <a16:creationId xmlns:a16="http://schemas.microsoft.com/office/drawing/2014/main" id="{D2BC2DDF-3277-434E-9356-DE7427E708FE}"/>
                </a:ext>
              </a:extLst>
            </p:cNvPr>
            <p:cNvSpPr>
              <a:spLocks/>
            </p:cNvSpPr>
            <p:nvPr/>
          </p:nvSpPr>
          <p:spPr bwMode="auto">
            <a:xfrm>
              <a:off x="3960813" y="6916738"/>
              <a:ext cx="5308600" cy="785813"/>
            </a:xfrm>
            <a:custGeom>
              <a:avLst/>
              <a:gdLst>
                <a:gd name="T0" fmla="*/ 3344 w 3344"/>
                <a:gd name="T1" fmla="*/ 0 h 495"/>
                <a:gd name="T2" fmla="*/ 494 w 3344"/>
                <a:gd name="T3" fmla="*/ 0 h 495"/>
                <a:gd name="T4" fmla="*/ 0 w 3344"/>
                <a:gd name="T5" fmla="*/ 495 h 495"/>
                <a:gd name="T6" fmla="*/ 2850 w 3344"/>
                <a:gd name="T7" fmla="*/ 495 h 495"/>
                <a:gd name="T8" fmla="*/ 3344 w 3344"/>
                <a:gd name="T9" fmla="*/ 0 h 495"/>
              </a:gdLst>
              <a:ahLst/>
              <a:cxnLst>
                <a:cxn ang="0">
                  <a:pos x="T0" y="T1"/>
                </a:cxn>
                <a:cxn ang="0">
                  <a:pos x="T2" y="T3"/>
                </a:cxn>
                <a:cxn ang="0">
                  <a:pos x="T4" y="T5"/>
                </a:cxn>
                <a:cxn ang="0">
                  <a:pos x="T6" y="T7"/>
                </a:cxn>
                <a:cxn ang="0">
                  <a:pos x="T8" y="T9"/>
                </a:cxn>
              </a:cxnLst>
              <a:rect l="0" t="0" r="r" b="b"/>
              <a:pathLst>
                <a:path w="3344" h="495">
                  <a:moveTo>
                    <a:pt x="3344" y="0"/>
                  </a:moveTo>
                  <a:lnTo>
                    <a:pt x="494" y="0"/>
                  </a:lnTo>
                  <a:lnTo>
                    <a:pt x="0" y="495"/>
                  </a:lnTo>
                  <a:lnTo>
                    <a:pt x="2850" y="495"/>
                  </a:lnTo>
                  <a:lnTo>
                    <a:pt x="334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06" name="Rectangle 25">
              <a:extLst>
                <a:ext uri="{FF2B5EF4-FFF2-40B4-BE49-F238E27FC236}">
                  <a16:creationId xmlns:a16="http://schemas.microsoft.com/office/drawing/2014/main" id="{1322816E-0086-4A70-9C1F-27A81FC816AB}"/>
                </a:ext>
              </a:extLst>
            </p:cNvPr>
            <p:cNvSpPr>
              <a:spLocks noChangeArrowheads="1"/>
            </p:cNvSpPr>
            <p:nvPr/>
          </p:nvSpPr>
          <p:spPr bwMode="auto">
            <a:xfrm>
              <a:off x="3960813" y="7702550"/>
              <a:ext cx="4524375" cy="88900"/>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07" name="Freeform 26">
              <a:extLst>
                <a:ext uri="{FF2B5EF4-FFF2-40B4-BE49-F238E27FC236}">
                  <a16:creationId xmlns:a16="http://schemas.microsoft.com/office/drawing/2014/main" id="{80B81FBF-F475-410F-A8E6-8D05B128A09C}"/>
                </a:ext>
              </a:extLst>
            </p:cNvPr>
            <p:cNvSpPr>
              <a:spLocks/>
            </p:cNvSpPr>
            <p:nvPr/>
          </p:nvSpPr>
          <p:spPr bwMode="auto">
            <a:xfrm>
              <a:off x="8485188" y="6916738"/>
              <a:ext cx="784225" cy="874713"/>
            </a:xfrm>
            <a:custGeom>
              <a:avLst/>
              <a:gdLst>
                <a:gd name="T0" fmla="*/ 0 w 494"/>
                <a:gd name="T1" fmla="*/ 551 h 551"/>
                <a:gd name="T2" fmla="*/ 494 w 494"/>
                <a:gd name="T3" fmla="*/ 59 h 551"/>
                <a:gd name="T4" fmla="*/ 494 w 494"/>
                <a:gd name="T5" fmla="*/ 0 h 551"/>
                <a:gd name="T6" fmla="*/ 0 w 494"/>
                <a:gd name="T7" fmla="*/ 495 h 551"/>
                <a:gd name="T8" fmla="*/ 0 w 494"/>
                <a:gd name="T9" fmla="*/ 551 h 551"/>
              </a:gdLst>
              <a:ahLst/>
              <a:cxnLst>
                <a:cxn ang="0">
                  <a:pos x="T0" y="T1"/>
                </a:cxn>
                <a:cxn ang="0">
                  <a:pos x="T2" y="T3"/>
                </a:cxn>
                <a:cxn ang="0">
                  <a:pos x="T4" y="T5"/>
                </a:cxn>
                <a:cxn ang="0">
                  <a:pos x="T6" y="T7"/>
                </a:cxn>
                <a:cxn ang="0">
                  <a:pos x="T8" y="T9"/>
                </a:cxn>
              </a:cxnLst>
              <a:rect l="0" t="0" r="r" b="b"/>
              <a:pathLst>
                <a:path w="494" h="551">
                  <a:moveTo>
                    <a:pt x="0" y="551"/>
                  </a:moveTo>
                  <a:lnTo>
                    <a:pt x="494" y="59"/>
                  </a:lnTo>
                  <a:lnTo>
                    <a:pt x="494" y="0"/>
                  </a:lnTo>
                  <a:lnTo>
                    <a:pt x="0" y="495"/>
                  </a:lnTo>
                  <a:lnTo>
                    <a:pt x="0" y="55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08" name="Rectangle 27">
              <a:extLst>
                <a:ext uri="{FF2B5EF4-FFF2-40B4-BE49-F238E27FC236}">
                  <a16:creationId xmlns:a16="http://schemas.microsoft.com/office/drawing/2014/main" id="{45684FFA-7414-456E-99F5-1B93001EF0C2}"/>
                </a:ext>
              </a:extLst>
            </p:cNvPr>
            <p:cNvSpPr>
              <a:spLocks noChangeArrowheads="1"/>
            </p:cNvSpPr>
            <p:nvPr/>
          </p:nvSpPr>
          <p:spPr bwMode="auto">
            <a:xfrm>
              <a:off x="4838700" y="5778500"/>
              <a:ext cx="3370263" cy="1733550"/>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09" name="Freeform 28">
              <a:extLst>
                <a:ext uri="{FF2B5EF4-FFF2-40B4-BE49-F238E27FC236}">
                  <a16:creationId xmlns:a16="http://schemas.microsoft.com/office/drawing/2014/main" id="{0A420518-3E55-45A2-A8BA-BABEDFB1A487}"/>
                </a:ext>
              </a:extLst>
            </p:cNvPr>
            <p:cNvSpPr>
              <a:spLocks/>
            </p:cNvSpPr>
            <p:nvPr/>
          </p:nvSpPr>
          <p:spPr bwMode="auto">
            <a:xfrm>
              <a:off x="8208963" y="4640263"/>
              <a:ext cx="314325" cy="2871788"/>
            </a:xfrm>
            <a:custGeom>
              <a:avLst/>
              <a:gdLst>
                <a:gd name="T0" fmla="*/ 0 w 198"/>
                <a:gd name="T1" fmla="*/ 1809 h 1809"/>
                <a:gd name="T2" fmla="*/ 198 w 198"/>
                <a:gd name="T3" fmla="*/ 1603 h 1809"/>
                <a:gd name="T4" fmla="*/ 198 w 198"/>
                <a:gd name="T5" fmla="*/ 0 h 1809"/>
                <a:gd name="T6" fmla="*/ 0 w 198"/>
                <a:gd name="T7" fmla="*/ 201 h 1809"/>
                <a:gd name="T8" fmla="*/ 0 w 198"/>
                <a:gd name="T9" fmla="*/ 1809 h 1809"/>
              </a:gdLst>
              <a:ahLst/>
              <a:cxnLst>
                <a:cxn ang="0">
                  <a:pos x="T0" y="T1"/>
                </a:cxn>
                <a:cxn ang="0">
                  <a:pos x="T2" y="T3"/>
                </a:cxn>
                <a:cxn ang="0">
                  <a:pos x="T4" y="T5"/>
                </a:cxn>
                <a:cxn ang="0">
                  <a:pos x="T6" y="T7"/>
                </a:cxn>
                <a:cxn ang="0">
                  <a:pos x="T8" y="T9"/>
                </a:cxn>
              </a:cxnLst>
              <a:rect l="0" t="0" r="r" b="b"/>
              <a:pathLst>
                <a:path w="198" h="1809">
                  <a:moveTo>
                    <a:pt x="0" y="1809"/>
                  </a:moveTo>
                  <a:lnTo>
                    <a:pt x="198" y="1603"/>
                  </a:lnTo>
                  <a:lnTo>
                    <a:pt x="198" y="0"/>
                  </a:lnTo>
                  <a:lnTo>
                    <a:pt x="0" y="201"/>
                  </a:lnTo>
                  <a:lnTo>
                    <a:pt x="0" y="1809"/>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10" name="Freeform 29">
              <a:extLst>
                <a:ext uri="{FF2B5EF4-FFF2-40B4-BE49-F238E27FC236}">
                  <a16:creationId xmlns:a16="http://schemas.microsoft.com/office/drawing/2014/main" id="{C5B6499A-56D2-4781-8F02-6AF64F566E52}"/>
                </a:ext>
              </a:extLst>
            </p:cNvPr>
            <p:cNvSpPr>
              <a:spLocks noEditPoints="1"/>
            </p:cNvSpPr>
            <p:nvPr/>
          </p:nvSpPr>
          <p:spPr bwMode="auto">
            <a:xfrm>
              <a:off x="5729288" y="6092825"/>
              <a:ext cx="452438" cy="479425"/>
            </a:xfrm>
            <a:custGeom>
              <a:avLst/>
              <a:gdLst>
                <a:gd name="T0" fmla="*/ 285 w 285"/>
                <a:gd name="T1" fmla="*/ 0 h 302"/>
                <a:gd name="T2" fmla="*/ 189 w 285"/>
                <a:gd name="T3" fmla="*/ 104 h 302"/>
                <a:gd name="T4" fmla="*/ 285 w 285"/>
                <a:gd name="T5" fmla="*/ 104 h 302"/>
                <a:gd name="T6" fmla="*/ 285 w 285"/>
                <a:gd name="T7" fmla="*/ 0 h 302"/>
                <a:gd name="T8" fmla="*/ 285 w 285"/>
                <a:gd name="T9" fmla="*/ 302 h 302"/>
                <a:gd name="T10" fmla="*/ 0 w 285"/>
                <a:gd name="T11" fmla="*/ 302 h 302"/>
                <a:gd name="T12" fmla="*/ 285 w 285"/>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85" h="302">
                  <a:moveTo>
                    <a:pt x="285" y="0"/>
                  </a:moveTo>
                  <a:lnTo>
                    <a:pt x="189" y="104"/>
                  </a:lnTo>
                  <a:lnTo>
                    <a:pt x="285" y="104"/>
                  </a:lnTo>
                  <a:lnTo>
                    <a:pt x="285" y="0"/>
                  </a:lnTo>
                  <a:close/>
                  <a:moveTo>
                    <a:pt x="285" y="302"/>
                  </a:moveTo>
                  <a:lnTo>
                    <a:pt x="0" y="302"/>
                  </a:lnTo>
                  <a:lnTo>
                    <a:pt x="285" y="302"/>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11" name="Freeform 30">
              <a:extLst>
                <a:ext uri="{FF2B5EF4-FFF2-40B4-BE49-F238E27FC236}">
                  <a16:creationId xmlns:a16="http://schemas.microsoft.com/office/drawing/2014/main" id="{4C46D02F-66B6-4AFF-A1F5-2F01FC85AA5E}"/>
                </a:ext>
              </a:extLst>
            </p:cNvPr>
            <p:cNvSpPr>
              <a:spLocks/>
            </p:cNvSpPr>
            <p:nvPr/>
          </p:nvSpPr>
          <p:spPr bwMode="auto">
            <a:xfrm>
              <a:off x="5729288" y="6257925"/>
              <a:ext cx="452438" cy="314325"/>
            </a:xfrm>
            <a:custGeom>
              <a:avLst/>
              <a:gdLst>
                <a:gd name="T0" fmla="*/ 285 w 285"/>
                <a:gd name="T1" fmla="*/ 0 h 198"/>
                <a:gd name="T2" fmla="*/ 189 w 285"/>
                <a:gd name="T3" fmla="*/ 0 h 198"/>
                <a:gd name="T4" fmla="*/ 0 w 285"/>
                <a:gd name="T5" fmla="*/ 198 h 198"/>
                <a:gd name="T6" fmla="*/ 285 w 285"/>
                <a:gd name="T7" fmla="*/ 198 h 198"/>
                <a:gd name="T8" fmla="*/ 285 w 285"/>
                <a:gd name="T9" fmla="*/ 0 h 198"/>
              </a:gdLst>
              <a:ahLst/>
              <a:cxnLst>
                <a:cxn ang="0">
                  <a:pos x="T0" y="T1"/>
                </a:cxn>
                <a:cxn ang="0">
                  <a:pos x="T2" y="T3"/>
                </a:cxn>
                <a:cxn ang="0">
                  <a:pos x="T4" y="T5"/>
                </a:cxn>
                <a:cxn ang="0">
                  <a:pos x="T6" y="T7"/>
                </a:cxn>
                <a:cxn ang="0">
                  <a:pos x="T8" y="T9"/>
                </a:cxn>
              </a:cxnLst>
              <a:rect l="0" t="0" r="r" b="b"/>
              <a:pathLst>
                <a:path w="285" h="198">
                  <a:moveTo>
                    <a:pt x="285" y="0"/>
                  </a:moveTo>
                  <a:lnTo>
                    <a:pt x="189" y="0"/>
                  </a:lnTo>
                  <a:lnTo>
                    <a:pt x="0" y="198"/>
                  </a:lnTo>
                  <a:lnTo>
                    <a:pt x="285" y="198"/>
                  </a:lnTo>
                  <a:lnTo>
                    <a:pt x="285" y="0"/>
                  </a:lnTo>
                  <a:close/>
                </a:path>
              </a:pathLst>
            </a:custGeom>
            <a:solidFill>
              <a:srgbClr val="4D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12" name="Freeform 31">
              <a:extLst>
                <a:ext uri="{FF2B5EF4-FFF2-40B4-BE49-F238E27FC236}">
                  <a16:creationId xmlns:a16="http://schemas.microsoft.com/office/drawing/2014/main" id="{ED6675AB-B232-4B48-8DA0-F19B5A6E98AD}"/>
                </a:ext>
              </a:extLst>
            </p:cNvPr>
            <p:cNvSpPr>
              <a:spLocks noEditPoints="1"/>
            </p:cNvSpPr>
            <p:nvPr/>
          </p:nvSpPr>
          <p:spPr bwMode="auto">
            <a:xfrm>
              <a:off x="6275388" y="5872163"/>
              <a:ext cx="534988" cy="700088"/>
            </a:xfrm>
            <a:custGeom>
              <a:avLst/>
              <a:gdLst>
                <a:gd name="T0" fmla="*/ 337 w 337"/>
                <a:gd name="T1" fmla="*/ 0 h 441"/>
                <a:gd name="T2" fmla="*/ 72 w 337"/>
                <a:gd name="T3" fmla="*/ 0 h 441"/>
                <a:gd name="T4" fmla="*/ 0 w 337"/>
                <a:gd name="T5" fmla="*/ 72 h 441"/>
                <a:gd name="T6" fmla="*/ 0 w 337"/>
                <a:gd name="T7" fmla="*/ 243 h 441"/>
                <a:gd name="T8" fmla="*/ 337 w 337"/>
                <a:gd name="T9" fmla="*/ 243 h 441"/>
                <a:gd name="T10" fmla="*/ 337 w 337"/>
                <a:gd name="T11" fmla="*/ 0 h 441"/>
                <a:gd name="T12" fmla="*/ 337 w 337"/>
                <a:gd name="T13" fmla="*/ 441 h 441"/>
                <a:gd name="T14" fmla="*/ 0 w 337"/>
                <a:gd name="T15" fmla="*/ 441 h 441"/>
                <a:gd name="T16" fmla="*/ 337 w 337"/>
                <a:gd name="T17"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441">
                  <a:moveTo>
                    <a:pt x="337" y="0"/>
                  </a:moveTo>
                  <a:lnTo>
                    <a:pt x="72" y="0"/>
                  </a:lnTo>
                  <a:lnTo>
                    <a:pt x="0" y="72"/>
                  </a:lnTo>
                  <a:lnTo>
                    <a:pt x="0" y="243"/>
                  </a:lnTo>
                  <a:lnTo>
                    <a:pt x="337" y="243"/>
                  </a:lnTo>
                  <a:lnTo>
                    <a:pt x="337" y="0"/>
                  </a:lnTo>
                  <a:close/>
                  <a:moveTo>
                    <a:pt x="337" y="441"/>
                  </a:moveTo>
                  <a:lnTo>
                    <a:pt x="0" y="441"/>
                  </a:lnTo>
                  <a:lnTo>
                    <a:pt x="337" y="441"/>
                  </a:lnTo>
                  <a:close/>
                </a:path>
              </a:pathLst>
            </a:custGeom>
            <a:solidFill>
              <a:srgbClr val="0863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13" name="Rectangle 32">
              <a:extLst>
                <a:ext uri="{FF2B5EF4-FFF2-40B4-BE49-F238E27FC236}">
                  <a16:creationId xmlns:a16="http://schemas.microsoft.com/office/drawing/2014/main" id="{65BCBFA8-9810-4CAB-B628-2E37F4351359}"/>
                </a:ext>
              </a:extLst>
            </p:cNvPr>
            <p:cNvSpPr>
              <a:spLocks noChangeArrowheads="1"/>
            </p:cNvSpPr>
            <p:nvPr/>
          </p:nvSpPr>
          <p:spPr bwMode="auto">
            <a:xfrm>
              <a:off x="6275388" y="6257925"/>
              <a:ext cx="534988" cy="314325"/>
            </a:xfrm>
            <a:prstGeom prst="rect">
              <a:avLst/>
            </a:prstGeom>
            <a:solidFill>
              <a:srgbClr val="2D71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14" name="Freeform 33">
              <a:extLst>
                <a:ext uri="{FF2B5EF4-FFF2-40B4-BE49-F238E27FC236}">
                  <a16:creationId xmlns:a16="http://schemas.microsoft.com/office/drawing/2014/main" id="{EBFC47F7-B368-48CE-B497-56456880D189}"/>
                </a:ext>
              </a:extLst>
            </p:cNvPr>
            <p:cNvSpPr>
              <a:spLocks noEditPoints="1"/>
            </p:cNvSpPr>
            <p:nvPr/>
          </p:nvSpPr>
          <p:spPr bwMode="auto">
            <a:xfrm>
              <a:off x="6904038" y="5872163"/>
              <a:ext cx="530225" cy="700088"/>
            </a:xfrm>
            <a:custGeom>
              <a:avLst/>
              <a:gdLst>
                <a:gd name="T0" fmla="*/ 334 w 334"/>
                <a:gd name="T1" fmla="*/ 0 h 441"/>
                <a:gd name="T2" fmla="*/ 0 w 334"/>
                <a:gd name="T3" fmla="*/ 0 h 441"/>
                <a:gd name="T4" fmla="*/ 0 w 334"/>
                <a:gd name="T5" fmla="*/ 243 h 441"/>
                <a:gd name="T6" fmla="*/ 334 w 334"/>
                <a:gd name="T7" fmla="*/ 243 h 441"/>
                <a:gd name="T8" fmla="*/ 334 w 334"/>
                <a:gd name="T9" fmla="*/ 0 h 441"/>
                <a:gd name="T10" fmla="*/ 334 w 334"/>
                <a:gd name="T11" fmla="*/ 441 h 441"/>
                <a:gd name="T12" fmla="*/ 0 w 334"/>
                <a:gd name="T13" fmla="*/ 441 h 441"/>
                <a:gd name="T14" fmla="*/ 334 w 334"/>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441">
                  <a:moveTo>
                    <a:pt x="334" y="0"/>
                  </a:moveTo>
                  <a:lnTo>
                    <a:pt x="0" y="0"/>
                  </a:lnTo>
                  <a:lnTo>
                    <a:pt x="0" y="243"/>
                  </a:lnTo>
                  <a:lnTo>
                    <a:pt x="334" y="243"/>
                  </a:lnTo>
                  <a:lnTo>
                    <a:pt x="334" y="0"/>
                  </a:lnTo>
                  <a:close/>
                  <a:moveTo>
                    <a:pt x="334" y="441"/>
                  </a:moveTo>
                  <a:lnTo>
                    <a:pt x="0" y="441"/>
                  </a:lnTo>
                  <a:lnTo>
                    <a:pt x="334" y="441"/>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15" name="Rectangle 34">
              <a:extLst>
                <a:ext uri="{FF2B5EF4-FFF2-40B4-BE49-F238E27FC236}">
                  <a16:creationId xmlns:a16="http://schemas.microsoft.com/office/drawing/2014/main" id="{9CC69ED2-61C9-4A89-8ED9-32C087AC34B0}"/>
                </a:ext>
              </a:extLst>
            </p:cNvPr>
            <p:cNvSpPr>
              <a:spLocks noChangeArrowheads="1"/>
            </p:cNvSpPr>
            <p:nvPr/>
          </p:nvSpPr>
          <p:spPr bwMode="auto">
            <a:xfrm>
              <a:off x="6904038" y="6257925"/>
              <a:ext cx="530225" cy="314325"/>
            </a:xfrm>
            <a:prstGeom prst="rect">
              <a:avLst/>
            </a:prstGeom>
            <a:solidFill>
              <a:srgbClr val="4DA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16" name="Rectangle 35">
              <a:extLst>
                <a:ext uri="{FF2B5EF4-FFF2-40B4-BE49-F238E27FC236}">
                  <a16:creationId xmlns:a16="http://schemas.microsoft.com/office/drawing/2014/main" id="{D6F5E6F1-581E-4E08-BEDA-DD2C96C3B3B2}"/>
                </a:ext>
              </a:extLst>
            </p:cNvPr>
            <p:cNvSpPr>
              <a:spLocks noChangeArrowheads="1"/>
            </p:cNvSpPr>
            <p:nvPr/>
          </p:nvSpPr>
          <p:spPr bwMode="auto">
            <a:xfrm>
              <a:off x="5554663" y="5826125"/>
              <a:ext cx="93663" cy="7588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17" name="Rectangle 36">
              <a:extLst>
                <a:ext uri="{FF2B5EF4-FFF2-40B4-BE49-F238E27FC236}">
                  <a16:creationId xmlns:a16="http://schemas.microsoft.com/office/drawing/2014/main" id="{49E955CA-F2D5-4F5D-9822-1A8D11C7C4CB}"/>
                </a:ext>
              </a:extLst>
            </p:cNvPr>
            <p:cNvSpPr>
              <a:spLocks noChangeArrowheads="1"/>
            </p:cNvSpPr>
            <p:nvPr/>
          </p:nvSpPr>
          <p:spPr bwMode="auto">
            <a:xfrm>
              <a:off x="6181725" y="5826125"/>
              <a:ext cx="93663" cy="7588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18" name="Rectangle 37">
              <a:extLst>
                <a:ext uri="{FF2B5EF4-FFF2-40B4-BE49-F238E27FC236}">
                  <a16:creationId xmlns:a16="http://schemas.microsoft.com/office/drawing/2014/main" id="{92195D1F-CBE4-4883-AD70-014AB7AC8D4C}"/>
                </a:ext>
              </a:extLst>
            </p:cNvPr>
            <p:cNvSpPr>
              <a:spLocks noChangeArrowheads="1"/>
            </p:cNvSpPr>
            <p:nvPr/>
          </p:nvSpPr>
          <p:spPr bwMode="auto">
            <a:xfrm>
              <a:off x="6810375" y="5826125"/>
              <a:ext cx="93663" cy="16859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19" name="Rectangle 38">
              <a:extLst>
                <a:ext uri="{FF2B5EF4-FFF2-40B4-BE49-F238E27FC236}">
                  <a16:creationId xmlns:a16="http://schemas.microsoft.com/office/drawing/2014/main" id="{52A284A3-37AF-4570-9B0A-5D1779DD3C39}"/>
                </a:ext>
              </a:extLst>
            </p:cNvPr>
            <p:cNvSpPr>
              <a:spLocks noChangeArrowheads="1"/>
            </p:cNvSpPr>
            <p:nvPr/>
          </p:nvSpPr>
          <p:spPr bwMode="auto">
            <a:xfrm>
              <a:off x="7434263" y="5826125"/>
              <a:ext cx="92075" cy="7461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20" name="Freeform 39">
              <a:extLst>
                <a:ext uri="{FF2B5EF4-FFF2-40B4-BE49-F238E27FC236}">
                  <a16:creationId xmlns:a16="http://schemas.microsoft.com/office/drawing/2014/main" id="{4438E390-9DB6-444A-BB27-1B1C678471E9}"/>
                </a:ext>
              </a:extLst>
            </p:cNvPr>
            <p:cNvSpPr>
              <a:spLocks noEditPoints="1"/>
            </p:cNvSpPr>
            <p:nvPr/>
          </p:nvSpPr>
          <p:spPr bwMode="auto">
            <a:xfrm>
              <a:off x="7526338" y="5872163"/>
              <a:ext cx="534988" cy="700088"/>
            </a:xfrm>
            <a:custGeom>
              <a:avLst/>
              <a:gdLst>
                <a:gd name="T0" fmla="*/ 337 w 337"/>
                <a:gd name="T1" fmla="*/ 0 h 441"/>
                <a:gd name="T2" fmla="*/ 0 w 337"/>
                <a:gd name="T3" fmla="*/ 0 h 441"/>
                <a:gd name="T4" fmla="*/ 0 w 337"/>
                <a:gd name="T5" fmla="*/ 243 h 441"/>
                <a:gd name="T6" fmla="*/ 337 w 337"/>
                <a:gd name="T7" fmla="*/ 243 h 441"/>
                <a:gd name="T8" fmla="*/ 337 w 337"/>
                <a:gd name="T9" fmla="*/ 0 h 441"/>
                <a:gd name="T10" fmla="*/ 337 w 337"/>
                <a:gd name="T11" fmla="*/ 441 h 441"/>
                <a:gd name="T12" fmla="*/ 0 w 337"/>
                <a:gd name="T13" fmla="*/ 441 h 441"/>
                <a:gd name="T14" fmla="*/ 337 w 337"/>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441">
                  <a:moveTo>
                    <a:pt x="337" y="0"/>
                  </a:moveTo>
                  <a:lnTo>
                    <a:pt x="0" y="0"/>
                  </a:lnTo>
                  <a:lnTo>
                    <a:pt x="0" y="243"/>
                  </a:lnTo>
                  <a:lnTo>
                    <a:pt x="337" y="243"/>
                  </a:lnTo>
                  <a:lnTo>
                    <a:pt x="337" y="0"/>
                  </a:lnTo>
                  <a:close/>
                  <a:moveTo>
                    <a:pt x="337" y="441"/>
                  </a:moveTo>
                  <a:lnTo>
                    <a:pt x="0" y="441"/>
                  </a:lnTo>
                  <a:lnTo>
                    <a:pt x="337" y="441"/>
                  </a:lnTo>
                  <a:close/>
                </a:path>
              </a:pathLst>
            </a:custGeom>
            <a:solidFill>
              <a:srgbClr val="5BA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21" name="Rectangle 40">
              <a:extLst>
                <a:ext uri="{FF2B5EF4-FFF2-40B4-BE49-F238E27FC236}">
                  <a16:creationId xmlns:a16="http://schemas.microsoft.com/office/drawing/2014/main" id="{8EFA4A5B-D15C-467A-9E07-2750151FB84B}"/>
                </a:ext>
              </a:extLst>
            </p:cNvPr>
            <p:cNvSpPr>
              <a:spLocks noChangeArrowheads="1"/>
            </p:cNvSpPr>
            <p:nvPr/>
          </p:nvSpPr>
          <p:spPr bwMode="auto">
            <a:xfrm>
              <a:off x="7526338" y="6257925"/>
              <a:ext cx="534988" cy="314325"/>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22" name="Rectangle 41">
              <a:extLst>
                <a:ext uri="{FF2B5EF4-FFF2-40B4-BE49-F238E27FC236}">
                  <a16:creationId xmlns:a16="http://schemas.microsoft.com/office/drawing/2014/main" id="{C61CA793-161A-48D3-A7E3-E0429E4C35A3}"/>
                </a:ext>
              </a:extLst>
            </p:cNvPr>
            <p:cNvSpPr>
              <a:spLocks noChangeArrowheads="1"/>
            </p:cNvSpPr>
            <p:nvPr/>
          </p:nvSpPr>
          <p:spPr bwMode="auto">
            <a:xfrm>
              <a:off x="4838700" y="5872163"/>
              <a:ext cx="92075" cy="700088"/>
            </a:xfrm>
            <a:prstGeom prst="rect">
              <a:avLst/>
            </a:prstGeom>
            <a:solidFill>
              <a:srgbClr val="6061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23" name="Freeform 42">
              <a:extLst>
                <a:ext uri="{FF2B5EF4-FFF2-40B4-BE49-F238E27FC236}">
                  <a16:creationId xmlns:a16="http://schemas.microsoft.com/office/drawing/2014/main" id="{83048AE6-BA7F-4120-9CFD-2A92A1868BA4}"/>
                </a:ext>
              </a:extLst>
            </p:cNvPr>
            <p:cNvSpPr>
              <a:spLocks noEditPoints="1"/>
            </p:cNvSpPr>
            <p:nvPr/>
          </p:nvSpPr>
          <p:spPr bwMode="auto">
            <a:xfrm>
              <a:off x="4930775" y="5872163"/>
              <a:ext cx="623888" cy="700088"/>
            </a:xfrm>
            <a:custGeom>
              <a:avLst/>
              <a:gdLst>
                <a:gd name="T0" fmla="*/ 393 w 393"/>
                <a:gd name="T1" fmla="*/ 0 h 441"/>
                <a:gd name="T2" fmla="*/ 195 w 393"/>
                <a:gd name="T3" fmla="*/ 0 h 441"/>
                <a:gd name="T4" fmla="*/ 195 w 393"/>
                <a:gd name="T5" fmla="*/ 243 h 441"/>
                <a:gd name="T6" fmla="*/ 393 w 393"/>
                <a:gd name="T7" fmla="*/ 243 h 441"/>
                <a:gd name="T8" fmla="*/ 393 w 393"/>
                <a:gd name="T9" fmla="*/ 0 h 441"/>
                <a:gd name="T10" fmla="*/ 393 w 393"/>
                <a:gd name="T11" fmla="*/ 441 h 441"/>
                <a:gd name="T12" fmla="*/ 0 w 393"/>
                <a:gd name="T13" fmla="*/ 441 h 441"/>
                <a:gd name="T14" fmla="*/ 393 w 393"/>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 h="441">
                  <a:moveTo>
                    <a:pt x="393" y="0"/>
                  </a:moveTo>
                  <a:lnTo>
                    <a:pt x="195" y="0"/>
                  </a:lnTo>
                  <a:lnTo>
                    <a:pt x="195" y="243"/>
                  </a:lnTo>
                  <a:lnTo>
                    <a:pt x="393" y="243"/>
                  </a:lnTo>
                  <a:lnTo>
                    <a:pt x="393" y="0"/>
                  </a:lnTo>
                  <a:close/>
                  <a:moveTo>
                    <a:pt x="393" y="441"/>
                  </a:moveTo>
                  <a:lnTo>
                    <a:pt x="0" y="441"/>
                  </a:lnTo>
                  <a:lnTo>
                    <a:pt x="393" y="441"/>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24" name="Freeform 43">
              <a:extLst>
                <a:ext uri="{FF2B5EF4-FFF2-40B4-BE49-F238E27FC236}">
                  <a16:creationId xmlns:a16="http://schemas.microsoft.com/office/drawing/2014/main" id="{99B6A136-0696-401E-9B97-DD6EF207CB85}"/>
                </a:ext>
              </a:extLst>
            </p:cNvPr>
            <p:cNvSpPr>
              <a:spLocks/>
            </p:cNvSpPr>
            <p:nvPr/>
          </p:nvSpPr>
          <p:spPr bwMode="auto">
            <a:xfrm>
              <a:off x="4930775" y="6257925"/>
              <a:ext cx="623888" cy="314325"/>
            </a:xfrm>
            <a:custGeom>
              <a:avLst/>
              <a:gdLst>
                <a:gd name="T0" fmla="*/ 393 w 393"/>
                <a:gd name="T1" fmla="*/ 0 h 198"/>
                <a:gd name="T2" fmla="*/ 195 w 393"/>
                <a:gd name="T3" fmla="*/ 0 h 198"/>
                <a:gd name="T4" fmla="*/ 0 w 393"/>
                <a:gd name="T5" fmla="*/ 198 h 198"/>
                <a:gd name="T6" fmla="*/ 393 w 393"/>
                <a:gd name="T7" fmla="*/ 198 h 198"/>
                <a:gd name="T8" fmla="*/ 393 w 393"/>
                <a:gd name="T9" fmla="*/ 0 h 198"/>
              </a:gdLst>
              <a:ahLst/>
              <a:cxnLst>
                <a:cxn ang="0">
                  <a:pos x="T0" y="T1"/>
                </a:cxn>
                <a:cxn ang="0">
                  <a:pos x="T2" y="T3"/>
                </a:cxn>
                <a:cxn ang="0">
                  <a:pos x="T4" y="T5"/>
                </a:cxn>
                <a:cxn ang="0">
                  <a:pos x="T6" y="T7"/>
                </a:cxn>
                <a:cxn ang="0">
                  <a:pos x="T8" y="T9"/>
                </a:cxn>
              </a:cxnLst>
              <a:rect l="0" t="0" r="r" b="b"/>
              <a:pathLst>
                <a:path w="393" h="198">
                  <a:moveTo>
                    <a:pt x="393" y="0"/>
                  </a:moveTo>
                  <a:lnTo>
                    <a:pt x="195" y="0"/>
                  </a:lnTo>
                  <a:lnTo>
                    <a:pt x="0" y="198"/>
                  </a:lnTo>
                  <a:lnTo>
                    <a:pt x="393" y="198"/>
                  </a:lnTo>
                  <a:lnTo>
                    <a:pt x="393" y="0"/>
                  </a:lnTo>
                  <a:close/>
                </a:path>
              </a:pathLst>
            </a:custGeom>
            <a:solidFill>
              <a:srgbClr val="5FB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25" name="Freeform 44">
              <a:extLst>
                <a:ext uri="{FF2B5EF4-FFF2-40B4-BE49-F238E27FC236}">
                  <a16:creationId xmlns:a16="http://schemas.microsoft.com/office/drawing/2014/main" id="{37E75FF4-0878-4826-A98C-F0457CD8F6C8}"/>
                </a:ext>
              </a:extLst>
            </p:cNvPr>
            <p:cNvSpPr>
              <a:spLocks noEditPoints="1"/>
            </p:cNvSpPr>
            <p:nvPr/>
          </p:nvSpPr>
          <p:spPr bwMode="auto">
            <a:xfrm>
              <a:off x="5648325" y="5872163"/>
              <a:ext cx="533400" cy="700088"/>
            </a:xfrm>
            <a:custGeom>
              <a:avLst/>
              <a:gdLst>
                <a:gd name="T0" fmla="*/ 336 w 336"/>
                <a:gd name="T1" fmla="*/ 0 h 441"/>
                <a:gd name="T2" fmla="*/ 0 w 336"/>
                <a:gd name="T3" fmla="*/ 0 h 441"/>
                <a:gd name="T4" fmla="*/ 0 w 336"/>
                <a:gd name="T5" fmla="*/ 243 h 441"/>
                <a:gd name="T6" fmla="*/ 240 w 336"/>
                <a:gd name="T7" fmla="*/ 243 h 441"/>
                <a:gd name="T8" fmla="*/ 336 w 336"/>
                <a:gd name="T9" fmla="*/ 139 h 441"/>
                <a:gd name="T10" fmla="*/ 336 w 336"/>
                <a:gd name="T11" fmla="*/ 0 h 441"/>
                <a:gd name="T12" fmla="*/ 51 w 336"/>
                <a:gd name="T13" fmla="*/ 441 h 441"/>
                <a:gd name="T14" fmla="*/ 0 w 336"/>
                <a:gd name="T15" fmla="*/ 441 h 441"/>
                <a:gd name="T16" fmla="*/ 51 w 336"/>
                <a:gd name="T17"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441">
                  <a:moveTo>
                    <a:pt x="336" y="0"/>
                  </a:moveTo>
                  <a:lnTo>
                    <a:pt x="0" y="0"/>
                  </a:lnTo>
                  <a:lnTo>
                    <a:pt x="0" y="243"/>
                  </a:lnTo>
                  <a:lnTo>
                    <a:pt x="240" y="243"/>
                  </a:lnTo>
                  <a:lnTo>
                    <a:pt x="336" y="139"/>
                  </a:lnTo>
                  <a:lnTo>
                    <a:pt x="336" y="0"/>
                  </a:lnTo>
                  <a:close/>
                  <a:moveTo>
                    <a:pt x="51" y="441"/>
                  </a:moveTo>
                  <a:lnTo>
                    <a:pt x="0" y="441"/>
                  </a:lnTo>
                  <a:lnTo>
                    <a:pt x="51" y="441"/>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26" name="Freeform 45">
              <a:extLst>
                <a:ext uri="{FF2B5EF4-FFF2-40B4-BE49-F238E27FC236}">
                  <a16:creationId xmlns:a16="http://schemas.microsoft.com/office/drawing/2014/main" id="{13C8D6FE-10E3-4516-94B1-4F1ED061FBB9}"/>
                </a:ext>
              </a:extLst>
            </p:cNvPr>
            <p:cNvSpPr>
              <a:spLocks/>
            </p:cNvSpPr>
            <p:nvPr/>
          </p:nvSpPr>
          <p:spPr bwMode="auto">
            <a:xfrm>
              <a:off x="5648325" y="6257925"/>
              <a:ext cx="381000" cy="314325"/>
            </a:xfrm>
            <a:custGeom>
              <a:avLst/>
              <a:gdLst>
                <a:gd name="T0" fmla="*/ 240 w 240"/>
                <a:gd name="T1" fmla="*/ 0 h 198"/>
                <a:gd name="T2" fmla="*/ 0 w 240"/>
                <a:gd name="T3" fmla="*/ 0 h 198"/>
                <a:gd name="T4" fmla="*/ 0 w 240"/>
                <a:gd name="T5" fmla="*/ 198 h 198"/>
                <a:gd name="T6" fmla="*/ 51 w 240"/>
                <a:gd name="T7" fmla="*/ 198 h 198"/>
                <a:gd name="T8" fmla="*/ 240 w 240"/>
                <a:gd name="T9" fmla="*/ 0 h 198"/>
              </a:gdLst>
              <a:ahLst/>
              <a:cxnLst>
                <a:cxn ang="0">
                  <a:pos x="T0" y="T1"/>
                </a:cxn>
                <a:cxn ang="0">
                  <a:pos x="T2" y="T3"/>
                </a:cxn>
                <a:cxn ang="0">
                  <a:pos x="T4" y="T5"/>
                </a:cxn>
                <a:cxn ang="0">
                  <a:pos x="T6" y="T7"/>
                </a:cxn>
                <a:cxn ang="0">
                  <a:pos x="T8" y="T9"/>
                </a:cxn>
              </a:cxnLst>
              <a:rect l="0" t="0" r="r" b="b"/>
              <a:pathLst>
                <a:path w="240" h="198">
                  <a:moveTo>
                    <a:pt x="240" y="0"/>
                  </a:moveTo>
                  <a:lnTo>
                    <a:pt x="0" y="0"/>
                  </a:lnTo>
                  <a:lnTo>
                    <a:pt x="0" y="198"/>
                  </a:lnTo>
                  <a:lnTo>
                    <a:pt x="51" y="198"/>
                  </a:lnTo>
                  <a:lnTo>
                    <a:pt x="240" y="0"/>
                  </a:lnTo>
                  <a:close/>
                </a:path>
              </a:pathLst>
            </a:custGeom>
            <a:solidFill>
              <a:srgbClr val="5FB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27" name="Freeform 46">
              <a:extLst>
                <a:ext uri="{FF2B5EF4-FFF2-40B4-BE49-F238E27FC236}">
                  <a16:creationId xmlns:a16="http://schemas.microsoft.com/office/drawing/2014/main" id="{85D38EEE-76B0-4008-A0D8-62E9735AD951}"/>
                </a:ext>
              </a:extLst>
            </p:cNvPr>
            <p:cNvSpPr>
              <a:spLocks/>
            </p:cNvSpPr>
            <p:nvPr/>
          </p:nvSpPr>
          <p:spPr bwMode="auto">
            <a:xfrm>
              <a:off x="6275388" y="5872163"/>
              <a:ext cx="114300" cy="114300"/>
            </a:xfrm>
            <a:custGeom>
              <a:avLst/>
              <a:gdLst>
                <a:gd name="T0" fmla="*/ 72 w 72"/>
                <a:gd name="T1" fmla="*/ 0 h 72"/>
                <a:gd name="T2" fmla="*/ 0 w 72"/>
                <a:gd name="T3" fmla="*/ 0 h 72"/>
                <a:gd name="T4" fmla="*/ 0 w 72"/>
                <a:gd name="T5" fmla="*/ 72 h 72"/>
                <a:gd name="T6" fmla="*/ 72 w 72"/>
                <a:gd name="T7" fmla="*/ 0 h 72"/>
              </a:gdLst>
              <a:ahLst/>
              <a:cxnLst>
                <a:cxn ang="0">
                  <a:pos x="T0" y="T1"/>
                </a:cxn>
                <a:cxn ang="0">
                  <a:pos x="T2" y="T3"/>
                </a:cxn>
                <a:cxn ang="0">
                  <a:pos x="T4" y="T5"/>
                </a:cxn>
                <a:cxn ang="0">
                  <a:pos x="T6" y="T7"/>
                </a:cxn>
              </a:cxnLst>
              <a:rect l="0" t="0" r="r" b="b"/>
              <a:pathLst>
                <a:path w="72" h="72">
                  <a:moveTo>
                    <a:pt x="72" y="0"/>
                  </a:moveTo>
                  <a:lnTo>
                    <a:pt x="0" y="0"/>
                  </a:lnTo>
                  <a:lnTo>
                    <a:pt x="0" y="72"/>
                  </a:lnTo>
                  <a:lnTo>
                    <a:pt x="72" y="0"/>
                  </a:lnTo>
                  <a:close/>
                </a:path>
              </a:pathLst>
            </a:custGeom>
            <a:solidFill>
              <a:srgbClr val="217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28" name="Freeform 47">
              <a:extLst>
                <a:ext uri="{FF2B5EF4-FFF2-40B4-BE49-F238E27FC236}">
                  <a16:creationId xmlns:a16="http://schemas.microsoft.com/office/drawing/2014/main" id="{DA7216AD-1F8F-4B9F-8B75-154CF767C607}"/>
                </a:ext>
              </a:extLst>
            </p:cNvPr>
            <p:cNvSpPr>
              <a:spLocks/>
            </p:cNvSpPr>
            <p:nvPr/>
          </p:nvSpPr>
          <p:spPr bwMode="auto">
            <a:xfrm>
              <a:off x="5554663" y="5872163"/>
              <a:ext cx="93663" cy="700088"/>
            </a:xfrm>
            <a:custGeom>
              <a:avLst/>
              <a:gdLst>
                <a:gd name="T0" fmla="*/ 59 w 59"/>
                <a:gd name="T1" fmla="*/ 0 h 441"/>
                <a:gd name="T2" fmla="*/ 0 w 59"/>
                <a:gd name="T3" fmla="*/ 0 h 441"/>
                <a:gd name="T4" fmla="*/ 0 w 59"/>
                <a:gd name="T5" fmla="*/ 441 h 441"/>
                <a:gd name="T6" fmla="*/ 59 w 59"/>
                <a:gd name="T7" fmla="*/ 441 h 441"/>
                <a:gd name="T8" fmla="*/ 59 w 59"/>
                <a:gd name="T9" fmla="*/ 243 h 441"/>
                <a:gd name="T10" fmla="*/ 59 w 59"/>
                <a:gd name="T11" fmla="*/ 0 h 441"/>
              </a:gdLst>
              <a:ahLst/>
              <a:cxnLst>
                <a:cxn ang="0">
                  <a:pos x="T0" y="T1"/>
                </a:cxn>
                <a:cxn ang="0">
                  <a:pos x="T2" y="T3"/>
                </a:cxn>
                <a:cxn ang="0">
                  <a:pos x="T4" y="T5"/>
                </a:cxn>
                <a:cxn ang="0">
                  <a:pos x="T6" y="T7"/>
                </a:cxn>
                <a:cxn ang="0">
                  <a:pos x="T8" y="T9"/>
                </a:cxn>
                <a:cxn ang="0">
                  <a:pos x="T10" y="T11"/>
                </a:cxn>
              </a:cxnLst>
              <a:rect l="0" t="0" r="r" b="b"/>
              <a:pathLst>
                <a:path w="59" h="441">
                  <a:moveTo>
                    <a:pt x="59" y="0"/>
                  </a:moveTo>
                  <a:lnTo>
                    <a:pt x="0" y="0"/>
                  </a:lnTo>
                  <a:lnTo>
                    <a:pt x="0" y="441"/>
                  </a:lnTo>
                  <a:lnTo>
                    <a:pt x="59" y="441"/>
                  </a:lnTo>
                  <a:lnTo>
                    <a:pt x="59" y="243"/>
                  </a:lnTo>
                  <a:lnTo>
                    <a:pt x="59"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29" name="Freeform 48">
              <a:extLst>
                <a:ext uri="{FF2B5EF4-FFF2-40B4-BE49-F238E27FC236}">
                  <a16:creationId xmlns:a16="http://schemas.microsoft.com/office/drawing/2014/main" id="{4FDE1068-C427-40C8-8A73-8D4F4981E20C}"/>
                </a:ext>
              </a:extLst>
            </p:cNvPr>
            <p:cNvSpPr>
              <a:spLocks/>
            </p:cNvSpPr>
            <p:nvPr/>
          </p:nvSpPr>
          <p:spPr bwMode="auto">
            <a:xfrm>
              <a:off x="6181725" y="5872163"/>
              <a:ext cx="93663" cy="220663"/>
            </a:xfrm>
            <a:custGeom>
              <a:avLst/>
              <a:gdLst>
                <a:gd name="T0" fmla="*/ 59 w 59"/>
                <a:gd name="T1" fmla="*/ 0 h 139"/>
                <a:gd name="T2" fmla="*/ 0 w 59"/>
                <a:gd name="T3" fmla="*/ 0 h 139"/>
                <a:gd name="T4" fmla="*/ 0 w 59"/>
                <a:gd name="T5" fmla="*/ 139 h 139"/>
                <a:gd name="T6" fmla="*/ 59 w 59"/>
                <a:gd name="T7" fmla="*/ 72 h 139"/>
                <a:gd name="T8" fmla="*/ 59 w 59"/>
                <a:gd name="T9" fmla="*/ 0 h 139"/>
              </a:gdLst>
              <a:ahLst/>
              <a:cxnLst>
                <a:cxn ang="0">
                  <a:pos x="T0" y="T1"/>
                </a:cxn>
                <a:cxn ang="0">
                  <a:pos x="T2" y="T3"/>
                </a:cxn>
                <a:cxn ang="0">
                  <a:pos x="T4" y="T5"/>
                </a:cxn>
                <a:cxn ang="0">
                  <a:pos x="T6" y="T7"/>
                </a:cxn>
                <a:cxn ang="0">
                  <a:pos x="T8" y="T9"/>
                </a:cxn>
              </a:cxnLst>
              <a:rect l="0" t="0" r="r" b="b"/>
              <a:pathLst>
                <a:path w="59" h="139">
                  <a:moveTo>
                    <a:pt x="59" y="0"/>
                  </a:moveTo>
                  <a:lnTo>
                    <a:pt x="0" y="0"/>
                  </a:lnTo>
                  <a:lnTo>
                    <a:pt x="0" y="139"/>
                  </a:lnTo>
                  <a:lnTo>
                    <a:pt x="59" y="72"/>
                  </a:lnTo>
                  <a:lnTo>
                    <a:pt x="59"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30" name="Freeform 49">
              <a:extLst>
                <a:ext uri="{FF2B5EF4-FFF2-40B4-BE49-F238E27FC236}">
                  <a16:creationId xmlns:a16="http://schemas.microsoft.com/office/drawing/2014/main" id="{B4349ECB-5C62-4A27-A371-5F59A9EF5AAD}"/>
                </a:ext>
              </a:extLst>
            </p:cNvPr>
            <p:cNvSpPr>
              <a:spLocks/>
            </p:cNvSpPr>
            <p:nvPr/>
          </p:nvSpPr>
          <p:spPr bwMode="auto">
            <a:xfrm>
              <a:off x="4930775" y="5872163"/>
              <a:ext cx="309563" cy="700088"/>
            </a:xfrm>
            <a:custGeom>
              <a:avLst/>
              <a:gdLst>
                <a:gd name="T0" fmla="*/ 195 w 195"/>
                <a:gd name="T1" fmla="*/ 0 h 441"/>
                <a:gd name="T2" fmla="*/ 0 w 195"/>
                <a:gd name="T3" fmla="*/ 0 h 441"/>
                <a:gd name="T4" fmla="*/ 0 w 195"/>
                <a:gd name="T5" fmla="*/ 441 h 441"/>
                <a:gd name="T6" fmla="*/ 195 w 195"/>
                <a:gd name="T7" fmla="*/ 243 h 441"/>
                <a:gd name="T8" fmla="*/ 195 w 195"/>
                <a:gd name="T9" fmla="*/ 0 h 441"/>
              </a:gdLst>
              <a:ahLst/>
              <a:cxnLst>
                <a:cxn ang="0">
                  <a:pos x="T0" y="T1"/>
                </a:cxn>
                <a:cxn ang="0">
                  <a:pos x="T2" y="T3"/>
                </a:cxn>
                <a:cxn ang="0">
                  <a:pos x="T4" y="T5"/>
                </a:cxn>
                <a:cxn ang="0">
                  <a:pos x="T6" y="T7"/>
                </a:cxn>
                <a:cxn ang="0">
                  <a:pos x="T8" y="T9"/>
                </a:cxn>
              </a:cxnLst>
              <a:rect l="0" t="0" r="r" b="b"/>
              <a:pathLst>
                <a:path w="195" h="441">
                  <a:moveTo>
                    <a:pt x="195" y="0"/>
                  </a:moveTo>
                  <a:lnTo>
                    <a:pt x="0" y="0"/>
                  </a:lnTo>
                  <a:lnTo>
                    <a:pt x="0" y="441"/>
                  </a:lnTo>
                  <a:lnTo>
                    <a:pt x="195" y="243"/>
                  </a:lnTo>
                  <a:lnTo>
                    <a:pt x="195"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31" name="Freeform 50">
              <a:extLst>
                <a:ext uri="{FF2B5EF4-FFF2-40B4-BE49-F238E27FC236}">
                  <a16:creationId xmlns:a16="http://schemas.microsoft.com/office/drawing/2014/main" id="{71C793AA-4FDA-4F41-98D6-4A88E4408FA9}"/>
                </a:ext>
              </a:extLst>
            </p:cNvPr>
            <p:cNvSpPr>
              <a:spLocks/>
            </p:cNvSpPr>
            <p:nvPr/>
          </p:nvSpPr>
          <p:spPr bwMode="auto">
            <a:xfrm>
              <a:off x="4930775" y="6257925"/>
              <a:ext cx="309563" cy="314325"/>
            </a:xfrm>
            <a:custGeom>
              <a:avLst/>
              <a:gdLst>
                <a:gd name="T0" fmla="*/ 195 w 195"/>
                <a:gd name="T1" fmla="*/ 0 h 198"/>
                <a:gd name="T2" fmla="*/ 0 w 195"/>
                <a:gd name="T3" fmla="*/ 198 h 198"/>
                <a:gd name="T4" fmla="*/ 195 w 195"/>
                <a:gd name="T5" fmla="*/ 0 h 198"/>
              </a:gdLst>
              <a:ahLst/>
              <a:cxnLst>
                <a:cxn ang="0">
                  <a:pos x="T0" y="T1"/>
                </a:cxn>
                <a:cxn ang="0">
                  <a:pos x="T2" y="T3"/>
                </a:cxn>
                <a:cxn ang="0">
                  <a:pos x="T4" y="T5"/>
                </a:cxn>
              </a:cxnLst>
              <a:rect l="0" t="0" r="r" b="b"/>
              <a:pathLst>
                <a:path w="195" h="198">
                  <a:moveTo>
                    <a:pt x="195" y="0"/>
                  </a:moveTo>
                  <a:lnTo>
                    <a:pt x="0" y="198"/>
                  </a:lnTo>
                  <a:lnTo>
                    <a:pt x="195" y="0"/>
                  </a:lnTo>
                  <a:close/>
                </a:path>
              </a:pathLst>
            </a:custGeom>
            <a:solidFill>
              <a:srgbClr val="279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32" name="Freeform 51">
              <a:extLst>
                <a:ext uri="{FF2B5EF4-FFF2-40B4-BE49-F238E27FC236}">
                  <a16:creationId xmlns:a16="http://schemas.microsoft.com/office/drawing/2014/main" id="{69C6AE9E-2055-49EB-8D86-BD535E1CDD3E}"/>
                </a:ext>
              </a:extLst>
            </p:cNvPr>
            <p:cNvSpPr>
              <a:spLocks/>
            </p:cNvSpPr>
            <p:nvPr/>
          </p:nvSpPr>
          <p:spPr bwMode="auto">
            <a:xfrm>
              <a:off x="4930775" y="7192963"/>
              <a:ext cx="0" cy="96838"/>
            </a:xfrm>
            <a:custGeom>
              <a:avLst/>
              <a:gdLst>
                <a:gd name="T0" fmla="*/ 0 h 61"/>
                <a:gd name="T1" fmla="*/ 61 h 61"/>
                <a:gd name="T2" fmla="*/ 0 h 61"/>
              </a:gdLst>
              <a:ahLst/>
              <a:cxnLst>
                <a:cxn ang="0">
                  <a:pos x="0" y="T0"/>
                </a:cxn>
                <a:cxn ang="0">
                  <a:pos x="0" y="T1"/>
                </a:cxn>
                <a:cxn ang="0">
                  <a:pos x="0" y="T2"/>
                </a:cxn>
              </a:cxnLst>
              <a:rect l="0" t="0" r="r" b="b"/>
              <a:pathLst>
                <a:path h="61">
                  <a:moveTo>
                    <a:pt x="0" y="0"/>
                  </a:moveTo>
                  <a:lnTo>
                    <a:pt x="0" y="61"/>
                  </a:lnTo>
                  <a:lnTo>
                    <a:pt x="0"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33" name="Line 52">
              <a:extLst>
                <a:ext uri="{FF2B5EF4-FFF2-40B4-BE49-F238E27FC236}">
                  <a16:creationId xmlns:a16="http://schemas.microsoft.com/office/drawing/2014/main" id="{5249350D-9AD8-4C60-A698-409D30081B3A}"/>
                </a:ext>
              </a:extLst>
            </p:cNvPr>
            <p:cNvSpPr>
              <a:spLocks noChangeShapeType="1"/>
            </p:cNvSpPr>
            <p:nvPr/>
          </p:nvSpPr>
          <p:spPr bwMode="auto">
            <a:xfrm>
              <a:off x="4930775" y="7192963"/>
              <a:ext cx="0" cy="968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34" name="Line 53">
              <a:extLst>
                <a:ext uri="{FF2B5EF4-FFF2-40B4-BE49-F238E27FC236}">
                  <a16:creationId xmlns:a16="http://schemas.microsoft.com/office/drawing/2014/main" id="{41C1B228-16E7-424B-B8D6-D408A133ED1F}"/>
                </a:ext>
              </a:extLst>
            </p:cNvPr>
            <p:cNvSpPr>
              <a:spLocks noChangeShapeType="1"/>
            </p:cNvSpPr>
            <p:nvPr/>
          </p:nvSpPr>
          <p:spPr bwMode="auto">
            <a:xfrm>
              <a:off x="5138738" y="71929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35" name="Line 54">
              <a:extLst>
                <a:ext uri="{FF2B5EF4-FFF2-40B4-BE49-F238E27FC236}">
                  <a16:creationId xmlns:a16="http://schemas.microsoft.com/office/drawing/2014/main" id="{498BF9C6-F4B6-42AE-9533-3C44338D5AE2}"/>
                </a:ext>
              </a:extLst>
            </p:cNvPr>
            <p:cNvSpPr>
              <a:spLocks noChangeShapeType="1"/>
            </p:cNvSpPr>
            <p:nvPr/>
          </p:nvSpPr>
          <p:spPr bwMode="auto">
            <a:xfrm>
              <a:off x="5138738" y="71929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36" name="Freeform 55">
              <a:extLst>
                <a:ext uri="{FF2B5EF4-FFF2-40B4-BE49-F238E27FC236}">
                  <a16:creationId xmlns:a16="http://schemas.microsoft.com/office/drawing/2014/main" id="{824544FA-4715-41E0-94A8-52F4FD5A0C6A}"/>
                </a:ext>
              </a:extLst>
            </p:cNvPr>
            <p:cNvSpPr>
              <a:spLocks/>
            </p:cNvSpPr>
            <p:nvPr/>
          </p:nvSpPr>
          <p:spPr bwMode="auto">
            <a:xfrm>
              <a:off x="4838700" y="6572250"/>
              <a:ext cx="890588" cy="939800"/>
            </a:xfrm>
            <a:custGeom>
              <a:avLst/>
              <a:gdLst>
                <a:gd name="T0" fmla="*/ 561 w 561"/>
                <a:gd name="T1" fmla="*/ 0 h 592"/>
                <a:gd name="T2" fmla="*/ 510 w 561"/>
                <a:gd name="T3" fmla="*/ 0 h 592"/>
                <a:gd name="T4" fmla="*/ 451 w 561"/>
                <a:gd name="T5" fmla="*/ 0 h 592"/>
                <a:gd name="T6" fmla="*/ 58 w 561"/>
                <a:gd name="T7" fmla="*/ 0 h 592"/>
                <a:gd name="T8" fmla="*/ 0 w 561"/>
                <a:gd name="T9" fmla="*/ 0 h 592"/>
                <a:gd name="T10" fmla="*/ 0 w 561"/>
                <a:gd name="T11" fmla="*/ 592 h 592"/>
                <a:gd name="T12" fmla="*/ 58 w 561"/>
                <a:gd name="T13" fmla="*/ 592 h 592"/>
                <a:gd name="T14" fmla="*/ 58 w 561"/>
                <a:gd name="T15" fmla="*/ 592 h 592"/>
                <a:gd name="T16" fmla="*/ 561 w 561"/>
                <a:gd name="T17"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92">
                  <a:moveTo>
                    <a:pt x="561" y="0"/>
                  </a:moveTo>
                  <a:lnTo>
                    <a:pt x="510" y="0"/>
                  </a:lnTo>
                  <a:lnTo>
                    <a:pt x="451" y="0"/>
                  </a:lnTo>
                  <a:lnTo>
                    <a:pt x="58" y="0"/>
                  </a:lnTo>
                  <a:lnTo>
                    <a:pt x="0" y="0"/>
                  </a:lnTo>
                  <a:lnTo>
                    <a:pt x="0" y="592"/>
                  </a:lnTo>
                  <a:lnTo>
                    <a:pt x="58" y="592"/>
                  </a:lnTo>
                  <a:lnTo>
                    <a:pt x="58" y="592"/>
                  </a:lnTo>
                  <a:lnTo>
                    <a:pt x="561"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37" name="Rectangle 56">
              <a:extLst>
                <a:ext uri="{FF2B5EF4-FFF2-40B4-BE49-F238E27FC236}">
                  <a16:creationId xmlns:a16="http://schemas.microsoft.com/office/drawing/2014/main" id="{0DAAA806-C0B0-4687-B7A7-E3EF7776AB7E}"/>
                </a:ext>
              </a:extLst>
            </p:cNvPr>
            <p:cNvSpPr>
              <a:spLocks noChangeArrowheads="1"/>
            </p:cNvSpPr>
            <p:nvPr/>
          </p:nvSpPr>
          <p:spPr bwMode="auto">
            <a:xfrm>
              <a:off x="4838700" y="4959350"/>
              <a:ext cx="3370263" cy="839788"/>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38" name="Freeform 57">
              <a:extLst>
                <a:ext uri="{FF2B5EF4-FFF2-40B4-BE49-F238E27FC236}">
                  <a16:creationId xmlns:a16="http://schemas.microsoft.com/office/drawing/2014/main" id="{4F210BB1-5B81-4EE7-89EC-7FA680249C8F}"/>
                </a:ext>
              </a:extLst>
            </p:cNvPr>
            <p:cNvSpPr>
              <a:spLocks/>
            </p:cNvSpPr>
            <p:nvPr/>
          </p:nvSpPr>
          <p:spPr bwMode="auto">
            <a:xfrm>
              <a:off x="4838700" y="4640263"/>
              <a:ext cx="3684588" cy="319088"/>
            </a:xfrm>
            <a:custGeom>
              <a:avLst/>
              <a:gdLst>
                <a:gd name="T0" fmla="*/ 2321 w 2321"/>
                <a:gd name="T1" fmla="*/ 0 h 201"/>
                <a:gd name="T2" fmla="*/ 197 w 2321"/>
                <a:gd name="T3" fmla="*/ 0 h 201"/>
                <a:gd name="T4" fmla="*/ 0 w 2321"/>
                <a:gd name="T5" fmla="*/ 201 h 201"/>
                <a:gd name="T6" fmla="*/ 2123 w 2321"/>
                <a:gd name="T7" fmla="*/ 201 h 201"/>
                <a:gd name="T8" fmla="*/ 2321 w 2321"/>
                <a:gd name="T9" fmla="*/ 0 h 201"/>
              </a:gdLst>
              <a:ahLst/>
              <a:cxnLst>
                <a:cxn ang="0">
                  <a:pos x="T0" y="T1"/>
                </a:cxn>
                <a:cxn ang="0">
                  <a:pos x="T2" y="T3"/>
                </a:cxn>
                <a:cxn ang="0">
                  <a:pos x="T4" y="T5"/>
                </a:cxn>
                <a:cxn ang="0">
                  <a:pos x="T6" y="T7"/>
                </a:cxn>
                <a:cxn ang="0">
                  <a:pos x="T8" y="T9"/>
                </a:cxn>
              </a:cxnLst>
              <a:rect l="0" t="0" r="r" b="b"/>
              <a:pathLst>
                <a:path w="2321" h="201">
                  <a:moveTo>
                    <a:pt x="2321" y="0"/>
                  </a:moveTo>
                  <a:lnTo>
                    <a:pt x="197" y="0"/>
                  </a:lnTo>
                  <a:lnTo>
                    <a:pt x="0" y="201"/>
                  </a:lnTo>
                  <a:lnTo>
                    <a:pt x="2123" y="201"/>
                  </a:lnTo>
                  <a:lnTo>
                    <a:pt x="232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39" name="Freeform 58">
              <a:extLst>
                <a:ext uri="{FF2B5EF4-FFF2-40B4-BE49-F238E27FC236}">
                  <a16:creationId xmlns:a16="http://schemas.microsoft.com/office/drawing/2014/main" id="{63D69C24-0663-4EE2-9D12-CB8FBA978522}"/>
                </a:ext>
              </a:extLst>
            </p:cNvPr>
            <p:cNvSpPr>
              <a:spLocks/>
            </p:cNvSpPr>
            <p:nvPr/>
          </p:nvSpPr>
          <p:spPr bwMode="auto">
            <a:xfrm>
              <a:off x="4838700" y="4959350"/>
              <a:ext cx="2382838" cy="912813"/>
            </a:xfrm>
            <a:custGeom>
              <a:avLst/>
              <a:gdLst>
                <a:gd name="T0" fmla="*/ 1501 w 1501"/>
                <a:gd name="T1" fmla="*/ 0 h 575"/>
                <a:gd name="T2" fmla="*/ 0 w 1501"/>
                <a:gd name="T3" fmla="*/ 0 h 575"/>
                <a:gd name="T4" fmla="*/ 0 w 1501"/>
                <a:gd name="T5" fmla="*/ 575 h 575"/>
                <a:gd name="T6" fmla="*/ 58 w 1501"/>
                <a:gd name="T7" fmla="*/ 575 h 575"/>
                <a:gd name="T8" fmla="*/ 451 w 1501"/>
                <a:gd name="T9" fmla="*/ 575 h 575"/>
                <a:gd name="T10" fmla="*/ 510 w 1501"/>
                <a:gd name="T11" fmla="*/ 575 h 575"/>
                <a:gd name="T12" fmla="*/ 846 w 1501"/>
                <a:gd name="T13" fmla="*/ 575 h 575"/>
                <a:gd name="T14" fmla="*/ 905 w 1501"/>
                <a:gd name="T15" fmla="*/ 575 h 575"/>
                <a:gd name="T16" fmla="*/ 977 w 1501"/>
                <a:gd name="T17" fmla="*/ 575 h 575"/>
                <a:gd name="T18" fmla="*/ 1501 w 1501"/>
                <a:gd name="T19"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1" h="575">
                  <a:moveTo>
                    <a:pt x="1501" y="0"/>
                  </a:moveTo>
                  <a:lnTo>
                    <a:pt x="0" y="0"/>
                  </a:lnTo>
                  <a:lnTo>
                    <a:pt x="0" y="575"/>
                  </a:lnTo>
                  <a:lnTo>
                    <a:pt x="58" y="575"/>
                  </a:lnTo>
                  <a:lnTo>
                    <a:pt x="451" y="575"/>
                  </a:lnTo>
                  <a:lnTo>
                    <a:pt x="510" y="575"/>
                  </a:lnTo>
                  <a:lnTo>
                    <a:pt x="846" y="575"/>
                  </a:lnTo>
                  <a:lnTo>
                    <a:pt x="905" y="575"/>
                  </a:lnTo>
                  <a:lnTo>
                    <a:pt x="977" y="575"/>
                  </a:lnTo>
                  <a:lnTo>
                    <a:pt x="1501"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40" name="Rectangle 59">
              <a:extLst>
                <a:ext uri="{FF2B5EF4-FFF2-40B4-BE49-F238E27FC236}">
                  <a16:creationId xmlns:a16="http://schemas.microsoft.com/office/drawing/2014/main" id="{B5EFFA55-22C0-4CE9-8F74-4D27F5A172EE}"/>
                </a:ext>
              </a:extLst>
            </p:cNvPr>
            <p:cNvSpPr>
              <a:spLocks noChangeArrowheads="1"/>
            </p:cNvSpPr>
            <p:nvPr/>
          </p:nvSpPr>
          <p:spPr bwMode="auto">
            <a:xfrm>
              <a:off x="6259513" y="5226050"/>
              <a:ext cx="550863" cy="442913"/>
            </a:xfrm>
            <a:prstGeom prst="rect">
              <a:avLst/>
            </a:prstGeom>
            <a:solidFill>
              <a:srgbClr val="5FB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41" name="Rectangle 60">
              <a:extLst>
                <a:ext uri="{FF2B5EF4-FFF2-40B4-BE49-F238E27FC236}">
                  <a16:creationId xmlns:a16="http://schemas.microsoft.com/office/drawing/2014/main" id="{9DA90F6C-BBF3-4617-A586-5BA625344C20}"/>
                </a:ext>
              </a:extLst>
            </p:cNvPr>
            <p:cNvSpPr>
              <a:spLocks noChangeArrowheads="1"/>
            </p:cNvSpPr>
            <p:nvPr/>
          </p:nvSpPr>
          <p:spPr bwMode="auto">
            <a:xfrm>
              <a:off x="6904038" y="5226050"/>
              <a:ext cx="508000" cy="44291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42" name="Rectangle 61">
              <a:extLst>
                <a:ext uri="{FF2B5EF4-FFF2-40B4-BE49-F238E27FC236}">
                  <a16:creationId xmlns:a16="http://schemas.microsoft.com/office/drawing/2014/main" id="{6DF2F3CA-92CD-40DB-92C5-BC4EAC8D60C8}"/>
                </a:ext>
              </a:extLst>
            </p:cNvPr>
            <p:cNvSpPr>
              <a:spLocks noChangeArrowheads="1"/>
            </p:cNvSpPr>
            <p:nvPr/>
          </p:nvSpPr>
          <p:spPr bwMode="auto">
            <a:xfrm>
              <a:off x="6904038" y="5354638"/>
              <a:ext cx="508000" cy="314325"/>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43" name="Rectangle 62">
              <a:extLst>
                <a:ext uri="{FF2B5EF4-FFF2-40B4-BE49-F238E27FC236}">
                  <a16:creationId xmlns:a16="http://schemas.microsoft.com/office/drawing/2014/main" id="{CE4884A0-AE0B-41B3-93A4-82F7639569B7}"/>
                </a:ext>
              </a:extLst>
            </p:cNvPr>
            <p:cNvSpPr>
              <a:spLocks noChangeArrowheads="1"/>
            </p:cNvSpPr>
            <p:nvPr/>
          </p:nvSpPr>
          <p:spPr bwMode="auto">
            <a:xfrm>
              <a:off x="7526338" y="5226050"/>
              <a:ext cx="534988" cy="442913"/>
            </a:xfrm>
            <a:prstGeom prst="rect">
              <a:avLst/>
            </a:prstGeom>
            <a:solidFill>
              <a:srgbClr val="096D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44" name="Rectangle 63">
              <a:extLst>
                <a:ext uri="{FF2B5EF4-FFF2-40B4-BE49-F238E27FC236}">
                  <a16:creationId xmlns:a16="http://schemas.microsoft.com/office/drawing/2014/main" id="{0B76CEEC-B5ED-4452-81CE-F6117796E96C}"/>
                </a:ext>
              </a:extLst>
            </p:cNvPr>
            <p:cNvSpPr>
              <a:spLocks noChangeArrowheads="1"/>
            </p:cNvSpPr>
            <p:nvPr/>
          </p:nvSpPr>
          <p:spPr bwMode="auto">
            <a:xfrm>
              <a:off x="5640388" y="5226050"/>
              <a:ext cx="550863" cy="44291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45" name="Freeform 64">
              <a:extLst>
                <a:ext uri="{FF2B5EF4-FFF2-40B4-BE49-F238E27FC236}">
                  <a16:creationId xmlns:a16="http://schemas.microsoft.com/office/drawing/2014/main" id="{87088E47-A67F-42A5-9D9D-A373C42DAB39}"/>
                </a:ext>
              </a:extLst>
            </p:cNvPr>
            <p:cNvSpPr>
              <a:spLocks/>
            </p:cNvSpPr>
            <p:nvPr/>
          </p:nvSpPr>
          <p:spPr bwMode="auto">
            <a:xfrm>
              <a:off x="5156200" y="6858000"/>
              <a:ext cx="2286000" cy="398463"/>
            </a:xfrm>
            <a:custGeom>
              <a:avLst/>
              <a:gdLst>
                <a:gd name="T0" fmla="*/ 1440 w 1440"/>
                <a:gd name="T1" fmla="*/ 0 h 251"/>
                <a:gd name="T2" fmla="*/ 214 w 1440"/>
                <a:gd name="T3" fmla="*/ 0 h 251"/>
                <a:gd name="T4" fmla="*/ 0 w 1440"/>
                <a:gd name="T5" fmla="*/ 251 h 251"/>
                <a:gd name="T6" fmla="*/ 1440 w 1440"/>
                <a:gd name="T7" fmla="*/ 251 h 251"/>
                <a:gd name="T8" fmla="*/ 1440 w 1440"/>
                <a:gd name="T9" fmla="*/ 0 h 251"/>
              </a:gdLst>
              <a:ahLst/>
              <a:cxnLst>
                <a:cxn ang="0">
                  <a:pos x="T0" y="T1"/>
                </a:cxn>
                <a:cxn ang="0">
                  <a:pos x="T2" y="T3"/>
                </a:cxn>
                <a:cxn ang="0">
                  <a:pos x="T4" y="T5"/>
                </a:cxn>
                <a:cxn ang="0">
                  <a:pos x="T6" y="T7"/>
                </a:cxn>
                <a:cxn ang="0">
                  <a:pos x="T8" y="T9"/>
                </a:cxn>
              </a:cxnLst>
              <a:rect l="0" t="0" r="r" b="b"/>
              <a:pathLst>
                <a:path w="1440" h="251">
                  <a:moveTo>
                    <a:pt x="1440" y="0"/>
                  </a:moveTo>
                  <a:lnTo>
                    <a:pt x="214" y="0"/>
                  </a:lnTo>
                  <a:lnTo>
                    <a:pt x="0" y="251"/>
                  </a:lnTo>
                  <a:lnTo>
                    <a:pt x="1440" y="251"/>
                  </a:lnTo>
                  <a:lnTo>
                    <a:pt x="1440"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46" name="Freeform 65">
              <a:extLst>
                <a:ext uri="{FF2B5EF4-FFF2-40B4-BE49-F238E27FC236}">
                  <a16:creationId xmlns:a16="http://schemas.microsoft.com/office/drawing/2014/main" id="{8B1804DC-E01A-4DCD-85BA-9F0F3437FBF5}"/>
                </a:ext>
              </a:extLst>
            </p:cNvPr>
            <p:cNvSpPr>
              <a:spLocks/>
            </p:cNvSpPr>
            <p:nvPr/>
          </p:nvSpPr>
          <p:spPr bwMode="auto">
            <a:xfrm>
              <a:off x="5072063" y="7256463"/>
              <a:ext cx="2370138" cy="93663"/>
            </a:xfrm>
            <a:custGeom>
              <a:avLst/>
              <a:gdLst>
                <a:gd name="T0" fmla="*/ 1493 w 1493"/>
                <a:gd name="T1" fmla="*/ 0 h 59"/>
                <a:gd name="T2" fmla="*/ 53 w 1493"/>
                <a:gd name="T3" fmla="*/ 0 h 59"/>
                <a:gd name="T4" fmla="*/ 0 w 1493"/>
                <a:gd name="T5" fmla="*/ 59 h 59"/>
                <a:gd name="T6" fmla="*/ 1493 w 1493"/>
                <a:gd name="T7" fmla="*/ 59 h 59"/>
                <a:gd name="T8" fmla="*/ 1493 w 1493"/>
                <a:gd name="T9" fmla="*/ 0 h 59"/>
              </a:gdLst>
              <a:ahLst/>
              <a:cxnLst>
                <a:cxn ang="0">
                  <a:pos x="T0" y="T1"/>
                </a:cxn>
                <a:cxn ang="0">
                  <a:pos x="T2" y="T3"/>
                </a:cxn>
                <a:cxn ang="0">
                  <a:pos x="T4" y="T5"/>
                </a:cxn>
                <a:cxn ang="0">
                  <a:pos x="T6" y="T7"/>
                </a:cxn>
                <a:cxn ang="0">
                  <a:pos x="T8" y="T9"/>
                </a:cxn>
              </a:cxnLst>
              <a:rect l="0" t="0" r="r" b="b"/>
              <a:pathLst>
                <a:path w="1493" h="59">
                  <a:moveTo>
                    <a:pt x="1493" y="0"/>
                  </a:moveTo>
                  <a:lnTo>
                    <a:pt x="53" y="0"/>
                  </a:lnTo>
                  <a:lnTo>
                    <a:pt x="0" y="59"/>
                  </a:lnTo>
                  <a:lnTo>
                    <a:pt x="1493" y="59"/>
                  </a:lnTo>
                  <a:lnTo>
                    <a:pt x="1493" y="0"/>
                  </a:lnTo>
                  <a:close/>
                </a:path>
              </a:pathLst>
            </a:custGeom>
            <a:solidFill>
              <a:srgbClr val="088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47" name="Freeform 66">
              <a:extLst>
                <a:ext uri="{FF2B5EF4-FFF2-40B4-BE49-F238E27FC236}">
                  <a16:creationId xmlns:a16="http://schemas.microsoft.com/office/drawing/2014/main" id="{5A463FF9-EB5E-44AE-AA63-8E71284193C7}"/>
                </a:ext>
              </a:extLst>
            </p:cNvPr>
            <p:cNvSpPr>
              <a:spLocks/>
            </p:cNvSpPr>
            <p:nvPr/>
          </p:nvSpPr>
          <p:spPr bwMode="auto">
            <a:xfrm>
              <a:off x="4968875" y="6858000"/>
              <a:ext cx="527050" cy="492125"/>
            </a:xfrm>
            <a:custGeom>
              <a:avLst/>
              <a:gdLst>
                <a:gd name="T0" fmla="*/ 332 w 332"/>
                <a:gd name="T1" fmla="*/ 0 h 310"/>
                <a:gd name="T2" fmla="*/ 0 w 332"/>
                <a:gd name="T3" fmla="*/ 0 h 310"/>
                <a:gd name="T4" fmla="*/ 0 w 332"/>
                <a:gd name="T5" fmla="*/ 310 h 310"/>
                <a:gd name="T6" fmla="*/ 65 w 332"/>
                <a:gd name="T7" fmla="*/ 310 h 310"/>
                <a:gd name="T8" fmla="*/ 0 w 332"/>
                <a:gd name="T9" fmla="*/ 310 h 310"/>
                <a:gd name="T10" fmla="*/ 0 w 332"/>
                <a:gd name="T11" fmla="*/ 251 h 310"/>
                <a:gd name="T12" fmla="*/ 118 w 332"/>
                <a:gd name="T13" fmla="*/ 251 h 310"/>
                <a:gd name="T14" fmla="*/ 332 w 332"/>
                <a:gd name="T15" fmla="*/ 0 h 3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2" h="310">
                  <a:moveTo>
                    <a:pt x="332" y="0"/>
                  </a:moveTo>
                  <a:lnTo>
                    <a:pt x="0" y="0"/>
                  </a:lnTo>
                  <a:lnTo>
                    <a:pt x="0" y="310"/>
                  </a:lnTo>
                  <a:lnTo>
                    <a:pt x="65" y="310"/>
                  </a:lnTo>
                  <a:lnTo>
                    <a:pt x="0" y="310"/>
                  </a:lnTo>
                  <a:lnTo>
                    <a:pt x="0" y="251"/>
                  </a:lnTo>
                  <a:lnTo>
                    <a:pt x="118" y="251"/>
                  </a:lnTo>
                  <a:lnTo>
                    <a:pt x="332" y="0"/>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48" name="Freeform 67">
              <a:extLst>
                <a:ext uri="{FF2B5EF4-FFF2-40B4-BE49-F238E27FC236}">
                  <a16:creationId xmlns:a16="http://schemas.microsoft.com/office/drawing/2014/main" id="{56288430-10DA-475F-A5EE-6DCF856AF3A0}"/>
                </a:ext>
              </a:extLst>
            </p:cNvPr>
            <p:cNvSpPr>
              <a:spLocks/>
            </p:cNvSpPr>
            <p:nvPr/>
          </p:nvSpPr>
          <p:spPr bwMode="auto">
            <a:xfrm>
              <a:off x="4968875" y="7256463"/>
              <a:ext cx="187325" cy="93663"/>
            </a:xfrm>
            <a:custGeom>
              <a:avLst/>
              <a:gdLst>
                <a:gd name="T0" fmla="*/ 118 w 118"/>
                <a:gd name="T1" fmla="*/ 0 h 59"/>
                <a:gd name="T2" fmla="*/ 0 w 118"/>
                <a:gd name="T3" fmla="*/ 0 h 59"/>
                <a:gd name="T4" fmla="*/ 0 w 118"/>
                <a:gd name="T5" fmla="*/ 59 h 59"/>
                <a:gd name="T6" fmla="*/ 65 w 118"/>
                <a:gd name="T7" fmla="*/ 59 h 59"/>
                <a:gd name="T8" fmla="*/ 118 w 118"/>
                <a:gd name="T9" fmla="*/ 0 h 59"/>
              </a:gdLst>
              <a:ahLst/>
              <a:cxnLst>
                <a:cxn ang="0">
                  <a:pos x="T0" y="T1"/>
                </a:cxn>
                <a:cxn ang="0">
                  <a:pos x="T2" y="T3"/>
                </a:cxn>
                <a:cxn ang="0">
                  <a:pos x="T4" y="T5"/>
                </a:cxn>
                <a:cxn ang="0">
                  <a:pos x="T6" y="T7"/>
                </a:cxn>
                <a:cxn ang="0">
                  <a:pos x="T8" y="T9"/>
                </a:cxn>
              </a:cxnLst>
              <a:rect l="0" t="0" r="r" b="b"/>
              <a:pathLst>
                <a:path w="118" h="59">
                  <a:moveTo>
                    <a:pt x="118" y="0"/>
                  </a:moveTo>
                  <a:lnTo>
                    <a:pt x="0" y="0"/>
                  </a:lnTo>
                  <a:lnTo>
                    <a:pt x="0" y="59"/>
                  </a:lnTo>
                  <a:lnTo>
                    <a:pt x="65" y="59"/>
                  </a:lnTo>
                  <a:lnTo>
                    <a:pt x="118"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49" name="Rectangle 68">
              <a:extLst>
                <a:ext uri="{FF2B5EF4-FFF2-40B4-BE49-F238E27FC236}">
                  <a16:creationId xmlns:a16="http://schemas.microsoft.com/office/drawing/2014/main" id="{B5C57F3C-F3AB-4D51-B274-152DF7D49A6A}"/>
                </a:ext>
              </a:extLst>
            </p:cNvPr>
            <p:cNvSpPr>
              <a:spLocks noChangeArrowheads="1"/>
            </p:cNvSpPr>
            <p:nvPr/>
          </p:nvSpPr>
          <p:spPr bwMode="auto">
            <a:xfrm>
              <a:off x="7556500" y="6861175"/>
              <a:ext cx="474663" cy="650875"/>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50" name="Freeform 69">
              <a:extLst>
                <a:ext uri="{FF2B5EF4-FFF2-40B4-BE49-F238E27FC236}">
                  <a16:creationId xmlns:a16="http://schemas.microsoft.com/office/drawing/2014/main" id="{FAA0A6A7-83FB-402A-A25A-F9459A24F3F2}"/>
                </a:ext>
              </a:extLst>
            </p:cNvPr>
            <p:cNvSpPr>
              <a:spLocks/>
            </p:cNvSpPr>
            <p:nvPr/>
          </p:nvSpPr>
          <p:spPr bwMode="auto">
            <a:xfrm>
              <a:off x="7556500" y="7248525"/>
              <a:ext cx="474663" cy="263525"/>
            </a:xfrm>
            <a:custGeom>
              <a:avLst/>
              <a:gdLst>
                <a:gd name="T0" fmla="*/ 163 w 299"/>
                <a:gd name="T1" fmla="*/ 0 h 166"/>
                <a:gd name="T2" fmla="*/ 0 w 299"/>
                <a:gd name="T3" fmla="*/ 166 h 166"/>
                <a:gd name="T4" fmla="*/ 299 w 299"/>
                <a:gd name="T5" fmla="*/ 166 h 166"/>
                <a:gd name="T6" fmla="*/ 163 w 299"/>
                <a:gd name="T7" fmla="*/ 166 h 166"/>
                <a:gd name="T8" fmla="*/ 163 w 299"/>
                <a:gd name="T9" fmla="*/ 0 h 166"/>
              </a:gdLst>
              <a:ahLst/>
              <a:cxnLst>
                <a:cxn ang="0">
                  <a:pos x="T0" y="T1"/>
                </a:cxn>
                <a:cxn ang="0">
                  <a:pos x="T2" y="T3"/>
                </a:cxn>
                <a:cxn ang="0">
                  <a:pos x="T4" y="T5"/>
                </a:cxn>
                <a:cxn ang="0">
                  <a:pos x="T6" y="T7"/>
                </a:cxn>
                <a:cxn ang="0">
                  <a:pos x="T8" y="T9"/>
                </a:cxn>
              </a:cxnLst>
              <a:rect l="0" t="0" r="r" b="b"/>
              <a:pathLst>
                <a:path w="299" h="166">
                  <a:moveTo>
                    <a:pt x="163" y="0"/>
                  </a:moveTo>
                  <a:lnTo>
                    <a:pt x="0" y="166"/>
                  </a:lnTo>
                  <a:lnTo>
                    <a:pt x="299" y="166"/>
                  </a:lnTo>
                  <a:lnTo>
                    <a:pt x="163" y="166"/>
                  </a:lnTo>
                  <a:lnTo>
                    <a:pt x="163" y="0"/>
                  </a:lnTo>
                  <a:close/>
                </a:path>
              </a:pathLst>
            </a:custGeom>
            <a:solidFill>
              <a:srgbClr val="088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51" name="Freeform 70">
              <a:extLst>
                <a:ext uri="{FF2B5EF4-FFF2-40B4-BE49-F238E27FC236}">
                  <a16:creationId xmlns:a16="http://schemas.microsoft.com/office/drawing/2014/main" id="{53C28BDB-0DDB-43C9-AE56-FD476D336644}"/>
                </a:ext>
              </a:extLst>
            </p:cNvPr>
            <p:cNvSpPr>
              <a:spLocks/>
            </p:cNvSpPr>
            <p:nvPr/>
          </p:nvSpPr>
          <p:spPr bwMode="auto">
            <a:xfrm>
              <a:off x="7815263" y="6861175"/>
              <a:ext cx="215900" cy="387350"/>
            </a:xfrm>
            <a:custGeom>
              <a:avLst/>
              <a:gdLst>
                <a:gd name="T0" fmla="*/ 136 w 136"/>
                <a:gd name="T1" fmla="*/ 0 h 244"/>
                <a:gd name="T2" fmla="*/ 0 w 136"/>
                <a:gd name="T3" fmla="*/ 0 h 244"/>
                <a:gd name="T4" fmla="*/ 0 w 136"/>
                <a:gd name="T5" fmla="*/ 244 h 244"/>
                <a:gd name="T6" fmla="*/ 13 w 136"/>
                <a:gd name="T7" fmla="*/ 230 h 244"/>
                <a:gd name="T8" fmla="*/ 136 w 136"/>
                <a:gd name="T9" fmla="*/ 230 h 244"/>
                <a:gd name="T10" fmla="*/ 136 w 136"/>
                <a:gd name="T11" fmla="*/ 0 h 244"/>
              </a:gdLst>
              <a:ahLst/>
              <a:cxnLst>
                <a:cxn ang="0">
                  <a:pos x="T0" y="T1"/>
                </a:cxn>
                <a:cxn ang="0">
                  <a:pos x="T2" y="T3"/>
                </a:cxn>
                <a:cxn ang="0">
                  <a:pos x="T4" y="T5"/>
                </a:cxn>
                <a:cxn ang="0">
                  <a:pos x="T6" y="T7"/>
                </a:cxn>
                <a:cxn ang="0">
                  <a:pos x="T8" y="T9"/>
                </a:cxn>
                <a:cxn ang="0">
                  <a:pos x="T10" y="T11"/>
                </a:cxn>
              </a:cxnLst>
              <a:rect l="0" t="0" r="r" b="b"/>
              <a:pathLst>
                <a:path w="136" h="244">
                  <a:moveTo>
                    <a:pt x="136" y="0"/>
                  </a:moveTo>
                  <a:lnTo>
                    <a:pt x="0" y="0"/>
                  </a:lnTo>
                  <a:lnTo>
                    <a:pt x="0" y="244"/>
                  </a:lnTo>
                  <a:lnTo>
                    <a:pt x="13" y="230"/>
                  </a:lnTo>
                  <a:lnTo>
                    <a:pt x="136" y="230"/>
                  </a:lnTo>
                  <a:lnTo>
                    <a:pt x="136" y="0"/>
                  </a:lnTo>
                  <a:close/>
                </a:path>
              </a:pathLst>
            </a:custGeom>
            <a:solidFill>
              <a:srgbClr val="4BA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52" name="Freeform 71">
              <a:extLst>
                <a:ext uri="{FF2B5EF4-FFF2-40B4-BE49-F238E27FC236}">
                  <a16:creationId xmlns:a16="http://schemas.microsoft.com/office/drawing/2014/main" id="{281454C4-C3EF-4EEC-95E9-4376A2EDCB63}"/>
                </a:ext>
              </a:extLst>
            </p:cNvPr>
            <p:cNvSpPr>
              <a:spLocks/>
            </p:cNvSpPr>
            <p:nvPr/>
          </p:nvSpPr>
          <p:spPr bwMode="auto">
            <a:xfrm>
              <a:off x="7815263" y="7226300"/>
              <a:ext cx="215900" cy="285750"/>
            </a:xfrm>
            <a:custGeom>
              <a:avLst/>
              <a:gdLst>
                <a:gd name="T0" fmla="*/ 136 w 136"/>
                <a:gd name="T1" fmla="*/ 0 h 180"/>
                <a:gd name="T2" fmla="*/ 13 w 136"/>
                <a:gd name="T3" fmla="*/ 0 h 180"/>
                <a:gd name="T4" fmla="*/ 0 w 136"/>
                <a:gd name="T5" fmla="*/ 14 h 180"/>
                <a:gd name="T6" fmla="*/ 0 w 136"/>
                <a:gd name="T7" fmla="*/ 180 h 180"/>
                <a:gd name="T8" fmla="*/ 136 w 136"/>
                <a:gd name="T9" fmla="*/ 180 h 180"/>
                <a:gd name="T10" fmla="*/ 136 w 136"/>
                <a:gd name="T11" fmla="*/ 0 h 180"/>
              </a:gdLst>
              <a:ahLst/>
              <a:cxnLst>
                <a:cxn ang="0">
                  <a:pos x="T0" y="T1"/>
                </a:cxn>
                <a:cxn ang="0">
                  <a:pos x="T2" y="T3"/>
                </a:cxn>
                <a:cxn ang="0">
                  <a:pos x="T4" y="T5"/>
                </a:cxn>
                <a:cxn ang="0">
                  <a:pos x="T6" y="T7"/>
                </a:cxn>
                <a:cxn ang="0">
                  <a:pos x="T8" y="T9"/>
                </a:cxn>
                <a:cxn ang="0">
                  <a:pos x="T10" y="T11"/>
                </a:cxn>
              </a:cxnLst>
              <a:rect l="0" t="0" r="r" b="b"/>
              <a:pathLst>
                <a:path w="136" h="180">
                  <a:moveTo>
                    <a:pt x="136" y="0"/>
                  </a:moveTo>
                  <a:lnTo>
                    <a:pt x="13" y="0"/>
                  </a:lnTo>
                  <a:lnTo>
                    <a:pt x="0" y="14"/>
                  </a:lnTo>
                  <a:lnTo>
                    <a:pt x="0" y="180"/>
                  </a:lnTo>
                  <a:lnTo>
                    <a:pt x="136" y="180"/>
                  </a:lnTo>
                  <a:lnTo>
                    <a:pt x="136" y="0"/>
                  </a:lnTo>
                  <a:close/>
                </a:path>
              </a:pathLst>
            </a:custGeom>
            <a:solidFill>
              <a:srgbClr val="3097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53" name="Rectangle 72">
              <a:extLst>
                <a:ext uri="{FF2B5EF4-FFF2-40B4-BE49-F238E27FC236}">
                  <a16:creationId xmlns:a16="http://schemas.microsoft.com/office/drawing/2014/main" id="{28FC810E-D20F-4A0C-AE6B-B8C82624317D}"/>
                </a:ext>
              </a:extLst>
            </p:cNvPr>
            <p:cNvSpPr>
              <a:spLocks noChangeArrowheads="1"/>
            </p:cNvSpPr>
            <p:nvPr/>
          </p:nvSpPr>
          <p:spPr bwMode="auto">
            <a:xfrm>
              <a:off x="4930775" y="5354638"/>
              <a:ext cx="623888" cy="314325"/>
            </a:xfrm>
            <a:prstGeom prst="rect">
              <a:avLst/>
            </a:prstGeom>
            <a:solidFill>
              <a:srgbClr val="08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54" name="Rectangle 73">
              <a:extLst>
                <a:ext uri="{FF2B5EF4-FFF2-40B4-BE49-F238E27FC236}">
                  <a16:creationId xmlns:a16="http://schemas.microsoft.com/office/drawing/2014/main" id="{48D22A86-678A-47F7-A2C2-C869B0D48A3A}"/>
                </a:ext>
              </a:extLst>
            </p:cNvPr>
            <p:cNvSpPr>
              <a:spLocks noChangeArrowheads="1"/>
            </p:cNvSpPr>
            <p:nvPr/>
          </p:nvSpPr>
          <p:spPr bwMode="auto">
            <a:xfrm>
              <a:off x="5245100" y="5226050"/>
              <a:ext cx="309563" cy="128588"/>
            </a:xfrm>
            <a:prstGeom prst="rect">
              <a:avLst/>
            </a:prstGeom>
            <a:solidFill>
              <a:srgbClr val="096D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55" name="Rectangle 74">
              <a:extLst>
                <a:ext uri="{FF2B5EF4-FFF2-40B4-BE49-F238E27FC236}">
                  <a16:creationId xmlns:a16="http://schemas.microsoft.com/office/drawing/2014/main" id="{B1313872-8751-4777-B2F6-9B0A8774EC16}"/>
                </a:ext>
              </a:extLst>
            </p:cNvPr>
            <p:cNvSpPr>
              <a:spLocks noChangeArrowheads="1"/>
            </p:cNvSpPr>
            <p:nvPr/>
          </p:nvSpPr>
          <p:spPr bwMode="auto">
            <a:xfrm>
              <a:off x="7526338" y="5354638"/>
              <a:ext cx="534988" cy="314325"/>
            </a:xfrm>
            <a:prstGeom prst="rect">
              <a:avLst/>
            </a:prstGeom>
            <a:solidFill>
              <a:srgbClr val="08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56" name="Freeform 75">
              <a:extLst>
                <a:ext uri="{FF2B5EF4-FFF2-40B4-BE49-F238E27FC236}">
                  <a16:creationId xmlns:a16="http://schemas.microsoft.com/office/drawing/2014/main" id="{B6DAB50D-873F-4643-9C36-F971DE13BC54}"/>
                </a:ext>
              </a:extLst>
            </p:cNvPr>
            <p:cNvSpPr>
              <a:spLocks/>
            </p:cNvSpPr>
            <p:nvPr/>
          </p:nvSpPr>
          <p:spPr bwMode="auto">
            <a:xfrm>
              <a:off x="4930775" y="5226050"/>
              <a:ext cx="309563" cy="442913"/>
            </a:xfrm>
            <a:custGeom>
              <a:avLst/>
              <a:gdLst>
                <a:gd name="T0" fmla="*/ 195 w 195"/>
                <a:gd name="T1" fmla="*/ 0 h 279"/>
                <a:gd name="T2" fmla="*/ 0 w 195"/>
                <a:gd name="T3" fmla="*/ 0 h 279"/>
                <a:gd name="T4" fmla="*/ 0 w 195"/>
                <a:gd name="T5" fmla="*/ 279 h 279"/>
                <a:gd name="T6" fmla="*/ 195 w 195"/>
                <a:gd name="T7" fmla="*/ 81 h 279"/>
                <a:gd name="T8" fmla="*/ 195 w 195"/>
                <a:gd name="T9" fmla="*/ 0 h 279"/>
              </a:gdLst>
              <a:ahLst/>
              <a:cxnLst>
                <a:cxn ang="0">
                  <a:pos x="T0" y="T1"/>
                </a:cxn>
                <a:cxn ang="0">
                  <a:pos x="T2" y="T3"/>
                </a:cxn>
                <a:cxn ang="0">
                  <a:pos x="T4" y="T5"/>
                </a:cxn>
                <a:cxn ang="0">
                  <a:pos x="T6" y="T7"/>
                </a:cxn>
                <a:cxn ang="0">
                  <a:pos x="T8" y="T9"/>
                </a:cxn>
              </a:cxnLst>
              <a:rect l="0" t="0" r="r" b="b"/>
              <a:pathLst>
                <a:path w="195" h="279">
                  <a:moveTo>
                    <a:pt x="195" y="0"/>
                  </a:moveTo>
                  <a:lnTo>
                    <a:pt x="0" y="0"/>
                  </a:lnTo>
                  <a:lnTo>
                    <a:pt x="0" y="279"/>
                  </a:lnTo>
                  <a:lnTo>
                    <a:pt x="195" y="81"/>
                  </a:lnTo>
                  <a:lnTo>
                    <a:pt x="195" y="0"/>
                  </a:lnTo>
                  <a:close/>
                </a:path>
              </a:pathLst>
            </a:custGeom>
            <a:solidFill>
              <a:srgbClr val="075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57" name="Rectangle 76">
              <a:extLst>
                <a:ext uri="{FF2B5EF4-FFF2-40B4-BE49-F238E27FC236}">
                  <a16:creationId xmlns:a16="http://schemas.microsoft.com/office/drawing/2014/main" id="{4BD6BAAE-EE44-4C60-A970-E7DC09EED068}"/>
                </a:ext>
              </a:extLst>
            </p:cNvPr>
            <p:cNvSpPr>
              <a:spLocks noChangeArrowheads="1"/>
            </p:cNvSpPr>
            <p:nvPr/>
          </p:nvSpPr>
          <p:spPr bwMode="auto">
            <a:xfrm>
              <a:off x="5640388" y="5354638"/>
              <a:ext cx="550863" cy="314325"/>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58" name="Rectangle 77">
              <a:extLst>
                <a:ext uri="{FF2B5EF4-FFF2-40B4-BE49-F238E27FC236}">
                  <a16:creationId xmlns:a16="http://schemas.microsoft.com/office/drawing/2014/main" id="{6DE0A50C-923B-4973-BAA7-05DCAF83F434}"/>
                </a:ext>
              </a:extLst>
            </p:cNvPr>
            <p:cNvSpPr>
              <a:spLocks noChangeArrowheads="1"/>
            </p:cNvSpPr>
            <p:nvPr/>
          </p:nvSpPr>
          <p:spPr bwMode="auto">
            <a:xfrm>
              <a:off x="6259513" y="5354638"/>
              <a:ext cx="546100" cy="314325"/>
            </a:xfrm>
            <a:prstGeom prst="rect">
              <a:avLst/>
            </a:prstGeom>
            <a:solidFill>
              <a:srgbClr val="2191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grpSp>
      <p:sp>
        <p:nvSpPr>
          <p:cNvPr id="159" name="Rectangle 158"/>
          <p:cNvSpPr/>
          <p:nvPr/>
        </p:nvSpPr>
        <p:spPr>
          <a:xfrm>
            <a:off x="7201707" y="4067124"/>
            <a:ext cx="436119" cy="57957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9"/>
          </a:p>
        </p:txBody>
      </p:sp>
      <p:graphicFrame>
        <p:nvGraphicFramePr>
          <p:cNvPr id="160" name="Table 159"/>
          <p:cNvGraphicFramePr>
            <a:graphicFrameLocks noGrp="1"/>
          </p:cNvGraphicFramePr>
          <p:nvPr/>
        </p:nvGraphicFramePr>
        <p:xfrm>
          <a:off x="7110216" y="1163567"/>
          <a:ext cx="3232195" cy="1904880"/>
        </p:xfrm>
        <a:graphic>
          <a:graphicData uri="http://schemas.openxmlformats.org/drawingml/2006/table">
            <a:tbl>
              <a:tblPr firstRow="1" bandRow="1">
                <a:tableStyleId>{69CF1AB2-1976-4502-BF36-3FF5EA218861}</a:tableStyleId>
              </a:tblPr>
              <a:tblGrid>
                <a:gridCol w="3232195">
                  <a:extLst>
                    <a:ext uri="{9D8B030D-6E8A-4147-A177-3AD203B41FA5}">
                      <a16:colId xmlns:a16="http://schemas.microsoft.com/office/drawing/2014/main" val="20000"/>
                    </a:ext>
                  </a:extLst>
                </a:gridCol>
              </a:tblGrid>
              <a:tr h="380901">
                <a:tc>
                  <a:txBody>
                    <a:bodyPr/>
                    <a:lstStyle/>
                    <a:p>
                      <a:pPr algn="ctr"/>
                      <a:r>
                        <a:rPr lang="en-US" sz="1900" err="1"/>
                        <a:t>dxvif-aabbccdd</a:t>
                      </a:r>
                      <a:endParaRPr lang="en-US" sz="1900"/>
                    </a:p>
                  </a:txBody>
                  <a:tcPr marL="91416" marR="91416" marT="45708" marB="45708"/>
                </a:tc>
                <a:extLst>
                  <a:ext uri="{0D108BD9-81ED-4DB2-BD59-A6C34878D82A}">
                    <a16:rowId xmlns:a16="http://schemas.microsoft.com/office/drawing/2014/main" val="10000"/>
                  </a:ext>
                </a:extLst>
              </a:tr>
              <a:tr h="380901">
                <a:tc>
                  <a:txBody>
                    <a:bodyPr/>
                    <a:lstStyle/>
                    <a:p>
                      <a:pPr algn="ctr"/>
                      <a:r>
                        <a:rPr lang="en-US" sz="1900"/>
                        <a:t>VLAN 100</a:t>
                      </a:r>
                    </a:p>
                  </a:txBody>
                  <a:tcPr marL="91416" marR="91416" marT="45708" marB="45708"/>
                </a:tc>
                <a:extLst>
                  <a:ext uri="{0D108BD9-81ED-4DB2-BD59-A6C34878D82A}">
                    <a16:rowId xmlns:a16="http://schemas.microsoft.com/office/drawing/2014/main" val="10001"/>
                  </a:ext>
                </a:extLst>
              </a:tr>
              <a:tr h="380901">
                <a:tc>
                  <a:txBody>
                    <a:bodyPr/>
                    <a:lstStyle/>
                    <a:p>
                      <a:pPr algn="ctr"/>
                      <a:r>
                        <a:rPr lang="en-US" sz="1900"/>
                        <a:t>IP 168.254.254.13/30</a:t>
                      </a:r>
                    </a:p>
                  </a:txBody>
                  <a:tcPr marL="91416" marR="91416" marT="45708" marB="45708"/>
                </a:tc>
                <a:extLst>
                  <a:ext uri="{0D108BD9-81ED-4DB2-BD59-A6C34878D82A}">
                    <a16:rowId xmlns:a16="http://schemas.microsoft.com/office/drawing/2014/main" val="10002"/>
                  </a:ext>
                </a:extLst>
              </a:tr>
              <a:tr h="380901">
                <a:tc>
                  <a:txBody>
                    <a:bodyPr/>
                    <a:lstStyle/>
                    <a:p>
                      <a:pPr algn="ctr"/>
                      <a:r>
                        <a:rPr lang="en-US" sz="1900"/>
                        <a:t>BGP AS 64512</a:t>
                      </a:r>
                    </a:p>
                  </a:txBody>
                  <a:tcPr marL="91416" marR="91416" marT="45708" marB="45708"/>
                </a:tc>
                <a:extLst>
                  <a:ext uri="{0D108BD9-81ED-4DB2-BD59-A6C34878D82A}">
                    <a16:rowId xmlns:a16="http://schemas.microsoft.com/office/drawing/2014/main" val="10003"/>
                  </a:ext>
                </a:extLst>
              </a:tr>
              <a:tr h="380901">
                <a:tc>
                  <a:txBody>
                    <a:bodyPr/>
                    <a:lstStyle/>
                    <a:p>
                      <a:pPr algn="ctr"/>
                      <a:r>
                        <a:rPr lang="en-US" sz="1900"/>
                        <a:t>MD5 Key</a:t>
                      </a:r>
                    </a:p>
                  </a:txBody>
                  <a:tcPr marL="91416" marR="91416" marT="45708" marB="45708"/>
                </a:tc>
                <a:extLst>
                  <a:ext uri="{0D108BD9-81ED-4DB2-BD59-A6C34878D82A}">
                    <a16:rowId xmlns:a16="http://schemas.microsoft.com/office/drawing/2014/main" val="10004"/>
                  </a:ext>
                </a:extLst>
              </a:tr>
            </a:tbl>
          </a:graphicData>
        </a:graphic>
      </p:graphicFrame>
      <p:graphicFrame>
        <p:nvGraphicFramePr>
          <p:cNvPr id="161" name="Table 160"/>
          <p:cNvGraphicFramePr>
            <a:graphicFrameLocks noGrp="1"/>
          </p:cNvGraphicFramePr>
          <p:nvPr/>
        </p:nvGraphicFramePr>
        <p:xfrm>
          <a:off x="1792466" y="1111964"/>
          <a:ext cx="2929510" cy="1904880"/>
        </p:xfrm>
        <a:graphic>
          <a:graphicData uri="http://schemas.openxmlformats.org/drawingml/2006/table">
            <a:tbl>
              <a:tblPr firstRow="1" bandRow="1">
                <a:tableStyleId>{69CF1AB2-1976-4502-BF36-3FF5EA218861}</a:tableStyleId>
              </a:tblPr>
              <a:tblGrid>
                <a:gridCol w="2929510">
                  <a:extLst>
                    <a:ext uri="{9D8B030D-6E8A-4147-A177-3AD203B41FA5}">
                      <a16:colId xmlns:a16="http://schemas.microsoft.com/office/drawing/2014/main" val="20000"/>
                    </a:ext>
                  </a:extLst>
                </a:gridCol>
              </a:tblGrid>
              <a:tr h="380901">
                <a:tc>
                  <a:txBody>
                    <a:bodyPr/>
                    <a:lstStyle/>
                    <a:p>
                      <a:pPr algn="ctr"/>
                      <a:r>
                        <a:rPr lang="en-US" sz="1900"/>
                        <a:t>interface gi0/0.100</a:t>
                      </a:r>
                    </a:p>
                  </a:txBody>
                  <a:tcPr marL="91416" marR="91416" marT="45708" marB="45708"/>
                </a:tc>
                <a:extLst>
                  <a:ext uri="{0D108BD9-81ED-4DB2-BD59-A6C34878D82A}">
                    <a16:rowId xmlns:a16="http://schemas.microsoft.com/office/drawing/2014/main" val="10000"/>
                  </a:ext>
                </a:extLst>
              </a:tr>
              <a:tr h="380901">
                <a:tc>
                  <a:txBody>
                    <a:bodyPr/>
                    <a:lstStyle/>
                    <a:p>
                      <a:pPr algn="ctr"/>
                      <a:r>
                        <a:rPr lang="en-US" sz="1900"/>
                        <a:t>VLAN 100</a:t>
                      </a:r>
                    </a:p>
                  </a:txBody>
                  <a:tcPr marL="91416" marR="91416" marT="45708" marB="45708"/>
                </a:tc>
                <a:extLst>
                  <a:ext uri="{0D108BD9-81ED-4DB2-BD59-A6C34878D82A}">
                    <a16:rowId xmlns:a16="http://schemas.microsoft.com/office/drawing/2014/main" val="10001"/>
                  </a:ext>
                </a:extLst>
              </a:tr>
              <a:tr h="380901">
                <a:tc>
                  <a:txBody>
                    <a:bodyPr/>
                    <a:lstStyle/>
                    <a:p>
                      <a:pPr algn="ctr"/>
                      <a:r>
                        <a:rPr lang="en-US" sz="1900"/>
                        <a:t>IP 168.254.254.14/30</a:t>
                      </a:r>
                    </a:p>
                  </a:txBody>
                  <a:tcPr marL="91416" marR="91416" marT="45708" marB="45708"/>
                </a:tc>
                <a:extLst>
                  <a:ext uri="{0D108BD9-81ED-4DB2-BD59-A6C34878D82A}">
                    <a16:rowId xmlns:a16="http://schemas.microsoft.com/office/drawing/2014/main" val="10002"/>
                  </a:ext>
                </a:extLst>
              </a:tr>
              <a:tr h="38090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a:t>BGP AS 65502</a:t>
                      </a:r>
                    </a:p>
                  </a:txBody>
                  <a:tcPr marL="91416" marR="91416" marT="45708" marB="45708"/>
                </a:tc>
                <a:extLst>
                  <a:ext uri="{0D108BD9-81ED-4DB2-BD59-A6C34878D82A}">
                    <a16:rowId xmlns:a16="http://schemas.microsoft.com/office/drawing/2014/main" val="10003"/>
                  </a:ext>
                </a:extLst>
              </a:tr>
              <a:tr h="380901">
                <a:tc>
                  <a:txBody>
                    <a:bodyPr/>
                    <a:lstStyle/>
                    <a:p>
                      <a:pPr algn="ctr"/>
                      <a:r>
                        <a:rPr lang="en-US" sz="1900"/>
                        <a:t>MD5</a:t>
                      </a:r>
                      <a:r>
                        <a:rPr lang="en-US" sz="1900" baseline="0"/>
                        <a:t> Key</a:t>
                      </a:r>
                      <a:endParaRPr lang="en-US" sz="1900"/>
                    </a:p>
                  </a:txBody>
                  <a:tcPr marL="91416" marR="91416" marT="45708" marB="45708"/>
                </a:tc>
                <a:extLst>
                  <a:ext uri="{0D108BD9-81ED-4DB2-BD59-A6C34878D82A}">
                    <a16:rowId xmlns:a16="http://schemas.microsoft.com/office/drawing/2014/main" val="10004"/>
                  </a:ext>
                </a:extLst>
              </a:tr>
            </a:tbl>
          </a:graphicData>
        </a:graphic>
      </p:graphicFrame>
      <p:sp>
        <p:nvSpPr>
          <p:cNvPr id="162" name="Freeform 12"/>
          <p:cNvSpPr>
            <a:spLocks/>
          </p:cNvSpPr>
          <p:nvPr/>
        </p:nvSpPr>
        <p:spPr bwMode="auto">
          <a:xfrm>
            <a:off x="4686081" y="1963985"/>
            <a:ext cx="2628853" cy="735881"/>
          </a:xfrm>
          <a:custGeom>
            <a:avLst/>
            <a:gdLst>
              <a:gd name="T0" fmla="*/ 894 w 1133"/>
              <a:gd name="T1" fmla="*/ 227 h 752"/>
              <a:gd name="T2" fmla="*/ 866 w 1133"/>
              <a:gd name="T3" fmla="*/ 227 h 752"/>
              <a:gd name="T4" fmla="*/ 785 w 1133"/>
              <a:gd name="T5" fmla="*/ 73 h 752"/>
              <a:gd name="T6" fmla="*/ 757 w 1133"/>
              <a:gd name="T7" fmla="*/ 54 h 752"/>
              <a:gd name="T8" fmla="*/ 480 w 1133"/>
              <a:gd name="T9" fmla="*/ 109 h 752"/>
              <a:gd name="T10" fmla="*/ 429 w 1133"/>
              <a:gd name="T11" fmla="*/ 166 h 752"/>
              <a:gd name="T12" fmla="*/ 211 w 1133"/>
              <a:gd name="T13" fmla="*/ 217 h 752"/>
              <a:gd name="T14" fmla="*/ 167 w 1133"/>
              <a:gd name="T15" fmla="*/ 264 h 752"/>
              <a:gd name="T16" fmla="*/ 153 w 1133"/>
              <a:gd name="T17" fmla="*/ 372 h 752"/>
              <a:gd name="T18" fmla="*/ 61 w 1133"/>
              <a:gd name="T19" fmla="*/ 437 h 752"/>
              <a:gd name="T20" fmla="*/ 0 w 1133"/>
              <a:gd name="T21" fmla="*/ 544 h 752"/>
              <a:gd name="T22" fmla="*/ 168 w 1133"/>
              <a:gd name="T23" fmla="*/ 690 h 752"/>
              <a:gd name="T24" fmla="*/ 198 w 1133"/>
              <a:gd name="T25" fmla="*/ 692 h 752"/>
              <a:gd name="T26" fmla="*/ 300 w 1133"/>
              <a:gd name="T27" fmla="*/ 671 h 752"/>
              <a:gd name="T28" fmla="*/ 481 w 1133"/>
              <a:gd name="T29" fmla="*/ 746 h 752"/>
              <a:gd name="T30" fmla="*/ 699 w 1133"/>
              <a:gd name="T31" fmla="*/ 679 h 752"/>
              <a:gd name="T32" fmla="*/ 821 w 1133"/>
              <a:gd name="T33" fmla="*/ 719 h 752"/>
              <a:gd name="T34" fmla="*/ 1038 w 1133"/>
              <a:gd name="T35" fmla="*/ 628 h 752"/>
              <a:gd name="T36" fmla="*/ 1123 w 1133"/>
              <a:gd name="T37" fmla="*/ 473 h 752"/>
              <a:gd name="T38" fmla="*/ 894 w 1133"/>
              <a:gd name="T39" fmla="*/ 227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3" h="752">
                <a:moveTo>
                  <a:pt x="894" y="227"/>
                </a:moveTo>
                <a:cubicBezTo>
                  <a:pt x="885" y="227"/>
                  <a:pt x="875" y="226"/>
                  <a:pt x="866" y="227"/>
                </a:cubicBezTo>
                <a:cubicBezTo>
                  <a:pt x="862" y="168"/>
                  <a:pt x="833" y="112"/>
                  <a:pt x="785" y="73"/>
                </a:cubicBezTo>
                <a:cubicBezTo>
                  <a:pt x="777" y="66"/>
                  <a:pt x="768" y="60"/>
                  <a:pt x="757" y="54"/>
                </a:cubicBezTo>
                <a:cubicBezTo>
                  <a:pt x="663" y="0"/>
                  <a:pt x="545" y="26"/>
                  <a:pt x="480" y="109"/>
                </a:cubicBezTo>
                <a:cubicBezTo>
                  <a:pt x="460" y="124"/>
                  <a:pt x="443" y="144"/>
                  <a:pt x="429" y="166"/>
                </a:cubicBezTo>
                <a:cubicBezTo>
                  <a:pt x="345" y="133"/>
                  <a:pt x="254" y="153"/>
                  <a:pt x="211" y="217"/>
                </a:cubicBezTo>
                <a:cubicBezTo>
                  <a:pt x="193" y="229"/>
                  <a:pt x="178" y="245"/>
                  <a:pt x="167" y="264"/>
                </a:cubicBezTo>
                <a:cubicBezTo>
                  <a:pt x="148" y="297"/>
                  <a:pt x="145" y="335"/>
                  <a:pt x="153" y="372"/>
                </a:cubicBezTo>
                <a:cubicBezTo>
                  <a:pt x="113" y="385"/>
                  <a:pt x="81" y="409"/>
                  <a:pt x="61" y="437"/>
                </a:cubicBezTo>
                <a:cubicBezTo>
                  <a:pt x="24" y="464"/>
                  <a:pt x="0" y="502"/>
                  <a:pt x="0" y="544"/>
                </a:cubicBezTo>
                <a:cubicBezTo>
                  <a:pt x="0" y="618"/>
                  <a:pt x="73" y="680"/>
                  <a:pt x="168" y="690"/>
                </a:cubicBezTo>
                <a:cubicBezTo>
                  <a:pt x="178" y="691"/>
                  <a:pt x="188" y="692"/>
                  <a:pt x="198" y="692"/>
                </a:cubicBezTo>
                <a:cubicBezTo>
                  <a:pt x="235" y="692"/>
                  <a:pt x="270" y="684"/>
                  <a:pt x="300" y="671"/>
                </a:cubicBezTo>
                <a:cubicBezTo>
                  <a:pt x="347" y="712"/>
                  <a:pt x="410" y="740"/>
                  <a:pt x="481" y="746"/>
                </a:cubicBezTo>
                <a:cubicBezTo>
                  <a:pt x="565" y="752"/>
                  <a:pt x="643" y="726"/>
                  <a:pt x="699" y="679"/>
                </a:cubicBezTo>
                <a:cubicBezTo>
                  <a:pt x="734" y="701"/>
                  <a:pt x="776" y="716"/>
                  <a:pt x="821" y="719"/>
                </a:cubicBezTo>
                <a:cubicBezTo>
                  <a:pt x="909" y="726"/>
                  <a:pt x="990" y="689"/>
                  <a:pt x="1038" y="628"/>
                </a:cubicBezTo>
                <a:cubicBezTo>
                  <a:pt x="1086" y="590"/>
                  <a:pt x="1118" y="536"/>
                  <a:pt x="1123" y="473"/>
                </a:cubicBezTo>
                <a:cubicBezTo>
                  <a:pt x="1133" y="348"/>
                  <a:pt x="1031" y="238"/>
                  <a:pt x="894" y="227"/>
                </a:cubicBezTo>
                <a:close/>
              </a:path>
            </a:pathLst>
          </a:custGeom>
          <a:solidFill>
            <a:schemeClr val="accent2"/>
          </a:solidFill>
          <a:ln>
            <a:noFill/>
          </a:ln>
        </p:spPr>
        <p:txBody>
          <a:bodyPr vert="horz" wrap="square" lIns="91416" tIns="45708" rIns="91416" bIns="45708" numCol="1" anchor="t" anchorCtr="0" compatLnSpc="1">
            <a:prstTxWarp prst="textNoShape">
              <a:avLst/>
            </a:prstTxWarp>
          </a:bodyPr>
          <a:lstStyle/>
          <a:p>
            <a:pPr algn="ctr"/>
            <a:endParaRPr lang="en-US" sz="1899"/>
          </a:p>
          <a:p>
            <a:pPr algn="ctr"/>
            <a:r>
              <a:rPr lang="en-US" sz="1899" err="1">
                <a:solidFill>
                  <a:schemeClr val="bg1"/>
                </a:solidFill>
              </a:rPr>
              <a:t>eBGP</a:t>
            </a:r>
            <a:endParaRPr lang="en-US" sz="1899">
              <a:solidFill>
                <a:schemeClr val="bg1"/>
              </a:solidFill>
            </a:endParaRPr>
          </a:p>
        </p:txBody>
      </p:sp>
      <p:sp>
        <p:nvSpPr>
          <p:cNvPr id="163" name="Rectangle 162"/>
          <p:cNvSpPr/>
          <p:nvPr/>
        </p:nvSpPr>
        <p:spPr>
          <a:xfrm>
            <a:off x="6648262" y="3742096"/>
            <a:ext cx="1158475" cy="1426026"/>
          </a:xfrm>
          <a:prstGeom prst="rect">
            <a:avLst/>
          </a:prstGeom>
          <a:noFill/>
          <a:ln w="25400">
            <a:solidFill>
              <a:schemeClr val="tx1">
                <a:lumMod val="60000"/>
                <a:lumOff val="40000"/>
              </a:schemeClr>
            </a:solidFill>
            <a:prstDash val="dash"/>
          </a:ln>
        </p:spPr>
        <p:style>
          <a:lnRef idx="1">
            <a:schemeClr val="accent1"/>
          </a:lnRef>
          <a:fillRef idx="3">
            <a:schemeClr val="accent1"/>
          </a:fillRef>
          <a:effectRef idx="2">
            <a:schemeClr val="accent1"/>
          </a:effectRef>
          <a:fontRef idx="minor">
            <a:schemeClr val="lt1"/>
          </a:fontRef>
        </p:style>
        <p:txBody>
          <a:bodyPr lIns="91361" tIns="45680" rIns="91361" bIns="45680" rtlCol="0" anchor="ctr"/>
          <a:lstStyle/>
          <a:p>
            <a:pPr algn="ctr"/>
            <a:endParaRPr lang="en-US" sz="1100">
              <a:solidFill>
                <a:prstClr val="white"/>
              </a:solidFill>
            </a:endParaRPr>
          </a:p>
        </p:txBody>
      </p:sp>
      <p:sp>
        <p:nvSpPr>
          <p:cNvPr id="164" name="TextBox 163"/>
          <p:cNvSpPr txBox="1"/>
          <p:nvPr/>
        </p:nvSpPr>
        <p:spPr>
          <a:xfrm>
            <a:off x="6614829" y="4689550"/>
            <a:ext cx="628167" cy="204226"/>
          </a:xfrm>
          <a:prstGeom prst="rect">
            <a:avLst/>
          </a:prstGeom>
          <a:noFill/>
        </p:spPr>
        <p:txBody>
          <a:bodyPr wrap="none" lIns="0" tIns="0" rIns="0" bIns="0" rtlCol="0">
            <a:noAutofit/>
          </a:bodyPr>
          <a:lstStyle/>
          <a:p>
            <a:pPr algn="ctr">
              <a:lnSpc>
                <a:spcPct val="90000"/>
              </a:lnSpc>
            </a:pPr>
            <a:r>
              <a:rPr lang="en-US" sz="800" b="1"/>
              <a:t>Customer</a:t>
            </a:r>
          </a:p>
          <a:p>
            <a:pPr algn="ctr">
              <a:lnSpc>
                <a:spcPct val="90000"/>
              </a:lnSpc>
            </a:pPr>
            <a:r>
              <a:rPr lang="en-US" sz="800" b="1"/>
              <a:t>Router</a:t>
            </a:r>
          </a:p>
        </p:txBody>
      </p:sp>
      <p:grpSp>
        <p:nvGrpSpPr>
          <p:cNvPr id="165" name="Group 164"/>
          <p:cNvGrpSpPr>
            <a:grpSpLocks noChangeAspect="1"/>
          </p:cNvGrpSpPr>
          <p:nvPr/>
        </p:nvGrpSpPr>
        <p:grpSpPr>
          <a:xfrm>
            <a:off x="6740216" y="4245751"/>
            <a:ext cx="297360" cy="297256"/>
            <a:chOff x="12923838" y="1187450"/>
            <a:chExt cx="4484688" cy="4483101"/>
          </a:xfrm>
        </p:grpSpPr>
        <p:sp>
          <p:nvSpPr>
            <p:cNvPr id="166" name="Freeform 136"/>
            <p:cNvSpPr>
              <a:spLocks/>
            </p:cNvSpPr>
            <p:nvPr/>
          </p:nvSpPr>
          <p:spPr bwMode="auto">
            <a:xfrm>
              <a:off x="12923838" y="1187450"/>
              <a:ext cx="4484688" cy="4483100"/>
            </a:xfrm>
            <a:custGeom>
              <a:avLst/>
              <a:gdLst>
                <a:gd name="T0" fmla="*/ 1034 w 1193"/>
                <a:gd name="T1" fmla="*/ 162 h 1193"/>
                <a:gd name="T2" fmla="*/ 645 w 1193"/>
                <a:gd name="T3" fmla="*/ 0 h 1193"/>
                <a:gd name="T4" fmla="*/ 259 w 1193"/>
                <a:gd name="T5" fmla="*/ 159 h 1193"/>
                <a:gd name="T6" fmla="*/ 258 w 1193"/>
                <a:gd name="T7" fmla="*/ 159 h 1193"/>
                <a:gd name="T8" fmla="*/ 159 w 1193"/>
                <a:gd name="T9" fmla="*/ 258 h 1193"/>
                <a:gd name="T10" fmla="*/ 160 w 1193"/>
                <a:gd name="T11" fmla="*/ 258 h 1193"/>
                <a:gd name="T12" fmla="*/ 0 w 1193"/>
                <a:gd name="T13" fmla="*/ 645 h 1193"/>
                <a:gd name="T14" fmla="*/ 163 w 1193"/>
                <a:gd name="T15" fmla="*/ 1034 h 1193"/>
                <a:gd name="T16" fmla="*/ 548 w 1193"/>
                <a:gd name="T17" fmla="*/ 1193 h 1193"/>
                <a:gd name="T18" fmla="*/ 940 w 1193"/>
                <a:gd name="T19" fmla="*/ 1028 h 1193"/>
                <a:gd name="T20" fmla="*/ 1053 w 1193"/>
                <a:gd name="T21" fmla="*/ 913 h 1193"/>
                <a:gd name="T22" fmla="*/ 1193 w 1193"/>
                <a:gd name="T23" fmla="*/ 548 h 1193"/>
                <a:gd name="T24" fmla="*/ 1034 w 1193"/>
                <a:gd name="T25" fmla="*/ 162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3" h="1193">
                  <a:moveTo>
                    <a:pt x="1034" y="162"/>
                  </a:moveTo>
                  <a:cubicBezTo>
                    <a:pt x="935" y="62"/>
                    <a:pt x="797" y="0"/>
                    <a:pt x="645" y="0"/>
                  </a:cubicBezTo>
                  <a:cubicBezTo>
                    <a:pt x="494" y="0"/>
                    <a:pt x="358" y="61"/>
                    <a:pt x="259" y="159"/>
                  </a:cubicBezTo>
                  <a:cubicBezTo>
                    <a:pt x="258" y="159"/>
                    <a:pt x="258" y="159"/>
                    <a:pt x="258" y="159"/>
                  </a:cubicBezTo>
                  <a:cubicBezTo>
                    <a:pt x="159" y="258"/>
                    <a:pt x="159" y="258"/>
                    <a:pt x="159" y="258"/>
                  </a:cubicBezTo>
                  <a:cubicBezTo>
                    <a:pt x="160" y="258"/>
                    <a:pt x="160" y="258"/>
                    <a:pt x="160" y="258"/>
                  </a:cubicBezTo>
                  <a:cubicBezTo>
                    <a:pt x="61" y="357"/>
                    <a:pt x="0" y="494"/>
                    <a:pt x="0" y="645"/>
                  </a:cubicBezTo>
                  <a:cubicBezTo>
                    <a:pt x="0" y="797"/>
                    <a:pt x="62" y="935"/>
                    <a:pt x="163" y="1034"/>
                  </a:cubicBezTo>
                  <a:cubicBezTo>
                    <a:pt x="262" y="1132"/>
                    <a:pt x="398" y="1193"/>
                    <a:pt x="548" y="1193"/>
                  </a:cubicBezTo>
                  <a:cubicBezTo>
                    <a:pt x="702" y="1193"/>
                    <a:pt x="840" y="1130"/>
                    <a:pt x="940" y="1028"/>
                  </a:cubicBezTo>
                  <a:cubicBezTo>
                    <a:pt x="1053" y="913"/>
                    <a:pt x="1053" y="913"/>
                    <a:pt x="1053" y="913"/>
                  </a:cubicBezTo>
                  <a:cubicBezTo>
                    <a:pt x="1140" y="816"/>
                    <a:pt x="1193" y="688"/>
                    <a:pt x="1193" y="548"/>
                  </a:cubicBezTo>
                  <a:cubicBezTo>
                    <a:pt x="1193" y="398"/>
                    <a:pt x="1132" y="261"/>
                    <a:pt x="1034" y="162"/>
                  </a:cubicBezTo>
                  <a:close/>
                </a:path>
              </a:pathLst>
            </a:custGeom>
            <a:solidFill>
              <a:srgbClr val="C6C6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167" name="Freeform 137"/>
            <p:cNvSpPr>
              <a:spLocks/>
            </p:cNvSpPr>
            <p:nvPr/>
          </p:nvSpPr>
          <p:spPr bwMode="auto">
            <a:xfrm>
              <a:off x="12923838" y="1187450"/>
              <a:ext cx="3887788" cy="3886200"/>
            </a:xfrm>
            <a:custGeom>
              <a:avLst/>
              <a:gdLst>
                <a:gd name="T0" fmla="*/ 645 w 1034"/>
                <a:gd name="T1" fmla="*/ 0 h 1034"/>
                <a:gd name="T2" fmla="*/ 259 w 1034"/>
                <a:gd name="T3" fmla="*/ 159 h 1034"/>
                <a:gd name="T4" fmla="*/ 258 w 1034"/>
                <a:gd name="T5" fmla="*/ 159 h 1034"/>
                <a:gd name="T6" fmla="*/ 159 w 1034"/>
                <a:gd name="T7" fmla="*/ 258 h 1034"/>
                <a:gd name="T8" fmla="*/ 160 w 1034"/>
                <a:gd name="T9" fmla="*/ 258 h 1034"/>
                <a:gd name="T10" fmla="*/ 0 w 1034"/>
                <a:gd name="T11" fmla="*/ 645 h 1034"/>
                <a:gd name="T12" fmla="*/ 163 w 1034"/>
                <a:gd name="T13" fmla="*/ 1034 h 1034"/>
                <a:gd name="T14" fmla="*/ 1034 w 1034"/>
                <a:gd name="T15" fmla="*/ 162 h 1034"/>
                <a:gd name="T16" fmla="*/ 645 w 1034"/>
                <a:gd name="T17" fmla="*/ 0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4" h="1034">
                  <a:moveTo>
                    <a:pt x="645" y="0"/>
                  </a:moveTo>
                  <a:cubicBezTo>
                    <a:pt x="494" y="0"/>
                    <a:pt x="358" y="61"/>
                    <a:pt x="259" y="159"/>
                  </a:cubicBezTo>
                  <a:cubicBezTo>
                    <a:pt x="258" y="159"/>
                    <a:pt x="258" y="159"/>
                    <a:pt x="258" y="159"/>
                  </a:cubicBezTo>
                  <a:cubicBezTo>
                    <a:pt x="159" y="258"/>
                    <a:pt x="159" y="258"/>
                    <a:pt x="159" y="258"/>
                  </a:cubicBezTo>
                  <a:cubicBezTo>
                    <a:pt x="160" y="258"/>
                    <a:pt x="160" y="258"/>
                    <a:pt x="160" y="258"/>
                  </a:cubicBezTo>
                  <a:cubicBezTo>
                    <a:pt x="61" y="357"/>
                    <a:pt x="0" y="494"/>
                    <a:pt x="0" y="645"/>
                  </a:cubicBezTo>
                  <a:cubicBezTo>
                    <a:pt x="0" y="797"/>
                    <a:pt x="62" y="935"/>
                    <a:pt x="163" y="1034"/>
                  </a:cubicBezTo>
                  <a:cubicBezTo>
                    <a:pt x="1034" y="162"/>
                    <a:pt x="1034" y="162"/>
                    <a:pt x="1034" y="162"/>
                  </a:cubicBezTo>
                  <a:cubicBezTo>
                    <a:pt x="935" y="62"/>
                    <a:pt x="797" y="0"/>
                    <a:pt x="645" y="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168" name="Freeform 138"/>
            <p:cNvSpPr>
              <a:spLocks/>
            </p:cNvSpPr>
            <p:nvPr/>
          </p:nvSpPr>
          <p:spPr bwMode="auto">
            <a:xfrm>
              <a:off x="13536613" y="1795463"/>
              <a:ext cx="3871913" cy="3875088"/>
            </a:xfrm>
            <a:custGeom>
              <a:avLst/>
              <a:gdLst>
                <a:gd name="T0" fmla="*/ 0 w 1030"/>
                <a:gd name="T1" fmla="*/ 872 h 1031"/>
                <a:gd name="T2" fmla="*/ 385 w 1030"/>
                <a:gd name="T3" fmla="*/ 1031 h 1031"/>
                <a:gd name="T4" fmla="*/ 777 w 1030"/>
                <a:gd name="T5" fmla="*/ 866 h 1031"/>
                <a:gd name="T6" fmla="*/ 890 w 1030"/>
                <a:gd name="T7" fmla="*/ 751 h 1031"/>
                <a:gd name="T8" fmla="*/ 1021 w 1030"/>
                <a:gd name="T9" fmla="*/ 483 h 1031"/>
                <a:gd name="T10" fmla="*/ 1030 w 1030"/>
                <a:gd name="T11" fmla="*/ 386 h 1031"/>
                <a:gd name="T12" fmla="*/ 871 w 1030"/>
                <a:gd name="T13" fmla="*/ 0 h 1031"/>
                <a:gd name="T14" fmla="*/ 0 w 1030"/>
                <a:gd name="T15" fmla="*/ 872 h 10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031">
                  <a:moveTo>
                    <a:pt x="0" y="872"/>
                  </a:moveTo>
                  <a:cubicBezTo>
                    <a:pt x="99" y="970"/>
                    <a:pt x="235" y="1031"/>
                    <a:pt x="385" y="1031"/>
                  </a:cubicBezTo>
                  <a:cubicBezTo>
                    <a:pt x="539" y="1031"/>
                    <a:pt x="677" y="968"/>
                    <a:pt x="777" y="866"/>
                  </a:cubicBezTo>
                  <a:cubicBezTo>
                    <a:pt x="890" y="751"/>
                    <a:pt x="890" y="751"/>
                    <a:pt x="890" y="751"/>
                  </a:cubicBezTo>
                  <a:cubicBezTo>
                    <a:pt x="956" y="677"/>
                    <a:pt x="1003" y="585"/>
                    <a:pt x="1021" y="483"/>
                  </a:cubicBezTo>
                  <a:cubicBezTo>
                    <a:pt x="1027" y="451"/>
                    <a:pt x="1030" y="419"/>
                    <a:pt x="1030" y="386"/>
                  </a:cubicBezTo>
                  <a:cubicBezTo>
                    <a:pt x="1030" y="236"/>
                    <a:pt x="969" y="99"/>
                    <a:pt x="871" y="0"/>
                  </a:cubicBezTo>
                  <a:lnTo>
                    <a:pt x="0" y="872"/>
                  </a:lnTo>
                  <a:close/>
                </a:path>
              </a:pathLst>
            </a:custGeom>
            <a:solidFill>
              <a:srgbClr val="9D9D9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169" name="Freeform 139"/>
            <p:cNvSpPr>
              <a:spLocks/>
            </p:cNvSpPr>
            <p:nvPr/>
          </p:nvSpPr>
          <p:spPr bwMode="auto">
            <a:xfrm>
              <a:off x="12923838" y="1550988"/>
              <a:ext cx="4121150" cy="4119563"/>
            </a:xfrm>
            <a:custGeom>
              <a:avLst/>
              <a:gdLst>
                <a:gd name="T0" fmla="*/ 1096 w 1096"/>
                <a:gd name="T1" fmla="*/ 548 h 1096"/>
                <a:gd name="T2" fmla="*/ 646 w 1096"/>
                <a:gd name="T3" fmla="*/ 1087 h 1096"/>
                <a:gd name="T4" fmla="*/ 548 w 1096"/>
                <a:gd name="T5" fmla="*/ 1096 h 1096"/>
                <a:gd name="T6" fmla="*/ 0 w 1096"/>
                <a:gd name="T7" fmla="*/ 548 h 1096"/>
                <a:gd name="T8" fmla="*/ 548 w 1096"/>
                <a:gd name="T9" fmla="*/ 0 h 1096"/>
                <a:gd name="T10" fmla="*/ 1096 w 1096"/>
                <a:gd name="T11" fmla="*/ 548 h 1096"/>
              </a:gdLst>
              <a:ahLst/>
              <a:cxnLst>
                <a:cxn ang="0">
                  <a:pos x="T0" y="T1"/>
                </a:cxn>
                <a:cxn ang="0">
                  <a:pos x="T2" y="T3"/>
                </a:cxn>
                <a:cxn ang="0">
                  <a:pos x="T4" y="T5"/>
                </a:cxn>
                <a:cxn ang="0">
                  <a:pos x="T6" y="T7"/>
                </a:cxn>
                <a:cxn ang="0">
                  <a:pos x="T8" y="T9"/>
                </a:cxn>
                <a:cxn ang="0">
                  <a:pos x="T10" y="T11"/>
                </a:cxn>
              </a:cxnLst>
              <a:rect l="0" t="0" r="r" b="b"/>
              <a:pathLst>
                <a:path w="1096" h="1096">
                  <a:moveTo>
                    <a:pt x="1096" y="548"/>
                  </a:moveTo>
                  <a:cubicBezTo>
                    <a:pt x="1096" y="817"/>
                    <a:pt x="902" y="1041"/>
                    <a:pt x="646" y="1087"/>
                  </a:cubicBezTo>
                  <a:cubicBezTo>
                    <a:pt x="614" y="1093"/>
                    <a:pt x="581" y="1096"/>
                    <a:pt x="548" y="1096"/>
                  </a:cubicBezTo>
                  <a:cubicBezTo>
                    <a:pt x="246" y="1096"/>
                    <a:pt x="0" y="850"/>
                    <a:pt x="0" y="548"/>
                  </a:cubicBezTo>
                  <a:cubicBezTo>
                    <a:pt x="0" y="245"/>
                    <a:pt x="246" y="0"/>
                    <a:pt x="548" y="0"/>
                  </a:cubicBezTo>
                  <a:cubicBezTo>
                    <a:pt x="851" y="0"/>
                    <a:pt x="1096" y="245"/>
                    <a:pt x="1096" y="548"/>
                  </a:cubicBezTo>
                  <a:close/>
                </a:path>
              </a:pathLst>
            </a:custGeom>
            <a:solidFill>
              <a:srgbClr val="C6C6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170" name="Freeform 140"/>
            <p:cNvSpPr>
              <a:spLocks/>
            </p:cNvSpPr>
            <p:nvPr/>
          </p:nvSpPr>
          <p:spPr bwMode="auto">
            <a:xfrm>
              <a:off x="14439900" y="2058988"/>
              <a:ext cx="1093788" cy="1233488"/>
            </a:xfrm>
            <a:custGeom>
              <a:avLst/>
              <a:gdLst>
                <a:gd name="T0" fmla="*/ 229 w 689"/>
                <a:gd name="T1" fmla="*/ 777 h 777"/>
                <a:gd name="T2" fmla="*/ 229 w 689"/>
                <a:gd name="T3" fmla="*/ 346 h 777"/>
                <a:gd name="T4" fmla="*/ 0 w 689"/>
                <a:gd name="T5" fmla="*/ 346 h 777"/>
                <a:gd name="T6" fmla="*/ 343 w 689"/>
                <a:gd name="T7" fmla="*/ 0 h 777"/>
                <a:gd name="T8" fmla="*/ 689 w 689"/>
                <a:gd name="T9" fmla="*/ 346 h 777"/>
                <a:gd name="T10" fmla="*/ 459 w 689"/>
                <a:gd name="T11" fmla="*/ 346 h 777"/>
                <a:gd name="T12" fmla="*/ 459 w 689"/>
                <a:gd name="T13" fmla="*/ 777 h 777"/>
                <a:gd name="T14" fmla="*/ 229 w 689"/>
                <a:gd name="T15" fmla="*/ 777 h 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9" h="777">
                  <a:moveTo>
                    <a:pt x="229" y="777"/>
                  </a:moveTo>
                  <a:lnTo>
                    <a:pt x="229" y="346"/>
                  </a:lnTo>
                  <a:lnTo>
                    <a:pt x="0" y="346"/>
                  </a:lnTo>
                  <a:lnTo>
                    <a:pt x="343" y="0"/>
                  </a:lnTo>
                  <a:lnTo>
                    <a:pt x="689" y="346"/>
                  </a:lnTo>
                  <a:lnTo>
                    <a:pt x="459" y="346"/>
                  </a:lnTo>
                  <a:lnTo>
                    <a:pt x="459" y="777"/>
                  </a:lnTo>
                  <a:lnTo>
                    <a:pt x="229" y="777"/>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171" name="Freeform 141"/>
            <p:cNvSpPr>
              <a:spLocks/>
            </p:cNvSpPr>
            <p:nvPr/>
          </p:nvSpPr>
          <p:spPr bwMode="auto">
            <a:xfrm>
              <a:off x="14439900" y="3927475"/>
              <a:ext cx="1093788" cy="1231900"/>
            </a:xfrm>
            <a:custGeom>
              <a:avLst/>
              <a:gdLst>
                <a:gd name="T0" fmla="*/ 0 w 689"/>
                <a:gd name="T1" fmla="*/ 433 h 776"/>
                <a:gd name="T2" fmla="*/ 229 w 689"/>
                <a:gd name="T3" fmla="*/ 433 h 776"/>
                <a:gd name="T4" fmla="*/ 229 w 689"/>
                <a:gd name="T5" fmla="*/ 0 h 776"/>
                <a:gd name="T6" fmla="*/ 459 w 689"/>
                <a:gd name="T7" fmla="*/ 0 h 776"/>
                <a:gd name="T8" fmla="*/ 459 w 689"/>
                <a:gd name="T9" fmla="*/ 433 h 776"/>
                <a:gd name="T10" fmla="*/ 689 w 689"/>
                <a:gd name="T11" fmla="*/ 433 h 776"/>
                <a:gd name="T12" fmla="*/ 343 w 689"/>
                <a:gd name="T13" fmla="*/ 776 h 776"/>
                <a:gd name="T14" fmla="*/ 0 w 689"/>
                <a:gd name="T15" fmla="*/ 433 h 7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9" h="776">
                  <a:moveTo>
                    <a:pt x="0" y="433"/>
                  </a:moveTo>
                  <a:lnTo>
                    <a:pt x="229" y="433"/>
                  </a:lnTo>
                  <a:lnTo>
                    <a:pt x="229" y="0"/>
                  </a:lnTo>
                  <a:lnTo>
                    <a:pt x="459" y="0"/>
                  </a:lnTo>
                  <a:lnTo>
                    <a:pt x="459" y="433"/>
                  </a:lnTo>
                  <a:lnTo>
                    <a:pt x="689" y="433"/>
                  </a:lnTo>
                  <a:lnTo>
                    <a:pt x="343" y="776"/>
                  </a:lnTo>
                  <a:lnTo>
                    <a:pt x="0" y="433"/>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172" name="Freeform 142"/>
            <p:cNvSpPr>
              <a:spLocks/>
            </p:cNvSpPr>
            <p:nvPr/>
          </p:nvSpPr>
          <p:spPr bwMode="auto">
            <a:xfrm>
              <a:off x="13465175" y="3062288"/>
              <a:ext cx="1233488" cy="1093788"/>
            </a:xfrm>
            <a:custGeom>
              <a:avLst/>
              <a:gdLst>
                <a:gd name="T0" fmla="*/ 434 w 777"/>
                <a:gd name="T1" fmla="*/ 459 h 689"/>
                <a:gd name="T2" fmla="*/ 0 w 777"/>
                <a:gd name="T3" fmla="*/ 459 h 689"/>
                <a:gd name="T4" fmla="*/ 0 w 777"/>
                <a:gd name="T5" fmla="*/ 230 h 689"/>
                <a:gd name="T6" fmla="*/ 434 w 777"/>
                <a:gd name="T7" fmla="*/ 230 h 689"/>
                <a:gd name="T8" fmla="*/ 434 w 777"/>
                <a:gd name="T9" fmla="*/ 0 h 689"/>
                <a:gd name="T10" fmla="*/ 777 w 777"/>
                <a:gd name="T11" fmla="*/ 346 h 689"/>
                <a:gd name="T12" fmla="*/ 434 w 777"/>
                <a:gd name="T13" fmla="*/ 689 h 689"/>
                <a:gd name="T14" fmla="*/ 434 w 777"/>
                <a:gd name="T15" fmla="*/ 459 h 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689">
                  <a:moveTo>
                    <a:pt x="434" y="459"/>
                  </a:moveTo>
                  <a:lnTo>
                    <a:pt x="0" y="459"/>
                  </a:lnTo>
                  <a:lnTo>
                    <a:pt x="0" y="230"/>
                  </a:lnTo>
                  <a:lnTo>
                    <a:pt x="434" y="230"/>
                  </a:lnTo>
                  <a:lnTo>
                    <a:pt x="434" y="0"/>
                  </a:lnTo>
                  <a:lnTo>
                    <a:pt x="777" y="346"/>
                  </a:lnTo>
                  <a:lnTo>
                    <a:pt x="434" y="689"/>
                  </a:lnTo>
                  <a:lnTo>
                    <a:pt x="434" y="459"/>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sp>
          <p:nvSpPr>
            <p:cNvPr id="173" name="Freeform 143"/>
            <p:cNvSpPr>
              <a:spLocks/>
            </p:cNvSpPr>
            <p:nvPr/>
          </p:nvSpPr>
          <p:spPr bwMode="auto">
            <a:xfrm>
              <a:off x="15270163" y="3062288"/>
              <a:ext cx="1236663" cy="1093788"/>
            </a:xfrm>
            <a:custGeom>
              <a:avLst/>
              <a:gdLst>
                <a:gd name="T0" fmla="*/ 0 w 779"/>
                <a:gd name="T1" fmla="*/ 346 h 689"/>
                <a:gd name="T2" fmla="*/ 346 w 779"/>
                <a:gd name="T3" fmla="*/ 0 h 689"/>
                <a:gd name="T4" fmla="*/ 346 w 779"/>
                <a:gd name="T5" fmla="*/ 230 h 689"/>
                <a:gd name="T6" fmla="*/ 779 w 779"/>
                <a:gd name="T7" fmla="*/ 230 h 689"/>
                <a:gd name="T8" fmla="*/ 779 w 779"/>
                <a:gd name="T9" fmla="*/ 459 h 689"/>
                <a:gd name="T10" fmla="*/ 346 w 779"/>
                <a:gd name="T11" fmla="*/ 459 h 689"/>
                <a:gd name="T12" fmla="*/ 346 w 779"/>
                <a:gd name="T13" fmla="*/ 689 h 689"/>
                <a:gd name="T14" fmla="*/ 0 w 779"/>
                <a:gd name="T15" fmla="*/ 346 h 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9" h="689">
                  <a:moveTo>
                    <a:pt x="0" y="346"/>
                  </a:moveTo>
                  <a:lnTo>
                    <a:pt x="346" y="0"/>
                  </a:lnTo>
                  <a:lnTo>
                    <a:pt x="346" y="230"/>
                  </a:lnTo>
                  <a:lnTo>
                    <a:pt x="779" y="230"/>
                  </a:lnTo>
                  <a:lnTo>
                    <a:pt x="779" y="459"/>
                  </a:lnTo>
                  <a:lnTo>
                    <a:pt x="346" y="459"/>
                  </a:lnTo>
                  <a:lnTo>
                    <a:pt x="346" y="689"/>
                  </a:lnTo>
                  <a:lnTo>
                    <a:pt x="0" y="346"/>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99"/>
            </a:p>
          </p:txBody>
        </p:sp>
      </p:grpSp>
      <p:sp>
        <p:nvSpPr>
          <p:cNvPr id="174" name="Rectangle 173"/>
          <p:cNvSpPr/>
          <p:nvPr/>
        </p:nvSpPr>
        <p:spPr>
          <a:xfrm>
            <a:off x="6682349" y="4060067"/>
            <a:ext cx="436119" cy="57957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9"/>
          </a:p>
        </p:txBody>
      </p:sp>
      <p:sp>
        <p:nvSpPr>
          <p:cNvPr id="175" name="TextBox 174"/>
          <p:cNvSpPr txBox="1"/>
          <p:nvPr/>
        </p:nvSpPr>
        <p:spPr>
          <a:xfrm>
            <a:off x="5158407" y="3117367"/>
            <a:ext cx="2251633" cy="215388"/>
          </a:xfrm>
          <a:prstGeom prst="rect">
            <a:avLst/>
          </a:prstGeom>
        </p:spPr>
        <p:txBody>
          <a:bodyPr wrap="none" lIns="0" tIns="0" rIns="0" bIns="0" rtlCol="0">
            <a:spAutoFit/>
          </a:bodyPr>
          <a:lstStyle/>
          <a:p>
            <a:pPr algn="l"/>
            <a:r>
              <a:rPr lang="en-US" sz="1400">
                <a:solidFill>
                  <a:srgbClr val="FF0000"/>
                </a:solidFill>
              </a:rPr>
              <a:t>Entire VPC CIDR advertised</a:t>
            </a:r>
          </a:p>
        </p:txBody>
      </p:sp>
      <p:sp>
        <p:nvSpPr>
          <p:cNvPr id="176" name="TextBox 175"/>
          <p:cNvSpPr txBox="1"/>
          <p:nvPr/>
        </p:nvSpPr>
        <p:spPr>
          <a:xfrm flipH="1">
            <a:off x="7976574" y="3248842"/>
            <a:ext cx="680535" cy="177543"/>
          </a:xfrm>
          <a:prstGeom prst="rect">
            <a:avLst/>
          </a:prstGeom>
          <a:noFill/>
        </p:spPr>
        <p:txBody>
          <a:bodyPr wrap="none" lIns="0" tIns="0" rIns="0" bIns="0" rtlCol="0">
            <a:noAutofit/>
          </a:bodyPr>
          <a:lstStyle/>
          <a:p>
            <a:pPr>
              <a:lnSpc>
                <a:spcPct val="90000"/>
              </a:lnSpc>
            </a:pPr>
            <a:r>
              <a:rPr lang="en-US" sz="825" b="1" kern="0">
                <a:solidFill>
                  <a:srgbClr val="000000"/>
                </a:solidFill>
                <a:latin typeface="Arial"/>
                <a:ea typeface="Arial"/>
                <a:cs typeface="Arial"/>
                <a:sym typeface="Arial"/>
              </a:rPr>
              <a:t>AWS Backbone</a:t>
            </a:r>
          </a:p>
          <a:p>
            <a:pPr>
              <a:lnSpc>
                <a:spcPct val="90000"/>
              </a:lnSpc>
            </a:pPr>
            <a:r>
              <a:rPr lang="en-US" sz="825" b="1" kern="0">
                <a:solidFill>
                  <a:srgbClr val="000000"/>
                </a:solidFill>
                <a:latin typeface="Arial"/>
                <a:ea typeface="Arial"/>
                <a:cs typeface="Arial"/>
                <a:sym typeface="Arial"/>
              </a:rPr>
              <a:t>Network</a:t>
            </a:r>
          </a:p>
        </p:txBody>
      </p:sp>
      <p:sp>
        <p:nvSpPr>
          <p:cNvPr id="177" name="Freeform 176"/>
          <p:cNvSpPr/>
          <p:nvPr/>
        </p:nvSpPr>
        <p:spPr>
          <a:xfrm>
            <a:off x="4137794" y="2632307"/>
            <a:ext cx="4765631" cy="1624686"/>
          </a:xfrm>
          <a:custGeom>
            <a:avLst/>
            <a:gdLst>
              <a:gd name="connsiteX0" fmla="*/ 4766872 w 4766872"/>
              <a:gd name="connsiteY0" fmla="*/ 1475207 h 1625109"/>
              <a:gd name="connsiteX1" fmla="*/ 3567659 w 4766872"/>
              <a:gd name="connsiteY1" fmla="*/ 590787 h 1625109"/>
              <a:gd name="connsiteX2" fmla="*/ 1618938 w 4766872"/>
              <a:gd name="connsiteY2" fmla="*/ 36151 h 1625109"/>
              <a:gd name="connsiteX3" fmla="*/ 0 w 4766872"/>
              <a:gd name="connsiteY3" fmla="*/ 1625109 h 1625109"/>
            </a:gdLst>
            <a:ahLst/>
            <a:cxnLst>
              <a:cxn ang="0">
                <a:pos x="connsiteX0" y="connsiteY0"/>
              </a:cxn>
              <a:cxn ang="0">
                <a:pos x="connsiteX1" y="connsiteY1"/>
              </a:cxn>
              <a:cxn ang="0">
                <a:pos x="connsiteX2" y="connsiteY2"/>
              </a:cxn>
              <a:cxn ang="0">
                <a:pos x="connsiteX3" y="connsiteY3"/>
              </a:cxn>
            </a:cxnLst>
            <a:rect l="l" t="t" r="r" b="b"/>
            <a:pathLst>
              <a:path w="4766872" h="1625109">
                <a:moveTo>
                  <a:pt x="4766872" y="1475207"/>
                </a:moveTo>
                <a:cubicBezTo>
                  <a:pt x="4429593" y="1152918"/>
                  <a:pt x="4092315" y="830630"/>
                  <a:pt x="3567659" y="590787"/>
                </a:cubicBezTo>
                <a:cubicBezTo>
                  <a:pt x="3043003" y="350944"/>
                  <a:pt x="2213548" y="-136236"/>
                  <a:pt x="1618938" y="36151"/>
                </a:cubicBezTo>
                <a:cubicBezTo>
                  <a:pt x="1024328" y="208538"/>
                  <a:pt x="0" y="1625109"/>
                  <a:pt x="0" y="1625109"/>
                </a:cubicBezTo>
              </a:path>
            </a:pathLst>
          </a:custGeom>
          <a:noFill/>
          <a:ln w="31750">
            <a:solidFill>
              <a:srgbClr val="FF0000"/>
            </a:solidFill>
            <a:headEnd type="none" w="lg" len="lg"/>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99"/>
          </a:p>
        </p:txBody>
      </p:sp>
      <p:grpSp>
        <p:nvGrpSpPr>
          <p:cNvPr id="178" name="Group 177">
            <a:extLst>
              <a:ext uri="{FF2B5EF4-FFF2-40B4-BE49-F238E27FC236}">
                <a16:creationId xmlns:a16="http://schemas.microsoft.com/office/drawing/2014/main" id="{7766FF17-A77C-7648-9761-020C52F0D48D}"/>
              </a:ext>
            </a:extLst>
          </p:cNvPr>
          <p:cNvGrpSpPr/>
          <p:nvPr/>
        </p:nvGrpSpPr>
        <p:grpSpPr>
          <a:xfrm>
            <a:off x="9600250" y="3322275"/>
            <a:ext cx="1490884" cy="1167059"/>
            <a:chOff x="4967697" y="535008"/>
            <a:chExt cx="1779739" cy="1421423"/>
          </a:xfrm>
        </p:grpSpPr>
        <p:sp>
          <p:nvSpPr>
            <p:cNvPr id="179" name="Rectangle 178">
              <a:extLst>
                <a:ext uri="{FF2B5EF4-FFF2-40B4-BE49-F238E27FC236}">
                  <a16:creationId xmlns:a16="http://schemas.microsoft.com/office/drawing/2014/main" id="{96651CBB-080F-974F-82DB-851B13AA91BA}"/>
                </a:ext>
              </a:extLst>
            </p:cNvPr>
            <p:cNvSpPr/>
            <p:nvPr/>
          </p:nvSpPr>
          <p:spPr>
            <a:xfrm>
              <a:off x="4967697" y="535008"/>
              <a:ext cx="1779739" cy="1320664"/>
            </a:xfrm>
            <a:prstGeom prst="rect">
              <a:avLst/>
            </a:prstGeom>
            <a:solidFill>
              <a:schemeClr val="accent5">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20" tIns="45660" rIns="91320" bIns="45660" numCol="1" spcCol="0" rtlCol="0" fromWordArt="0" anchor="ctr" anchorCtr="0" forceAA="0" compatLnSpc="1">
              <a:prstTxWarp prst="textNoShape">
                <a:avLst/>
              </a:prstTxWarp>
              <a:noAutofit/>
            </a:bodyPr>
            <a:lstStyle/>
            <a:p>
              <a:pPr algn="ctr"/>
              <a:endParaRPr lang="en-US" sz="900" b="1">
                <a:solidFill>
                  <a:srgbClr val="FFFFFF"/>
                </a:solidFill>
              </a:endParaRPr>
            </a:p>
          </p:txBody>
        </p:sp>
        <p:grpSp>
          <p:nvGrpSpPr>
            <p:cNvPr id="180" name="Group 179">
              <a:extLst>
                <a:ext uri="{FF2B5EF4-FFF2-40B4-BE49-F238E27FC236}">
                  <a16:creationId xmlns:a16="http://schemas.microsoft.com/office/drawing/2014/main" id="{EFC12639-35FA-C74D-92FC-7E22B4018806}"/>
                </a:ext>
              </a:extLst>
            </p:cNvPr>
            <p:cNvGrpSpPr>
              <a:grpSpLocks noChangeAspect="1"/>
            </p:cNvGrpSpPr>
            <p:nvPr/>
          </p:nvGrpSpPr>
          <p:grpSpPr>
            <a:xfrm>
              <a:off x="5112356" y="994860"/>
              <a:ext cx="340449" cy="340067"/>
              <a:chOff x="12871451" y="892175"/>
              <a:chExt cx="5653088" cy="5646738"/>
            </a:xfrm>
          </p:grpSpPr>
          <p:sp>
            <p:nvSpPr>
              <p:cNvPr id="238" name="Freeform 52">
                <a:extLst>
                  <a:ext uri="{FF2B5EF4-FFF2-40B4-BE49-F238E27FC236}">
                    <a16:creationId xmlns:a16="http://schemas.microsoft.com/office/drawing/2014/main" id="{97A06A9C-67F2-9D47-AC90-F4B528482F95}"/>
                  </a:ext>
                </a:extLst>
              </p:cNvPr>
              <p:cNvSpPr>
                <a:spLocks/>
              </p:cNvSpPr>
              <p:nvPr/>
            </p:nvSpPr>
            <p:spPr bwMode="auto">
              <a:xfrm>
                <a:off x="12871451" y="892175"/>
                <a:ext cx="5653088" cy="5646738"/>
              </a:xfrm>
              <a:custGeom>
                <a:avLst/>
                <a:gdLst>
                  <a:gd name="T0" fmla="*/ 1304 w 1504"/>
                  <a:gd name="T1" fmla="*/ 205 h 1503"/>
                  <a:gd name="T2" fmla="*/ 813 w 1504"/>
                  <a:gd name="T3" fmla="*/ 0 h 1503"/>
                  <a:gd name="T4" fmla="*/ 326 w 1504"/>
                  <a:gd name="T5" fmla="*/ 201 h 1503"/>
                  <a:gd name="T6" fmla="*/ 326 w 1504"/>
                  <a:gd name="T7" fmla="*/ 200 h 1503"/>
                  <a:gd name="T8" fmla="*/ 201 w 1504"/>
                  <a:gd name="T9" fmla="*/ 325 h 1503"/>
                  <a:gd name="T10" fmla="*/ 201 w 1504"/>
                  <a:gd name="T11" fmla="*/ 326 h 1503"/>
                  <a:gd name="T12" fmla="*/ 0 w 1504"/>
                  <a:gd name="T13" fmla="*/ 813 h 1503"/>
                  <a:gd name="T14" fmla="*/ 205 w 1504"/>
                  <a:gd name="T15" fmla="*/ 1303 h 1503"/>
                  <a:gd name="T16" fmla="*/ 691 w 1504"/>
                  <a:gd name="T17" fmla="*/ 1503 h 1503"/>
                  <a:gd name="T18" fmla="*/ 1184 w 1504"/>
                  <a:gd name="T19" fmla="*/ 1296 h 1503"/>
                  <a:gd name="T20" fmla="*/ 1327 w 1504"/>
                  <a:gd name="T21" fmla="*/ 1151 h 1503"/>
                  <a:gd name="T22" fmla="*/ 1504 w 1504"/>
                  <a:gd name="T23" fmla="*/ 691 h 1503"/>
                  <a:gd name="T24" fmla="*/ 1304 w 1504"/>
                  <a:gd name="T25" fmla="*/ 205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4" h="1503">
                    <a:moveTo>
                      <a:pt x="1304" y="205"/>
                    </a:moveTo>
                    <a:cubicBezTo>
                      <a:pt x="1178" y="79"/>
                      <a:pt x="1005" y="0"/>
                      <a:pt x="813" y="0"/>
                    </a:cubicBez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330" y="1427"/>
                      <a:pt x="502" y="1503"/>
                      <a:pt x="691" y="1503"/>
                    </a:cubicBezTo>
                    <a:cubicBezTo>
                      <a:pt x="884" y="1503"/>
                      <a:pt x="1059" y="1424"/>
                      <a:pt x="1184" y="1296"/>
                    </a:cubicBezTo>
                    <a:cubicBezTo>
                      <a:pt x="1327" y="1151"/>
                      <a:pt x="1327" y="1151"/>
                      <a:pt x="1327" y="1151"/>
                    </a:cubicBezTo>
                    <a:cubicBezTo>
                      <a:pt x="1436" y="1029"/>
                      <a:pt x="1504" y="868"/>
                      <a:pt x="1504" y="691"/>
                    </a:cubicBezTo>
                    <a:cubicBezTo>
                      <a:pt x="1504" y="501"/>
                      <a:pt x="1427" y="330"/>
                      <a:pt x="1304" y="205"/>
                    </a:cubicBezTo>
                    <a:close/>
                  </a:path>
                </a:pathLst>
              </a:custGeom>
              <a:solidFill>
                <a:srgbClr val="1A6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39" name="Freeform 53">
                <a:extLst>
                  <a:ext uri="{FF2B5EF4-FFF2-40B4-BE49-F238E27FC236}">
                    <a16:creationId xmlns:a16="http://schemas.microsoft.com/office/drawing/2014/main" id="{C97AE05D-AD53-2541-BF7C-7191FEF44564}"/>
                  </a:ext>
                </a:extLst>
              </p:cNvPr>
              <p:cNvSpPr>
                <a:spLocks/>
              </p:cNvSpPr>
              <p:nvPr/>
            </p:nvSpPr>
            <p:spPr bwMode="auto">
              <a:xfrm>
                <a:off x="12871451" y="892175"/>
                <a:ext cx="4900613" cy="4895850"/>
              </a:xfrm>
              <a:custGeom>
                <a:avLst/>
                <a:gdLst>
                  <a:gd name="T0" fmla="*/ 813 w 1304"/>
                  <a:gd name="T1" fmla="*/ 0 h 1303"/>
                  <a:gd name="T2" fmla="*/ 326 w 1304"/>
                  <a:gd name="T3" fmla="*/ 201 h 1303"/>
                  <a:gd name="T4" fmla="*/ 326 w 1304"/>
                  <a:gd name="T5" fmla="*/ 200 h 1303"/>
                  <a:gd name="T6" fmla="*/ 201 w 1304"/>
                  <a:gd name="T7" fmla="*/ 325 h 1303"/>
                  <a:gd name="T8" fmla="*/ 201 w 1304"/>
                  <a:gd name="T9" fmla="*/ 326 h 1303"/>
                  <a:gd name="T10" fmla="*/ 0 w 1304"/>
                  <a:gd name="T11" fmla="*/ 813 h 1303"/>
                  <a:gd name="T12" fmla="*/ 205 w 1304"/>
                  <a:gd name="T13" fmla="*/ 1303 h 1303"/>
                  <a:gd name="T14" fmla="*/ 1304 w 1304"/>
                  <a:gd name="T15" fmla="*/ 205 h 1303"/>
                  <a:gd name="T16" fmla="*/ 813 w 1304"/>
                  <a:gd name="T17" fmla="*/ 0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4" h="1303">
                    <a:moveTo>
                      <a:pt x="813" y="0"/>
                    </a:move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1304" y="205"/>
                      <a:pt x="1304" y="205"/>
                      <a:pt x="1304" y="205"/>
                    </a:cubicBezTo>
                    <a:cubicBezTo>
                      <a:pt x="1178" y="79"/>
                      <a:pt x="1005" y="0"/>
                      <a:pt x="813" y="0"/>
                    </a:cubicBezTo>
                    <a:close/>
                  </a:path>
                </a:pathLst>
              </a:custGeom>
              <a:solidFill>
                <a:srgbClr val="2878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40" name="Freeform 54">
                <a:extLst>
                  <a:ext uri="{FF2B5EF4-FFF2-40B4-BE49-F238E27FC236}">
                    <a16:creationId xmlns:a16="http://schemas.microsoft.com/office/drawing/2014/main" id="{B6D06C4D-0B97-4442-B30B-557EA6ABA020}"/>
                  </a:ext>
                </a:extLst>
              </p:cNvPr>
              <p:cNvSpPr>
                <a:spLocks/>
              </p:cNvSpPr>
              <p:nvPr/>
            </p:nvSpPr>
            <p:spPr bwMode="auto">
              <a:xfrm>
                <a:off x="13642976" y="1662113"/>
                <a:ext cx="4881563" cy="4876800"/>
              </a:xfrm>
              <a:custGeom>
                <a:avLst/>
                <a:gdLst>
                  <a:gd name="T0" fmla="*/ 0 w 1299"/>
                  <a:gd name="T1" fmla="*/ 1098 h 1298"/>
                  <a:gd name="T2" fmla="*/ 486 w 1299"/>
                  <a:gd name="T3" fmla="*/ 1298 h 1298"/>
                  <a:gd name="T4" fmla="*/ 979 w 1299"/>
                  <a:gd name="T5" fmla="*/ 1091 h 1298"/>
                  <a:gd name="T6" fmla="*/ 1122 w 1299"/>
                  <a:gd name="T7" fmla="*/ 946 h 1298"/>
                  <a:gd name="T8" fmla="*/ 1285 w 1299"/>
                  <a:gd name="T9" fmla="*/ 620 h 1298"/>
                  <a:gd name="T10" fmla="*/ 1299 w 1299"/>
                  <a:gd name="T11" fmla="*/ 486 h 1298"/>
                  <a:gd name="T12" fmla="*/ 1099 w 1299"/>
                  <a:gd name="T13" fmla="*/ 0 h 1298"/>
                  <a:gd name="T14" fmla="*/ 0 w 1299"/>
                  <a:gd name="T15" fmla="*/ 1098 h 1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9" h="1298">
                    <a:moveTo>
                      <a:pt x="0" y="1098"/>
                    </a:moveTo>
                    <a:cubicBezTo>
                      <a:pt x="125" y="1222"/>
                      <a:pt x="297" y="1298"/>
                      <a:pt x="486" y="1298"/>
                    </a:cubicBezTo>
                    <a:cubicBezTo>
                      <a:pt x="679" y="1298"/>
                      <a:pt x="854" y="1219"/>
                      <a:pt x="979" y="1091"/>
                    </a:cubicBezTo>
                    <a:cubicBezTo>
                      <a:pt x="1122" y="946"/>
                      <a:pt x="1122" y="946"/>
                      <a:pt x="1122" y="946"/>
                    </a:cubicBezTo>
                    <a:cubicBezTo>
                      <a:pt x="1203" y="856"/>
                      <a:pt x="1261" y="744"/>
                      <a:pt x="1285" y="620"/>
                    </a:cubicBezTo>
                    <a:cubicBezTo>
                      <a:pt x="1294" y="577"/>
                      <a:pt x="1299" y="532"/>
                      <a:pt x="1299" y="486"/>
                    </a:cubicBezTo>
                    <a:cubicBezTo>
                      <a:pt x="1299" y="296"/>
                      <a:pt x="1222" y="125"/>
                      <a:pt x="1099" y="0"/>
                    </a:cubicBezTo>
                    <a:lnTo>
                      <a:pt x="0" y="1098"/>
                    </a:lnTo>
                    <a:close/>
                  </a:path>
                </a:pathLst>
              </a:custGeom>
              <a:solidFill>
                <a:srgbClr val="14558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41" name="Freeform 55">
                <a:extLst>
                  <a:ext uri="{FF2B5EF4-FFF2-40B4-BE49-F238E27FC236}">
                    <a16:creationId xmlns:a16="http://schemas.microsoft.com/office/drawing/2014/main" id="{CA2F2D89-59CF-EE42-9327-88A4B2AAFA76}"/>
                  </a:ext>
                </a:extLst>
              </p:cNvPr>
              <p:cNvSpPr>
                <a:spLocks/>
              </p:cNvSpPr>
              <p:nvPr/>
            </p:nvSpPr>
            <p:spPr bwMode="auto">
              <a:xfrm>
                <a:off x="12871451" y="1350966"/>
                <a:ext cx="5194297" cy="5187947"/>
              </a:xfrm>
              <a:custGeom>
                <a:avLst/>
                <a:gdLst>
                  <a:gd name="T0" fmla="*/ 1382 w 1382"/>
                  <a:gd name="T1" fmla="*/ 691 h 1381"/>
                  <a:gd name="T2" fmla="*/ 808 w 1382"/>
                  <a:gd name="T3" fmla="*/ 1372 h 1381"/>
                  <a:gd name="T4" fmla="*/ 691 w 1382"/>
                  <a:gd name="T5" fmla="*/ 1381 h 1381"/>
                  <a:gd name="T6" fmla="*/ 0 w 1382"/>
                  <a:gd name="T7" fmla="*/ 691 h 1381"/>
                  <a:gd name="T8" fmla="*/ 691 w 1382"/>
                  <a:gd name="T9" fmla="*/ 0 h 1381"/>
                  <a:gd name="T10" fmla="*/ 1382 w 1382"/>
                  <a:gd name="T11" fmla="*/ 691 h 1381"/>
                </a:gdLst>
                <a:ahLst/>
                <a:cxnLst>
                  <a:cxn ang="0">
                    <a:pos x="T0" y="T1"/>
                  </a:cxn>
                  <a:cxn ang="0">
                    <a:pos x="T2" y="T3"/>
                  </a:cxn>
                  <a:cxn ang="0">
                    <a:pos x="T4" y="T5"/>
                  </a:cxn>
                  <a:cxn ang="0">
                    <a:pos x="T6" y="T7"/>
                  </a:cxn>
                  <a:cxn ang="0">
                    <a:pos x="T8" y="T9"/>
                  </a:cxn>
                  <a:cxn ang="0">
                    <a:pos x="T10" y="T11"/>
                  </a:cxn>
                </a:cxnLst>
                <a:rect l="0" t="0" r="r" b="b"/>
                <a:pathLst>
                  <a:path w="1382" h="1381">
                    <a:moveTo>
                      <a:pt x="1382" y="691"/>
                    </a:moveTo>
                    <a:cubicBezTo>
                      <a:pt x="1382" y="1032"/>
                      <a:pt x="1134" y="1316"/>
                      <a:pt x="808" y="1372"/>
                    </a:cubicBezTo>
                    <a:cubicBezTo>
                      <a:pt x="770" y="1378"/>
                      <a:pt x="731" y="1381"/>
                      <a:pt x="691" y="1381"/>
                    </a:cubicBezTo>
                    <a:cubicBezTo>
                      <a:pt x="310" y="1381"/>
                      <a:pt x="0" y="1072"/>
                      <a:pt x="0" y="691"/>
                    </a:cubicBezTo>
                    <a:cubicBezTo>
                      <a:pt x="0" y="309"/>
                      <a:pt x="310" y="0"/>
                      <a:pt x="691" y="0"/>
                    </a:cubicBezTo>
                    <a:cubicBezTo>
                      <a:pt x="1072" y="0"/>
                      <a:pt x="1382" y="309"/>
                      <a:pt x="1382" y="691"/>
                    </a:cubicBezTo>
                    <a:close/>
                  </a:path>
                </a:pathLst>
              </a:custGeom>
              <a:solidFill>
                <a:srgbClr val="1A6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42" name="Freeform 56">
                <a:extLst>
                  <a:ext uri="{FF2B5EF4-FFF2-40B4-BE49-F238E27FC236}">
                    <a16:creationId xmlns:a16="http://schemas.microsoft.com/office/drawing/2014/main" id="{A5094475-75EE-B24D-98C7-EC2F31356156}"/>
                  </a:ext>
                </a:extLst>
              </p:cNvPr>
              <p:cNvSpPr>
                <a:spLocks/>
              </p:cNvSpPr>
              <p:nvPr/>
            </p:nvSpPr>
            <p:spPr bwMode="auto">
              <a:xfrm>
                <a:off x="14781213" y="1992313"/>
                <a:ext cx="1376363" cy="1555750"/>
              </a:xfrm>
              <a:custGeom>
                <a:avLst/>
                <a:gdLst>
                  <a:gd name="T0" fmla="*/ 289 w 867"/>
                  <a:gd name="T1" fmla="*/ 980 h 980"/>
                  <a:gd name="T2" fmla="*/ 289 w 867"/>
                  <a:gd name="T3" fmla="*/ 433 h 980"/>
                  <a:gd name="T4" fmla="*/ 0 w 867"/>
                  <a:gd name="T5" fmla="*/ 433 h 980"/>
                  <a:gd name="T6" fmla="*/ 433 w 867"/>
                  <a:gd name="T7" fmla="*/ 0 h 980"/>
                  <a:gd name="T8" fmla="*/ 867 w 867"/>
                  <a:gd name="T9" fmla="*/ 433 h 980"/>
                  <a:gd name="T10" fmla="*/ 578 w 867"/>
                  <a:gd name="T11" fmla="*/ 433 h 980"/>
                  <a:gd name="T12" fmla="*/ 578 w 867"/>
                  <a:gd name="T13" fmla="*/ 980 h 980"/>
                  <a:gd name="T14" fmla="*/ 289 w 867"/>
                  <a:gd name="T15" fmla="*/ 980 h 9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80">
                    <a:moveTo>
                      <a:pt x="289" y="980"/>
                    </a:moveTo>
                    <a:lnTo>
                      <a:pt x="289" y="433"/>
                    </a:lnTo>
                    <a:lnTo>
                      <a:pt x="0" y="433"/>
                    </a:lnTo>
                    <a:lnTo>
                      <a:pt x="433" y="0"/>
                    </a:lnTo>
                    <a:lnTo>
                      <a:pt x="867" y="433"/>
                    </a:lnTo>
                    <a:lnTo>
                      <a:pt x="578" y="433"/>
                    </a:lnTo>
                    <a:lnTo>
                      <a:pt x="578" y="980"/>
                    </a:lnTo>
                    <a:lnTo>
                      <a:pt x="289" y="9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43" name="Freeform 57">
                <a:extLst>
                  <a:ext uri="{FF2B5EF4-FFF2-40B4-BE49-F238E27FC236}">
                    <a16:creationId xmlns:a16="http://schemas.microsoft.com/office/drawing/2014/main" id="{4FA2A2FA-93EC-EB41-B947-EDDDDF11618F}"/>
                  </a:ext>
                </a:extLst>
              </p:cNvPr>
              <p:cNvSpPr>
                <a:spLocks/>
              </p:cNvSpPr>
              <p:nvPr/>
            </p:nvSpPr>
            <p:spPr bwMode="auto">
              <a:xfrm>
                <a:off x="14781213" y="4344988"/>
                <a:ext cx="1376363" cy="1550988"/>
              </a:xfrm>
              <a:custGeom>
                <a:avLst/>
                <a:gdLst>
                  <a:gd name="T0" fmla="*/ 0 w 867"/>
                  <a:gd name="T1" fmla="*/ 544 h 977"/>
                  <a:gd name="T2" fmla="*/ 289 w 867"/>
                  <a:gd name="T3" fmla="*/ 544 h 977"/>
                  <a:gd name="T4" fmla="*/ 289 w 867"/>
                  <a:gd name="T5" fmla="*/ 0 h 977"/>
                  <a:gd name="T6" fmla="*/ 578 w 867"/>
                  <a:gd name="T7" fmla="*/ 0 h 977"/>
                  <a:gd name="T8" fmla="*/ 578 w 867"/>
                  <a:gd name="T9" fmla="*/ 544 h 977"/>
                  <a:gd name="T10" fmla="*/ 867 w 867"/>
                  <a:gd name="T11" fmla="*/ 544 h 977"/>
                  <a:gd name="T12" fmla="*/ 433 w 867"/>
                  <a:gd name="T13" fmla="*/ 977 h 977"/>
                  <a:gd name="T14" fmla="*/ 0 w 867"/>
                  <a:gd name="T15" fmla="*/ 544 h 9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77">
                    <a:moveTo>
                      <a:pt x="0" y="544"/>
                    </a:moveTo>
                    <a:lnTo>
                      <a:pt x="289" y="544"/>
                    </a:lnTo>
                    <a:lnTo>
                      <a:pt x="289" y="0"/>
                    </a:lnTo>
                    <a:lnTo>
                      <a:pt x="578" y="0"/>
                    </a:lnTo>
                    <a:lnTo>
                      <a:pt x="578" y="544"/>
                    </a:lnTo>
                    <a:lnTo>
                      <a:pt x="867" y="544"/>
                    </a:lnTo>
                    <a:lnTo>
                      <a:pt x="433" y="977"/>
                    </a:lnTo>
                    <a:lnTo>
                      <a:pt x="0" y="54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44" name="Freeform 58">
                <a:extLst>
                  <a:ext uri="{FF2B5EF4-FFF2-40B4-BE49-F238E27FC236}">
                    <a16:creationId xmlns:a16="http://schemas.microsoft.com/office/drawing/2014/main" id="{FD81F210-E7AC-994B-82E3-63EFA68B4360}"/>
                  </a:ext>
                </a:extLst>
              </p:cNvPr>
              <p:cNvSpPr>
                <a:spLocks/>
              </p:cNvSpPr>
              <p:nvPr/>
            </p:nvSpPr>
            <p:spPr bwMode="auto">
              <a:xfrm>
                <a:off x="13555663" y="3259138"/>
                <a:ext cx="1552575" cy="1374775"/>
              </a:xfrm>
              <a:custGeom>
                <a:avLst/>
                <a:gdLst>
                  <a:gd name="T0" fmla="*/ 545 w 978"/>
                  <a:gd name="T1" fmla="*/ 577 h 866"/>
                  <a:gd name="T2" fmla="*/ 0 w 978"/>
                  <a:gd name="T3" fmla="*/ 577 h 866"/>
                  <a:gd name="T4" fmla="*/ 0 w 978"/>
                  <a:gd name="T5" fmla="*/ 289 h 866"/>
                  <a:gd name="T6" fmla="*/ 545 w 978"/>
                  <a:gd name="T7" fmla="*/ 289 h 866"/>
                  <a:gd name="T8" fmla="*/ 545 w 978"/>
                  <a:gd name="T9" fmla="*/ 0 h 866"/>
                  <a:gd name="T10" fmla="*/ 978 w 978"/>
                  <a:gd name="T11" fmla="*/ 433 h 866"/>
                  <a:gd name="T12" fmla="*/ 545 w 978"/>
                  <a:gd name="T13" fmla="*/ 866 h 866"/>
                  <a:gd name="T14" fmla="*/ 545 w 978"/>
                  <a:gd name="T15" fmla="*/ 577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8" h="866">
                    <a:moveTo>
                      <a:pt x="545" y="577"/>
                    </a:moveTo>
                    <a:lnTo>
                      <a:pt x="0" y="577"/>
                    </a:lnTo>
                    <a:lnTo>
                      <a:pt x="0" y="289"/>
                    </a:lnTo>
                    <a:lnTo>
                      <a:pt x="545" y="289"/>
                    </a:lnTo>
                    <a:lnTo>
                      <a:pt x="545" y="0"/>
                    </a:lnTo>
                    <a:lnTo>
                      <a:pt x="978" y="433"/>
                    </a:lnTo>
                    <a:lnTo>
                      <a:pt x="545" y="866"/>
                    </a:lnTo>
                    <a:lnTo>
                      <a:pt x="545" y="5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45" name="Freeform 59">
                <a:extLst>
                  <a:ext uri="{FF2B5EF4-FFF2-40B4-BE49-F238E27FC236}">
                    <a16:creationId xmlns:a16="http://schemas.microsoft.com/office/drawing/2014/main" id="{672F347A-3B62-5E40-8DE6-0DC18961A4CC}"/>
                  </a:ext>
                </a:extLst>
              </p:cNvPr>
              <p:cNvSpPr>
                <a:spLocks/>
              </p:cNvSpPr>
              <p:nvPr/>
            </p:nvSpPr>
            <p:spPr bwMode="auto">
              <a:xfrm>
                <a:off x="15830551" y="3259138"/>
                <a:ext cx="1555750" cy="1374775"/>
              </a:xfrm>
              <a:custGeom>
                <a:avLst/>
                <a:gdLst>
                  <a:gd name="T0" fmla="*/ 0 w 980"/>
                  <a:gd name="T1" fmla="*/ 433 h 866"/>
                  <a:gd name="T2" fmla="*/ 433 w 980"/>
                  <a:gd name="T3" fmla="*/ 0 h 866"/>
                  <a:gd name="T4" fmla="*/ 433 w 980"/>
                  <a:gd name="T5" fmla="*/ 289 h 866"/>
                  <a:gd name="T6" fmla="*/ 980 w 980"/>
                  <a:gd name="T7" fmla="*/ 289 h 866"/>
                  <a:gd name="T8" fmla="*/ 980 w 980"/>
                  <a:gd name="T9" fmla="*/ 577 h 866"/>
                  <a:gd name="T10" fmla="*/ 433 w 980"/>
                  <a:gd name="T11" fmla="*/ 577 h 866"/>
                  <a:gd name="T12" fmla="*/ 433 w 980"/>
                  <a:gd name="T13" fmla="*/ 866 h 866"/>
                  <a:gd name="T14" fmla="*/ 0 w 980"/>
                  <a:gd name="T15" fmla="*/ 433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866">
                    <a:moveTo>
                      <a:pt x="0" y="433"/>
                    </a:moveTo>
                    <a:lnTo>
                      <a:pt x="433" y="0"/>
                    </a:lnTo>
                    <a:lnTo>
                      <a:pt x="433" y="289"/>
                    </a:lnTo>
                    <a:lnTo>
                      <a:pt x="980" y="289"/>
                    </a:lnTo>
                    <a:lnTo>
                      <a:pt x="980" y="577"/>
                    </a:lnTo>
                    <a:lnTo>
                      <a:pt x="433" y="577"/>
                    </a:lnTo>
                    <a:lnTo>
                      <a:pt x="433" y="866"/>
                    </a:lnTo>
                    <a:lnTo>
                      <a:pt x="0" y="4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sp>
          <p:nvSpPr>
            <p:cNvPr id="181" name="TextBox 180">
              <a:extLst>
                <a:ext uri="{FF2B5EF4-FFF2-40B4-BE49-F238E27FC236}">
                  <a16:creationId xmlns:a16="http://schemas.microsoft.com/office/drawing/2014/main" id="{CF9EB940-FB13-504A-8FBB-9843241C8FFE}"/>
                </a:ext>
              </a:extLst>
            </p:cNvPr>
            <p:cNvSpPr txBox="1"/>
            <p:nvPr/>
          </p:nvSpPr>
          <p:spPr>
            <a:xfrm>
              <a:off x="5045947" y="750113"/>
              <a:ext cx="518828" cy="262332"/>
            </a:xfrm>
            <a:prstGeom prst="rect">
              <a:avLst/>
            </a:prstGeom>
            <a:noFill/>
          </p:spPr>
          <p:txBody>
            <a:bodyPr wrap="none" rtlCol="0">
              <a:spAutoFit/>
            </a:bodyPr>
            <a:lstStyle/>
            <a:p>
              <a:pPr algn="ctr"/>
              <a:r>
                <a:rPr lang="en-US" sz="800" b="1"/>
                <a:t>CGW</a:t>
              </a:r>
            </a:p>
          </p:txBody>
        </p:sp>
        <p:grpSp>
          <p:nvGrpSpPr>
            <p:cNvPr id="182" name="Group 181">
              <a:extLst>
                <a:ext uri="{FF2B5EF4-FFF2-40B4-BE49-F238E27FC236}">
                  <a16:creationId xmlns:a16="http://schemas.microsoft.com/office/drawing/2014/main" id="{2E8B5EB7-F011-8344-86BA-52A003651EAD}"/>
                </a:ext>
              </a:extLst>
            </p:cNvPr>
            <p:cNvGrpSpPr/>
            <p:nvPr/>
          </p:nvGrpSpPr>
          <p:grpSpPr>
            <a:xfrm>
              <a:off x="5939215" y="593669"/>
              <a:ext cx="733094" cy="456526"/>
              <a:chOff x="4753447" y="228448"/>
              <a:chExt cx="733094" cy="456526"/>
            </a:xfrm>
          </p:grpSpPr>
          <p:sp>
            <p:nvSpPr>
              <p:cNvPr id="231" name="Rounded Rectangle 230">
                <a:extLst>
                  <a:ext uri="{FF2B5EF4-FFF2-40B4-BE49-F238E27FC236}">
                    <a16:creationId xmlns:a16="http://schemas.microsoft.com/office/drawing/2014/main" id="{E67DAC0B-0F52-EA42-87C4-257CC7210260}"/>
                  </a:ext>
                </a:extLst>
              </p:cNvPr>
              <p:cNvSpPr/>
              <p:nvPr/>
            </p:nvSpPr>
            <p:spPr>
              <a:xfrm>
                <a:off x="4753447" y="228448"/>
                <a:ext cx="704616" cy="371494"/>
              </a:xfrm>
              <a:prstGeom prst="roundRect">
                <a:avLst/>
              </a:prstGeom>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0" tIns="0" rIns="0" bIns="0"/>
              <a:lstStyle/>
              <a:p>
                <a:endParaRPr lang="en-US" sz="1400" b="1"/>
              </a:p>
            </p:txBody>
          </p:sp>
          <p:cxnSp>
            <p:nvCxnSpPr>
              <p:cNvPr id="232" name="Straight Connector 231">
                <a:extLst>
                  <a:ext uri="{FF2B5EF4-FFF2-40B4-BE49-F238E27FC236}">
                    <a16:creationId xmlns:a16="http://schemas.microsoft.com/office/drawing/2014/main" id="{E975AB00-21B5-C244-8F6E-C36F14A59DE7}"/>
                  </a:ext>
                </a:extLst>
              </p:cNvPr>
              <p:cNvCxnSpPr/>
              <p:nvPr/>
            </p:nvCxnSpPr>
            <p:spPr>
              <a:xfrm>
                <a:off x="5044685" y="352280"/>
                <a:ext cx="0" cy="123832"/>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33956775-DFF6-5A4B-B030-83205A890714}"/>
                  </a:ext>
                </a:extLst>
              </p:cNvPr>
              <p:cNvCxnSpPr/>
              <p:nvPr/>
            </p:nvCxnSpPr>
            <p:spPr>
              <a:xfrm>
                <a:off x="5318575" y="352280"/>
                <a:ext cx="0" cy="123832"/>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75C8644-6D2D-034E-9C2A-EAB011758674}"/>
                  </a:ext>
                </a:extLst>
              </p:cNvPr>
              <p:cNvCxnSpPr/>
              <p:nvPr/>
            </p:nvCxnSpPr>
            <p:spPr>
              <a:xfrm flipV="1">
                <a:off x="4848118" y="483800"/>
                <a:ext cx="560873" cy="1"/>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F9513692-F43E-F243-8056-4A1ADE785A4C}"/>
                  </a:ext>
                </a:extLst>
              </p:cNvPr>
              <p:cNvSpPr txBox="1"/>
              <p:nvPr/>
            </p:nvSpPr>
            <p:spPr>
              <a:xfrm>
                <a:off x="4753447" y="460118"/>
                <a:ext cx="733094" cy="224856"/>
              </a:xfrm>
              <a:prstGeom prst="rect">
                <a:avLst/>
              </a:prstGeom>
              <a:noFill/>
            </p:spPr>
            <p:txBody>
              <a:bodyPr wrap="none" rtlCol="0">
                <a:spAutoFit/>
              </a:bodyPr>
              <a:lstStyle/>
              <a:p>
                <a:r>
                  <a:rPr lang="en-US" sz="600"/>
                  <a:t>10.3.10.0/24</a:t>
                </a:r>
              </a:p>
            </p:txBody>
          </p:sp>
          <p:pic>
            <p:nvPicPr>
              <p:cNvPr id="236" name="Picture 235">
                <a:extLst>
                  <a:ext uri="{FF2B5EF4-FFF2-40B4-BE49-F238E27FC236}">
                    <a16:creationId xmlns:a16="http://schemas.microsoft.com/office/drawing/2014/main" id="{54AFABAD-8891-004A-AB9F-21040AD1ACDF}"/>
                  </a:ext>
                </a:extLst>
              </p:cNvPr>
              <p:cNvPicPr>
                <a:picLocks noChangeAspect="1"/>
              </p:cNvPicPr>
              <p:nvPr/>
            </p:nvPicPr>
            <p:blipFill>
              <a:blip r:embed="rId4"/>
              <a:stretch>
                <a:fillRect/>
              </a:stretch>
            </p:blipFill>
            <p:spPr>
              <a:xfrm>
                <a:off x="4959179" y="255285"/>
                <a:ext cx="179474" cy="157157"/>
              </a:xfrm>
              <a:prstGeom prst="rect">
                <a:avLst/>
              </a:prstGeom>
            </p:spPr>
          </p:pic>
          <p:pic>
            <p:nvPicPr>
              <p:cNvPr id="237" name="Picture 236">
                <a:extLst>
                  <a:ext uri="{FF2B5EF4-FFF2-40B4-BE49-F238E27FC236}">
                    <a16:creationId xmlns:a16="http://schemas.microsoft.com/office/drawing/2014/main" id="{517D3B44-B127-9E4D-9178-9C5E67FB0AFB}"/>
                  </a:ext>
                </a:extLst>
              </p:cNvPr>
              <p:cNvPicPr>
                <a:picLocks noChangeAspect="1"/>
              </p:cNvPicPr>
              <p:nvPr/>
            </p:nvPicPr>
            <p:blipFill>
              <a:blip r:embed="rId4"/>
              <a:stretch>
                <a:fillRect/>
              </a:stretch>
            </p:blipFill>
            <p:spPr>
              <a:xfrm>
                <a:off x="5229517" y="256093"/>
                <a:ext cx="179474" cy="157157"/>
              </a:xfrm>
              <a:prstGeom prst="rect">
                <a:avLst/>
              </a:prstGeom>
            </p:spPr>
          </p:pic>
        </p:grpSp>
        <p:grpSp>
          <p:nvGrpSpPr>
            <p:cNvPr id="183" name="Group 182">
              <a:extLst>
                <a:ext uri="{FF2B5EF4-FFF2-40B4-BE49-F238E27FC236}">
                  <a16:creationId xmlns:a16="http://schemas.microsoft.com/office/drawing/2014/main" id="{661E6D66-4633-3B44-93A3-352160E68AD9}"/>
                </a:ext>
              </a:extLst>
            </p:cNvPr>
            <p:cNvGrpSpPr/>
            <p:nvPr/>
          </p:nvGrpSpPr>
          <p:grpSpPr>
            <a:xfrm>
              <a:off x="5952339" y="1013430"/>
              <a:ext cx="742177" cy="435671"/>
              <a:chOff x="4346979" y="-577043"/>
              <a:chExt cx="742177" cy="435671"/>
            </a:xfrm>
          </p:grpSpPr>
          <p:grpSp>
            <p:nvGrpSpPr>
              <p:cNvPr id="223" name="Group 222">
                <a:extLst>
                  <a:ext uri="{FF2B5EF4-FFF2-40B4-BE49-F238E27FC236}">
                    <a16:creationId xmlns:a16="http://schemas.microsoft.com/office/drawing/2014/main" id="{ED56EAC2-7D1C-0C42-8479-EB813CD96D8A}"/>
                  </a:ext>
                </a:extLst>
              </p:cNvPr>
              <p:cNvGrpSpPr/>
              <p:nvPr/>
            </p:nvGrpSpPr>
            <p:grpSpPr>
              <a:xfrm>
                <a:off x="4346979" y="-577043"/>
                <a:ext cx="742177" cy="435671"/>
                <a:chOff x="3668497" y="-441987"/>
                <a:chExt cx="882198" cy="638461"/>
              </a:xfrm>
            </p:grpSpPr>
            <p:sp>
              <p:nvSpPr>
                <p:cNvPr id="226" name="Rounded Rectangle 225">
                  <a:extLst>
                    <a:ext uri="{FF2B5EF4-FFF2-40B4-BE49-F238E27FC236}">
                      <a16:creationId xmlns:a16="http://schemas.microsoft.com/office/drawing/2014/main" id="{2214B37E-FBE5-B042-BD5A-9C16D7EBCD24}"/>
                    </a:ext>
                  </a:extLst>
                </p:cNvPr>
                <p:cNvSpPr/>
                <p:nvPr/>
              </p:nvSpPr>
              <p:spPr>
                <a:xfrm>
                  <a:off x="3668497" y="-441987"/>
                  <a:ext cx="837551" cy="544412"/>
                </a:xfrm>
                <a:prstGeom prst="roundRect">
                  <a:avLst/>
                </a:prstGeom>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0" tIns="0" rIns="0" bIns="0"/>
                <a:lstStyle/>
                <a:p>
                  <a:endParaRPr lang="en-US" sz="1400" b="1"/>
                </a:p>
              </p:txBody>
            </p:sp>
            <p:cxnSp>
              <p:nvCxnSpPr>
                <p:cNvPr id="227" name="Straight Connector 226">
                  <a:extLst>
                    <a:ext uri="{FF2B5EF4-FFF2-40B4-BE49-F238E27FC236}">
                      <a16:creationId xmlns:a16="http://schemas.microsoft.com/office/drawing/2014/main" id="{9B654B38-AC77-B145-9609-479CD1061530}"/>
                    </a:ext>
                  </a:extLst>
                </p:cNvPr>
                <p:cNvCxnSpPr/>
                <p:nvPr/>
              </p:nvCxnSpPr>
              <p:spPr>
                <a:xfrm>
                  <a:off x="4014681" y="-260516"/>
                  <a:ext cx="0" cy="181471"/>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27CD2F4-CCAD-9E48-83C2-142D17E0FD71}"/>
                    </a:ext>
                  </a:extLst>
                </p:cNvPr>
                <p:cNvCxnSpPr/>
                <p:nvPr/>
              </p:nvCxnSpPr>
              <p:spPr>
                <a:xfrm>
                  <a:off x="4340244" y="-260516"/>
                  <a:ext cx="0" cy="181471"/>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68EB0A7-FEA6-AE4E-8551-ED18C4A4C37B}"/>
                    </a:ext>
                  </a:extLst>
                </p:cNvPr>
                <p:cNvCxnSpPr/>
                <p:nvPr/>
              </p:nvCxnSpPr>
              <p:spPr>
                <a:xfrm>
                  <a:off x="3804214" y="-79046"/>
                  <a:ext cx="683216" cy="0"/>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34B2312C-AAD0-C641-91FD-9ED92A7C139B}"/>
                    </a:ext>
                  </a:extLst>
                </p:cNvPr>
                <p:cNvSpPr txBox="1"/>
                <p:nvPr/>
              </p:nvSpPr>
              <p:spPr>
                <a:xfrm>
                  <a:off x="3679293" y="-133044"/>
                  <a:ext cx="871402" cy="329518"/>
                </a:xfrm>
                <a:prstGeom prst="rect">
                  <a:avLst/>
                </a:prstGeom>
                <a:noFill/>
              </p:spPr>
              <p:txBody>
                <a:bodyPr wrap="none" rtlCol="0">
                  <a:spAutoFit/>
                </a:bodyPr>
                <a:lstStyle/>
                <a:p>
                  <a:r>
                    <a:rPr lang="en-US" sz="600"/>
                    <a:t>10.3.20.0/24</a:t>
                  </a:r>
                </a:p>
              </p:txBody>
            </p:sp>
          </p:grpSp>
          <p:pic>
            <p:nvPicPr>
              <p:cNvPr id="224" name="Picture 223">
                <a:extLst>
                  <a:ext uri="{FF2B5EF4-FFF2-40B4-BE49-F238E27FC236}">
                    <a16:creationId xmlns:a16="http://schemas.microsoft.com/office/drawing/2014/main" id="{63645A33-DCDB-2149-92B5-178A166E5E3F}"/>
                  </a:ext>
                </a:extLst>
              </p:cNvPr>
              <p:cNvPicPr>
                <a:picLocks noChangeAspect="1"/>
              </p:cNvPicPr>
              <p:nvPr/>
            </p:nvPicPr>
            <p:blipFill>
              <a:blip r:embed="rId7"/>
              <a:stretch>
                <a:fillRect/>
              </a:stretch>
            </p:blipFill>
            <p:spPr>
              <a:xfrm>
                <a:off x="4567951" y="-559050"/>
                <a:ext cx="151005" cy="163985"/>
              </a:xfrm>
              <a:prstGeom prst="rect">
                <a:avLst/>
              </a:prstGeom>
            </p:spPr>
          </p:pic>
          <p:pic>
            <p:nvPicPr>
              <p:cNvPr id="225" name="Picture 224">
                <a:extLst>
                  <a:ext uri="{FF2B5EF4-FFF2-40B4-BE49-F238E27FC236}">
                    <a16:creationId xmlns:a16="http://schemas.microsoft.com/office/drawing/2014/main" id="{F20C5C14-1F52-6D42-B5DF-B13BDBE107D4}"/>
                  </a:ext>
                </a:extLst>
              </p:cNvPr>
              <p:cNvPicPr>
                <a:picLocks noChangeAspect="1"/>
              </p:cNvPicPr>
              <p:nvPr/>
            </p:nvPicPr>
            <p:blipFill>
              <a:blip r:embed="rId7"/>
              <a:stretch>
                <a:fillRect/>
              </a:stretch>
            </p:blipFill>
            <p:spPr>
              <a:xfrm>
                <a:off x="4827359" y="-562298"/>
                <a:ext cx="151005" cy="163985"/>
              </a:xfrm>
              <a:prstGeom prst="rect">
                <a:avLst/>
              </a:prstGeom>
            </p:spPr>
          </p:pic>
        </p:grpSp>
        <p:grpSp>
          <p:nvGrpSpPr>
            <p:cNvPr id="184" name="Group 183">
              <a:extLst>
                <a:ext uri="{FF2B5EF4-FFF2-40B4-BE49-F238E27FC236}">
                  <a16:creationId xmlns:a16="http://schemas.microsoft.com/office/drawing/2014/main" id="{A8EA3E58-4415-DE4E-A279-CD91E22760E5}"/>
                </a:ext>
              </a:extLst>
            </p:cNvPr>
            <p:cNvGrpSpPr/>
            <p:nvPr/>
          </p:nvGrpSpPr>
          <p:grpSpPr>
            <a:xfrm>
              <a:off x="5950449" y="1434858"/>
              <a:ext cx="733094" cy="447733"/>
              <a:chOff x="3821960" y="-614065"/>
              <a:chExt cx="733094" cy="447733"/>
            </a:xfrm>
          </p:grpSpPr>
          <p:grpSp>
            <p:nvGrpSpPr>
              <p:cNvPr id="215" name="Group 214">
                <a:extLst>
                  <a:ext uri="{FF2B5EF4-FFF2-40B4-BE49-F238E27FC236}">
                    <a16:creationId xmlns:a16="http://schemas.microsoft.com/office/drawing/2014/main" id="{3C01D826-D748-5D4A-85CA-184A3F000408}"/>
                  </a:ext>
                </a:extLst>
              </p:cNvPr>
              <p:cNvGrpSpPr/>
              <p:nvPr/>
            </p:nvGrpSpPr>
            <p:grpSpPr>
              <a:xfrm>
                <a:off x="3821960" y="-614065"/>
                <a:ext cx="733094" cy="447733"/>
                <a:chOff x="3662793" y="-441987"/>
                <a:chExt cx="871401" cy="656138"/>
              </a:xfrm>
            </p:grpSpPr>
            <p:sp>
              <p:nvSpPr>
                <p:cNvPr id="218" name="Rounded Rectangle 217">
                  <a:extLst>
                    <a:ext uri="{FF2B5EF4-FFF2-40B4-BE49-F238E27FC236}">
                      <a16:creationId xmlns:a16="http://schemas.microsoft.com/office/drawing/2014/main" id="{E79FCA9C-627B-EF4C-8BAB-E01D302F5CC2}"/>
                    </a:ext>
                  </a:extLst>
                </p:cNvPr>
                <p:cNvSpPr/>
                <p:nvPr/>
              </p:nvSpPr>
              <p:spPr>
                <a:xfrm>
                  <a:off x="3668497" y="-441987"/>
                  <a:ext cx="837551" cy="544412"/>
                </a:xfrm>
                <a:prstGeom prst="roundRect">
                  <a:avLst/>
                </a:prstGeom>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0" tIns="0" rIns="0" bIns="0"/>
                <a:lstStyle/>
                <a:p>
                  <a:endParaRPr lang="en-US" sz="1400" b="1"/>
                </a:p>
              </p:txBody>
            </p:sp>
            <p:cxnSp>
              <p:nvCxnSpPr>
                <p:cNvPr id="219" name="Straight Connector 218">
                  <a:extLst>
                    <a:ext uri="{FF2B5EF4-FFF2-40B4-BE49-F238E27FC236}">
                      <a16:creationId xmlns:a16="http://schemas.microsoft.com/office/drawing/2014/main" id="{CC1196EB-2EEC-9349-A095-3F0A31208B55}"/>
                    </a:ext>
                  </a:extLst>
                </p:cNvPr>
                <p:cNvCxnSpPr/>
                <p:nvPr/>
              </p:nvCxnSpPr>
              <p:spPr>
                <a:xfrm>
                  <a:off x="4014681" y="-260516"/>
                  <a:ext cx="0" cy="181471"/>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54EAE8B7-D139-754C-BF83-E53F09C9E5E0}"/>
                    </a:ext>
                  </a:extLst>
                </p:cNvPr>
                <p:cNvCxnSpPr/>
                <p:nvPr/>
              </p:nvCxnSpPr>
              <p:spPr>
                <a:xfrm>
                  <a:off x="4340244" y="-260516"/>
                  <a:ext cx="0" cy="181471"/>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B6198D6E-0E58-3C46-A242-52B5A9F25BEF}"/>
                    </a:ext>
                  </a:extLst>
                </p:cNvPr>
                <p:cNvCxnSpPr/>
                <p:nvPr/>
              </p:nvCxnSpPr>
              <p:spPr>
                <a:xfrm flipV="1">
                  <a:off x="3812759" y="-79047"/>
                  <a:ext cx="674672" cy="3"/>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10296DCA-45E4-874E-8DE9-6DB1786F2AD1}"/>
                    </a:ext>
                  </a:extLst>
                </p:cNvPr>
                <p:cNvSpPr txBox="1"/>
                <p:nvPr/>
              </p:nvSpPr>
              <p:spPr>
                <a:xfrm>
                  <a:off x="3662793" y="-115368"/>
                  <a:ext cx="871401" cy="329519"/>
                </a:xfrm>
                <a:prstGeom prst="rect">
                  <a:avLst/>
                </a:prstGeom>
                <a:noFill/>
              </p:spPr>
              <p:txBody>
                <a:bodyPr wrap="none" rtlCol="0">
                  <a:spAutoFit/>
                </a:bodyPr>
                <a:lstStyle/>
                <a:p>
                  <a:r>
                    <a:rPr lang="en-US" sz="600"/>
                    <a:t>10.3.30.0/24</a:t>
                  </a:r>
                </a:p>
              </p:txBody>
            </p:sp>
          </p:grpSp>
          <p:pic>
            <p:nvPicPr>
              <p:cNvPr id="216" name="Picture 215">
                <a:extLst>
                  <a:ext uri="{FF2B5EF4-FFF2-40B4-BE49-F238E27FC236}">
                    <a16:creationId xmlns:a16="http://schemas.microsoft.com/office/drawing/2014/main" id="{5F3729FD-5AA7-0F4B-848C-B98E7EF34096}"/>
                  </a:ext>
                </a:extLst>
              </p:cNvPr>
              <p:cNvPicPr>
                <a:picLocks noChangeAspect="1"/>
              </p:cNvPicPr>
              <p:nvPr/>
            </p:nvPicPr>
            <p:blipFill>
              <a:blip r:embed="rId5"/>
              <a:stretch>
                <a:fillRect/>
              </a:stretch>
            </p:blipFill>
            <p:spPr>
              <a:xfrm>
                <a:off x="4048072" y="-580675"/>
                <a:ext cx="136237" cy="147237"/>
              </a:xfrm>
              <a:prstGeom prst="rect">
                <a:avLst/>
              </a:prstGeom>
            </p:spPr>
          </p:pic>
          <p:pic>
            <p:nvPicPr>
              <p:cNvPr id="217" name="Picture 216">
                <a:extLst>
                  <a:ext uri="{FF2B5EF4-FFF2-40B4-BE49-F238E27FC236}">
                    <a16:creationId xmlns:a16="http://schemas.microsoft.com/office/drawing/2014/main" id="{16D43905-DCF5-164E-A9DF-59C68F52D6B5}"/>
                  </a:ext>
                </a:extLst>
              </p:cNvPr>
              <p:cNvPicPr>
                <a:picLocks noChangeAspect="1"/>
              </p:cNvPicPr>
              <p:nvPr/>
            </p:nvPicPr>
            <p:blipFill>
              <a:blip r:embed="rId5"/>
              <a:stretch>
                <a:fillRect/>
              </a:stretch>
            </p:blipFill>
            <p:spPr>
              <a:xfrm>
                <a:off x="4317208" y="-593650"/>
                <a:ext cx="136237" cy="147237"/>
              </a:xfrm>
              <a:prstGeom prst="rect">
                <a:avLst/>
              </a:prstGeom>
            </p:spPr>
          </p:pic>
        </p:grpSp>
        <p:cxnSp>
          <p:nvCxnSpPr>
            <p:cNvPr id="185" name="Straight Connector 184">
              <a:extLst>
                <a:ext uri="{FF2B5EF4-FFF2-40B4-BE49-F238E27FC236}">
                  <a16:creationId xmlns:a16="http://schemas.microsoft.com/office/drawing/2014/main" id="{D6880933-53D6-DB49-90E9-6CAFE5013FF2}"/>
                </a:ext>
              </a:extLst>
            </p:cNvPr>
            <p:cNvCxnSpPr>
              <a:cxnSpLocks/>
            </p:cNvCxnSpPr>
            <p:nvPr/>
          </p:nvCxnSpPr>
          <p:spPr>
            <a:xfrm flipH="1" flipV="1">
              <a:off x="5403119" y="1233257"/>
              <a:ext cx="552128" cy="387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E7CD0D91-9B81-1348-9428-84051288DEAE}"/>
                </a:ext>
              </a:extLst>
            </p:cNvPr>
            <p:cNvSpPr txBox="1"/>
            <p:nvPr/>
          </p:nvSpPr>
          <p:spPr>
            <a:xfrm>
              <a:off x="5373616" y="1637885"/>
              <a:ext cx="704397" cy="318546"/>
            </a:xfrm>
            <a:prstGeom prst="rect">
              <a:avLst/>
            </a:prstGeom>
            <a:noFill/>
          </p:spPr>
          <p:txBody>
            <a:bodyPr wrap="none" rtlCol="0">
              <a:spAutoFit/>
            </a:bodyPr>
            <a:lstStyle/>
            <a:p>
              <a:pPr algn="ctr"/>
              <a:r>
                <a:rPr lang="en-US" sz="550"/>
                <a:t>NSX Overlay</a:t>
              </a:r>
            </a:p>
            <a:p>
              <a:pPr algn="ctr"/>
              <a:r>
                <a:rPr lang="en-US" sz="550"/>
                <a:t>Network</a:t>
              </a:r>
            </a:p>
          </p:txBody>
        </p:sp>
        <p:grpSp>
          <p:nvGrpSpPr>
            <p:cNvPr id="187" name="Group 186">
              <a:extLst>
                <a:ext uri="{FF2B5EF4-FFF2-40B4-BE49-F238E27FC236}">
                  <a16:creationId xmlns:a16="http://schemas.microsoft.com/office/drawing/2014/main" id="{80563CB2-F25D-394E-A96B-AB2DA4167D24}"/>
                </a:ext>
              </a:extLst>
            </p:cNvPr>
            <p:cNvGrpSpPr>
              <a:grpSpLocks noChangeAspect="1"/>
            </p:cNvGrpSpPr>
            <p:nvPr/>
          </p:nvGrpSpPr>
          <p:grpSpPr>
            <a:xfrm>
              <a:off x="5086081" y="941067"/>
              <a:ext cx="180065" cy="174508"/>
              <a:chOff x="21521738" y="-17352963"/>
              <a:chExt cx="16819563" cy="16300450"/>
            </a:xfrm>
          </p:grpSpPr>
          <p:sp>
            <p:nvSpPr>
              <p:cNvPr id="210" name="Freeform 128">
                <a:extLst>
                  <a:ext uri="{FF2B5EF4-FFF2-40B4-BE49-F238E27FC236}">
                    <a16:creationId xmlns:a16="http://schemas.microsoft.com/office/drawing/2014/main" id="{6E31ADD0-B2F4-3C4F-9D85-142740832B90}"/>
                  </a:ext>
                </a:extLst>
              </p:cNvPr>
              <p:cNvSpPr>
                <a:spLocks/>
              </p:cNvSpPr>
              <p:nvPr/>
            </p:nvSpPr>
            <p:spPr bwMode="auto">
              <a:xfrm>
                <a:off x="21521738" y="-17352963"/>
                <a:ext cx="16819563" cy="16300450"/>
              </a:xfrm>
              <a:custGeom>
                <a:avLst/>
                <a:gdLst>
                  <a:gd name="T0" fmla="*/ 3818 w 4482"/>
                  <a:gd name="T1" fmla="*/ 766 h 4344"/>
                  <a:gd name="T2" fmla="*/ 1665 w 4482"/>
                  <a:gd name="T3" fmla="*/ 318 h 4344"/>
                  <a:gd name="T4" fmla="*/ 1116 w 4482"/>
                  <a:gd name="T5" fmla="*/ 680 h 4344"/>
                  <a:gd name="T6" fmla="*/ 1114 w 4482"/>
                  <a:gd name="T7" fmla="*/ 678 h 4344"/>
                  <a:gd name="T8" fmla="*/ 759 w 4482"/>
                  <a:gd name="T9" fmla="*/ 1014 h 4344"/>
                  <a:gd name="T10" fmla="*/ 761 w 4482"/>
                  <a:gd name="T11" fmla="*/ 1016 h 4344"/>
                  <a:gd name="T12" fmla="*/ 358 w 4482"/>
                  <a:gd name="T13" fmla="*/ 3230 h 4344"/>
                  <a:gd name="T14" fmla="*/ 2183 w 4482"/>
                  <a:gd name="T15" fmla="*/ 4306 h 4344"/>
                  <a:gd name="T16" fmla="*/ 3424 w 4482"/>
                  <a:gd name="T17" fmla="*/ 3753 h 4344"/>
                  <a:gd name="T18" fmla="*/ 3809 w 4482"/>
                  <a:gd name="T19" fmla="*/ 3384 h 4344"/>
                  <a:gd name="T20" fmla="*/ 4165 w 4482"/>
                  <a:gd name="T21" fmla="*/ 1284 h 4344"/>
                  <a:gd name="T22" fmla="*/ 3818 w 4482"/>
                  <a:gd name="T23" fmla="*/ 766 h 4344"/>
                  <a:gd name="T24" fmla="*/ 3818 w 4482"/>
                  <a:gd name="T25" fmla="*/ 766 h 4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2" h="4344">
                    <a:moveTo>
                      <a:pt x="3818" y="766"/>
                    </a:moveTo>
                    <a:cubicBezTo>
                      <a:pt x="3273" y="184"/>
                      <a:pt x="2397" y="0"/>
                      <a:pt x="1665" y="318"/>
                    </a:cubicBezTo>
                    <a:cubicBezTo>
                      <a:pt x="1463" y="406"/>
                      <a:pt x="1276" y="529"/>
                      <a:pt x="1116" y="680"/>
                    </a:cubicBezTo>
                    <a:cubicBezTo>
                      <a:pt x="1114" y="678"/>
                      <a:pt x="1114" y="678"/>
                      <a:pt x="1114" y="678"/>
                    </a:cubicBezTo>
                    <a:cubicBezTo>
                      <a:pt x="759" y="1014"/>
                      <a:pt x="759" y="1014"/>
                      <a:pt x="759" y="1014"/>
                    </a:cubicBezTo>
                    <a:cubicBezTo>
                      <a:pt x="761" y="1016"/>
                      <a:pt x="761" y="1016"/>
                      <a:pt x="761" y="1016"/>
                    </a:cubicBezTo>
                    <a:cubicBezTo>
                      <a:pt x="166" y="1581"/>
                      <a:pt x="0" y="2492"/>
                      <a:pt x="358" y="3230"/>
                    </a:cubicBezTo>
                    <a:cubicBezTo>
                      <a:pt x="692" y="3920"/>
                      <a:pt x="1419" y="4344"/>
                      <a:pt x="2183" y="4306"/>
                    </a:cubicBezTo>
                    <a:cubicBezTo>
                      <a:pt x="2647" y="4283"/>
                      <a:pt x="3095" y="4080"/>
                      <a:pt x="3424" y="3753"/>
                    </a:cubicBezTo>
                    <a:cubicBezTo>
                      <a:pt x="3809" y="3384"/>
                      <a:pt x="3809" y="3384"/>
                      <a:pt x="3809" y="3384"/>
                    </a:cubicBezTo>
                    <a:cubicBezTo>
                      <a:pt x="4337" y="2827"/>
                      <a:pt x="4482" y="1985"/>
                      <a:pt x="4165" y="1284"/>
                    </a:cubicBezTo>
                    <a:cubicBezTo>
                      <a:pt x="4078" y="1094"/>
                      <a:pt x="3961" y="918"/>
                      <a:pt x="3818" y="766"/>
                    </a:cubicBezTo>
                    <a:cubicBezTo>
                      <a:pt x="3481" y="407"/>
                      <a:pt x="4150" y="1120"/>
                      <a:pt x="3818" y="766"/>
                    </a:cubicBezTo>
                    <a:close/>
                  </a:path>
                </a:pathLst>
              </a:custGeom>
              <a:solidFill>
                <a:srgbClr val="2680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11" name="Freeform 129">
                <a:extLst>
                  <a:ext uri="{FF2B5EF4-FFF2-40B4-BE49-F238E27FC236}">
                    <a16:creationId xmlns:a16="http://schemas.microsoft.com/office/drawing/2014/main" id="{DC1388DD-2525-724A-AB92-130C24272C25}"/>
                  </a:ext>
                </a:extLst>
              </p:cNvPr>
              <p:cNvSpPr>
                <a:spLocks/>
              </p:cNvSpPr>
              <p:nvPr/>
            </p:nvSpPr>
            <p:spPr bwMode="auto">
              <a:xfrm>
                <a:off x="22110701" y="-16800513"/>
                <a:ext cx="13749338" cy="13398500"/>
              </a:xfrm>
              <a:custGeom>
                <a:avLst/>
                <a:gdLst>
                  <a:gd name="T0" fmla="*/ 2323 w 3664"/>
                  <a:gd name="T1" fmla="*/ 15 h 3571"/>
                  <a:gd name="T2" fmla="*/ 962 w 3664"/>
                  <a:gd name="T3" fmla="*/ 533 h 3571"/>
                  <a:gd name="T4" fmla="*/ 960 w 3664"/>
                  <a:gd name="T5" fmla="*/ 531 h 3571"/>
                  <a:gd name="T6" fmla="*/ 605 w 3664"/>
                  <a:gd name="T7" fmla="*/ 867 h 3571"/>
                  <a:gd name="T8" fmla="*/ 607 w 3664"/>
                  <a:gd name="T9" fmla="*/ 869 h 3571"/>
                  <a:gd name="T10" fmla="*/ 14 w 3664"/>
                  <a:gd name="T11" fmla="*/ 2199 h 3571"/>
                  <a:gd name="T12" fmla="*/ 543 w 3664"/>
                  <a:gd name="T13" fmla="*/ 3571 h 3571"/>
                  <a:gd name="T14" fmla="*/ 3664 w 3664"/>
                  <a:gd name="T15" fmla="*/ 619 h 3571"/>
                  <a:gd name="T16" fmla="*/ 2323 w 3664"/>
                  <a:gd name="T17" fmla="*/ 15 h 3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4" h="3571">
                    <a:moveTo>
                      <a:pt x="2323" y="15"/>
                    </a:moveTo>
                    <a:cubicBezTo>
                      <a:pt x="1798" y="0"/>
                      <a:pt x="1317" y="199"/>
                      <a:pt x="962" y="533"/>
                    </a:cubicBezTo>
                    <a:cubicBezTo>
                      <a:pt x="960" y="531"/>
                      <a:pt x="960" y="531"/>
                      <a:pt x="960" y="531"/>
                    </a:cubicBezTo>
                    <a:cubicBezTo>
                      <a:pt x="605" y="867"/>
                      <a:pt x="605" y="867"/>
                      <a:pt x="605" y="867"/>
                    </a:cubicBezTo>
                    <a:cubicBezTo>
                      <a:pt x="607" y="869"/>
                      <a:pt x="607" y="869"/>
                      <a:pt x="607" y="869"/>
                    </a:cubicBezTo>
                    <a:cubicBezTo>
                      <a:pt x="254" y="1204"/>
                      <a:pt x="29" y="1674"/>
                      <a:pt x="14" y="2199"/>
                    </a:cubicBezTo>
                    <a:cubicBezTo>
                      <a:pt x="0" y="2730"/>
                      <a:pt x="203" y="3216"/>
                      <a:pt x="543" y="3571"/>
                    </a:cubicBezTo>
                    <a:cubicBezTo>
                      <a:pt x="3664" y="619"/>
                      <a:pt x="3664" y="619"/>
                      <a:pt x="3664" y="619"/>
                    </a:cubicBezTo>
                    <a:cubicBezTo>
                      <a:pt x="3327" y="260"/>
                      <a:pt x="2854" y="29"/>
                      <a:pt x="2323" y="15"/>
                    </a:cubicBezTo>
                    <a:close/>
                  </a:path>
                </a:pathLst>
              </a:custGeom>
              <a:solidFill>
                <a:srgbClr val="51B9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12" name="Freeform 130">
                <a:extLst>
                  <a:ext uri="{FF2B5EF4-FFF2-40B4-BE49-F238E27FC236}">
                    <a16:creationId xmlns:a16="http://schemas.microsoft.com/office/drawing/2014/main" id="{7485E787-990B-914F-AD15-8C134BC7E6FE}"/>
                  </a:ext>
                </a:extLst>
              </p:cNvPr>
              <p:cNvSpPr>
                <a:spLocks/>
              </p:cNvSpPr>
              <p:nvPr/>
            </p:nvSpPr>
            <p:spPr bwMode="auto">
              <a:xfrm>
                <a:off x="22053551" y="-15627350"/>
                <a:ext cx="14549438" cy="14552613"/>
              </a:xfrm>
              <a:custGeom>
                <a:avLst/>
                <a:gdLst>
                  <a:gd name="T0" fmla="*/ 3848 w 3877"/>
                  <a:gd name="T1" fmla="*/ 1992 h 3878"/>
                  <a:gd name="T2" fmla="*/ 1886 w 3877"/>
                  <a:gd name="T3" fmla="*/ 3848 h 3878"/>
                  <a:gd name="T4" fmla="*/ 29 w 3877"/>
                  <a:gd name="T5" fmla="*/ 1886 h 3878"/>
                  <a:gd name="T6" fmla="*/ 1992 w 3877"/>
                  <a:gd name="T7" fmla="*/ 29 h 3878"/>
                  <a:gd name="T8" fmla="*/ 3848 w 3877"/>
                  <a:gd name="T9" fmla="*/ 1992 h 3878"/>
                </a:gdLst>
                <a:ahLst/>
                <a:cxnLst>
                  <a:cxn ang="0">
                    <a:pos x="T0" y="T1"/>
                  </a:cxn>
                  <a:cxn ang="0">
                    <a:pos x="T2" y="T3"/>
                  </a:cxn>
                  <a:cxn ang="0">
                    <a:pos x="T4" y="T5"/>
                  </a:cxn>
                  <a:cxn ang="0">
                    <a:pos x="T6" y="T7"/>
                  </a:cxn>
                  <a:cxn ang="0">
                    <a:pos x="T8" y="T9"/>
                  </a:cxn>
                </a:cxnLst>
                <a:rect l="0" t="0" r="r" b="b"/>
                <a:pathLst>
                  <a:path w="3877" h="3878">
                    <a:moveTo>
                      <a:pt x="3848" y="1992"/>
                    </a:moveTo>
                    <a:cubicBezTo>
                      <a:pt x="3819" y="3046"/>
                      <a:pt x="2941" y="3878"/>
                      <a:pt x="1886" y="3848"/>
                    </a:cubicBezTo>
                    <a:cubicBezTo>
                      <a:pt x="831" y="3819"/>
                      <a:pt x="0" y="2941"/>
                      <a:pt x="29" y="1886"/>
                    </a:cubicBezTo>
                    <a:cubicBezTo>
                      <a:pt x="58" y="832"/>
                      <a:pt x="937" y="0"/>
                      <a:pt x="1992" y="29"/>
                    </a:cubicBezTo>
                    <a:cubicBezTo>
                      <a:pt x="3046" y="59"/>
                      <a:pt x="3877" y="937"/>
                      <a:pt x="3848" y="1992"/>
                    </a:cubicBezTo>
                    <a:close/>
                  </a:path>
                </a:pathLst>
              </a:custGeom>
              <a:solidFill>
                <a:srgbClr val="289A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13" name="Freeform 131">
                <a:extLst>
                  <a:ext uri="{FF2B5EF4-FFF2-40B4-BE49-F238E27FC236}">
                    <a16:creationId xmlns:a16="http://schemas.microsoft.com/office/drawing/2014/main" id="{8FAE2614-0136-5048-B439-D5BF7BE692BD}"/>
                  </a:ext>
                </a:extLst>
              </p:cNvPr>
              <p:cNvSpPr>
                <a:spLocks noEditPoints="1"/>
              </p:cNvSpPr>
              <p:nvPr/>
            </p:nvSpPr>
            <p:spPr bwMode="auto">
              <a:xfrm>
                <a:off x="27187526" y="-8958263"/>
                <a:ext cx="5006975" cy="3792538"/>
              </a:xfrm>
              <a:custGeom>
                <a:avLst/>
                <a:gdLst>
                  <a:gd name="T0" fmla="*/ 0 w 1334"/>
                  <a:gd name="T1" fmla="*/ 0 h 1011"/>
                  <a:gd name="T2" fmla="*/ 0 w 1334"/>
                  <a:gd name="T3" fmla="*/ 1011 h 1011"/>
                  <a:gd name="T4" fmla="*/ 1334 w 1334"/>
                  <a:gd name="T5" fmla="*/ 1011 h 1011"/>
                  <a:gd name="T6" fmla="*/ 1334 w 1334"/>
                  <a:gd name="T7" fmla="*/ 0 h 1011"/>
                  <a:gd name="T8" fmla="*/ 0 w 1334"/>
                  <a:gd name="T9" fmla="*/ 0 h 1011"/>
                  <a:gd name="T10" fmla="*/ 0 w 1334"/>
                  <a:gd name="T11" fmla="*/ 0 h 1011"/>
                  <a:gd name="T12" fmla="*/ 722 w 1334"/>
                  <a:gd name="T13" fmla="*/ 567 h 1011"/>
                  <a:gd name="T14" fmla="*/ 722 w 1334"/>
                  <a:gd name="T15" fmla="*/ 740 h 1011"/>
                  <a:gd name="T16" fmla="*/ 611 w 1334"/>
                  <a:gd name="T17" fmla="*/ 740 h 1011"/>
                  <a:gd name="T18" fmla="*/ 611 w 1334"/>
                  <a:gd name="T19" fmla="*/ 567 h 1011"/>
                  <a:gd name="T20" fmla="*/ 525 w 1334"/>
                  <a:gd name="T21" fmla="*/ 437 h 1011"/>
                  <a:gd name="T22" fmla="*/ 666 w 1334"/>
                  <a:gd name="T23" fmla="*/ 295 h 1011"/>
                  <a:gd name="T24" fmla="*/ 808 w 1334"/>
                  <a:gd name="T25" fmla="*/ 437 h 1011"/>
                  <a:gd name="T26" fmla="*/ 722 w 1334"/>
                  <a:gd name="T27" fmla="*/ 567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4" h="1011">
                    <a:moveTo>
                      <a:pt x="0" y="0"/>
                    </a:moveTo>
                    <a:cubicBezTo>
                      <a:pt x="0" y="1011"/>
                      <a:pt x="0" y="1011"/>
                      <a:pt x="0" y="1011"/>
                    </a:cubicBezTo>
                    <a:cubicBezTo>
                      <a:pt x="1334" y="1011"/>
                      <a:pt x="1334" y="1011"/>
                      <a:pt x="1334" y="1011"/>
                    </a:cubicBezTo>
                    <a:cubicBezTo>
                      <a:pt x="1334" y="0"/>
                      <a:pt x="1334" y="0"/>
                      <a:pt x="1334" y="0"/>
                    </a:cubicBezTo>
                    <a:cubicBezTo>
                      <a:pt x="0" y="0"/>
                      <a:pt x="0" y="0"/>
                      <a:pt x="0" y="0"/>
                    </a:cubicBezTo>
                    <a:cubicBezTo>
                      <a:pt x="0" y="0"/>
                      <a:pt x="0" y="0"/>
                      <a:pt x="0" y="0"/>
                    </a:cubicBezTo>
                    <a:close/>
                    <a:moveTo>
                      <a:pt x="722" y="567"/>
                    </a:moveTo>
                    <a:cubicBezTo>
                      <a:pt x="722" y="740"/>
                      <a:pt x="722" y="740"/>
                      <a:pt x="722" y="740"/>
                    </a:cubicBezTo>
                    <a:cubicBezTo>
                      <a:pt x="611" y="740"/>
                      <a:pt x="611" y="740"/>
                      <a:pt x="611" y="740"/>
                    </a:cubicBezTo>
                    <a:cubicBezTo>
                      <a:pt x="611" y="567"/>
                      <a:pt x="611" y="567"/>
                      <a:pt x="611" y="567"/>
                    </a:cubicBezTo>
                    <a:cubicBezTo>
                      <a:pt x="561" y="545"/>
                      <a:pt x="525" y="494"/>
                      <a:pt x="525" y="437"/>
                    </a:cubicBezTo>
                    <a:cubicBezTo>
                      <a:pt x="525" y="358"/>
                      <a:pt x="588" y="295"/>
                      <a:pt x="666" y="295"/>
                    </a:cubicBezTo>
                    <a:cubicBezTo>
                      <a:pt x="744" y="295"/>
                      <a:pt x="808" y="358"/>
                      <a:pt x="808" y="437"/>
                    </a:cubicBezTo>
                    <a:cubicBezTo>
                      <a:pt x="808" y="494"/>
                      <a:pt x="773" y="545"/>
                      <a:pt x="722" y="5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14" name="Freeform 132">
                <a:extLst>
                  <a:ext uri="{FF2B5EF4-FFF2-40B4-BE49-F238E27FC236}">
                    <a16:creationId xmlns:a16="http://schemas.microsoft.com/office/drawing/2014/main" id="{6657FBFB-3A15-B54F-BF36-E5CFDF4BFF46}"/>
                  </a:ext>
                </a:extLst>
              </p:cNvPr>
              <p:cNvSpPr>
                <a:spLocks/>
              </p:cNvSpPr>
              <p:nvPr/>
            </p:nvSpPr>
            <p:spPr bwMode="auto">
              <a:xfrm>
                <a:off x="27911426" y="-12188825"/>
                <a:ext cx="3554413" cy="2865438"/>
              </a:xfrm>
              <a:custGeom>
                <a:avLst/>
                <a:gdLst>
                  <a:gd name="T0" fmla="*/ 210 w 947"/>
                  <a:gd name="T1" fmla="*/ 468 h 764"/>
                  <a:gd name="T2" fmla="*/ 210 w 947"/>
                  <a:gd name="T3" fmla="*/ 468 h 764"/>
                  <a:gd name="T4" fmla="*/ 474 w 947"/>
                  <a:gd name="T5" fmla="*/ 207 h 764"/>
                  <a:gd name="T6" fmla="*/ 737 w 947"/>
                  <a:gd name="T7" fmla="*/ 468 h 764"/>
                  <a:gd name="T8" fmla="*/ 737 w 947"/>
                  <a:gd name="T9" fmla="*/ 468 h 764"/>
                  <a:gd name="T10" fmla="*/ 737 w 947"/>
                  <a:gd name="T11" fmla="*/ 764 h 764"/>
                  <a:gd name="T12" fmla="*/ 947 w 947"/>
                  <a:gd name="T13" fmla="*/ 764 h 764"/>
                  <a:gd name="T14" fmla="*/ 947 w 947"/>
                  <a:gd name="T15" fmla="*/ 468 h 764"/>
                  <a:gd name="T16" fmla="*/ 947 w 947"/>
                  <a:gd name="T17" fmla="*/ 468 h 764"/>
                  <a:gd name="T18" fmla="*/ 474 w 947"/>
                  <a:gd name="T19" fmla="*/ 0 h 764"/>
                  <a:gd name="T20" fmla="*/ 0 w 947"/>
                  <a:gd name="T21" fmla="*/ 468 h 764"/>
                  <a:gd name="T22" fmla="*/ 0 w 947"/>
                  <a:gd name="T23" fmla="*/ 468 h 764"/>
                  <a:gd name="T24" fmla="*/ 0 w 947"/>
                  <a:gd name="T25" fmla="*/ 764 h 764"/>
                  <a:gd name="T26" fmla="*/ 210 w 947"/>
                  <a:gd name="T27" fmla="*/ 764 h 764"/>
                  <a:gd name="T28" fmla="*/ 210 w 947"/>
                  <a:gd name="T29" fmla="*/ 468 h 764"/>
                  <a:gd name="T30" fmla="*/ 210 w 947"/>
                  <a:gd name="T31" fmla="*/ 46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7" h="764">
                    <a:moveTo>
                      <a:pt x="210" y="468"/>
                    </a:moveTo>
                    <a:cubicBezTo>
                      <a:pt x="210" y="468"/>
                      <a:pt x="210" y="468"/>
                      <a:pt x="210" y="468"/>
                    </a:cubicBezTo>
                    <a:cubicBezTo>
                      <a:pt x="210" y="325"/>
                      <a:pt x="329" y="207"/>
                      <a:pt x="474" y="207"/>
                    </a:cubicBezTo>
                    <a:cubicBezTo>
                      <a:pt x="620" y="207"/>
                      <a:pt x="737" y="325"/>
                      <a:pt x="737" y="468"/>
                    </a:cubicBezTo>
                    <a:cubicBezTo>
                      <a:pt x="737" y="468"/>
                      <a:pt x="737" y="468"/>
                      <a:pt x="737" y="468"/>
                    </a:cubicBezTo>
                    <a:cubicBezTo>
                      <a:pt x="737" y="764"/>
                      <a:pt x="737" y="764"/>
                      <a:pt x="737" y="764"/>
                    </a:cubicBezTo>
                    <a:cubicBezTo>
                      <a:pt x="947" y="764"/>
                      <a:pt x="947" y="764"/>
                      <a:pt x="947" y="764"/>
                    </a:cubicBezTo>
                    <a:cubicBezTo>
                      <a:pt x="947" y="468"/>
                      <a:pt x="947" y="468"/>
                      <a:pt x="947" y="468"/>
                    </a:cubicBezTo>
                    <a:cubicBezTo>
                      <a:pt x="947" y="468"/>
                      <a:pt x="947" y="468"/>
                      <a:pt x="947" y="468"/>
                    </a:cubicBezTo>
                    <a:cubicBezTo>
                      <a:pt x="947" y="210"/>
                      <a:pt x="736" y="0"/>
                      <a:pt x="474" y="0"/>
                    </a:cubicBezTo>
                    <a:cubicBezTo>
                      <a:pt x="213" y="0"/>
                      <a:pt x="0" y="210"/>
                      <a:pt x="0" y="468"/>
                    </a:cubicBezTo>
                    <a:cubicBezTo>
                      <a:pt x="0" y="468"/>
                      <a:pt x="0" y="468"/>
                      <a:pt x="0" y="468"/>
                    </a:cubicBezTo>
                    <a:cubicBezTo>
                      <a:pt x="0" y="764"/>
                      <a:pt x="0" y="764"/>
                      <a:pt x="0" y="764"/>
                    </a:cubicBezTo>
                    <a:cubicBezTo>
                      <a:pt x="210" y="764"/>
                      <a:pt x="210" y="764"/>
                      <a:pt x="210" y="764"/>
                    </a:cubicBezTo>
                    <a:cubicBezTo>
                      <a:pt x="210" y="468"/>
                      <a:pt x="210" y="468"/>
                      <a:pt x="210" y="468"/>
                    </a:cubicBezTo>
                    <a:cubicBezTo>
                      <a:pt x="210" y="468"/>
                      <a:pt x="210" y="468"/>
                      <a:pt x="210" y="46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grpSp>
          <p:nvGrpSpPr>
            <p:cNvPr id="188" name="Group 187">
              <a:extLst>
                <a:ext uri="{FF2B5EF4-FFF2-40B4-BE49-F238E27FC236}">
                  <a16:creationId xmlns:a16="http://schemas.microsoft.com/office/drawing/2014/main" id="{CBE8A6DB-847B-B24C-BA74-37336C3A88BF}"/>
                </a:ext>
              </a:extLst>
            </p:cNvPr>
            <p:cNvGrpSpPr>
              <a:grpSpLocks noChangeAspect="1"/>
            </p:cNvGrpSpPr>
            <p:nvPr/>
          </p:nvGrpSpPr>
          <p:grpSpPr>
            <a:xfrm>
              <a:off x="5311258" y="963214"/>
              <a:ext cx="152506" cy="148375"/>
              <a:chOff x="12933363" y="620713"/>
              <a:chExt cx="6156326" cy="5989637"/>
            </a:xfrm>
          </p:grpSpPr>
          <p:sp>
            <p:nvSpPr>
              <p:cNvPr id="191" name="Freeform 268">
                <a:extLst>
                  <a:ext uri="{FF2B5EF4-FFF2-40B4-BE49-F238E27FC236}">
                    <a16:creationId xmlns:a16="http://schemas.microsoft.com/office/drawing/2014/main" id="{E72EC264-F53D-084E-BFF1-1B52FD009C7A}"/>
                  </a:ext>
                </a:extLst>
              </p:cNvPr>
              <p:cNvSpPr>
                <a:spLocks/>
              </p:cNvSpPr>
              <p:nvPr/>
            </p:nvSpPr>
            <p:spPr bwMode="auto">
              <a:xfrm>
                <a:off x="12933363" y="620713"/>
                <a:ext cx="6156325" cy="5989637"/>
              </a:xfrm>
              <a:custGeom>
                <a:avLst/>
                <a:gdLst>
                  <a:gd name="T0" fmla="*/ 390 w 3878"/>
                  <a:gd name="T1" fmla="*/ 0 h 3773"/>
                  <a:gd name="T2" fmla="*/ 0 w 3878"/>
                  <a:gd name="T3" fmla="*/ 393 h 3773"/>
                  <a:gd name="T4" fmla="*/ 0 w 3878"/>
                  <a:gd name="T5" fmla="*/ 3773 h 3773"/>
                  <a:gd name="T6" fmla="*/ 3495 w 3878"/>
                  <a:gd name="T7" fmla="*/ 3773 h 3773"/>
                  <a:gd name="T8" fmla="*/ 3878 w 3878"/>
                  <a:gd name="T9" fmla="*/ 3380 h 3773"/>
                  <a:gd name="T10" fmla="*/ 3878 w 3878"/>
                  <a:gd name="T11" fmla="*/ 0 h 3773"/>
                  <a:gd name="T12" fmla="*/ 390 w 3878"/>
                  <a:gd name="T13" fmla="*/ 0 h 3773"/>
                </a:gdLst>
                <a:ahLst/>
                <a:cxnLst>
                  <a:cxn ang="0">
                    <a:pos x="T0" y="T1"/>
                  </a:cxn>
                  <a:cxn ang="0">
                    <a:pos x="T2" y="T3"/>
                  </a:cxn>
                  <a:cxn ang="0">
                    <a:pos x="T4" y="T5"/>
                  </a:cxn>
                  <a:cxn ang="0">
                    <a:pos x="T6" y="T7"/>
                  </a:cxn>
                  <a:cxn ang="0">
                    <a:pos x="T8" y="T9"/>
                  </a:cxn>
                  <a:cxn ang="0">
                    <a:pos x="T10" y="T11"/>
                  </a:cxn>
                  <a:cxn ang="0">
                    <a:pos x="T12" y="T13"/>
                  </a:cxn>
                </a:cxnLst>
                <a:rect l="0" t="0" r="r" b="b"/>
                <a:pathLst>
                  <a:path w="3878" h="3773">
                    <a:moveTo>
                      <a:pt x="390" y="0"/>
                    </a:moveTo>
                    <a:lnTo>
                      <a:pt x="0" y="393"/>
                    </a:lnTo>
                    <a:lnTo>
                      <a:pt x="0" y="3773"/>
                    </a:lnTo>
                    <a:lnTo>
                      <a:pt x="3495" y="3773"/>
                    </a:lnTo>
                    <a:lnTo>
                      <a:pt x="3878" y="3380"/>
                    </a:lnTo>
                    <a:lnTo>
                      <a:pt x="3878" y="0"/>
                    </a:lnTo>
                    <a:lnTo>
                      <a:pt x="390" y="0"/>
                    </a:lnTo>
                    <a:close/>
                  </a:path>
                </a:pathLst>
              </a:custGeom>
              <a:solidFill>
                <a:srgbClr val="D855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92" name="Freeform 269">
                <a:extLst>
                  <a:ext uri="{FF2B5EF4-FFF2-40B4-BE49-F238E27FC236}">
                    <a16:creationId xmlns:a16="http://schemas.microsoft.com/office/drawing/2014/main" id="{9D924E0A-0BBB-2F4F-8EB9-71BF7C6FC462}"/>
                  </a:ext>
                </a:extLst>
              </p:cNvPr>
              <p:cNvSpPr>
                <a:spLocks/>
              </p:cNvSpPr>
              <p:nvPr/>
            </p:nvSpPr>
            <p:spPr bwMode="auto">
              <a:xfrm>
                <a:off x="12933363" y="620713"/>
                <a:ext cx="6156325" cy="623887"/>
              </a:xfrm>
              <a:custGeom>
                <a:avLst/>
                <a:gdLst>
                  <a:gd name="T0" fmla="*/ 3878 w 3878"/>
                  <a:gd name="T1" fmla="*/ 0 h 393"/>
                  <a:gd name="T2" fmla="*/ 3495 w 3878"/>
                  <a:gd name="T3" fmla="*/ 393 h 393"/>
                  <a:gd name="T4" fmla="*/ 0 w 3878"/>
                  <a:gd name="T5" fmla="*/ 393 h 393"/>
                  <a:gd name="T6" fmla="*/ 390 w 3878"/>
                  <a:gd name="T7" fmla="*/ 0 h 393"/>
                  <a:gd name="T8" fmla="*/ 1808 w 3878"/>
                  <a:gd name="T9" fmla="*/ 0 h 393"/>
                  <a:gd name="T10" fmla="*/ 3878 w 3878"/>
                  <a:gd name="T11" fmla="*/ 0 h 393"/>
                </a:gdLst>
                <a:ahLst/>
                <a:cxnLst>
                  <a:cxn ang="0">
                    <a:pos x="T0" y="T1"/>
                  </a:cxn>
                  <a:cxn ang="0">
                    <a:pos x="T2" y="T3"/>
                  </a:cxn>
                  <a:cxn ang="0">
                    <a:pos x="T4" y="T5"/>
                  </a:cxn>
                  <a:cxn ang="0">
                    <a:pos x="T6" y="T7"/>
                  </a:cxn>
                  <a:cxn ang="0">
                    <a:pos x="T8" y="T9"/>
                  </a:cxn>
                  <a:cxn ang="0">
                    <a:pos x="T10" y="T11"/>
                  </a:cxn>
                </a:cxnLst>
                <a:rect l="0" t="0" r="r" b="b"/>
                <a:pathLst>
                  <a:path w="3878" h="393">
                    <a:moveTo>
                      <a:pt x="3878" y="0"/>
                    </a:moveTo>
                    <a:lnTo>
                      <a:pt x="3495" y="393"/>
                    </a:lnTo>
                    <a:lnTo>
                      <a:pt x="0" y="393"/>
                    </a:lnTo>
                    <a:lnTo>
                      <a:pt x="390" y="0"/>
                    </a:lnTo>
                    <a:lnTo>
                      <a:pt x="1808" y="0"/>
                    </a:lnTo>
                    <a:lnTo>
                      <a:pt x="3878" y="0"/>
                    </a:lnTo>
                    <a:close/>
                  </a:path>
                </a:pathLst>
              </a:custGeom>
              <a:solidFill>
                <a:srgbClr val="F2744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93" name="Freeform 270">
                <a:extLst>
                  <a:ext uri="{FF2B5EF4-FFF2-40B4-BE49-F238E27FC236}">
                    <a16:creationId xmlns:a16="http://schemas.microsoft.com/office/drawing/2014/main" id="{5DB509C9-4232-2B4F-8D9B-0C3A814CB0F6}"/>
                  </a:ext>
                </a:extLst>
              </p:cNvPr>
              <p:cNvSpPr>
                <a:spLocks/>
              </p:cNvSpPr>
              <p:nvPr/>
            </p:nvSpPr>
            <p:spPr bwMode="auto">
              <a:xfrm>
                <a:off x="12933363" y="1244600"/>
                <a:ext cx="5548313" cy="5365750"/>
              </a:xfrm>
              <a:custGeom>
                <a:avLst/>
                <a:gdLst>
                  <a:gd name="T0" fmla="*/ 3495 w 3495"/>
                  <a:gd name="T1" fmla="*/ 3380 h 3380"/>
                  <a:gd name="T2" fmla="*/ 1805 w 3495"/>
                  <a:gd name="T3" fmla="*/ 3380 h 3380"/>
                  <a:gd name="T4" fmla="*/ 0 w 3495"/>
                  <a:gd name="T5" fmla="*/ 3380 h 3380"/>
                  <a:gd name="T6" fmla="*/ 0 w 3495"/>
                  <a:gd name="T7" fmla="*/ 1647 h 3380"/>
                  <a:gd name="T8" fmla="*/ 0 w 3495"/>
                  <a:gd name="T9" fmla="*/ 0 h 3380"/>
                  <a:gd name="T10" fmla="*/ 3495 w 3495"/>
                  <a:gd name="T11" fmla="*/ 0 h 3380"/>
                  <a:gd name="T12" fmla="*/ 3495 w 3495"/>
                  <a:gd name="T13" fmla="*/ 3380 h 3380"/>
                </a:gdLst>
                <a:ahLst/>
                <a:cxnLst>
                  <a:cxn ang="0">
                    <a:pos x="T0" y="T1"/>
                  </a:cxn>
                  <a:cxn ang="0">
                    <a:pos x="T2" y="T3"/>
                  </a:cxn>
                  <a:cxn ang="0">
                    <a:pos x="T4" y="T5"/>
                  </a:cxn>
                  <a:cxn ang="0">
                    <a:pos x="T6" y="T7"/>
                  </a:cxn>
                  <a:cxn ang="0">
                    <a:pos x="T8" y="T9"/>
                  </a:cxn>
                  <a:cxn ang="0">
                    <a:pos x="T10" y="T11"/>
                  </a:cxn>
                  <a:cxn ang="0">
                    <a:pos x="T12" y="T13"/>
                  </a:cxn>
                </a:cxnLst>
                <a:rect l="0" t="0" r="r" b="b"/>
                <a:pathLst>
                  <a:path w="3495" h="3380">
                    <a:moveTo>
                      <a:pt x="3495" y="3380"/>
                    </a:moveTo>
                    <a:lnTo>
                      <a:pt x="1805" y="3380"/>
                    </a:lnTo>
                    <a:lnTo>
                      <a:pt x="0" y="3380"/>
                    </a:lnTo>
                    <a:lnTo>
                      <a:pt x="0" y="1647"/>
                    </a:lnTo>
                    <a:lnTo>
                      <a:pt x="0" y="0"/>
                    </a:lnTo>
                    <a:lnTo>
                      <a:pt x="3495" y="0"/>
                    </a:lnTo>
                    <a:lnTo>
                      <a:pt x="3495" y="3380"/>
                    </a:lnTo>
                    <a:close/>
                  </a:path>
                </a:pathLst>
              </a:custGeom>
              <a:solidFill>
                <a:srgbClr val="D855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94" name="Freeform 271">
                <a:extLst>
                  <a:ext uri="{FF2B5EF4-FFF2-40B4-BE49-F238E27FC236}">
                    <a16:creationId xmlns:a16="http://schemas.microsoft.com/office/drawing/2014/main" id="{8FDCB87A-3205-BD44-83A9-079607F5D5DE}"/>
                  </a:ext>
                </a:extLst>
              </p:cNvPr>
              <p:cNvSpPr>
                <a:spLocks/>
              </p:cNvSpPr>
              <p:nvPr/>
            </p:nvSpPr>
            <p:spPr bwMode="auto">
              <a:xfrm>
                <a:off x="17956213" y="6094413"/>
                <a:ext cx="288925" cy="290512"/>
              </a:xfrm>
              <a:custGeom>
                <a:avLst/>
                <a:gdLst>
                  <a:gd name="T0" fmla="*/ 60 w 77"/>
                  <a:gd name="T1" fmla="*/ 77 h 77"/>
                  <a:gd name="T2" fmla="*/ 17 w 77"/>
                  <a:gd name="T3" fmla="*/ 77 h 77"/>
                  <a:gd name="T4" fmla="*/ 0 w 77"/>
                  <a:gd name="T5" fmla="*/ 60 h 77"/>
                  <a:gd name="T6" fmla="*/ 17 w 77"/>
                  <a:gd name="T7" fmla="*/ 43 h 77"/>
                  <a:gd name="T8" fmla="*/ 43 w 77"/>
                  <a:gd name="T9" fmla="*/ 43 h 77"/>
                  <a:gd name="T10" fmla="*/ 43 w 77"/>
                  <a:gd name="T11" fmla="*/ 17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51"/>
                      <a:pt x="8" y="43"/>
                      <a:pt x="17" y="43"/>
                    </a:cubicBezTo>
                    <a:cubicBezTo>
                      <a:pt x="43" y="43"/>
                      <a:pt x="43" y="43"/>
                      <a:pt x="43" y="43"/>
                    </a:cubicBezTo>
                    <a:cubicBezTo>
                      <a:pt x="43" y="17"/>
                      <a:pt x="43" y="17"/>
                      <a:pt x="43" y="17"/>
                    </a:cubicBezTo>
                    <a:cubicBezTo>
                      <a:pt x="43" y="8"/>
                      <a:pt x="51" y="0"/>
                      <a:pt x="60" y="0"/>
                    </a:cubicBezTo>
                    <a:cubicBezTo>
                      <a:pt x="70" y="0"/>
                      <a:pt x="77" y="8"/>
                      <a:pt x="77" y="17"/>
                    </a:cubicBezTo>
                    <a:cubicBezTo>
                      <a:pt x="77" y="60"/>
                      <a:pt x="77" y="60"/>
                      <a:pt x="77" y="60"/>
                    </a:cubicBezTo>
                    <a:cubicBezTo>
                      <a:pt x="77" y="70"/>
                      <a:pt x="70" y="77"/>
                      <a:pt x="60"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95" name="Freeform 272">
                <a:extLst>
                  <a:ext uri="{FF2B5EF4-FFF2-40B4-BE49-F238E27FC236}">
                    <a16:creationId xmlns:a16="http://schemas.microsoft.com/office/drawing/2014/main" id="{1D7B83FC-D39F-BC48-8965-31DA8F13AD7F}"/>
                  </a:ext>
                </a:extLst>
              </p:cNvPr>
              <p:cNvSpPr>
                <a:spLocks noEditPoints="1"/>
              </p:cNvSpPr>
              <p:nvPr/>
            </p:nvSpPr>
            <p:spPr bwMode="auto">
              <a:xfrm>
                <a:off x="13989051" y="6256338"/>
                <a:ext cx="3433763" cy="128587"/>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96" name="Freeform 273">
                <a:extLst>
                  <a:ext uri="{FF2B5EF4-FFF2-40B4-BE49-F238E27FC236}">
                    <a16:creationId xmlns:a16="http://schemas.microsoft.com/office/drawing/2014/main" id="{D369419D-366C-7A49-9977-164090195E18}"/>
                  </a:ext>
                </a:extLst>
              </p:cNvPr>
              <p:cNvSpPr>
                <a:spLocks/>
              </p:cNvSpPr>
              <p:nvPr/>
            </p:nvSpPr>
            <p:spPr bwMode="auto">
              <a:xfrm>
                <a:off x="13166726" y="6094413"/>
                <a:ext cx="288925" cy="290512"/>
              </a:xfrm>
              <a:custGeom>
                <a:avLst/>
                <a:gdLst>
                  <a:gd name="T0" fmla="*/ 60 w 77"/>
                  <a:gd name="T1" fmla="*/ 77 h 77"/>
                  <a:gd name="T2" fmla="*/ 17 w 77"/>
                  <a:gd name="T3" fmla="*/ 77 h 77"/>
                  <a:gd name="T4" fmla="*/ 0 w 77"/>
                  <a:gd name="T5" fmla="*/ 60 h 77"/>
                  <a:gd name="T6" fmla="*/ 0 w 77"/>
                  <a:gd name="T7" fmla="*/ 17 h 77"/>
                  <a:gd name="T8" fmla="*/ 17 w 77"/>
                  <a:gd name="T9" fmla="*/ 0 h 77"/>
                  <a:gd name="T10" fmla="*/ 34 w 77"/>
                  <a:gd name="T11" fmla="*/ 17 h 77"/>
                  <a:gd name="T12" fmla="*/ 34 w 77"/>
                  <a:gd name="T13" fmla="*/ 43 h 77"/>
                  <a:gd name="T14" fmla="*/ 60 w 77"/>
                  <a:gd name="T15" fmla="*/ 43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17"/>
                      <a:pt x="0" y="17"/>
                      <a:pt x="0" y="17"/>
                    </a:cubicBezTo>
                    <a:cubicBezTo>
                      <a:pt x="0" y="8"/>
                      <a:pt x="8" y="0"/>
                      <a:pt x="17" y="0"/>
                    </a:cubicBezTo>
                    <a:cubicBezTo>
                      <a:pt x="27" y="0"/>
                      <a:pt x="34" y="8"/>
                      <a:pt x="34" y="17"/>
                    </a:cubicBezTo>
                    <a:cubicBezTo>
                      <a:pt x="34" y="43"/>
                      <a:pt x="34" y="43"/>
                      <a:pt x="34" y="43"/>
                    </a:cubicBezTo>
                    <a:cubicBezTo>
                      <a:pt x="60" y="43"/>
                      <a:pt x="60" y="43"/>
                      <a:pt x="60" y="43"/>
                    </a:cubicBezTo>
                    <a:cubicBezTo>
                      <a:pt x="69" y="43"/>
                      <a:pt x="77" y="51"/>
                      <a:pt x="77" y="60"/>
                    </a:cubicBezTo>
                    <a:cubicBezTo>
                      <a:pt x="77" y="70"/>
                      <a:pt x="69" y="77"/>
                      <a:pt x="60"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97" name="Freeform 274">
                <a:extLst>
                  <a:ext uri="{FF2B5EF4-FFF2-40B4-BE49-F238E27FC236}">
                    <a16:creationId xmlns:a16="http://schemas.microsoft.com/office/drawing/2014/main" id="{9890E57C-C1FF-EC49-B6D5-BFC6F2C8FFB7}"/>
                  </a:ext>
                </a:extLst>
              </p:cNvPr>
              <p:cNvSpPr>
                <a:spLocks noEditPoints="1"/>
              </p:cNvSpPr>
              <p:nvPr/>
            </p:nvSpPr>
            <p:spPr bwMode="auto">
              <a:xfrm>
                <a:off x="13166726" y="2266950"/>
                <a:ext cx="127000"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98" name="Freeform 275">
                <a:extLst>
                  <a:ext uri="{FF2B5EF4-FFF2-40B4-BE49-F238E27FC236}">
                    <a16:creationId xmlns:a16="http://schemas.microsoft.com/office/drawing/2014/main" id="{1382BE29-A359-D044-86B5-DF45D6F8BEAD}"/>
                  </a:ext>
                </a:extLst>
              </p:cNvPr>
              <p:cNvSpPr>
                <a:spLocks/>
              </p:cNvSpPr>
              <p:nvPr/>
            </p:nvSpPr>
            <p:spPr bwMode="auto">
              <a:xfrm>
                <a:off x="13166726" y="1466850"/>
                <a:ext cx="288925" cy="288925"/>
              </a:xfrm>
              <a:custGeom>
                <a:avLst/>
                <a:gdLst>
                  <a:gd name="T0" fmla="*/ 17 w 77"/>
                  <a:gd name="T1" fmla="*/ 77 h 77"/>
                  <a:gd name="T2" fmla="*/ 0 w 77"/>
                  <a:gd name="T3" fmla="*/ 60 h 77"/>
                  <a:gd name="T4" fmla="*/ 0 w 77"/>
                  <a:gd name="T5" fmla="*/ 17 h 77"/>
                  <a:gd name="T6" fmla="*/ 17 w 77"/>
                  <a:gd name="T7" fmla="*/ 0 h 77"/>
                  <a:gd name="T8" fmla="*/ 60 w 77"/>
                  <a:gd name="T9" fmla="*/ 0 h 77"/>
                  <a:gd name="T10" fmla="*/ 77 w 77"/>
                  <a:gd name="T11" fmla="*/ 17 h 77"/>
                  <a:gd name="T12" fmla="*/ 60 w 77"/>
                  <a:gd name="T13" fmla="*/ 34 h 77"/>
                  <a:gd name="T14" fmla="*/ 34 w 77"/>
                  <a:gd name="T15" fmla="*/ 34 h 77"/>
                  <a:gd name="T16" fmla="*/ 34 w 77"/>
                  <a:gd name="T17" fmla="*/ 60 h 77"/>
                  <a:gd name="T18" fmla="*/ 17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17" y="77"/>
                    </a:moveTo>
                    <a:cubicBezTo>
                      <a:pt x="8" y="77"/>
                      <a:pt x="0" y="69"/>
                      <a:pt x="0" y="60"/>
                    </a:cubicBezTo>
                    <a:cubicBezTo>
                      <a:pt x="0" y="17"/>
                      <a:pt x="0" y="17"/>
                      <a:pt x="0" y="17"/>
                    </a:cubicBezTo>
                    <a:cubicBezTo>
                      <a:pt x="0" y="8"/>
                      <a:pt x="8" y="0"/>
                      <a:pt x="17" y="0"/>
                    </a:cubicBezTo>
                    <a:cubicBezTo>
                      <a:pt x="60" y="0"/>
                      <a:pt x="60" y="0"/>
                      <a:pt x="60" y="0"/>
                    </a:cubicBezTo>
                    <a:cubicBezTo>
                      <a:pt x="69" y="0"/>
                      <a:pt x="77" y="8"/>
                      <a:pt x="77" y="17"/>
                    </a:cubicBezTo>
                    <a:cubicBezTo>
                      <a:pt x="77" y="27"/>
                      <a:pt x="69" y="34"/>
                      <a:pt x="60" y="34"/>
                    </a:cubicBezTo>
                    <a:cubicBezTo>
                      <a:pt x="34" y="34"/>
                      <a:pt x="34" y="34"/>
                      <a:pt x="34" y="34"/>
                    </a:cubicBezTo>
                    <a:cubicBezTo>
                      <a:pt x="34" y="60"/>
                      <a:pt x="34" y="60"/>
                      <a:pt x="34" y="60"/>
                    </a:cubicBezTo>
                    <a:cubicBezTo>
                      <a:pt x="34" y="69"/>
                      <a:pt x="27" y="77"/>
                      <a:pt x="17"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199" name="Freeform 276">
                <a:extLst>
                  <a:ext uri="{FF2B5EF4-FFF2-40B4-BE49-F238E27FC236}">
                    <a16:creationId xmlns:a16="http://schemas.microsoft.com/office/drawing/2014/main" id="{FB7A58B6-E595-C846-97F9-BBC6934D2EC6}"/>
                  </a:ext>
                </a:extLst>
              </p:cNvPr>
              <p:cNvSpPr>
                <a:spLocks noEditPoints="1"/>
              </p:cNvSpPr>
              <p:nvPr/>
            </p:nvSpPr>
            <p:spPr bwMode="auto">
              <a:xfrm>
                <a:off x="13989051" y="1466850"/>
                <a:ext cx="3433763" cy="127000"/>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00" name="Freeform 277">
                <a:extLst>
                  <a:ext uri="{FF2B5EF4-FFF2-40B4-BE49-F238E27FC236}">
                    <a16:creationId xmlns:a16="http://schemas.microsoft.com/office/drawing/2014/main" id="{CAC50FA8-2B07-A140-9957-882A58099192}"/>
                  </a:ext>
                </a:extLst>
              </p:cNvPr>
              <p:cNvSpPr>
                <a:spLocks/>
              </p:cNvSpPr>
              <p:nvPr/>
            </p:nvSpPr>
            <p:spPr bwMode="auto">
              <a:xfrm>
                <a:off x="17956213" y="1466850"/>
                <a:ext cx="288925" cy="288925"/>
              </a:xfrm>
              <a:custGeom>
                <a:avLst/>
                <a:gdLst>
                  <a:gd name="T0" fmla="*/ 60 w 77"/>
                  <a:gd name="T1" fmla="*/ 77 h 77"/>
                  <a:gd name="T2" fmla="*/ 43 w 77"/>
                  <a:gd name="T3" fmla="*/ 60 h 77"/>
                  <a:gd name="T4" fmla="*/ 43 w 77"/>
                  <a:gd name="T5" fmla="*/ 34 h 77"/>
                  <a:gd name="T6" fmla="*/ 17 w 77"/>
                  <a:gd name="T7" fmla="*/ 34 h 77"/>
                  <a:gd name="T8" fmla="*/ 0 w 77"/>
                  <a:gd name="T9" fmla="*/ 17 h 77"/>
                  <a:gd name="T10" fmla="*/ 17 w 77"/>
                  <a:gd name="T11" fmla="*/ 0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51" y="77"/>
                      <a:pt x="43" y="69"/>
                      <a:pt x="43" y="60"/>
                    </a:cubicBezTo>
                    <a:cubicBezTo>
                      <a:pt x="43" y="34"/>
                      <a:pt x="43" y="34"/>
                      <a:pt x="43" y="34"/>
                    </a:cubicBezTo>
                    <a:cubicBezTo>
                      <a:pt x="17" y="34"/>
                      <a:pt x="17" y="34"/>
                      <a:pt x="17" y="34"/>
                    </a:cubicBezTo>
                    <a:cubicBezTo>
                      <a:pt x="8" y="34"/>
                      <a:pt x="0" y="27"/>
                      <a:pt x="0" y="17"/>
                    </a:cubicBezTo>
                    <a:cubicBezTo>
                      <a:pt x="0" y="8"/>
                      <a:pt x="8" y="0"/>
                      <a:pt x="17" y="0"/>
                    </a:cubicBezTo>
                    <a:cubicBezTo>
                      <a:pt x="60" y="0"/>
                      <a:pt x="60" y="0"/>
                      <a:pt x="60" y="0"/>
                    </a:cubicBezTo>
                    <a:cubicBezTo>
                      <a:pt x="70" y="0"/>
                      <a:pt x="77" y="8"/>
                      <a:pt x="77" y="17"/>
                    </a:cubicBezTo>
                    <a:cubicBezTo>
                      <a:pt x="77" y="60"/>
                      <a:pt x="77" y="60"/>
                      <a:pt x="77" y="60"/>
                    </a:cubicBezTo>
                    <a:cubicBezTo>
                      <a:pt x="77" y="69"/>
                      <a:pt x="70" y="77"/>
                      <a:pt x="60"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01" name="Freeform 278">
                <a:extLst>
                  <a:ext uri="{FF2B5EF4-FFF2-40B4-BE49-F238E27FC236}">
                    <a16:creationId xmlns:a16="http://schemas.microsoft.com/office/drawing/2014/main" id="{6B62F94A-B513-AF43-B65A-190C7C6F1584}"/>
                  </a:ext>
                </a:extLst>
              </p:cNvPr>
              <p:cNvSpPr>
                <a:spLocks noEditPoints="1"/>
              </p:cNvSpPr>
              <p:nvPr/>
            </p:nvSpPr>
            <p:spPr bwMode="auto">
              <a:xfrm>
                <a:off x="18116551" y="2266950"/>
                <a:ext cx="128588"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02" name="Freeform 279">
                <a:extLst>
                  <a:ext uri="{FF2B5EF4-FFF2-40B4-BE49-F238E27FC236}">
                    <a16:creationId xmlns:a16="http://schemas.microsoft.com/office/drawing/2014/main" id="{A888B659-B488-6249-AD03-E43CA98AD72B}"/>
                  </a:ext>
                </a:extLst>
              </p:cNvPr>
              <p:cNvSpPr>
                <a:spLocks/>
              </p:cNvSpPr>
              <p:nvPr/>
            </p:nvSpPr>
            <p:spPr bwMode="auto">
              <a:xfrm>
                <a:off x="18481676" y="620713"/>
                <a:ext cx="608013" cy="5989637"/>
              </a:xfrm>
              <a:custGeom>
                <a:avLst/>
                <a:gdLst>
                  <a:gd name="T0" fmla="*/ 0 w 383"/>
                  <a:gd name="T1" fmla="*/ 3773 h 3773"/>
                  <a:gd name="T2" fmla="*/ 383 w 383"/>
                  <a:gd name="T3" fmla="*/ 3380 h 3773"/>
                  <a:gd name="T4" fmla="*/ 383 w 383"/>
                  <a:gd name="T5" fmla="*/ 2040 h 3773"/>
                  <a:gd name="T6" fmla="*/ 383 w 383"/>
                  <a:gd name="T7" fmla="*/ 0 h 3773"/>
                  <a:gd name="T8" fmla="*/ 0 w 383"/>
                  <a:gd name="T9" fmla="*/ 393 h 3773"/>
                  <a:gd name="T10" fmla="*/ 0 w 383"/>
                  <a:gd name="T11" fmla="*/ 3773 h 3773"/>
                </a:gdLst>
                <a:ahLst/>
                <a:cxnLst>
                  <a:cxn ang="0">
                    <a:pos x="T0" y="T1"/>
                  </a:cxn>
                  <a:cxn ang="0">
                    <a:pos x="T2" y="T3"/>
                  </a:cxn>
                  <a:cxn ang="0">
                    <a:pos x="T4" y="T5"/>
                  </a:cxn>
                  <a:cxn ang="0">
                    <a:pos x="T6" y="T7"/>
                  </a:cxn>
                  <a:cxn ang="0">
                    <a:pos x="T8" y="T9"/>
                  </a:cxn>
                  <a:cxn ang="0">
                    <a:pos x="T10" y="T11"/>
                  </a:cxn>
                </a:cxnLst>
                <a:rect l="0" t="0" r="r" b="b"/>
                <a:pathLst>
                  <a:path w="383" h="3773">
                    <a:moveTo>
                      <a:pt x="0" y="3773"/>
                    </a:moveTo>
                    <a:lnTo>
                      <a:pt x="383" y="3380"/>
                    </a:lnTo>
                    <a:lnTo>
                      <a:pt x="383" y="2040"/>
                    </a:lnTo>
                    <a:lnTo>
                      <a:pt x="383" y="0"/>
                    </a:lnTo>
                    <a:lnTo>
                      <a:pt x="0" y="393"/>
                    </a:lnTo>
                    <a:lnTo>
                      <a:pt x="0" y="3773"/>
                    </a:lnTo>
                    <a:close/>
                  </a:path>
                </a:pathLst>
              </a:custGeom>
              <a:solidFill>
                <a:srgbClr val="B74F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03" name="Rectangle 280">
                <a:extLst>
                  <a:ext uri="{FF2B5EF4-FFF2-40B4-BE49-F238E27FC236}">
                    <a16:creationId xmlns:a16="http://schemas.microsoft.com/office/drawing/2014/main" id="{EF8C6839-B747-674D-BCF3-44F568587B97}"/>
                  </a:ext>
                </a:extLst>
              </p:cNvPr>
              <p:cNvSpPr>
                <a:spLocks noChangeArrowheads="1"/>
              </p:cNvSpPr>
              <p:nvPr/>
            </p:nvSpPr>
            <p:spPr bwMode="auto">
              <a:xfrm>
                <a:off x="14184313" y="2511425"/>
                <a:ext cx="1525588"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04" name="Rectangle 281">
                <a:extLst>
                  <a:ext uri="{FF2B5EF4-FFF2-40B4-BE49-F238E27FC236}">
                    <a16:creationId xmlns:a16="http://schemas.microsoft.com/office/drawing/2014/main" id="{2A5BC732-4667-3647-8D7D-41D0C4AE30A6}"/>
                  </a:ext>
                </a:extLst>
              </p:cNvPr>
              <p:cNvSpPr>
                <a:spLocks noChangeArrowheads="1"/>
              </p:cNvSpPr>
              <p:nvPr/>
            </p:nvSpPr>
            <p:spPr bwMode="auto">
              <a:xfrm>
                <a:off x="15998826" y="2511425"/>
                <a:ext cx="1246188"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05" name="Rectangle 282">
                <a:extLst>
                  <a:ext uri="{FF2B5EF4-FFF2-40B4-BE49-F238E27FC236}">
                    <a16:creationId xmlns:a16="http://schemas.microsoft.com/office/drawing/2014/main" id="{17AABDAC-AF83-4640-A695-0E548C31F645}"/>
                  </a:ext>
                </a:extLst>
              </p:cNvPr>
              <p:cNvSpPr>
                <a:spLocks noChangeArrowheads="1"/>
              </p:cNvSpPr>
              <p:nvPr/>
            </p:nvSpPr>
            <p:spPr bwMode="auto">
              <a:xfrm>
                <a:off x="14184313" y="4603750"/>
                <a:ext cx="1525588" cy="7556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06" name="Rectangle 283">
                <a:extLst>
                  <a:ext uri="{FF2B5EF4-FFF2-40B4-BE49-F238E27FC236}">
                    <a16:creationId xmlns:a16="http://schemas.microsoft.com/office/drawing/2014/main" id="{F0BCC7C3-6580-5346-B321-8CCBB8A39ABE}"/>
                  </a:ext>
                </a:extLst>
              </p:cNvPr>
              <p:cNvSpPr>
                <a:spLocks noChangeArrowheads="1"/>
              </p:cNvSpPr>
              <p:nvPr/>
            </p:nvSpPr>
            <p:spPr bwMode="auto">
              <a:xfrm>
                <a:off x="15998826" y="4603750"/>
                <a:ext cx="1246188" cy="7556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07" name="Rectangle 284">
                <a:extLst>
                  <a:ext uri="{FF2B5EF4-FFF2-40B4-BE49-F238E27FC236}">
                    <a16:creationId xmlns:a16="http://schemas.microsoft.com/office/drawing/2014/main" id="{79C82A06-B57E-DF4F-8CE3-5EA82C77A757}"/>
                  </a:ext>
                </a:extLst>
              </p:cNvPr>
              <p:cNvSpPr>
                <a:spLocks noChangeArrowheads="1"/>
              </p:cNvSpPr>
              <p:nvPr/>
            </p:nvSpPr>
            <p:spPr bwMode="auto">
              <a:xfrm>
                <a:off x="14184313" y="3562350"/>
                <a:ext cx="500063"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08" name="Rectangle 285">
                <a:extLst>
                  <a:ext uri="{FF2B5EF4-FFF2-40B4-BE49-F238E27FC236}">
                    <a16:creationId xmlns:a16="http://schemas.microsoft.com/office/drawing/2014/main" id="{98F1D68E-5B09-BE48-B338-FE25A4F46FB5}"/>
                  </a:ext>
                </a:extLst>
              </p:cNvPr>
              <p:cNvSpPr>
                <a:spLocks noChangeArrowheads="1"/>
              </p:cNvSpPr>
              <p:nvPr/>
            </p:nvSpPr>
            <p:spPr bwMode="auto">
              <a:xfrm>
                <a:off x="16460788" y="3562350"/>
                <a:ext cx="784225"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09" name="Rectangle 286">
                <a:extLst>
                  <a:ext uri="{FF2B5EF4-FFF2-40B4-BE49-F238E27FC236}">
                    <a16:creationId xmlns:a16="http://schemas.microsoft.com/office/drawing/2014/main" id="{CED0B12E-FAD2-E649-9D52-EA4B983FCE63}"/>
                  </a:ext>
                </a:extLst>
              </p:cNvPr>
              <p:cNvSpPr>
                <a:spLocks noChangeArrowheads="1"/>
              </p:cNvSpPr>
              <p:nvPr/>
            </p:nvSpPr>
            <p:spPr bwMode="auto">
              <a:xfrm>
                <a:off x="14946313" y="3562350"/>
                <a:ext cx="1250950"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cxnSp>
          <p:nvCxnSpPr>
            <p:cNvPr id="189" name="Straight Connector 188">
              <a:extLst>
                <a:ext uri="{FF2B5EF4-FFF2-40B4-BE49-F238E27FC236}">
                  <a16:creationId xmlns:a16="http://schemas.microsoft.com/office/drawing/2014/main" id="{99B4BE80-D3B0-E241-9C0B-A4FA2538FAB6}"/>
                </a:ext>
              </a:extLst>
            </p:cNvPr>
            <p:cNvCxnSpPr>
              <a:cxnSpLocks/>
            </p:cNvCxnSpPr>
            <p:nvPr/>
          </p:nvCxnSpPr>
          <p:spPr>
            <a:xfrm flipH="1">
              <a:off x="5417516" y="1195340"/>
              <a:ext cx="551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05D1764-D7CA-2647-BB66-FD26F8C68AD0}"/>
                </a:ext>
              </a:extLst>
            </p:cNvPr>
            <p:cNvCxnSpPr>
              <a:cxnSpLocks/>
            </p:cNvCxnSpPr>
            <p:nvPr/>
          </p:nvCxnSpPr>
          <p:spPr>
            <a:xfrm flipH="1">
              <a:off x="5425175" y="837429"/>
              <a:ext cx="521108" cy="341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DD0D62F1-C1A5-8346-BE8B-E52B7C65366E}"/>
              </a:ext>
            </a:extLst>
          </p:cNvPr>
          <p:cNvGrpSpPr/>
          <p:nvPr/>
        </p:nvGrpSpPr>
        <p:grpSpPr>
          <a:xfrm>
            <a:off x="9600250" y="4418023"/>
            <a:ext cx="1605410" cy="768297"/>
            <a:chOff x="2032269" y="1242256"/>
            <a:chExt cx="1896513" cy="892889"/>
          </a:xfrm>
        </p:grpSpPr>
        <p:sp>
          <p:nvSpPr>
            <p:cNvPr id="247" name="Rectangle 246">
              <a:extLst>
                <a:ext uri="{FF2B5EF4-FFF2-40B4-BE49-F238E27FC236}">
                  <a16:creationId xmlns:a16="http://schemas.microsoft.com/office/drawing/2014/main" id="{DF6CF806-300F-7E42-9D4D-03BFC1141A08}"/>
                </a:ext>
              </a:extLst>
            </p:cNvPr>
            <p:cNvSpPr/>
            <p:nvPr/>
          </p:nvSpPr>
          <p:spPr>
            <a:xfrm>
              <a:off x="2032269" y="1242256"/>
              <a:ext cx="1782069" cy="892889"/>
            </a:xfrm>
            <a:prstGeom prst="rect">
              <a:avLst/>
            </a:prstGeom>
            <a:solidFill>
              <a:srgbClr val="C2CD23">
                <a:lumMod val="40000"/>
                <a:lumOff val="60000"/>
              </a:srgbClr>
            </a:solidFill>
            <a:ln w="12700" cap="flat" cmpd="sng" algn="ctr">
              <a:solidFill>
                <a:srgbClr val="0095D3">
                  <a:shade val="50000"/>
                </a:srgbClr>
              </a:solid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8">
                <a:defRPr/>
              </a:pPr>
              <a:endParaRPr lang="en-US" sz="900" b="1" kern="0">
                <a:solidFill>
                  <a:srgbClr val="FFFFFF"/>
                </a:solidFill>
                <a:latin typeface="Arial"/>
                <a:ea typeface=""/>
                <a:cs typeface=""/>
              </a:endParaRPr>
            </a:p>
          </p:txBody>
        </p:sp>
        <p:sp>
          <p:nvSpPr>
            <p:cNvPr id="248" name="TextBox 247">
              <a:extLst>
                <a:ext uri="{FF2B5EF4-FFF2-40B4-BE49-F238E27FC236}">
                  <a16:creationId xmlns:a16="http://schemas.microsoft.com/office/drawing/2014/main" id="{94062037-78DA-C140-A892-4D288812514B}"/>
                </a:ext>
              </a:extLst>
            </p:cNvPr>
            <p:cNvSpPr txBox="1"/>
            <p:nvPr/>
          </p:nvSpPr>
          <p:spPr>
            <a:xfrm>
              <a:off x="3402834" y="1555972"/>
              <a:ext cx="525948" cy="375474"/>
            </a:xfrm>
            <a:prstGeom prst="rect">
              <a:avLst/>
            </a:prstGeom>
            <a:noFill/>
          </p:spPr>
          <p:txBody>
            <a:bodyPr wrap="square" rtlCol="0">
              <a:spAutoFit/>
            </a:bodyPr>
            <a:lstStyle/>
            <a:p>
              <a:pPr algn="ctr"/>
              <a:r>
                <a:rPr lang="en-US" sz="500"/>
                <a:t>Mgmt.</a:t>
              </a:r>
            </a:p>
            <a:p>
              <a:pPr algn="ctr"/>
              <a:r>
                <a:rPr lang="en-US" sz="500"/>
                <a:t>Appliance</a:t>
              </a:r>
            </a:p>
          </p:txBody>
        </p:sp>
        <p:sp>
          <p:nvSpPr>
            <p:cNvPr id="249" name="TextBox 248">
              <a:extLst>
                <a:ext uri="{FF2B5EF4-FFF2-40B4-BE49-F238E27FC236}">
                  <a16:creationId xmlns:a16="http://schemas.microsoft.com/office/drawing/2014/main" id="{BA17EBA9-A33F-B044-9096-8366122847AC}"/>
                </a:ext>
              </a:extLst>
            </p:cNvPr>
            <p:cNvSpPr txBox="1"/>
            <p:nvPr/>
          </p:nvSpPr>
          <p:spPr>
            <a:xfrm>
              <a:off x="2276403" y="1417062"/>
              <a:ext cx="526682" cy="250317"/>
            </a:xfrm>
            <a:prstGeom prst="rect">
              <a:avLst/>
            </a:prstGeom>
            <a:noFill/>
          </p:spPr>
          <p:txBody>
            <a:bodyPr wrap="none" rtlCol="0">
              <a:spAutoFit/>
            </a:bodyPr>
            <a:lstStyle/>
            <a:p>
              <a:pPr algn="ctr"/>
              <a:r>
                <a:rPr lang="en-US" sz="800" b="1"/>
                <a:t>MGW</a:t>
              </a:r>
            </a:p>
          </p:txBody>
        </p:sp>
        <p:grpSp>
          <p:nvGrpSpPr>
            <p:cNvPr id="250" name="Group 249">
              <a:extLst>
                <a:ext uri="{FF2B5EF4-FFF2-40B4-BE49-F238E27FC236}">
                  <a16:creationId xmlns:a16="http://schemas.microsoft.com/office/drawing/2014/main" id="{B275D7F6-05BF-1F4A-8F83-4D28A961F8EB}"/>
                </a:ext>
              </a:extLst>
            </p:cNvPr>
            <p:cNvGrpSpPr>
              <a:grpSpLocks noChangeAspect="1"/>
            </p:cNvGrpSpPr>
            <p:nvPr/>
          </p:nvGrpSpPr>
          <p:grpSpPr>
            <a:xfrm>
              <a:off x="3163915" y="1796881"/>
              <a:ext cx="312830" cy="304042"/>
              <a:chOff x="13296900" y="1092200"/>
              <a:chExt cx="4803776" cy="4668838"/>
            </a:xfrm>
          </p:grpSpPr>
          <p:sp>
            <p:nvSpPr>
              <p:cNvPr id="298" name="Freeform 34">
                <a:extLst>
                  <a:ext uri="{FF2B5EF4-FFF2-40B4-BE49-F238E27FC236}">
                    <a16:creationId xmlns:a16="http://schemas.microsoft.com/office/drawing/2014/main" id="{656F4AD0-5D0A-6B41-9078-EE3A7CC004B9}"/>
                  </a:ext>
                </a:extLst>
              </p:cNvPr>
              <p:cNvSpPr>
                <a:spLocks/>
              </p:cNvSpPr>
              <p:nvPr/>
            </p:nvSpPr>
            <p:spPr bwMode="auto">
              <a:xfrm>
                <a:off x="13296900" y="1092200"/>
                <a:ext cx="4803775" cy="4668838"/>
              </a:xfrm>
              <a:custGeom>
                <a:avLst/>
                <a:gdLst>
                  <a:gd name="T0" fmla="*/ 2725 w 3026"/>
                  <a:gd name="T1" fmla="*/ 305 h 2941"/>
                  <a:gd name="T2" fmla="*/ 2725 w 3026"/>
                  <a:gd name="T3" fmla="*/ 301 h 2941"/>
                  <a:gd name="T4" fmla="*/ 2725 w 3026"/>
                  <a:gd name="T5" fmla="*/ 301 h 2941"/>
                  <a:gd name="T6" fmla="*/ 3026 w 3026"/>
                  <a:gd name="T7" fmla="*/ 0 h 2941"/>
                  <a:gd name="T8" fmla="*/ 305 w 3026"/>
                  <a:gd name="T9" fmla="*/ 0 h 2941"/>
                  <a:gd name="T10" fmla="*/ 0 w 3026"/>
                  <a:gd name="T11" fmla="*/ 301 h 2941"/>
                  <a:gd name="T12" fmla="*/ 0 w 3026"/>
                  <a:gd name="T13" fmla="*/ 2941 h 2941"/>
                  <a:gd name="T14" fmla="*/ 2725 w 3026"/>
                  <a:gd name="T15" fmla="*/ 2941 h 2941"/>
                  <a:gd name="T16" fmla="*/ 3026 w 3026"/>
                  <a:gd name="T17" fmla="*/ 2635 h 2941"/>
                  <a:gd name="T18" fmla="*/ 3026 w 3026"/>
                  <a:gd name="T19" fmla="*/ 0 h 2941"/>
                  <a:gd name="T20" fmla="*/ 2725 w 3026"/>
                  <a:gd name="T21" fmla="*/ 305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6" h="2941">
                    <a:moveTo>
                      <a:pt x="2725" y="305"/>
                    </a:moveTo>
                    <a:lnTo>
                      <a:pt x="2725" y="301"/>
                    </a:lnTo>
                    <a:lnTo>
                      <a:pt x="2725" y="301"/>
                    </a:lnTo>
                    <a:lnTo>
                      <a:pt x="3026" y="0"/>
                    </a:lnTo>
                    <a:lnTo>
                      <a:pt x="305" y="0"/>
                    </a:lnTo>
                    <a:lnTo>
                      <a:pt x="0" y="301"/>
                    </a:lnTo>
                    <a:lnTo>
                      <a:pt x="0" y="2941"/>
                    </a:lnTo>
                    <a:lnTo>
                      <a:pt x="2725" y="2941"/>
                    </a:lnTo>
                    <a:lnTo>
                      <a:pt x="3026" y="2635"/>
                    </a:lnTo>
                    <a:lnTo>
                      <a:pt x="3026" y="0"/>
                    </a:lnTo>
                    <a:lnTo>
                      <a:pt x="2725" y="305"/>
                    </a:lnTo>
                    <a:close/>
                  </a:path>
                </a:pathLst>
              </a:custGeom>
              <a:solidFill>
                <a:srgbClr val="1A6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99" name="Freeform 35">
                <a:extLst>
                  <a:ext uri="{FF2B5EF4-FFF2-40B4-BE49-F238E27FC236}">
                    <a16:creationId xmlns:a16="http://schemas.microsoft.com/office/drawing/2014/main" id="{90FCD15E-EE54-C641-B851-8DAE87CF0BD6}"/>
                  </a:ext>
                </a:extLst>
              </p:cNvPr>
              <p:cNvSpPr>
                <a:spLocks/>
              </p:cNvSpPr>
              <p:nvPr/>
            </p:nvSpPr>
            <p:spPr bwMode="auto">
              <a:xfrm>
                <a:off x="13296900" y="1092200"/>
                <a:ext cx="4803775" cy="477838"/>
              </a:xfrm>
              <a:custGeom>
                <a:avLst/>
                <a:gdLst>
                  <a:gd name="T0" fmla="*/ 3026 w 3026"/>
                  <a:gd name="T1" fmla="*/ 0 h 301"/>
                  <a:gd name="T2" fmla="*/ 2725 w 3026"/>
                  <a:gd name="T3" fmla="*/ 301 h 301"/>
                  <a:gd name="T4" fmla="*/ 0 w 3026"/>
                  <a:gd name="T5" fmla="*/ 301 h 301"/>
                  <a:gd name="T6" fmla="*/ 305 w 3026"/>
                  <a:gd name="T7" fmla="*/ 0 h 301"/>
                  <a:gd name="T8" fmla="*/ 1408 w 3026"/>
                  <a:gd name="T9" fmla="*/ 0 h 301"/>
                  <a:gd name="T10" fmla="*/ 3026 w 3026"/>
                  <a:gd name="T11" fmla="*/ 0 h 301"/>
                  <a:gd name="T12" fmla="*/ 3026 w 3026"/>
                  <a:gd name="T13" fmla="*/ 0 h 301"/>
                  <a:gd name="T14" fmla="*/ 3026 w 3026"/>
                  <a:gd name="T15" fmla="*/ 0 h 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6" h="301">
                    <a:moveTo>
                      <a:pt x="3026" y="0"/>
                    </a:moveTo>
                    <a:lnTo>
                      <a:pt x="2725" y="301"/>
                    </a:lnTo>
                    <a:lnTo>
                      <a:pt x="0" y="301"/>
                    </a:lnTo>
                    <a:lnTo>
                      <a:pt x="305" y="0"/>
                    </a:lnTo>
                    <a:lnTo>
                      <a:pt x="1408" y="0"/>
                    </a:lnTo>
                    <a:lnTo>
                      <a:pt x="3026" y="0"/>
                    </a:lnTo>
                    <a:lnTo>
                      <a:pt x="3026" y="0"/>
                    </a:lnTo>
                    <a:lnTo>
                      <a:pt x="3026" y="0"/>
                    </a:lnTo>
                    <a:close/>
                  </a:path>
                </a:pathLst>
              </a:custGeom>
              <a:solidFill>
                <a:srgbClr val="2878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00" name="Freeform 36">
                <a:extLst>
                  <a:ext uri="{FF2B5EF4-FFF2-40B4-BE49-F238E27FC236}">
                    <a16:creationId xmlns:a16="http://schemas.microsoft.com/office/drawing/2014/main" id="{FF85E6DF-10D5-4249-A8E6-0EC51421019E}"/>
                  </a:ext>
                </a:extLst>
              </p:cNvPr>
              <p:cNvSpPr>
                <a:spLocks/>
              </p:cNvSpPr>
              <p:nvPr/>
            </p:nvSpPr>
            <p:spPr bwMode="auto">
              <a:xfrm>
                <a:off x="13296900" y="1570038"/>
                <a:ext cx="4325938" cy="4191000"/>
              </a:xfrm>
              <a:custGeom>
                <a:avLst/>
                <a:gdLst>
                  <a:gd name="T0" fmla="*/ 0 w 2725"/>
                  <a:gd name="T1" fmla="*/ 0 h 2640"/>
                  <a:gd name="T2" fmla="*/ 2725 w 2725"/>
                  <a:gd name="T3" fmla="*/ 0 h 2640"/>
                  <a:gd name="T4" fmla="*/ 2725 w 2725"/>
                  <a:gd name="T5" fmla="*/ 2640 h 2640"/>
                  <a:gd name="T6" fmla="*/ 1408 w 2725"/>
                  <a:gd name="T7" fmla="*/ 2640 h 2640"/>
                  <a:gd name="T8" fmla="*/ 0 w 2725"/>
                  <a:gd name="T9" fmla="*/ 2640 h 2640"/>
                  <a:gd name="T10" fmla="*/ 0 w 2725"/>
                  <a:gd name="T11" fmla="*/ 1338 h 2640"/>
                  <a:gd name="T12" fmla="*/ 0 w 2725"/>
                  <a:gd name="T13" fmla="*/ 0 h 2640"/>
                  <a:gd name="T14" fmla="*/ 0 w 2725"/>
                  <a:gd name="T15" fmla="*/ 0 h 26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5" h="2640">
                    <a:moveTo>
                      <a:pt x="0" y="0"/>
                    </a:moveTo>
                    <a:lnTo>
                      <a:pt x="2725" y="0"/>
                    </a:lnTo>
                    <a:lnTo>
                      <a:pt x="2725" y="2640"/>
                    </a:lnTo>
                    <a:lnTo>
                      <a:pt x="1408" y="2640"/>
                    </a:lnTo>
                    <a:lnTo>
                      <a:pt x="0" y="2640"/>
                    </a:lnTo>
                    <a:lnTo>
                      <a:pt x="0" y="1338"/>
                    </a:lnTo>
                    <a:lnTo>
                      <a:pt x="0" y="0"/>
                    </a:lnTo>
                    <a:lnTo>
                      <a:pt x="0" y="0"/>
                    </a:lnTo>
                    <a:close/>
                  </a:path>
                </a:pathLst>
              </a:custGeom>
              <a:solidFill>
                <a:srgbClr val="1A6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01" name="Freeform 37">
                <a:extLst>
                  <a:ext uri="{FF2B5EF4-FFF2-40B4-BE49-F238E27FC236}">
                    <a16:creationId xmlns:a16="http://schemas.microsoft.com/office/drawing/2014/main" id="{9725A372-FADF-2F47-8788-BCB271B7225A}"/>
                  </a:ext>
                </a:extLst>
              </p:cNvPr>
              <p:cNvSpPr>
                <a:spLocks/>
              </p:cNvSpPr>
              <p:nvPr/>
            </p:nvSpPr>
            <p:spPr bwMode="auto">
              <a:xfrm>
                <a:off x="17622838" y="1092200"/>
                <a:ext cx="477838" cy="4668838"/>
              </a:xfrm>
              <a:custGeom>
                <a:avLst/>
                <a:gdLst>
                  <a:gd name="T0" fmla="*/ 0 w 301"/>
                  <a:gd name="T1" fmla="*/ 2941 h 2941"/>
                  <a:gd name="T2" fmla="*/ 301 w 301"/>
                  <a:gd name="T3" fmla="*/ 2635 h 2941"/>
                  <a:gd name="T4" fmla="*/ 301 w 301"/>
                  <a:gd name="T5" fmla="*/ 1639 h 2941"/>
                  <a:gd name="T6" fmla="*/ 301 w 301"/>
                  <a:gd name="T7" fmla="*/ 0 h 2941"/>
                  <a:gd name="T8" fmla="*/ 0 w 301"/>
                  <a:gd name="T9" fmla="*/ 305 h 2941"/>
                  <a:gd name="T10" fmla="*/ 0 w 301"/>
                  <a:gd name="T11" fmla="*/ 2941 h 2941"/>
                  <a:gd name="T12" fmla="*/ 0 w 301"/>
                  <a:gd name="T13" fmla="*/ 2941 h 2941"/>
                  <a:gd name="T14" fmla="*/ 0 w 301"/>
                  <a:gd name="T15" fmla="*/ 2941 h 2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941">
                    <a:moveTo>
                      <a:pt x="0" y="2941"/>
                    </a:moveTo>
                    <a:lnTo>
                      <a:pt x="301" y="2635"/>
                    </a:lnTo>
                    <a:lnTo>
                      <a:pt x="301" y="1639"/>
                    </a:lnTo>
                    <a:lnTo>
                      <a:pt x="301" y="0"/>
                    </a:lnTo>
                    <a:lnTo>
                      <a:pt x="0" y="305"/>
                    </a:lnTo>
                    <a:lnTo>
                      <a:pt x="0" y="2941"/>
                    </a:lnTo>
                    <a:lnTo>
                      <a:pt x="0" y="2941"/>
                    </a:lnTo>
                    <a:lnTo>
                      <a:pt x="0" y="2941"/>
                    </a:lnTo>
                    <a:close/>
                  </a:path>
                </a:pathLst>
              </a:custGeom>
              <a:solidFill>
                <a:srgbClr val="1455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02" name="Freeform 38">
                <a:extLst>
                  <a:ext uri="{FF2B5EF4-FFF2-40B4-BE49-F238E27FC236}">
                    <a16:creationId xmlns:a16="http://schemas.microsoft.com/office/drawing/2014/main" id="{3DA90B88-92B3-6047-A22F-03EA4C565348}"/>
                  </a:ext>
                </a:extLst>
              </p:cNvPr>
              <p:cNvSpPr>
                <a:spLocks/>
              </p:cNvSpPr>
              <p:nvPr/>
            </p:nvSpPr>
            <p:spPr bwMode="auto">
              <a:xfrm>
                <a:off x="14547850" y="3663950"/>
                <a:ext cx="912813" cy="909638"/>
              </a:xfrm>
              <a:custGeom>
                <a:avLst/>
                <a:gdLst>
                  <a:gd name="T0" fmla="*/ 44 w 243"/>
                  <a:gd name="T1" fmla="*/ 242 h 242"/>
                  <a:gd name="T2" fmla="*/ 199 w 243"/>
                  <a:gd name="T3" fmla="*/ 242 h 242"/>
                  <a:gd name="T4" fmla="*/ 243 w 243"/>
                  <a:gd name="T5" fmla="*/ 199 h 242"/>
                  <a:gd name="T6" fmla="*/ 243 w 243"/>
                  <a:gd name="T7" fmla="*/ 44 h 242"/>
                  <a:gd name="T8" fmla="*/ 199 w 243"/>
                  <a:gd name="T9" fmla="*/ 0 h 242"/>
                  <a:gd name="T10" fmla="*/ 44 w 243"/>
                  <a:gd name="T11" fmla="*/ 0 h 242"/>
                  <a:gd name="T12" fmla="*/ 0 w 243"/>
                  <a:gd name="T13" fmla="*/ 44 h 242"/>
                  <a:gd name="T14" fmla="*/ 0 w 243"/>
                  <a:gd name="T15" fmla="*/ 199 h 242"/>
                  <a:gd name="T16" fmla="*/ 44 w 24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242">
                    <a:moveTo>
                      <a:pt x="44" y="242"/>
                    </a:moveTo>
                    <a:cubicBezTo>
                      <a:pt x="199" y="242"/>
                      <a:pt x="199" y="242"/>
                      <a:pt x="199" y="242"/>
                    </a:cubicBezTo>
                    <a:cubicBezTo>
                      <a:pt x="223" y="242"/>
                      <a:pt x="243" y="223"/>
                      <a:pt x="243" y="199"/>
                    </a:cubicBezTo>
                    <a:cubicBezTo>
                      <a:pt x="243" y="44"/>
                      <a:pt x="243" y="44"/>
                      <a:pt x="243" y="44"/>
                    </a:cubicBezTo>
                    <a:cubicBezTo>
                      <a:pt x="243" y="20"/>
                      <a:pt x="223" y="0"/>
                      <a:pt x="199" y="0"/>
                    </a:cubicBezTo>
                    <a:cubicBezTo>
                      <a:pt x="44" y="0"/>
                      <a:pt x="44" y="0"/>
                      <a:pt x="44" y="0"/>
                    </a:cubicBezTo>
                    <a:cubicBezTo>
                      <a:pt x="20" y="0"/>
                      <a:pt x="0" y="20"/>
                      <a:pt x="0" y="44"/>
                    </a:cubicBezTo>
                    <a:cubicBezTo>
                      <a:pt x="0" y="199"/>
                      <a:pt x="0" y="199"/>
                      <a:pt x="0" y="199"/>
                    </a:cubicBezTo>
                    <a:cubicBezTo>
                      <a:pt x="0" y="223"/>
                      <a:pt x="20" y="242"/>
                      <a:pt x="44" y="242"/>
                    </a:cubicBezTo>
                    <a:close/>
                  </a:path>
                </a:pathLst>
              </a:custGeom>
              <a:solidFill>
                <a:srgbClr val="FFDA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03" name="Freeform 39">
                <a:extLst>
                  <a:ext uri="{FF2B5EF4-FFF2-40B4-BE49-F238E27FC236}">
                    <a16:creationId xmlns:a16="http://schemas.microsoft.com/office/drawing/2014/main" id="{C103D458-0E1B-8A47-8CC0-FAA1886354CE}"/>
                  </a:ext>
                </a:extLst>
              </p:cNvPr>
              <p:cNvSpPr>
                <a:spLocks noEditPoints="1"/>
              </p:cNvSpPr>
              <p:nvPr/>
            </p:nvSpPr>
            <p:spPr bwMode="auto">
              <a:xfrm>
                <a:off x="14154150" y="2355850"/>
                <a:ext cx="2614613" cy="2616200"/>
              </a:xfrm>
              <a:custGeom>
                <a:avLst/>
                <a:gdLst>
                  <a:gd name="T0" fmla="*/ 242 w 696"/>
                  <a:gd name="T1" fmla="*/ 44 h 696"/>
                  <a:gd name="T2" fmla="*/ 242 w 696"/>
                  <a:gd name="T3" fmla="*/ 199 h 696"/>
                  <a:gd name="T4" fmla="*/ 198 w 696"/>
                  <a:gd name="T5" fmla="*/ 242 h 696"/>
                  <a:gd name="T6" fmla="*/ 43 w 696"/>
                  <a:gd name="T7" fmla="*/ 242 h 696"/>
                  <a:gd name="T8" fmla="*/ 0 w 696"/>
                  <a:gd name="T9" fmla="*/ 286 h 696"/>
                  <a:gd name="T10" fmla="*/ 0 w 696"/>
                  <a:gd name="T11" fmla="*/ 653 h 696"/>
                  <a:gd name="T12" fmla="*/ 43 w 696"/>
                  <a:gd name="T13" fmla="*/ 696 h 696"/>
                  <a:gd name="T14" fmla="*/ 410 w 696"/>
                  <a:gd name="T15" fmla="*/ 696 h 696"/>
                  <a:gd name="T16" fmla="*/ 454 w 696"/>
                  <a:gd name="T17" fmla="*/ 653 h 696"/>
                  <a:gd name="T18" fmla="*/ 454 w 696"/>
                  <a:gd name="T19" fmla="*/ 498 h 696"/>
                  <a:gd name="T20" fmla="*/ 497 w 696"/>
                  <a:gd name="T21" fmla="*/ 454 h 696"/>
                  <a:gd name="T22" fmla="*/ 652 w 696"/>
                  <a:gd name="T23" fmla="*/ 454 h 696"/>
                  <a:gd name="T24" fmla="*/ 696 w 696"/>
                  <a:gd name="T25" fmla="*/ 411 h 696"/>
                  <a:gd name="T26" fmla="*/ 696 w 696"/>
                  <a:gd name="T27" fmla="*/ 44 h 696"/>
                  <a:gd name="T28" fmla="*/ 652 w 696"/>
                  <a:gd name="T29" fmla="*/ 0 h 696"/>
                  <a:gd name="T30" fmla="*/ 285 w 696"/>
                  <a:gd name="T31" fmla="*/ 0 h 696"/>
                  <a:gd name="T32" fmla="*/ 242 w 696"/>
                  <a:gd name="T33" fmla="*/ 44 h 696"/>
                  <a:gd name="T34" fmla="*/ 599 w 696"/>
                  <a:gd name="T35" fmla="*/ 401 h 696"/>
                  <a:gd name="T36" fmla="*/ 444 w 696"/>
                  <a:gd name="T37" fmla="*/ 401 h 696"/>
                  <a:gd name="T38" fmla="*/ 401 w 696"/>
                  <a:gd name="T39" fmla="*/ 445 h 696"/>
                  <a:gd name="T40" fmla="*/ 401 w 696"/>
                  <a:gd name="T41" fmla="*/ 600 h 696"/>
                  <a:gd name="T42" fmla="*/ 357 w 696"/>
                  <a:gd name="T43" fmla="*/ 643 h 696"/>
                  <a:gd name="T44" fmla="*/ 96 w 696"/>
                  <a:gd name="T45" fmla="*/ 643 h 696"/>
                  <a:gd name="T46" fmla="*/ 53 w 696"/>
                  <a:gd name="T47" fmla="*/ 600 h 696"/>
                  <a:gd name="T48" fmla="*/ 53 w 696"/>
                  <a:gd name="T49" fmla="*/ 339 h 696"/>
                  <a:gd name="T50" fmla="*/ 96 w 696"/>
                  <a:gd name="T51" fmla="*/ 295 h 696"/>
                  <a:gd name="T52" fmla="*/ 251 w 696"/>
                  <a:gd name="T53" fmla="*/ 295 h 696"/>
                  <a:gd name="T54" fmla="*/ 295 w 696"/>
                  <a:gd name="T55" fmla="*/ 252 h 696"/>
                  <a:gd name="T56" fmla="*/ 295 w 696"/>
                  <a:gd name="T57" fmla="*/ 97 h 696"/>
                  <a:gd name="T58" fmla="*/ 338 w 696"/>
                  <a:gd name="T59" fmla="*/ 53 h 696"/>
                  <a:gd name="T60" fmla="*/ 599 w 696"/>
                  <a:gd name="T61" fmla="*/ 53 h 696"/>
                  <a:gd name="T62" fmla="*/ 643 w 696"/>
                  <a:gd name="T63" fmla="*/ 97 h 696"/>
                  <a:gd name="T64" fmla="*/ 643 w 696"/>
                  <a:gd name="T65" fmla="*/ 358 h 696"/>
                  <a:gd name="T66" fmla="*/ 599 w 696"/>
                  <a:gd name="T67" fmla="*/ 401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6" h="696">
                    <a:moveTo>
                      <a:pt x="242" y="44"/>
                    </a:moveTo>
                    <a:cubicBezTo>
                      <a:pt x="242" y="199"/>
                      <a:pt x="242" y="199"/>
                      <a:pt x="242" y="199"/>
                    </a:cubicBezTo>
                    <a:cubicBezTo>
                      <a:pt x="242" y="223"/>
                      <a:pt x="222" y="242"/>
                      <a:pt x="198" y="242"/>
                    </a:cubicBezTo>
                    <a:cubicBezTo>
                      <a:pt x="43" y="242"/>
                      <a:pt x="43" y="242"/>
                      <a:pt x="43" y="242"/>
                    </a:cubicBezTo>
                    <a:cubicBezTo>
                      <a:pt x="19" y="242"/>
                      <a:pt x="0" y="262"/>
                      <a:pt x="0" y="286"/>
                    </a:cubicBezTo>
                    <a:cubicBezTo>
                      <a:pt x="0" y="653"/>
                      <a:pt x="0" y="653"/>
                      <a:pt x="0" y="653"/>
                    </a:cubicBezTo>
                    <a:cubicBezTo>
                      <a:pt x="0" y="677"/>
                      <a:pt x="19" y="696"/>
                      <a:pt x="43" y="696"/>
                    </a:cubicBezTo>
                    <a:cubicBezTo>
                      <a:pt x="410" y="696"/>
                      <a:pt x="410" y="696"/>
                      <a:pt x="410" y="696"/>
                    </a:cubicBezTo>
                    <a:cubicBezTo>
                      <a:pt x="434" y="696"/>
                      <a:pt x="454" y="677"/>
                      <a:pt x="454" y="653"/>
                    </a:cubicBezTo>
                    <a:cubicBezTo>
                      <a:pt x="454" y="498"/>
                      <a:pt x="454" y="498"/>
                      <a:pt x="454" y="498"/>
                    </a:cubicBezTo>
                    <a:cubicBezTo>
                      <a:pt x="454" y="474"/>
                      <a:pt x="473" y="454"/>
                      <a:pt x="497" y="454"/>
                    </a:cubicBezTo>
                    <a:cubicBezTo>
                      <a:pt x="652" y="454"/>
                      <a:pt x="652" y="454"/>
                      <a:pt x="652" y="454"/>
                    </a:cubicBezTo>
                    <a:cubicBezTo>
                      <a:pt x="676" y="454"/>
                      <a:pt x="696" y="435"/>
                      <a:pt x="696" y="411"/>
                    </a:cubicBezTo>
                    <a:cubicBezTo>
                      <a:pt x="696" y="44"/>
                      <a:pt x="696" y="44"/>
                      <a:pt x="696" y="44"/>
                    </a:cubicBezTo>
                    <a:cubicBezTo>
                      <a:pt x="696" y="20"/>
                      <a:pt x="676" y="0"/>
                      <a:pt x="652" y="0"/>
                    </a:cubicBezTo>
                    <a:cubicBezTo>
                      <a:pt x="285" y="0"/>
                      <a:pt x="285" y="0"/>
                      <a:pt x="285" y="0"/>
                    </a:cubicBezTo>
                    <a:cubicBezTo>
                      <a:pt x="261" y="0"/>
                      <a:pt x="242" y="20"/>
                      <a:pt x="242" y="44"/>
                    </a:cubicBezTo>
                    <a:close/>
                    <a:moveTo>
                      <a:pt x="599" y="401"/>
                    </a:moveTo>
                    <a:cubicBezTo>
                      <a:pt x="444" y="401"/>
                      <a:pt x="444" y="401"/>
                      <a:pt x="444" y="401"/>
                    </a:cubicBezTo>
                    <a:cubicBezTo>
                      <a:pt x="420" y="401"/>
                      <a:pt x="401" y="421"/>
                      <a:pt x="401" y="445"/>
                    </a:cubicBezTo>
                    <a:cubicBezTo>
                      <a:pt x="401" y="600"/>
                      <a:pt x="401" y="600"/>
                      <a:pt x="401" y="600"/>
                    </a:cubicBezTo>
                    <a:cubicBezTo>
                      <a:pt x="401" y="624"/>
                      <a:pt x="381" y="643"/>
                      <a:pt x="357" y="643"/>
                    </a:cubicBezTo>
                    <a:cubicBezTo>
                      <a:pt x="96" y="643"/>
                      <a:pt x="96" y="643"/>
                      <a:pt x="96" y="643"/>
                    </a:cubicBezTo>
                    <a:cubicBezTo>
                      <a:pt x="72" y="643"/>
                      <a:pt x="53" y="624"/>
                      <a:pt x="53" y="600"/>
                    </a:cubicBezTo>
                    <a:cubicBezTo>
                      <a:pt x="53" y="339"/>
                      <a:pt x="53" y="339"/>
                      <a:pt x="53" y="339"/>
                    </a:cubicBezTo>
                    <a:cubicBezTo>
                      <a:pt x="53" y="315"/>
                      <a:pt x="72" y="295"/>
                      <a:pt x="96" y="295"/>
                    </a:cubicBezTo>
                    <a:cubicBezTo>
                      <a:pt x="251" y="295"/>
                      <a:pt x="251" y="295"/>
                      <a:pt x="251" y="295"/>
                    </a:cubicBezTo>
                    <a:cubicBezTo>
                      <a:pt x="275" y="295"/>
                      <a:pt x="295" y="276"/>
                      <a:pt x="295" y="252"/>
                    </a:cubicBezTo>
                    <a:cubicBezTo>
                      <a:pt x="295" y="97"/>
                      <a:pt x="295" y="97"/>
                      <a:pt x="295" y="97"/>
                    </a:cubicBezTo>
                    <a:cubicBezTo>
                      <a:pt x="295" y="73"/>
                      <a:pt x="314" y="53"/>
                      <a:pt x="338" y="53"/>
                    </a:cubicBezTo>
                    <a:cubicBezTo>
                      <a:pt x="599" y="53"/>
                      <a:pt x="599" y="53"/>
                      <a:pt x="599" y="53"/>
                    </a:cubicBezTo>
                    <a:cubicBezTo>
                      <a:pt x="623" y="53"/>
                      <a:pt x="643" y="73"/>
                      <a:pt x="643" y="97"/>
                    </a:cubicBezTo>
                    <a:cubicBezTo>
                      <a:pt x="643" y="358"/>
                      <a:pt x="643" y="358"/>
                      <a:pt x="643" y="358"/>
                    </a:cubicBezTo>
                    <a:cubicBezTo>
                      <a:pt x="643" y="382"/>
                      <a:pt x="623" y="401"/>
                      <a:pt x="599" y="401"/>
                    </a:cubicBezTo>
                    <a:close/>
                  </a:path>
                </a:pathLst>
              </a:custGeom>
              <a:solidFill>
                <a:srgbClr val="60BB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304" name="Freeform 40">
                <a:extLst>
                  <a:ext uri="{FF2B5EF4-FFF2-40B4-BE49-F238E27FC236}">
                    <a16:creationId xmlns:a16="http://schemas.microsoft.com/office/drawing/2014/main" id="{BB3A7CB0-A0A8-E942-A697-B31FB195B988}"/>
                  </a:ext>
                </a:extLst>
              </p:cNvPr>
              <p:cNvSpPr>
                <a:spLocks/>
              </p:cNvSpPr>
              <p:nvPr/>
            </p:nvSpPr>
            <p:spPr bwMode="auto">
              <a:xfrm>
                <a:off x="15460663" y="2754313"/>
                <a:ext cx="909638" cy="909638"/>
              </a:xfrm>
              <a:custGeom>
                <a:avLst/>
                <a:gdLst>
                  <a:gd name="T0" fmla="*/ 0 w 242"/>
                  <a:gd name="T1" fmla="*/ 44 h 242"/>
                  <a:gd name="T2" fmla="*/ 0 w 242"/>
                  <a:gd name="T3" fmla="*/ 199 h 242"/>
                  <a:gd name="T4" fmla="*/ 43 w 242"/>
                  <a:gd name="T5" fmla="*/ 242 h 242"/>
                  <a:gd name="T6" fmla="*/ 198 w 242"/>
                  <a:gd name="T7" fmla="*/ 242 h 242"/>
                  <a:gd name="T8" fmla="*/ 242 w 242"/>
                  <a:gd name="T9" fmla="*/ 199 h 242"/>
                  <a:gd name="T10" fmla="*/ 242 w 242"/>
                  <a:gd name="T11" fmla="*/ 44 h 242"/>
                  <a:gd name="T12" fmla="*/ 198 w 242"/>
                  <a:gd name="T13" fmla="*/ 0 h 242"/>
                  <a:gd name="T14" fmla="*/ 43 w 242"/>
                  <a:gd name="T15" fmla="*/ 0 h 242"/>
                  <a:gd name="T16" fmla="*/ 0 w 242"/>
                  <a:gd name="T17" fmla="*/ 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242">
                    <a:moveTo>
                      <a:pt x="0" y="44"/>
                    </a:moveTo>
                    <a:cubicBezTo>
                      <a:pt x="0" y="199"/>
                      <a:pt x="0" y="199"/>
                      <a:pt x="0" y="199"/>
                    </a:cubicBezTo>
                    <a:cubicBezTo>
                      <a:pt x="0" y="223"/>
                      <a:pt x="19" y="242"/>
                      <a:pt x="43" y="242"/>
                    </a:cubicBezTo>
                    <a:cubicBezTo>
                      <a:pt x="198" y="242"/>
                      <a:pt x="198" y="242"/>
                      <a:pt x="198" y="242"/>
                    </a:cubicBezTo>
                    <a:cubicBezTo>
                      <a:pt x="222" y="242"/>
                      <a:pt x="242" y="223"/>
                      <a:pt x="242" y="199"/>
                    </a:cubicBezTo>
                    <a:cubicBezTo>
                      <a:pt x="242" y="44"/>
                      <a:pt x="242" y="44"/>
                      <a:pt x="242" y="44"/>
                    </a:cubicBezTo>
                    <a:cubicBezTo>
                      <a:pt x="242" y="20"/>
                      <a:pt x="222" y="0"/>
                      <a:pt x="198" y="0"/>
                    </a:cubicBezTo>
                    <a:cubicBezTo>
                      <a:pt x="43" y="0"/>
                      <a:pt x="43" y="0"/>
                      <a:pt x="43" y="0"/>
                    </a:cubicBezTo>
                    <a:cubicBezTo>
                      <a:pt x="19" y="0"/>
                      <a:pt x="0" y="20"/>
                      <a:pt x="0" y="44"/>
                    </a:cubicBezTo>
                    <a:close/>
                  </a:path>
                </a:pathLst>
              </a:custGeom>
              <a:solidFill>
                <a:srgbClr val="FFDA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grpSp>
          <p:nvGrpSpPr>
            <p:cNvPr id="251" name="Group 250">
              <a:extLst>
                <a:ext uri="{FF2B5EF4-FFF2-40B4-BE49-F238E27FC236}">
                  <a16:creationId xmlns:a16="http://schemas.microsoft.com/office/drawing/2014/main" id="{60628D68-30A7-4447-9164-256B2F2AE57E}"/>
                </a:ext>
              </a:extLst>
            </p:cNvPr>
            <p:cNvGrpSpPr>
              <a:grpSpLocks noChangeAspect="1"/>
            </p:cNvGrpSpPr>
            <p:nvPr/>
          </p:nvGrpSpPr>
          <p:grpSpPr>
            <a:xfrm>
              <a:off x="3181678" y="1465707"/>
              <a:ext cx="303913" cy="301620"/>
              <a:chOff x="12650788" y="2530476"/>
              <a:chExt cx="2943225" cy="2921000"/>
            </a:xfrm>
          </p:grpSpPr>
          <p:sp>
            <p:nvSpPr>
              <p:cNvPr id="291" name="Freeform 42">
                <a:extLst>
                  <a:ext uri="{FF2B5EF4-FFF2-40B4-BE49-F238E27FC236}">
                    <a16:creationId xmlns:a16="http://schemas.microsoft.com/office/drawing/2014/main" id="{2EA4743E-1C76-6F45-A6FA-5B6CD71455DC}"/>
                  </a:ext>
                </a:extLst>
              </p:cNvPr>
              <p:cNvSpPr>
                <a:spLocks/>
              </p:cNvSpPr>
              <p:nvPr/>
            </p:nvSpPr>
            <p:spPr bwMode="auto">
              <a:xfrm>
                <a:off x="12658726" y="2530476"/>
                <a:ext cx="2935287" cy="2921000"/>
              </a:xfrm>
              <a:custGeom>
                <a:avLst/>
                <a:gdLst>
                  <a:gd name="T0" fmla="*/ 681 w 780"/>
                  <a:gd name="T1" fmla="*/ 115 h 776"/>
                  <a:gd name="T2" fmla="*/ 432 w 780"/>
                  <a:gd name="T3" fmla="*/ 3 h 776"/>
                  <a:gd name="T4" fmla="*/ 179 w 780"/>
                  <a:gd name="T5" fmla="*/ 99 h 776"/>
                  <a:gd name="T6" fmla="*/ 179 w 780"/>
                  <a:gd name="T7" fmla="*/ 99 h 776"/>
                  <a:gd name="T8" fmla="*/ 113 w 780"/>
                  <a:gd name="T9" fmla="*/ 161 h 776"/>
                  <a:gd name="T10" fmla="*/ 113 w 780"/>
                  <a:gd name="T11" fmla="*/ 161 h 776"/>
                  <a:gd name="T12" fmla="*/ 3 w 780"/>
                  <a:gd name="T13" fmla="*/ 409 h 776"/>
                  <a:gd name="T14" fmla="*/ 101 w 780"/>
                  <a:gd name="T15" fmla="*/ 664 h 776"/>
                  <a:gd name="T16" fmla="*/ 348 w 780"/>
                  <a:gd name="T17" fmla="*/ 773 h 776"/>
                  <a:gd name="T18" fmla="*/ 604 w 780"/>
                  <a:gd name="T19" fmla="*/ 674 h 776"/>
                  <a:gd name="T20" fmla="*/ 680 w 780"/>
                  <a:gd name="T21" fmla="*/ 601 h 776"/>
                  <a:gd name="T22" fmla="*/ 777 w 780"/>
                  <a:gd name="T23" fmla="*/ 367 h 776"/>
                  <a:gd name="T24" fmla="*/ 681 w 780"/>
                  <a:gd name="T25" fmla="*/ 1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0" h="776">
                    <a:moveTo>
                      <a:pt x="681" y="115"/>
                    </a:moveTo>
                    <a:cubicBezTo>
                      <a:pt x="619" y="48"/>
                      <a:pt x="531" y="6"/>
                      <a:pt x="432" y="3"/>
                    </a:cubicBezTo>
                    <a:cubicBezTo>
                      <a:pt x="335" y="0"/>
                      <a:pt x="245" y="37"/>
                      <a:pt x="179" y="99"/>
                    </a:cubicBezTo>
                    <a:cubicBezTo>
                      <a:pt x="179" y="99"/>
                      <a:pt x="179" y="99"/>
                      <a:pt x="179" y="99"/>
                    </a:cubicBezTo>
                    <a:cubicBezTo>
                      <a:pt x="113" y="161"/>
                      <a:pt x="113" y="161"/>
                      <a:pt x="113" y="161"/>
                    </a:cubicBezTo>
                    <a:cubicBezTo>
                      <a:pt x="113" y="161"/>
                      <a:pt x="113" y="161"/>
                      <a:pt x="113" y="161"/>
                    </a:cubicBezTo>
                    <a:cubicBezTo>
                      <a:pt x="48" y="224"/>
                      <a:pt x="6" y="311"/>
                      <a:pt x="3" y="409"/>
                    </a:cubicBezTo>
                    <a:cubicBezTo>
                      <a:pt x="0" y="507"/>
                      <a:pt x="38" y="597"/>
                      <a:pt x="101" y="664"/>
                    </a:cubicBezTo>
                    <a:cubicBezTo>
                      <a:pt x="164" y="729"/>
                      <a:pt x="251" y="771"/>
                      <a:pt x="348" y="773"/>
                    </a:cubicBezTo>
                    <a:cubicBezTo>
                      <a:pt x="447" y="776"/>
                      <a:pt x="538" y="738"/>
                      <a:pt x="604" y="674"/>
                    </a:cubicBezTo>
                    <a:cubicBezTo>
                      <a:pt x="680" y="601"/>
                      <a:pt x="680" y="601"/>
                      <a:pt x="680" y="601"/>
                    </a:cubicBezTo>
                    <a:cubicBezTo>
                      <a:pt x="738" y="540"/>
                      <a:pt x="774" y="458"/>
                      <a:pt x="777" y="367"/>
                    </a:cubicBezTo>
                    <a:cubicBezTo>
                      <a:pt x="780" y="270"/>
                      <a:pt x="743" y="181"/>
                      <a:pt x="681" y="115"/>
                    </a:cubicBezTo>
                    <a:close/>
                  </a:path>
                </a:pathLst>
              </a:custGeom>
              <a:solidFill>
                <a:srgbClr val="289A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92" name="Freeform 43">
                <a:extLst>
                  <a:ext uri="{FF2B5EF4-FFF2-40B4-BE49-F238E27FC236}">
                    <a16:creationId xmlns:a16="http://schemas.microsoft.com/office/drawing/2014/main" id="{3B0B6A3B-742A-184B-AB95-AE67B250495D}"/>
                  </a:ext>
                </a:extLst>
              </p:cNvPr>
              <p:cNvSpPr>
                <a:spLocks/>
              </p:cNvSpPr>
              <p:nvPr/>
            </p:nvSpPr>
            <p:spPr bwMode="auto">
              <a:xfrm>
                <a:off x="12658726" y="2530476"/>
                <a:ext cx="2562225" cy="2498725"/>
              </a:xfrm>
              <a:custGeom>
                <a:avLst/>
                <a:gdLst>
                  <a:gd name="T0" fmla="*/ 432 w 681"/>
                  <a:gd name="T1" fmla="*/ 3 h 664"/>
                  <a:gd name="T2" fmla="*/ 179 w 681"/>
                  <a:gd name="T3" fmla="*/ 99 h 664"/>
                  <a:gd name="T4" fmla="*/ 179 w 681"/>
                  <a:gd name="T5" fmla="*/ 99 h 664"/>
                  <a:gd name="T6" fmla="*/ 113 w 681"/>
                  <a:gd name="T7" fmla="*/ 161 h 664"/>
                  <a:gd name="T8" fmla="*/ 113 w 681"/>
                  <a:gd name="T9" fmla="*/ 162 h 664"/>
                  <a:gd name="T10" fmla="*/ 3 w 681"/>
                  <a:gd name="T11" fmla="*/ 409 h 664"/>
                  <a:gd name="T12" fmla="*/ 101 w 681"/>
                  <a:gd name="T13" fmla="*/ 664 h 664"/>
                  <a:gd name="T14" fmla="*/ 681 w 681"/>
                  <a:gd name="T15" fmla="*/ 115 h 664"/>
                  <a:gd name="T16" fmla="*/ 432 w 681"/>
                  <a:gd name="T17" fmla="*/ 3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1" h="664">
                    <a:moveTo>
                      <a:pt x="432" y="3"/>
                    </a:moveTo>
                    <a:cubicBezTo>
                      <a:pt x="335" y="0"/>
                      <a:pt x="245" y="37"/>
                      <a:pt x="179" y="99"/>
                    </a:cubicBezTo>
                    <a:cubicBezTo>
                      <a:pt x="179" y="99"/>
                      <a:pt x="179" y="99"/>
                      <a:pt x="179" y="99"/>
                    </a:cubicBezTo>
                    <a:cubicBezTo>
                      <a:pt x="113" y="161"/>
                      <a:pt x="113" y="161"/>
                      <a:pt x="113" y="161"/>
                    </a:cubicBezTo>
                    <a:cubicBezTo>
                      <a:pt x="113" y="162"/>
                      <a:pt x="113" y="162"/>
                      <a:pt x="113" y="162"/>
                    </a:cubicBezTo>
                    <a:cubicBezTo>
                      <a:pt x="48" y="224"/>
                      <a:pt x="6" y="311"/>
                      <a:pt x="3" y="409"/>
                    </a:cubicBezTo>
                    <a:cubicBezTo>
                      <a:pt x="0" y="508"/>
                      <a:pt x="38" y="598"/>
                      <a:pt x="101" y="664"/>
                    </a:cubicBezTo>
                    <a:cubicBezTo>
                      <a:pt x="681" y="115"/>
                      <a:pt x="681" y="115"/>
                      <a:pt x="681" y="115"/>
                    </a:cubicBezTo>
                    <a:cubicBezTo>
                      <a:pt x="619" y="49"/>
                      <a:pt x="531" y="6"/>
                      <a:pt x="432" y="3"/>
                    </a:cubicBezTo>
                    <a:close/>
                  </a:path>
                </a:pathLst>
              </a:custGeom>
              <a:solidFill>
                <a:srgbClr val="51B9E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93" name="Freeform 44">
                <a:extLst>
                  <a:ext uri="{FF2B5EF4-FFF2-40B4-BE49-F238E27FC236}">
                    <a16:creationId xmlns:a16="http://schemas.microsoft.com/office/drawing/2014/main" id="{3D36C462-DAF9-C847-813A-B4A1026A82C9}"/>
                  </a:ext>
                </a:extLst>
              </p:cNvPr>
              <p:cNvSpPr>
                <a:spLocks/>
              </p:cNvSpPr>
              <p:nvPr/>
            </p:nvSpPr>
            <p:spPr bwMode="auto">
              <a:xfrm>
                <a:off x="13038138" y="2963863"/>
                <a:ext cx="2555875" cy="2487613"/>
              </a:xfrm>
              <a:custGeom>
                <a:avLst/>
                <a:gdLst>
                  <a:gd name="T0" fmla="*/ 0 w 679"/>
                  <a:gd name="T1" fmla="*/ 549 h 661"/>
                  <a:gd name="T2" fmla="*/ 247 w 679"/>
                  <a:gd name="T3" fmla="*/ 659 h 661"/>
                  <a:gd name="T4" fmla="*/ 503 w 679"/>
                  <a:gd name="T5" fmla="*/ 559 h 661"/>
                  <a:gd name="T6" fmla="*/ 579 w 679"/>
                  <a:gd name="T7" fmla="*/ 487 h 661"/>
                  <a:gd name="T8" fmla="*/ 673 w 679"/>
                  <a:gd name="T9" fmla="*/ 294 h 661"/>
                  <a:gd name="T10" fmla="*/ 676 w 679"/>
                  <a:gd name="T11" fmla="*/ 253 h 661"/>
                  <a:gd name="T12" fmla="*/ 580 w 679"/>
                  <a:gd name="T13" fmla="*/ 0 h 661"/>
                  <a:gd name="T14" fmla="*/ 0 w 679"/>
                  <a:gd name="T15" fmla="*/ 54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9" h="661">
                    <a:moveTo>
                      <a:pt x="0" y="549"/>
                    </a:moveTo>
                    <a:cubicBezTo>
                      <a:pt x="63" y="614"/>
                      <a:pt x="150" y="656"/>
                      <a:pt x="247" y="659"/>
                    </a:cubicBezTo>
                    <a:cubicBezTo>
                      <a:pt x="346" y="661"/>
                      <a:pt x="437" y="623"/>
                      <a:pt x="503" y="559"/>
                    </a:cubicBezTo>
                    <a:cubicBezTo>
                      <a:pt x="579" y="487"/>
                      <a:pt x="579" y="487"/>
                      <a:pt x="579" y="487"/>
                    </a:cubicBezTo>
                    <a:cubicBezTo>
                      <a:pt x="628" y="435"/>
                      <a:pt x="662" y="368"/>
                      <a:pt x="673" y="294"/>
                    </a:cubicBezTo>
                    <a:cubicBezTo>
                      <a:pt x="674" y="280"/>
                      <a:pt x="676" y="267"/>
                      <a:pt x="676" y="253"/>
                    </a:cubicBezTo>
                    <a:cubicBezTo>
                      <a:pt x="679" y="155"/>
                      <a:pt x="642" y="66"/>
                      <a:pt x="580" y="0"/>
                    </a:cubicBezTo>
                    <a:lnTo>
                      <a:pt x="0" y="549"/>
                    </a:lnTo>
                    <a:close/>
                  </a:path>
                </a:pathLst>
              </a:custGeom>
              <a:solidFill>
                <a:srgbClr val="2680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94" name="Freeform 45">
                <a:extLst>
                  <a:ext uri="{FF2B5EF4-FFF2-40B4-BE49-F238E27FC236}">
                    <a16:creationId xmlns:a16="http://schemas.microsoft.com/office/drawing/2014/main" id="{C8496956-4F45-684D-9B9D-CB94DBD99A26}"/>
                  </a:ext>
                </a:extLst>
              </p:cNvPr>
              <p:cNvSpPr>
                <a:spLocks/>
              </p:cNvSpPr>
              <p:nvPr/>
            </p:nvSpPr>
            <p:spPr bwMode="auto">
              <a:xfrm>
                <a:off x="12650788" y="2752726"/>
                <a:ext cx="2709862" cy="2690813"/>
              </a:xfrm>
              <a:custGeom>
                <a:avLst/>
                <a:gdLst>
                  <a:gd name="T0" fmla="*/ 715 w 720"/>
                  <a:gd name="T1" fmla="*/ 370 h 715"/>
                  <a:gd name="T2" fmla="*/ 430 w 720"/>
                  <a:gd name="T3" fmla="*/ 708 h 715"/>
                  <a:gd name="T4" fmla="*/ 350 w 720"/>
                  <a:gd name="T5" fmla="*/ 715 h 715"/>
                  <a:gd name="T6" fmla="*/ 5 w 720"/>
                  <a:gd name="T7" fmla="*/ 350 h 715"/>
                  <a:gd name="T8" fmla="*/ 370 w 720"/>
                  <a:gd name="T9" fmla="*/ 5 h 715"/>
                  <a:gd name="T10" fmla="*/ 715 w 720"/>
                  <a:gd name="T11" fmla="*/ 370 h 715"/>
                </a:gdLst>
                <a:ahLst/>
                <a:cxnLst>
                  <a:cxn ang="0">
                    <a:pos x="T0" y="T1"/>
                  </a:cxn>
                  <a:cxn ang="0">
                    <a:pos x="T2" y="T3"/>
                  </a:cxn>
                  <a:cxn ang="0">
                    <a:pos x="T4" y="T5"/>
                  </a:cxn>
                  <a:cxn ang="0">
                    <a:pos x="T6" y="T7"/>
                  </a:cxn>
                  <a:cxn ang="0">
                    <a:pos x="T8" y="T9"/>
                  </a:cxn>
                  <a:cxn ang="0">
                    <a:pos x="T10" y="T11"/>
                  </a:cxn>
                </a:cxnLst>
                <a:rect l="0" t="0" r="r" b="b"/>
                <a:pathLst>
                  <a:path w="720" h="715">
                    <a:moveTo>
                      <a:pt x="715" y="370"/>
                    </a:moveTo>
                    <a:cubicBezTo>
                      <a:pt x="710" y="538"/>
                      <a:pt x="589" y="676"/>
                      <a:pt x="430" y="708"/>
                    </a:cubicBezTo>
                    <a:cubicBezTo>
                      <a:pt x="404" y="713"/>
                      <a:pt x="378" y="715"/>
                      <a:pt x="350" y="715"/>
                    </a:cubicBezTo>
                    <a:cubicBezTo>
                      <a:pt x="154" y="709"/>
                      <a:pt x="0" y="546"/>
                      <a:pt x="5" y="350"/>
                    </a:cubicBezTo>
                    <a:cubicBezTo>
                      <a:pt x="11" y="154"/>
                      <a:pt x="174" y="0"/>
                      <a:pt x="370" y="5"/>
                    </a:cubicBezTo>
                    <a:cubicBezTo>
                      <a:pt x="566" y="10"/>
                      <a:pt x="720" y="174"/>
                      <a:pt x="715" y="370"/>
                    </a:cubicBezTo>
                    <a:close/>
                  </a:path>
                </a:pathLst>
              </a:custGeom>
              <a:solidFill>
                <a:srgbClr val="289A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95" name="Freeform 46">
                <a:extLst>
                  <a:ext uri="{FF2B5EF4-FFF2-40B4-BE49-F238E27FC236}">
                    <a16:creationId xmlns:a16="http://schemas.microsoft.com/office/drawing/2014/main" id="{00ED012C-C19B-3C4C-8A22-5464A70A8D08}"/>
                  </a:ext>
                </a:extLst>
              </p:cNvPr>
              <p:cNvSpPr>
                <a:spLocks/>
              </p:cNvSpPr>
              <p:nvPr/>
            </p:nvSpPr>
            <p:spPr bwMode="auto">
              <a:xfrm>
                <a:off x="13208000" y="3803651"/>
                <a:ext cx="508000" cy="568325"/>
              </a:xfrm>
              <a:custGeom>
                <a:avLst/>
                <a:gdLst>
                  <a:gd name="T0" fmla="*/ 9 w 320"/>
                  <a:gd name="T1" fmla="*/ 0 h 358"/>
                  <a:gd name="T2" fmla="*/ 81 w 320"/>
                  <a:gd name="T3" fmla="*/ 2 h 358"/>
                  <a:gd name="T4" fmla="*/ 237 w 320"/>
                  <a:gd name="T5" fmla="*/ 222 h 358"/>
                  <a:gd name="T6" fmla="*/ 244 w 320"/>
                  <a:gd name="T7" fmla="*/ 7 h 358"/>
                  <a:gd name="T8" fmla="*/ 320 w 320"/>
                  <a:gd name="T9" fmla="*/ 9 h 358"/>
                  <a:gd name="T10" fmla="*/ 311 w 320"/>
                  <a:gd name="T11" fmla="*/ 358 h 358"/>
                  <a:gd name="T12" fmla="*/ 244 w 320"/>
                  <a:gd name="T13" fmla="*/ 355 h 358"/>
                  <a:gd name="T14" fmla="*/ 81 w 320"/>
                  <a:gd name="T15" fmla="*/ 130 h 358"/>
                  <a:gd name="T16" fmla="*/ 76 w 320"/>
                  <a:gd name="T17" fmla="*/ 350 h 358"/>
                  <a:gd name="T18" fmla="*/ 0 w 320"/>
                  <a:gd name="T19" fmla="*/ 348 h 358"/>
                  <a:gd name="T20" fmla="*/ 9 w 320"/>
                  <a:gd name="T21"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358">
                    <a:moveTo>
                      <a:pt x="9" y="0"/>
                    </a:moveTo>
                    <a:lnTo>
                      <a:pt x="81" y="2"/>
                    </a:lnTo>
                    <a:lnTo>
                      <a:pt x="237" y="222"/>
                    </a:lnTo>
                    <a:lnTo>
                      <a:pt x="244" y="7"/>
                    </a:lnTo>
                    <a:lnTo>
                      <a:pt x="320" y="9"/>
                    </a:lnTo>
                    <a:lnTo>
                      <a:pt x="311" y="358"/>
                    </a:lnTo>
                    <a:lnTo>
                      <a:pt x="244" y="355"/>
                    </a:lnTo>
                    <a:lnTo>
                      <a:pt x="81" y="130"/>
                    </a:lnTo>
                    <a:lnTo>
                      <a:pt x="76" y="350"/>
                    </a:lnTo>
                    <a:lnTo>
                      <a:pt x="0" y="348"/>
                    </a:lnTo>
                    <a:lnTo>
                      <a:pt x="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96" name="Freeform 47">
                <a:extLst>
                  <a:ext uri="{FF2B5EF4-FFF2-40B4-BE49-F238E27FC236}">
                    <a16:creationId xmlns:a16="http://schemas.microsoft.com/office/drawing/2014/main" id="{15EBFE8C-3904-B340-8872-B951F9759C16}"/>
                  </a:ext>
                </a:extLst>
              </p:cNvPr>
              <p:cNvSpPr>
                <a:spLocks/>
              </p:cNvSpPr>
              <p:nvPr/>
            </p:nvSpPr>
            <p:spPr bwMode="auto">
              <a:xfrm>
                <a:off x="13798550" y="3817938"/>
                <a:ext cx="441325" cy="571500"/>
              </a:xfrm>
              <a:custGeom>
                <a:avLst/>
                <a:gdLst>
                  <a:gd name="T0" fmla="*/ 62 w 117"/>
                  <a:gd name="T1" fmla="*/ 152 h 152"/>
                  <a:gd name="T2" fmla="*/ 29 w 117"/>
                  <a:gd name="T3" fmla="*/ 145 h 152"/>
                  <a:gd name="T4" fmla="*/ 0 w 117"/>
                  <a:gd name="T5" fmla="*/ 126 h 152"/>
                  <a:gd name="T6" fmla="*/ 20 w 117"/>
                  <a:gd name="T7" fmla="*/ 104 h 152"/>
                  <a:gd name="T8" fmla="*/ 40 w 117"/>
                  <a:gd name="T9" fmla="*/ 117 h 152"/>
                  <a:gd name="T10" fmla="*/ 63 w 117"/>
                  <a:gd name="T11" fmla="*/ 123 h 152"/>
                  <a:gd name="T12" fmla="*/ 79 w 117"/>
                  <a:gd name="T13" fmla="*/ 120 h 152"/>
                  <a:gd name="T14" fmla="*/ 85 w 117"/>
                  <a:gd name="T15" fmla="*/ 110 h 152"/>
                  <a:gd name="T16" fmla="*/ 85 w 117"/>
                  <a:gd name="T17" fmla="*/ 109 h 152"/>
                  <a:gd name="T18" fmla="*/ 84 w 117"/>
                  <a:gd name="T19" fmla="*/ 104 h 152"/>
                  <a:gd name="T20" fmla="*/ 80 w 117"/>
                  <a:gd name="T21" fmla="*/ 99 h 152"/>
                  <a:gd name="T22" fmla="*/ 71 w 117"/>
                  <a:gd name="T23" fmla="*/ 95 h 152"/>
                  <a:gd name="T24" fmla="*/ 56 w 117"/>
                  <a:gd name="T25" fmla="*/ 90 h 152"/>
                  <a:gd name="T26" fmla="*/ 36 w 117"/>
                  <a:gd name="T27" fmla="*/ 83 h 152"/>
                  <a:gd name="T28" fmla="*/ 20 w 117"/>
                  <a:gd name="T29" fmla="*/ 74 h 152"/>
                  <a:gd name="T30" fmla="*/ 11 w 117"/>
                  <a:gd name="T31" fmla="*/ 62 h 152"/>
                  <a:gd name="T32" fmla="*/ 8 w 117"/>
                  <a:gd name="T33" fmla="*/ 43 h 152"/>
                  <a:gd name="T34" fmla="*/ 8 w 117"/>
                  <a:gd name="T35" fmla="*/ 43 h 152"/>
                  <a:gd name="T36" fmla="*/ 12 w 117"/>
                  <a:gd name="T37" fmla="*/ 25 h 152"/>
                  <a:gd name="T38" fmla="*/ 23 w 117"/>
                  <a:gd name="T39" fmla="*/ 11 h 152"/>
                  <a:gd name="T40" fmla="*/ 40 w 117"/>
                  <a:gd name="T41" fmla="*/ 2 h 152"/>
                  <a:gd name="T42" fmla="*/ 61 w 117"/>
                  <a:gd name="T43" fmla="*/ 0 h 152"/>
                  <a:gd name="T44" fmla="*/ 90 w 117"/>
                  <a:gd name="T45" fmla="*/ 5 h 152"/>
                  <a:gd name="T46" fmla="*/ 115 w 117"/>
                  <a:gd name="T47" fmla="*/ 20 h 152"/>
                  <a:gd name="T48" fmla="*/ 97 w 117"/>
                  <a:gd name="T49" fmla="*/ 44 h 152"/>
                  <a:gd name="T50" fmla="*/ 78 w 117"/>
                  <a:gd name="T51" fmla="*/ 33 h 152"/>
                  <a:gd name="T52" fmla="*/ 59 w 117"/>
                  <a:gd name="T53" fmla="*/ 28 h 152"/>
                  <a:gd name="T54" fmla="*/ 45 w 117"/>
                  <a:gd name="T55" fmla="*/ 32 h 152"/>
                  <a:gd name="T56" fmla="*/ 40 w 117"/>
                  <a:gd name="T57" fmla="*/ 41 h 152"/>
                  <a:gd name="T58" fmla="*/ 40 w 117"/>
                  <a:gd name="T59" fmla="*/ 41 h 152"/>
                  <a:gd name="T60" fmla="*/ 41 w 117"/>
                  <a:gd name="T61" fmla="*/ 47 h 152"/>
                  <a:gd name="T62" fmla="*/ 46 w 117"/>
                  <a:gd name="T63" fmla="*/ 52 h 152"/>
                  <a:gd name="T64" fmla="*/ 56 w 117"/>
                  <a:gd name="T65" fmla="*/ 57 h 152"/>
                  <a:gd name="T66" fmla="*/ 71 w 117"/>
                  <a:gd name="T67" fmla="*/ 61 h 152"/>
                  <a:gd name="T68" fmla="*/ 91 w 117"/>
                  <a:gd name="T69" fmla="*/ 69 h 152"/>
                  <a:gd name="T70" fmla="*/ 106 w 117"/>
                  <a:gd name="T71" fmla="*/ 78 h 152"/>
                  <a:gd name="T72" fmla="*/ 114 w 117"/>
                  <a:gd name="T73" fmla="*/ 90 h 152"/>
                  <a:gd name="T74" fmla="*/ 117 w 117"/>
                  <a:gd name="T75" fmla="*/ 107 h 152"/>
                  <a:gd name="T76" fmla="*/ 117 w 117"/>
                  <a:gd name="T77" fmla="*/ 107 h 152"/>
                  <a:gd name="T78" fmla="*/ 112 w 117"/>
                  <a:gd name="T79" fmla="*/ 127 h 152"/>
                  <a:gd name="T80" fmla="*/ 101 w 117"/>
                  <a:gd name="T81" fmla="*/ 141 h 152"/>
                  <a:gd name="T82" fmla="*/ 84 w 117"/>
                  <a:gd name="T83" fmla="*/ 149 h 152"/>
                  <a:gd name="T84" fmla="*/ 62 w 117"/>
                  <a:gd name="T8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 h="152">
                    <a:moveTo>
                      <a:pt x="62" y="152"/>
                    </a:moveTo>
                    <a:cubicBezTo>
                      <a:pt x="51" y="151"/>
                      <a:pt x="40" y="149"/>
                      <a:pt x="29" y="145"/>
                    </a:cubicBezTo>
                    <a:cubicBezTo>
                      <a:pt x="18" y="141"/>
                      <a:pt x="9" y="135"/>
                      <a:pt x="0" y="126"/>
                    </a:cubicBezTo>
                    <a:cubicBezTo>
                      <a:pt x="20" y="104"/>
                      <a:pt x="20" y="104"/>
                      <a:pt x="20" y="104"/>
                    </a:cubicBezTo>
                    <a:cubicBezTo>
                      <a:pt x="26" y="110"/>
                      <a:pt x="33" y="114"/>
                      <a:pt x="40" y="117"/>
                    </a:cubicBezTo>
                    <a:cubicBezTo>
                      <a:pt x="47" y="121"/>
                      <a:pt x="55" y="123"/>
                      <a:pt x="63" y="123"/>
                    </a:cubicBezTo>
                    <a:cubicBezTo>
                      <a:pt x="70" y="123"/>
                      <a:pt x="75" y="122"/>
                      <a:pt x="79" y="120"/>
                    </a:cubicBezTo>
                    <a:cubicBezTo>
                      <a:pt x="83" y="117"/>
                      <a:pt x="85" y="114"/>
                      <a:pt x="85" y="110"/>
                    </a:cubicBezTo>
                    <a:cubicBezTo>
                      <a:pt x="85" y="109"/>
                      <a:pt x="85" y="109"/>
                      <a:pt x="85" y="109"/>
                    </a:cubicBezTo>
                    <a:cubicBezTo>
                      <a:pt x="85" y="107"/>
                      <a:pt x="85" y="105"/>
                      <a:pt x="84" y="104"/>
                    </a:cubicBezTo>
                    <a:cubicBezTo>
                      <a:pt x="83" y="102"/>
                      <a:pt x="82" y="100"/>
                      <a:pt x="80" y="99"/>
                    </a:cubicBezTo>
                    <a:cubicBezTo>
                      <a:pt x="77" y="98"/>
                      <a:pt x="74" y="96"/>
                      <a:pt x="71" y="95"/>
                    </a:cubicBezTo>
                    <a:cubicBezTo>
                      <a:pt x="67" y="93"/>
                      <a:pt x="62" y="91"/>
                      <a:pt x="56" y="90"/>
                    </a:cubicBezTo>
                    <a:cubicBezTo>
                      <a:pt x="48" y="88"/>
                      <a:pt x="42" y="85"/>
                      <a:pt x="36" y="83"/>
                    </a:cubicBezTo>
                    <a:cubicBezTo>
                      <a:pt x="30" y="81"/>
                      <a:pt x="24" y="78"/>
                      <a:pt x="20" y="74"/>
                    </a:cubicBezTo>
                    <a:cubicBezTo>
                      <a:pt x="16" y="71"/>
                      <a:pt x="13" y="67"/>
                      <a:pt x="11" y="62"/>
                    </a:cubicBezTo>
                    <a:cubicBezTo>
                      <a:pt x="9" y="57"/>
                      <a:pt x="8" y="51"/>
                      <a:pt x="8" y="43"/>
                    </a:cubicBezTo>
                    <a:cubicBezTo>
                      <a:pt x="8" y="43"/>
                      <a:pt x="8" y="43"/>
                      <a:pt x="8" y="43"/>
                    </a:cubicBezTo>
                    <a:cubicBezTo>
                      <a:pt x="8" y="36"/>
                      <a:pt x="10" y="30"/>
                      <a:pt x="12" y="25"/>
                    </a:cubicBezTo>
                    <a:cubicBezTo>
                      <a:pt x="15" y="19"/>
                      <a:pt x="18" y="15"/>
                      <a:pt x="23" y="11"/>
                    </a:cubicBezTo>
                    <a:cubicBezTo>
                      <a:pt x="28" y="7"/>
                      <a:pt x="33" y="4"/>
                      <a:pt x="40" y="2"/>
                    </a:cubicBezTo>
                    <a:cubicBezTo>
                      <a:pt x="46" y="0"/>
                      <a:pt x="53" y="0"/>
                      <a:pt x="61" y="0"/>
                    </a:cubicBezTo>
                    <a:cubicBezTo>
                      <a:pt x="71" y="0"/>
                      <a:pt x="81" y="2"/>
                      <a:pt x="90" y="5"/>
                    </a:cubicBezTo>
                    <a:cubicBezTo>
                      <a:pt x="99" y="9"/>
                      <a:pt x="107" y="14"/>
                      <a:pt x="115" y="20"/>
                    </a:cubicBezTo>
                    <a:cubicBezTo>
                      <a:pt x="97" y="44"/>
                      <a:pt x="97" y="44"/>
                      <a:pt x="97" y="44"/>
                    </a:cubicBezTo>
                    <a:cubicBezTo>
                      <a:pt x="91" y="39"/>
                      <a:pt x="84" y="36"/>
                      <a:pt x="78" y="33"/>
                    </a:cubicBezTo>
                    <a:cubicBezTo>
                      <a:pt x="72" y="30"/>
                      <a:pt x="66" y="29"/>
                      <a:pt x="59" y="28"/>
                    </a:cubicBezTo>
                    <a:cubicBezTo>
                      <a:pt x="53" y="28"/>
                      <a:pt x="48" y="29"/>
                      <a:pt x="45" y="32"/>
                    </a:cubicBezTo>
                    <a:cubicBezTo>
                      <a:pt x="42" y="34"/>
                      <a:pt x="40" y="37"/>
                      <a:pt x="40" y="41"/>
                    </a:cubicBezTo>
                    <a:cubicBezTo>
                      <a:pt x="40" y="41"/>
                      <a:pt x="40" y="41"/>
                      <a:pt x="40" y="41"/>
                    </a:cubicBezTo>
                    <a:cubicBezTo>
                      <a:pt x="40" y="44"/>
                      <a:pt x="40" y="46"/>
                      <a:pt x="41" y="47"/>
                    </a:cubicBezTo>
                    <a:cubicBezTo>
                      <a:pt x="42" y="49"/>
                      <a:pt x="44" y="51"/>
                      <a:pt x="46" y="52"/>
                    </a:cubicBezTo>
                    <a:cubicBezTo>
                      <a:pt x="48" y="54"/>
                      <a:pt x="52" y="55"/>
                      <a:pt x="56" y="57"/>
                    </a:cubicBezTo>
                    <a:cubicBezTo>
                      <a:pt x="60" y="58"/>
                      <a:pt x="65" y="60"/>
                      <a:pt x="71" y="61"/>
                    </a:cubicBezTo>
                    <a:cubicBezTo>
                      <a:pt x="79" y="64"/>
                      <a:pt x="85" y="66"/>
                      <a:pt x="91" y="69"/>
                    </a:cubicBezTo>
                    <a:cubicBezTo>
                      <a:pt x="97" y="71"/>
                      <a:pt x="102" y="74"/>
                      <a:pt x="106" y="78"/>
                    </a:cubicBezTo>
                    <a:cubicBezTo>
                      <a:pt x="110" y="81"/>
                      <a:pt x="112" y="86"/>
                      <a:pt x="114" y="90"/>
                    </a:cubicBezTo>
                    <a:cubicBezTo>
                      <a:pt x="116" y="95"/>
                      <a:pt x="117" y="101"/>
                      <a:pt x="117" y="107"/>
                    </a:cubicBezTo>
                    <a:cubicBezTo>
                      <a:pt x="117" y="107"/>
                      <a:pt x="117" y="107"/>
                      <a:pt x="117" y="107"/>
                    </a:cubicBezTo>
                    <a:cubicBezTo>
                      <a:pt x="117" y="115"/>
                      <a:pt x="115" y="121"/>
                      <a:pt x="112" y="127"/>
                    </a:cubicBezTo>
                    <a:cubicBezTo>
                      <a:pt x="110" y="132"/>
                      <a:pt x="106" y="137"/>
                      <a:pt x="101" y="141"/>
                    </a:cubicBezTo>
                    <a:cubicBezTo>
                      <a:pt x="96" y="145"/>
                      <a:pt x="90" y="147"/>
                      <a:pt x="84" y="149"/>
                    </a:cubicBezTo>
                    <a:cubicBezTo>
                      <a:pt x="77" y="151"/>
                      <a:pt x="70" y="152"/>
                      <a:pt x="62" y="15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97" name="Freeform 48">
                <a:extLst>
                  <a:ext uri="{FF2B5EF4-FFF2-40B4-BE49-F238E27FC236}">
                    <a16:creationId xmlns:a16="http://schemas.microsoft.com/office/drawing/2014/main" id="{35B45E17-3698-424B-B18E-537241CB6612}"/>
                  </a:ext>
                </a:extLst>
              </p:cNvPr>
              <p:cNvSpPr>
                <a:spLocks/>
              </p:cNvSpPr>
              <p:nvPr/>
            </p:nvSpPr>
            <p:spPr bwMode="auto">
              <a:xfrm>
                <a:off x="14298613" y="3833813"/>
                <a:ext cx="539750" cy="568325"/>
              </a:xfrm>
              <a:custGeom>
                <a:avLst/>
                <a:gdLst>
                  <a:gd name="T0" fmla="*/ 126 w 340"/>
                  <a:gd name="T1" fmla="*/ 175 h 358"/>
                  <a:gd name="T2" fmla="*/ 15 w 340"/>
                  <a:gd name="T3" fmla="*/ 0 h 358"/>
                  <a:gd name="T4" fmla="*/ 105 w 340"/>
                  <a:gd name="T5" fmla="*/ 2 h 358"/>
                  <a:gd name="T6" fmla="*/ 176 w 340"/>
                  <a:gd name="T7" fmla="*/ 118 h 358"/>
                  <a:gd name="T8" fmla="*/ 252 w 340"/>
                  <a:gd name="T9" fmla="*/ 7 h 358"/>
                  <a:gd name="T10" fmla="*/ 340 w 340"/>
                  <a:gd name="T11" fmla="*/ 9 h 358"/>
                  <a:gd name="T12" fmla="*/ 219 w 340"/>
                  <a:gd name="T13" fmla="*/ 177 h 358"/>
                  <a:gd name="T14" fmla="*/ 335 w 340"/>
                  <a:gd name="T15" fmla="*/ 358 h 358"/>
                  <a:gd name="T16" fmla="*/ 245 w 340"/>
                  <a:gd name="T17" fmla="*/ 355 h 358"/>
                  <a:gd name="T18" fmla="*/ 169 w 340"/>
                  <a:gd name="T19" fmla="*/ 234 h 358"/>
                  <a:gd name="T20" fmla="*/ 88 w 340"/>
                  <a:gd name="T21" fmla="*/ 350 h 358"/>
                  <a:gd name="T22" fmla="*/ 0 w 340"/>
                  <a:gd name="T23" fmla="*/ 348 h 358"/>
                  <a:gd name="T24" fmla="*/ 126 w 340"/>
                  <a:gd name="T25" fmla="*/ 17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58">
                    <a:moveTo>
                      <a:pt x="126" y="175"/>
                    </a:moveTo>
                    <a:lnTo>
                      <a:pt x="15" y="0"/>
                    </a:lnTo>
                    <a:lnTo>
                      <a:pt x="105" y="2"/>
                    </a:lnTo>
                    <a:lnTo>
                      <a:pt x="176" y="118"/>
                    </a:lnTo>
                    <a:lnTo>
                      <a:pt x="252" y="7"/>
                    </a:lnTo>
                    <a:lnTo>
                      <a:pt x="340" y="9"/>
                    </a:lnTo>
                    <a:lnTo>
                      <a:pt x="219" y="177"/>
                    </a:lnTo>
                    <a:lnTo>
                      <a:pt x="335" y="358"/>
                    </a:lnTo>
                    <a:lnTo>
                      <a:pt x="245" y="355"/>
                    </a:lnTo>
                    <a:lnTo>
                      <a:pt x="169" y="234"/>
                    </a:lnTo>
                    <a:lnTo>
                      <a:pt x="88" y="350"/>
                    </a:lnTo>
                    <a:lnTo>
                      <a:pt x="0" y="348"/>
                    </a:lnTo>
                    <a:lnTo>
                      <a:pt x="126" y="17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cxnSp>
          <p:nvCxnSpPr>
            <p:cNvPr id="252" name="Straight Connector 251">
              <a:extLst>
                <a:ext uri="{FF2B5EF4-FFF2-40B4-BE49-F238E27FC236}">
                  <a16:creationId xmlns:a16="http://schemas.microsoft.com/office/drawing/2014/main" id="{590B126D-0B04-EC4B-8009-D0B779746D7A}"/>
                </a:ext>
              </a:extLst>
            </p:cNvPr>
            <p:cNvCxnSpPr/>
            <p:nvPr/>
          </p:nvCxnSpPr>
          <p:spPr>
            <a:xfrm flipH="1">
              <a:off x="2441236" y="1844952"/>
              <a:ext cx="491523" cy="25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3" name="Group 252">
              <a:extLst>
                <a:ext uri="{FF2B5EF4-FFF2-40B4-BE49-F238E27FC236}">
                  <a16:creationId xmlns:a16="http://schemas.microsoft.com/office/drawing/2014/main" id="{DABF9CC8-32F0-8140-B07A-FED678CFC9B1}"/>
                </a:ext>
              </a:extLst>
            </p:cNvPr>
            <p:cNvGrpSpPr>
              <a:grpSpLocks noChangeAspect="1"/>
            </p:cNvGrpSpPr>
            <p:nvPr/>
          </p:nvGrpSpPr>
          <p:grpSpPr>
            <a:xfrm>
              <a:off x="2219039" y="1632978"/>
              <a:ext cx="340449" cy="340067"/>
              <a:chOff x="12871451" y="892175"/>
              <a:chExt cx="5653088" cy="5646738"/>
            </a:xfrm>
          </p:grpSpPr>
          <p:sp>
            <p:nvSpPr>
              <p:cNvPr id="283" name="Freeform 52">
                <a:extLst>
                  <a:ext uri="{FF2B5EF4-FFF2-40B4-BE49-F238E27FC236}">
                    <a16:creationId xmlns:a16="http://schemas.microsoft.com/office/drawing/2014/main" id="{3B964F23-2363-D24F-95D2-B3298C6D9376}"/>
                  </a:ext>
                </a:extLst>
              </p:cNvPr>
              <p:cNvSpPr>
                <a:spLocks/>
              </p:cNvSpPr>
              <p:nvPr/>
            </p:nvSpPr>
            <p:spPr bwMode="auto">
              <a:xfrm>
                <a:off x="12871451" y="892175"/>
                <a:ext cx="5653088" cy="5646738"/>
              </a:xfrm>
              <a:custGeom>
                <a:avLst/>
                <a:gdLst>
                  <a:gd name="T0" fmla="*/ 1304 w 1504"/>
                  <a:gd name="T1" fmla="*/ 205 h 1503"/>
                  <a:gd name="T2" fmla="*/ 813 w 1504"/>
                  <a:gd name="T3" fmla="*/ 0 h 1503"/>
                  <a:gd name="T4" fmla="*/ 326 w 1504"/>
                  <a:gd name="T5" fmla="*/ 201 h 1503"/>
                  <a:gd name="T6" fmla="*/ 326 w 1504"/>
                  <a:gd name="T7" fmla="*/ 200 h 1503"/>
                  <a:gd name="T8" fmla="*/ 201 w 1504"/>
                  <a:gd name="T9" fmla="*/ 325 h 1503"/>
                  <a:gd name="T10" fmla="*/ 201 w 1504"/>
                  <a:gd name="T11" fmla="*/ 326 h 1503"/>
                  <a:gd name="T12" fmla="*/ 0 w 1504"/>
                  <a:gd name="T13" fmla="*/ 813 h 1503"/>
                  <a:gd name="T14" fmla="*/ 205 w 1504"/>
                  <a:gd name="T15" fmla="*/ 1303 h 1503"/>
                  <a:gd name="T16" fmla="*/ 691 w 1504"/>
                  <a:gd name="T17" fmla="*/ 1503 h 1503"/>
                  <a:gd name="T18" fmla="*/ 1184 w 1504"/>
                  <a:gd name="T19" fmla="*/ 1296 h 1503"/>
                  <a:gd name="T20" fmla="*/ 1327 w 1504"/>
                  <a:gd name="T21" fmla="*/ 1151 h 1503"/>
                  <a:gd name="T22" fmla="*/ 1504 w 1504"/>
                  <a:gd name="T23" fmla="*/ 691 h 1503"/>
                  <a:gd name="T24" fmla="*/ 1304 w 1504"/>
                  <a:gd name="T25" fmla="*/ 205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4" h="1503">
                    <a:moveTo>
                      <a:pt x="1304" y="205"/>
                    </a:moveTo>
                    <a:cubicBezTo>
                      <a:pt x="1178" y="79"/>
                      <a:pt x="1005" y="0"/>
                      <a:pt x="813" y="0"/>
                    </a:cubicBez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330" y="1427"/>
                      <a:pt x="502" y="1503"/>
                      <a:pt x="691" y="1503"/>
                    </a:cubicBezTo>
                    <a:cubicBezTo>
                      <a:pt x="884" y="1503"/>
                      <a:pt x="1059" y="1424"/>
                      <a:pt x="1184" y="1296"/>
                    </a:cubicBezTo>
                    <a:cubicBezTo>
                      <a:pt x="1327" y="1151"/>
                      <a:pt x="1327" y="1151"/>
                      <a:pt x="1327" y="1151"/>
                    </a:cubicBezTo>
                    <a:cubicBezTo>
                      <a:pt x="1436" y="1029"/>
                      <a:pt x="1504" y="868"/>
                      <a:pt x="1504" y="691"/>
                    </a:cubicBezTo>
                    <a:cubicBezTo>
                      <a:pt x="1504" y="501"/>
                      <a:pt x="1427" y="330"/>
                      <a:pt x="1304" y="205"/>
                    </a:cubicBezTo>
                    <a:close/>
                  </a:path>
                </a:pathLst>
              </a:custGeom>
              <a:solidFill>
                <a:srgbClr val="1A6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84" name="Freeform 53">
                <a:extLst>
                  <a:ext uri="{FF2B5EF4-FFF2-40B4-BE49-F238E27FC236}">
                    <a16:creationId xmlns:a16="http://schemas.microsoft.com/office/drawing/2014/main" id="{E3CE0103-8CDC-C548-B5C0-F85B5A52B53F}"/>
                  </a:ext>
                </a:extLst>
              </p:cNvPr>
              <p:cNvSpPr>
                <a:spLocks/>
              </p:cNvSpPr>
              <p:nvPr/>
            </p:nvSpPr>
            <p:spPr bwMode="auto">
              <a:xfrm>
                <a:off x="12871451" y="892175"/>
                <a:ext cx="4900613" cy="4895850"/>
              </a:xfrm>
              <a:custGeom>
                <a:avLst/>
                <a:gdLst>
                  <a:gd name="T0" fmla="*/ 813 w 1304"/>
                  <a:gd name="T1" fmla="*/ 0 h 1303"/>
                  <a:gd name="T2" fmla="*/ 326 w 1304"/>
                  <a:gd name="T3" fmla="*/ 201 h 1303"/>
                  <a:gd name="T4" fmla="*/ 326 w 1304"/>
                  <a:gd name="T5" fmla="*/ 200 h 1303"/>
                  <a:gd name="T6" fmla="*/ 201 w 1304"/>
                  <a:gd name="T7" fmla="*/ 325 h 1303"/>
                  <a:gd name="T8" fmla="*/ 201 w 1304"/>
                  <a:gd name="T9" fmla="*/ 326 h 1303"/>
                  <a:gd name="T10" fmla="*/ 0 w 1304"/>
                  <a:gd name="T11" fmla="*/ 813 h 1303"/>
                  <a:gd name="T12" fmla="*/ 205 w 1304"/>
                  <a:gd name="T13" fmla="*/ 1303 h 1303"/>
                  <a:gd name="T14" fmla="*/ 1304 w 1304"/>
                  <a:gd name="T15" fmla="*/ 205 h 1303"/>
                  <a:gd name="T16" fmla="*/ 813 w 1304"/>
                  <a:gd name="T17" fmla="*/ 0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4" h="1303">
                    <a:moveTo>
                      <a:pt x="813" y="0"/>
                    </a:move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1304" y="205"/>
                      <a:pt x="1304" y="205"/>
                      <a:pt x="1304" y="205"/>
                    </a:cubicBezTo>
                    <a:cubicBezTo>
                      <a:pt x="1178" y="79"/>
                      <a:pt x="1005" y="0"/>
                      <a:pt x="813" y="0"/>
                    </a:cubicBezTo>
                    <a:close/>
                  </a:path>
                </a:pathLst>
              </a:custGeom>
              <a:solidFill>
                <a:srgbClr val="2878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85" name="Freeform 54">
                <a:extLst>
                  <a:ext uri="{FF2B5EF4-FFF2-40B4-BE49-F238E27FC236}">
                    <a16:creationId xmlns:a16="http://schemas.microsoft.com/office/drawing/2014/main" id="{52D65035-1C16-984E-8B1A-868CC4DF6C36}"/>
                  </a:ext>
                </a:extLst>
              </p:cNvPr>
              <p:cNvSpPr>
                <a:spLocks/>
              </p:cNvSpPr>
              <p:nvPr/>
            </p:nvSpPr>
            <p:spPr bwMode="auto">
              <a:xfrm>
                <a:off x="13642976" y="1662113"/>
                <a:ext cx="4881563" cy="4876800"/>
              </a:xfrm>
              <a:custGeom>
                <a:avLst/>
                <a:gdLst>
                  <a:gd name="T0" fmla="*/ 0 w 1299"/>
                  <a:gd name="T1" fmla="*/ 1098 h 1298"/>
                  <a:gd name="T2" fmla="*/ 486 w 1299"/>
                  <a:gd name="T3" fmla="*/ 1298 h 1298"/>
                  <a:gd name="T4" fmla="*/ 979 w 1299"/>
                  <a:gd name="T5" fmla="*/ 1091 h 1298"/>
                  <a:gd name="T6" fmla="*/ 1122 w 1299"/>
                  <a:gd name="T7" fmla="*/ 946 h 1298"/>
                  <a:gd name="T8" fmla="*/ 1285 w 1299"/>
                  <a:gd name="T9" fmla="*/ 620 h 1298"/>
                  <a:gd name="T10" fmla="*/ 1299 w 1299"/>
                  <a:gd name="T11" fmla="*/ 486 h 1298"/>
                  <a:gd name="T12" fmla="*/ 1099 w 1299"/>
                  <a:gd name="T13" fmla="*/ 0 h 1298"/>
                  <a:gd name="T14" fmla="*/ 0 w 1299"/>
                  <a:gd name="T15" fmla="*/ 1098 h 1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9" h="1298">
                    <a:moveTo>
                      <a:pt x="0" y="1098"/>
                    </a:moveTo>
                    <a:cubicBezTo>
                      <a:pt x="125" y="1222"/>
                      <a:pt x="297" y="1298"/>
                      <a:pt x="486" y="1298"/>
                    </a:cubicBezTo>
                    <a:cubicBezTo>
                      <a:pt x="679" y="1298"/>
                      <a:pt x="854" y="1219"/>
                      <a:pt x="979" y="1091"/>
                    </a:cubicBezTo>
                    <a:cubicBezTo>
                      <a:pt x="1122" y="946"/>
                      <a:pt x="1122" y="946"/>
                      <a:pt x="1122" y="946"/>
                    </a:cubicBezTo>
                    <a:cubicBezTo>
                      <a:pt x="1203" y="856"/>
                      <a:pt x="1261" y="744"/>
                      <a:pt x="1285" y="620"/>
                    </a:cubicBezTo>
                    <a:cubicBezTo>
                      <a:pt x="1294" y="577"/>
                      <a:pt x="1299" y="532"/>
                      <a:pt x="1299" y="486"/>
                    </a:cubicBezTo>
                    <a:cubicBezTo>
                      <a:pt x="1299" y="296"/>
                      <a:pt x="1222" y="125"/>
                      <a:pt x="1099" y="0"/>
                    </a:cubicBezTo>
                    <a:lnTo>
                      <a:pt x="0" y="1098"/>
                    </a:lnTo>
                    <a:close/>
                  </a:path>
                </a:pathLst>
              </a:custGeom>
              <a:solidFill>
                <a:srgbClr val="14558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86" name="Freeform 55">
                <a:extLst>
                  <a:ext uri="{FF2B5EF4-FFF2-40B4-BE49-F238E27FC236}">
                    <a16:creationId xmlns:a16="http://schemas.microsoft.com/office/drawing/2014/main" id="{BE7E1A9A-7423-C840-8387-0B43F5395E2A}"/>
                  </a:ext>
                </a:extLst>
              </p:cNvPr>
              <p:cNvSpPr>
                <a:spLocks/>
              </p:cNvSpPr>
              <p:nvPr/>
            </p:nvSpPr>
            <p:spPr bwMode="auto">
              <a:xfrm>
                <a:off x="12871451" y="1350966"/>
                <a:ext cx="5194297" cy="5187947"/>
              </a:xfrm>
              <a:custGeom>
                <a:avLst/>
                <a:gdLst>
                  <a:gd name="T0" fmla="*/ 1382 w 1382"/>
                  <a:gd name="T1" fmla="*/ 691 h 1381"/>
                  <a:gd name="T2" fmla="*/ 808 w 1382"/>
                  <a:gd name="T3" fmla="*/ 1372 h 1381"/>
                  <a:gd name="T4" fmla="*/ 691 w 1382"/>
                  <a:gd name="T5" fmla="*/ 1381 h 1381"/>
                  <a:gd name="T6" fmla="*/ 0 w 1382"/>
                  <a:gd name="T7" fmla="*/ 691 h 1381"/>
                  <a:gd name="T8" fmla="*/ 691 w 1382"/>
                  <a:gd name="T9" fmla="*/ 0 h 1381"/>
                  <a:gd name="T10" fmla="*/ 1382 w 1382"/>
                  <a:gd name="T11" fmla="*/ 691 h 1381"/>
                </a:gdLst>
                <a:ahLst/>
                <a:cxnLst>
                  <a:cxn ang="0">
                    <a:pos x="T0" y="T1"/>
                  </a:cxn>
                  <a:cxn ang="0">
                    <a:pos x="T2" y="T3"/>
                  </a:cxn>
                  <a:cxn ang="0">
                    <a:pos x="T4" y="T5"/>
                  </a:cxn>
                  <a:cxn ang="0">
                    <a:pos x="T6" y="T7"/>
                  </a:cxn>
                  <a:cxn ang="0">
                    <a:pos x="T8" y="T9"/>
                  </a:cxn>
                  <a:cxn ang="0">
                    <a:pos x="T10" y="T11"/>
                  </a:cxn>
                </a:cxnLst>
                <a:rect l="0" t="0" r="r" b="b"/>
                <a:pathLst>
                  <a:path w="1382" h="1381">
                    <a:moveTo>
                      <a:pt x="1382" y="691"/>
                    </a:moveTo>
                    <a:cubicBezTo>
                      <a:pt x="1382" y="1032"/>
                      <a:pt x="1134" y="1316"/>
                      <a:pt x="808" y="1372"/>
                    </a:cubicBezTo>
                    <a:cubicBezTo>
                      <a:pt x="770" y="1378"/>
                      <a:pt x="731" y="1381"/>
                      <a:pt x="691" y="1381"/>
                    </a:cubicBezTo>
                    <a:cubicBezTo>
                      <a:pt x="310" y="1381"/>
                      <a:pt x="0" y="1072"/>
                      <a:pt x="0" y="691"/>
                    </a:cubicBezTo>
                    <a:cubicBezTo>
                      <a:pt x="0" y="309"/>
                      <a:pt x="310" y="0"/>
                      <a:pt x="691" y="0"/>
                    </a:cubicBezTo>
                    <a:cubicBezTo>
                      <a:pt x="1072" y="0"/>
                      <a:pt x="1382" y="309"/>
                      <a:pt x="1382" y="691"/>
                    </a:cubicBezTo>
                    <a:close/>
                  </a:path>
                </a:pathLst>
              </a:custGeom>
              <a:solidFill>
                <a:srgbClr val="1A6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87" name="Freeform 56">
                <a:extLst>
                  <a:ext uri="{FF2B5EF4-FFF2-40B4-BE49-F238E27FC236}">
                    <a16:creationId xmlns:a16="http://schemas.microsoft.com/office/drawing/2014/main" id="{930224A8-F43B-1744-8D80-7A50483B5397}"/>
                  </a:ext>
                </a:extLst>
              </p:cNvPr>
              <p:cNvSpPr>
                <a:spLocks/>
              </p:cNvSpPr>
              <p:nvPr/>
            </p:nvSpPr>
            <p:spPr bwMode="auto">
              <a:xfrm>
                <a:off x="14781213" y="1992313"/>
                <a:ext cx="1376363" cy="1555750"/>
              </a:xfrm>
              <a:custGeom>
                <a:avLst/>
                <a:gdLst>
                  <a:gd name="T0" fmla="*/ 289 w 867"/>
                  <a:gd name="T1" fmla="*/ 980 h 980"/>
                  <a:gd name="T2" fmla="*/ 289 w 867"/>
                  <a:gd name="T3" fmla="*/ 433 h 980"/>
                  <a:gd name="T4" fmla="*/ 0 w 867"/>
                  <a:gd name="T5" fmla="*/ 433 h 980"/>
                  <a:gd name="T6" fmla="*/ 433 w 867"/>
                  <a:gd name="T7" fmla="*/ 0 h 980"/>
                  <a:gd name="T8" fmla="*/ 867 w 867"/>
                  <a:gd name="T9" fmla="*/ 433 h 980"/>
                  <a:gd name="T10" fmla="*/ 578 w 867"/>
                  <a:gd name="T11" fmla="*/ 433 h 980"/>
                  <a:gd name="T12" fmla="*/ 578 w 867"/>
                  <a:gd name="T13" fmla="*/ 980 h 980"/>
                  <a:gd name="T14" fmla="*/ 289 w 867"/>
                  <a:gd name="T15" fmla="*/ 980 h 9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80">
                    <a:moveTo>
                      <a:pt x="289" y="980"/>
                    </a:moveTo>
                    <a:lnTo>
                      <a:pt x="289" y="433"/>
                    </a:lnTo>
                    <a:lnTo>
                      <a:pt x="0" y="433"/>
                    </a:lnTo>
                    <a:lnTo>
                      <a:pt x="433" y="0"/>
                    </a:lnTo>
                    <a:lnTo>
                      <a:pt x="867" y="433"/>
                    </a:lnTo>
                    <a:lnTo>
                      <a:pt x="578" y="433"/>
                    </a:lnTo>
                    <a:lnTo>
                      <a:pt x="578" y="980"/>
                    </a:lnTo>
                    <a:lnTo>
                      <a:pt x="289" y="9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88" name="Freeform 57">
                <a:extLst>
                  <a:ext uri="{FF2B5EF4-FFF2-40B4-BE49-F238E27FC236}">
                    <a16:creationId xmlns:a16="http://schemas.microsoft.com/office/drawing/2014/main" id="{94B4B3AF-6400-D143-8C9C-3A19E6CF4634}"/>
                  </a:ext>
                </a:extLst>
              </p:cNvPr>
              <p:cNvSpPr>
                <a:spLocks/>
              </p:cNvSpPr>
              <p:nvPr/>
            </p:nvSpPr>
            <p:spPr bwMode="auto">
              <a:xfrm>
                <a:off x="14781213" y="4344988"/>
                <a:ext cx="1376363" cy="1550988"/>
              </a:xfrm>
              <a:custGeom>
                <a:avLst/>
                <a:gdLst>
                  <a:gd name="T0" fmla="*/ 0 w 867"/>
                  <a:gd name="T1" fmla="*/ 544 h 977"/>
                  <a:gd name="T2" fmla="*/ 289 w 867"/>
                  <a:gd name="T3" fmla="*/ 544 h 977"/>
                  <a:gd name="T4" fmla="*/ 289 w 867"/>
                  <a:gd name="T5" fmla="*/ 0 h 977"/>
                  <a:gd name="T6" fmla="*/ 578 w 867"/>
                  <a:gd name="T7" fmla="*/ 0 h 977"/>
                  <a:gd name="T8" fmla="*/ 578 w 867"/>
                  <a:gd name="T9" fmla="*/ 544 h 977"/>
                  <a:gd name="T10" fmla="*/ 867 w 867"/>
                  <a:gd name="T11" fmla="*/ 544 h 977"/>
                  <a:gd name="T12" fmla="*/ 433 w 867"/>
                  <a:gd name="T13" fmla="*/ 977 h 977"/>
                  <a:gd name="T14" fmla="*/ 0 w 867"/>
                  <a:gd name="T15" fmla="*/ 544 h 9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77">
                    <a:moveTo>
                      <a:pt x="0" y="544"/>
                    </a:moveTo>
                    <a:lnTo>
                      <a:pt x="289" y="544"/>
                    </a:lnTo>
                    <a:lnTo>
                      <a:pt x="289" y="0"/>
                    </a:lnTo>
                    <a:lnTo>
                      <a:pt x="578" y="0"/>
                    </a:lnTo>
                    <a:lnTo>
                      <a:pt x="578" y="544"/>
                    </a:lnTo>
                    <a:lnTo>
                      <a:pt x="867" y="544"/>
                    </a:lnTo>
                    <a:lnTo>
                      <a:pt x="433" y="977"/>
                    </a:lnTo>
                    <a:lnTo>
                      <a:pt x="0" y="54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89" name="Freeform 58">
                <a:extLst>
                  <a:ext uri="{FF2B5EF4-FFF2-40B4-BE49-F238E27FC236}">
                    <a16:creationId xmlns:a16="http://schemas.microsoft.com/office/drawing/2014/main" id="{7C5A300B-DC3C-FF4B-A01B-62AB14810E81}"/>
                  </a:ext>
                </a:extLst>
              </p:cNvPr>
              <p:cNvSpPr>
                <a:spLocks/>
              </p:cNvSpPr>
              <p:nvPr/>
            </p:nvSpPr>
            <p:spPr bwMode="auto">
              <a:xfrm>
                <a:off x="13555663" y="3259138"/>
                <a:ext cx="1552575" cy="1374775"/>
              </a:xfrm>
              <a:custGeom>
                <a:avLst/>
                <a:gdLst>
                  <a:gd name="T0" fmla="*/ 545 w 978"/>
                  <a:gd name="T1" fmla="*/ 577 h 866"/>
                  <a:gd name="T2" fmla="*/ 0 w 978"/>
                  <a:gd name="T3" fmla="*/ 577 h 866"/>
                  <a:gd name="T4" fmla="*/ 0 w 978"/>
                  <a:gd name="T5" fmla="*/ 289 h 866"/>
                  <a:gd name="T6" fmla="*/ 545 w 978"/>
                  <a:gd name="T7" fmla="*/ 289 h 866"/>
                  <a:gd name="T8" fmla="*/ 545 w 978"/>
                  <a:gd name="T9" fmla="*/ 0 h 866"/>
                  <a:gd name="T10" fmla="*/ 978 w 978"/>
                  <a:gd name="T11" fmla="*/ 433 h 866"/>
                  <a:gd name="T12" fmla="*/ 545 w 978"/>
                  <a:gd name="T13" fmla="*/ 866 h 866"/>
                  <a:gd name="T14" fmla="*/ 545 w 978"/>
                  <a:gd name="T15" fmla="*/ 577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8" h="866">
                    <a:moveTo>
                      <a:pt x="545" y="577"/>
                    </a:moveTo>
                    <a:lnTo>
                      <a:pt x="0" y="577"/>
                    </a:lnTo>
                    <a:lnTo>
                      <a:pt x="0" y="289"/>
                    </a:lnTo>
                    <a:lnTo>
                      <a:pt x="545" y="289"/>
                    </a:lnTo>
                    <a:lnTo>
                      <a:pt x="545" y="0"/>
                    </a:lnTo>
                    <a:lnTo>
                      <a:pt x="978" y="433"/>
                    </a:lnTo>
                    <a:lnTo>
                      <a:pt x="545" y="866"/>
                    </a:lnTo>
                    <a:lnTo>
                      <a:pt x="545" y="5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90" name="Freeform 59">
                <a:extLst>
                  <a:ext uri="{FF2B5EF4-FFF2-40B4-BE49-F238E27FC236}">
                    <a16:creationId xmlns:a16="http://schemas.microsoft.com/office/drawing/2014/main" id="{674E69DA-C2E1-424F-9591-5E36D8053F48}"/>
                  </a:ext>
                </a:extLst>
              </p:cNvPr>
              <p:cNvSpPr>
                <a:spLocks/>
              </p:cNvSpPr>
              <p:nvPr/>
            </p:nvSpPr>
            <p:spPr bwMode="auto">
              <a:xfrm>
                <a:off x="15830551" y="3259138"/>
                <a:ext cx="1555750" cy="1374775"/>
              </a:xfrm>
              <a:custGeom>
                <a:avLst/>
                <a:gdLst>
                  <a:gd name="T0" fmla="*/ 0 w 980"/>
                  <a:gd name="T1" fmla="*/ 433 h 866"/>
                  <a:gd name="T2" fmla="*/ 433 w 980"/>
                  <a:gd name="T3" fmla="*/ 0 h 866"/>
                  <a:gd name="T4" fmla="*/ 433 w 980"/>
                  <a:gd name="T5" fmla="*/ 289 h 866"/>
                  <a:gd name="T6" fmla="*/ 980 w 980"/>
                  <a:gd name="T7" fmla="*/ 289 h 866"/>
                  <a:gd name="T8" fmla="*/ 980 w 980"/>
                  <a:gd name="T9" fmla="*/ 577 h 866"/>
                  <a:gd name="T10" fmla="*/ 433 w 980"/>
                  <a:gd name="T11" fmla="*/ 577 h 866"/>
                  <a:gd name="T12" fmla="*/ 433 w 980"/>
                  <a:gd name="T13" fmla="*/ 866 h 866"/>
                  <a:gd name="T14" fmla="*/ 0 w 980"/>
                  <a:gd name="T15" fmla="*/ 433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866">
                    <a:moveTo>
                      <a:pt x="0" y="433"/>
                    </a:moveTo>
                    <a:lnTo>
                      <a:pt x="433" y="0"/>
                    </a:lnTo>
                    <a:lnTo>
                      <a:pt x="433" y="289"/>
                    </a:lnTo>
                    <a:lnTo>
                      <a:pt x="980" y="289"/>
                    </a:lnTo>
                    <a:lnTo>
                      <a:pt x="980" y="577"/>
                    </a:lnTo>
                    <a:lnTo>
                      <a:pt x="433" y="577"/>
                    </a:lnTo>
                    <a:lnTo>
                      <a:pt x="433" y="866"/>
                    </a:lnTo>
                    <a:lnTo>
                      <a:pt x="0" y="4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grpSp>
          <p:nvGrpSpPr>
            <p:cNvPr id="254" name="Group 253">
              <a:extLst>
                <a:ext uri="{FF2B5EF4-FFF2-40B4-BE49-F238E27FC236}">
                  <a16:creationId xmlns:a16="http://schemas.microsoft.com/office/drawing/2014/main" id="{697D1111-42F6-A84C-90BA-C1557838AA07}"/>
                </a:ext>
              </a:extLst>
            </p:cNvPr>
            <p:cNvGrpSpPr>
              <a:grpSpLocks noChangeAspect="1"/>
            </p:cNvGrpSpPr>
            <p:nvPr/>
          </p:nvGrpSpPr>
          <p:grpSpPr>
            <a:xfrm>
              <a:off x="2210213" y="1577941"/>
              <a:ext cx="180065" cy="174508"/>
              <a:chOff x="21521738" y="-17352963"/>
              <a:chExt cx="16819563" cy="16300450"/>
            </a:xfrm>
          </p:grpSpPr>
          <p:sp>
            <p:nvSpPr>
              <p:cNvPr id="278" name="Freeform 128">
                <a:extLst>
                  <a:ext uri="{FF2B5EF4-FFF2-40B4-BE49-F238E27FC236}">
                    <a16:creationId xmlns:a16="http://schemas.microsoft.com/office/drawing/2014/main" id="{E37DCDEE-62F2-0348-8148-83B946AE43B9}"/>
                  </a:ext>
                </a:extLst>
              </p:cNvPr>
              <p:cNvSpPr>
                <a:spLocks/>
              </p:cNvSpPr>
              <p:nvPr/>
            </p:nvSpPr>
            <p:spPr bwMode="auto">
              <a:xfrm>
                <a:off x="21521738" y="-17352963"/>
                <a:ext cx="16819563" cy="16300450"/>
              </a:xfrm>
              <a:custGeom>
                <a:avLst/>
                <a:gdLst>
                  <a:gd name="T0" fmla="*/ 3818 w 4482"/>
                  <a:gd name="T1" fmla="*/ 766 h 4344"/>
                  <a:gd name="T2" fmla="*/ 1665 w 4482"/>
                  <a:gd name="T3" fmla="*/ 318 h 4344"/>
                  <a:gd name="T4" fmla="*/ 1116 w 4482"/>
                  <a:gd name="T5" fmla="*/ 680 h 4344"/>
                  <a:gd name="T6" fmla="*/ 1114 w 4482"/>
                  <a:gd name="T7" fmla="*/ 678 h 4344"/>
                  <a:gd name="T8" fmla="*/ 759 w 4482"/>
                  <a:gd name="T9" fmla="*/ 1014 h 4344"/>
                  <a:gd name="T10" fmla="*/ 761 w 4482"/>
                  <a:gd name="T11" fmla="*/ 1016 h 4344"/>
                  <a:gd name="T12" fmla="*/ 358 w 4482"/>
                  <a:gd name="T13" fmla="*/ 3230 h 4344"/>
                  <a:gd name="T14" fmla="*/ 2183 w 4482"/>
                  <a:gd name="T15" fmla="*/ 4306 h 4344"/>
                  <a:gd name="T16" fmla="*/ 3424 w 4482"/>
                  <a:gd name="T17" fmla="*/ 3753 h 4344"/>
                  <a:gd name="T18" fmla="*/ 3809 w 4482"/>
                  <a:gd name="T19" fmla="*/ 3384 h 4344"/>
                  <a:gd name="T20" fmla="*/ 4165 w 4482"/>
                  <a:gd name="T21" fmla="*/ 1284 h 4344"/>
                  <a:gd name="T22" fmla="*/ 3818 w 4482"/>
                  <a:gd name="T23" fmla="*/ 766 h 4344"/>
                  <a:gd name="T24" fmla="*/ 3818 w 4482"/>
                  <a:gd name="T25" fmla="*/ 766 h 4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2" h="4344">
                    <a:moveTo>
                      <a:pt x="3818" y="766"/>
                    </a:moveTo>
                    <a:cubicBezTo>
                      <a:pt x="3273" y="184"/>
                      <a:pt x="2397" y="0"/>
                      <a:pt x="1665" y="318"/>
                    </a:cubicBezTo>
                    <a:cubicBezTo>
                      <a:pt x="1463" y="406"/>
                      <a:pt x="1276" y="529"/>
                      <a:pt x="1116" y="680"/>
                    </a:cubicBezTo>
                    <a:cubicBezTo>
                      <a:pt x="1114" y="678"/>
                      <a:pt x="1114" y="678"/>
                      <a:pt x="1114" y="678"/>
                    </a:cubicBezTo>
                    <a:cubicBezTo>
                      <a:pt x="759" y="1014"/>
                      <a:pt x="759" y="1014"/>
                      <a:pt x="759" y="1014"/>
                    </a:cubicBezTo>
                    <a:cubicBezTo>
                      <a:pt x="761" y="1016"/>
                      <a:pt x="761" y="1016"/>
                      <a:pt x="761" y="1016"/>
                    </a:cubicBezTo>
                    <a:cubicBezTo>
                      <a:pt x="166" y="1581"/>
                      <a:pt x="0" y="2492"/>
                      <a:pt x="358" y="3230"/>
                    </a:cubicBezTo>
                    <a:cubicBezTo>
                      <a:pt x="692" y="3920"/>
                      <a:pt x="1419" y="4344"/>
                      <a:pt x="2183" y="4306"/>
                    </a:cubicBezTo>
                    <a:cubicBezTo>
                      <a:pt x="2647" y="4283"/>
                      <a:pt x="3095" y="4080"/>
                      <a:pt x="3424" y="3753"/>
                    </a:cubicBezTo>
                    <a:cubicBezTo>
                      <a:pt x="3809" y="3384"/>
                      <a:pt x="3809" y="3384"/>
                      <a:pt x="3809" y="3384"/>
                    </a:cubicBezTo>
                    <a:cubicBezTo>
                      <a:pt x="4337" y="2827"/>
                      <a:pt x="4482" y="1985"/>
                      <a:pt x="4165" y="1284"/>
                    </a:cubicBezTo>
                    <a:cubicBezTo>
                      <a:pt x="4078" y="1094"/>
                      <a:pt x="3961" y="918"/>
                      <a:pt x="3818" y="766"/>
                    </a:cubicBezTo>
                    <a:cubicBezTo>
                      <a:pt x="3481" y="407"/>
                      <a:pt x="4150" y="1120"/>
                      <a:pt x="3818" y="766"/>
                    </a:cubicBezTo>
                    <a:close/>
                  </a:path>
                </a:pathLst>
              </a:custGeom>
              <a:solidFill>
                <a:srgbClr val="2680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79" name="Freeform 129">
                <a:extLst>
                  <a:ext uri="{FF2B5EF4-FFF2-40B4-BE49-F238E27FC236}">
                    <a16:creationId xmlns:a16="http://schemas.microsoft.com/office/drawing/2014/main" id="{CA54E4ED-32A8-3442-9CAC-17FF5A798BEE}"/>
                  </a:ext>
                </a:extLst>
              </p:cNvPr>
              <p:cNvSpPr>
                <a:spLocks/>
              </p:cNvSpPr>
              <p:nvPr/>
            </p:nvSpPr>
            <p:spPr bwMode="auto">
              <a:xfrm>
                <a:off x="22110701" y="-16800513"/>
                <a:ext cx="13749338" cy="13398500"/>
              </a:xfrm>
              <a:custGeom>
                <a:avLst/>
                <a:gdLst>
                  <a:gd name="T0" fmla="*/ 2323 w 3664"/>
                  <a:gd name="T1" fmla="*/ 15 h 3571"/>
                  <a:gd name="T2" fmla="*/ 962 w 3664"/>
                  <a:gd name="T3" fmla="*/ 533 h 3571"/>
                  <a:gd name="T4" fmla="*/ 960 w 3664"/>
                  <a:gd name="T5" fmla="*/ 531 h 3571"/>
                  <a:gd name="T6" fmla="*/ 605 w 3664"/>
                  <a:gd name="T7" fmla="*/ 867 h 3571"/>
                  <a:gd name="T8" fmla="*/ 607 w 3664"/>
                  <a:gd name="T9" fmla="*/ 869 h 3571"/>
                  <a:gd name="T10" fmla="*/ 14 w 3664"/>
                  <a:gd name="T11" fmla="*/ 2199 h 3571"/>
                  <a:gd name="T12" fmla="*/ 543 w 3664"/>
                  <a:gd name="T13" fmla="*/ 3571 h 3571"/>
                  <a:gd name="T14" fmla="*/ 3664 w 3664"/>
                  <a:gd name="T15" fmla="*/ 619 h 3571"/>
                  <a:gd name="T16" fmla="*/ 2323 w 3664"/>
                  <a:gd name="T17" fmla="*/ 15 h 3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4" h="3571">
                    <a:moveTo>
                      <a:pt x="2323" y="15"/>
                    </a:moveTo>
                    <a:cubicBezTo>
                      <a:pt x="1798" y="0"/>
                      <a:pt x="1317" y="199"/>
                      <a:pt x="962" y="533"/>
                    </a:cubicBezTo>
                    <a:cubicBezTo>
                      <a:pt x="960" y="531"/>
                      <a:pt x="960" y="531"/>
                      <a:pt x="960" y="531"/>
                    </a:cubicBezTo>
                    <a:cubicBezTo>
                      <a:pt x="605" y="867"/>
                      <a:pt x="605" y="867"/>
                      <a:pt x="605" y="867"/>
                    </a:cubicBezTo>
                    <a:cubicBezTo>
                      <a:pt x="607" y="869"/>
                      <a:pt x="607" y="869"/>
                      <a:pt x="607" y="869"/>
                    </a:cubicBezTo>
                    <a:cubicBezTo>
                      <a:pt x="254" y="1204"/>
                      <a:pt x="29" y="1674"/>
                      <a:pt x="14" y="2199"/>
                    </a:cubicBezTo>
                    <a:cubicBezTo>
                      <a:pt x="0" y="2730"/>
                      <a:pt x="203" y="3216"/>
                      <a:pt x="543" y="3571"/>
                    </a:cubicBezTo>
                    <a:cubicBezTo>
                      <a:pt x="3664" y="619"/>
                      <a:pt x="3664" y="619"/>
                      <a:pt x="3664" y="619"/>
                    </a:cubicBezTo>
                    <a:cubicBezTo>
                      <a:pt x="3327" y="260"/>
                      <a:pt x="2854" y="29"/>
                      <a:pt x="2323" y="15"/>
                    </a:cubicBezTo>
                    <a:close/>
                  </a:path>
                </a:pathLst>
              </a:custGeom>
              <a:solidFill>
                <a:srgbClr val="51B9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80" name="Freeform 130">
                <a:extLst>
                  <a:ext uri="{FF2B5EF4-FFF2-40B4-BE49-F238E27FC236}">
                    <a16:creationId xmlns:a16="http://schemas.microsoft.com/office/drawing/2014/main" id="{7A16480F-ACE8-7C43-887B-AF318642E630}"/>
                  </a:ext>
                </a:extLst>
              </p:cNvPr>
              <p:cNvSpPr>
                <a:spLocks/>
              </p:cNvSpPr>
              <p:nvPr/>
            </p:nvSpPr>
            <p:spPr bwMode="auto">
              <a:xfrm>
                <a:off x="22053511" y="-15627343"/>
                <a:ext cx="14549461" cy="14552599"/>
              </a:xfrm>
              <a:custGeom>
                <a:avLst/>
                <a:gdLst>
                  <a:gd name="T0" fmla="*/ 3848 w 3877"/>
                  <a:gd name="T1" fmla="*/ 1992 h 3878"/>
                  <a:gd name="T2" fmla="*/ 1886 w 3877"/>
                  <a:gd name="T3" fmla="*/ 3848 h 3878"/>
                  <a:gd name="T4" fmla="*/ 29 w 3877"/>
                  <a:gd name="T5" fmla="*/ 1886 h 3878"/>
                  <a:gd name="T6" fmla="*/ 1992 w 3877"/>
                  <a:gd name="T7" fmla="*/ 29 h 3878"/>
                  <a:gd name="T8" fmla="*/ 3848 w 3877"/>
                  <a:gd name="T9" fmla="*/ 1992 h 3878"/>
                </a:gdLst>
                <a:ahLst/>
                <a:cxnLst>
                  <a:cxn ang="0">
                    <a:pos x="T0" y="T1"/>
                  </a:cxn>
                  <a:cxn ang="0">
                    <a:pos x="T2" y="T3"/>
                  </a:cxn>
                  <a:cxn ang="0">
                    <a:pos x="T4" y="T5"/>
                  </a:cxn>
                  <a:cxn ang="0">
                    <a:pos x="T6" y="T7"/>
                  </a:cxn>
                  <a:cxn ang="0">
                    <a:pos x="T8" y="T9"/>
                  </a:cxn>
                </a:cxnLst>
                <a:rect l="0" t="0" r="r" b="b"/>
                <a:pathLst>
                  <a:path w="3877" h="3878">
                    <a:moveTo>
                      <a:pt x="3848" y="1992"/>
                    </a:moveTo>
                    <a:cubicBezTo>
                      <a:pt x="3819" y="3046"/>
                      <a:pt x="2941" y="3878"/>
                      <a:pt x="1886" y="3848"/>
                    </a:cubicBezTo>
                    <a:cubicBezTo>
                      <a:pt x="831" y="3819"/>
                      <a:pt x="0" y="2941"/>
                      <a:pt x="29" y="1886"/>
                    </a:cubicBezTo>
                    <a:cubicBezTo>
                      <a:pt x="58" y="832"/>
                      <a:pt x="937" y="0"/>
                      <a:pt x="1992" y="29"/>
                    </a:cubicBezTo>
                    <a:cubicBezTo>
                      <a:pt x="3046" y="59"/>
                      <a:pt x="3877" y="937"/>
                      <a:pt x="3848" y="1992"/>
                    </a:cubicBezTo>
                    <a:close/>
                  </a:path>
                </a:pathLst>
              </a:custGeom>
              <a:solidFill>
                <a:srgbClr val="289A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81" name="Freeform 131">
                <a:extLst>
                  <a:ext uri="{FF2B5EF4-FFF2-40B4-BE49-F238E27FC236}">
                    <a16:creationId xmlns:a16="http://schemas.microsoft.com/office/drawing/2014/main" id="{97BB5FCF-DABB-0844-A83C-4C76B97D6542}"/>
                  </a:ext>
                </a:extLst>
              </p:cNvPr>
              <p:cNvSpPr>
                <a:spLocks noEditPoints="1"/>
              </p:cNvSpPr>
              <p:nvPr/>
            </p:nvSpPr>
            <p:spPr bwMode="auto">
              <a:xfrm>
                <a:off x="27187526" y="-8958263"/>
                <a:ext cx="5006975" cy="3792538"/>
              </a:xfrm>
              <a:custGeom>
                <a:avLst/>
                <a:gdLst>
                  <a:gd name="T0" fmla="*/ 0 w 1334"/>
                  <a:gd name="T1" fmla="*/ 0 h 1011"/>
                  <a:gd name="T2" fmla="*/ 0 w 1334"/>
                  <a:gd name="T3" fmla="*/ 1011 h 1011"/>
                  <a:gd name="T4" fmla="*/ 1334 w 1334"/>
                  <a:gd name="T5" fmla="*/ 1011 h 1011"/>
                  <a:gd name="T6" fmla="*/ 1334 w 1334"/>
                  <a:gd name="T7" fmla="*/ 0 h 1011"/>
                  <a:gd name="T8" fmla="*/ 0 w 1334"/>
                  <a:gd name="T9" fmla="*/ 0 h 1011"/>
                  <a:gd name="T10" fmla="*/ 0 w 1334"/>
                  <a:gd name="T11" fmla="*/ 0 h 1011"/>
                  <a:gd name="T12" fmla="*/ 722 w 1334"/>
                  <a:gd name="T13" fmla="*/ 567 h 1011"/>
                  <a:gd name="T14" fmla="*/ 722 w 1334"/>
                  <a:gd name="T15" fmla="*/ 740 h 1011"/>
                  <a:gd name="T16" fmla="*/ 611 w 1334"/>
                  <a:gd name="T17" fmla="*/ 740 h 1011"/>
                  <a:gd name="T18" fmla="*/ 611 w 1334"/>
                  <a:gd name="T19" fmla="*/ 567 h 1011"/>
                  <a:gd name="T20" fmla="*/ 525 w 1334"/>
                  <a:gd name="T21" fmla="*/ 437 h 1011"/>
                  <a:gd name="T22" fmla="*/ 666 w 1334"/>
                  <a:gd name="T23" fmla="*/ 295 h 1011"/>
                  <a:gd name="T24" fmla="*/ 808 w 1334"/>
                  <a:gd name="T25" fmla="*/ 437 h 1011"/>
                  <a:gd name="T26" fmla="*/ 722 w 1334"/>
                  <a:gd name="T27" fmla="*/ 567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4" h="1011">
                    <a:moveTo>
                      <a:pt x="0" y="0"/>
                    </a:moveTo>
                    <a:cubicBezTo>
                      <a:pt x="0" y="1011"/>
                      <a:pt x="0" y="1011"/>
                      <a:pt x="0" y="1011"/>
                    </a:cubicBezTo>
                    <a:cubicBezTo>
                      <a:pt x="1334" y="1011"/>
                      <a:pt x="1334" y="1011"/>
                      <a:pt x="1334" y="1011"/>
                    </a:cubicBezTo>
                    <a:cubicBezTo>
                      <a:pt x="1334" y="0"/>
                      <a:pt x="1334" y="0"/>
                      <a:pt x="1334" y="0"/>
                    </a:cubicBezTo>
                    <a:cubicBezTo>
                      <a:pt x="0" y="0"/>
                      <a:pt x="0" y="0"/>
                      <a:pt x="0" y="0"/>
                    </a:cubicBezTo>
                    <a:cubicBezTo>
                      <a:pt x="0" y="0"/>
                      <a:pt x="0" y="0"/>
                      <a:pt x="0" y="0"/>
                    </a:cubicBezTo>
                    <a:close/>
                    <a:moveTo>
                      <a:pt x="722" y="567"/>
                    </a:moveTo>
                    <a:cubicBezTo>
                      <a:pt x="722" y="740"/>
                      <a:pt x="722" y="740"/>
                      <a:pt x="722" y="740"/>
                    </a:cubicBezTo>
                    <a:cubicBezTo>
                      <a:pt x="611" y="740"/>
                      <a:pt x="611" y="740"/>
                      <a:pt x="611" y="740"/>
                    </a:cubicBezTo>
                    <a:cubicBezTo>
                      <a:pt x="611" y="567"/>
                      <a:pt x="611" y="567"/>
                      <a:pt x="611" y="567"/>
                    </a:cubicBezTo>
                    <a:cubicBezTo>
                      <a:pt x="561" y="545"/>
                      <a:pt x="525" y="494"/>
                      <a:pt x="525" y="437"/>
                    </a:cubicBezTo>
                    <a:cubicBezTo>
                      <a:pt x="525" y="358"/>
                      <a:pt x="588" y="295"/>
                      <a:pt x="666" y="295"/>
                    </a:cubicBezTo>
                    <a:cubicBezTo>
                      <a:pt x="744" y="295"/>
                      <a:pt x="808" y="358"/>
                      <a:pt x="808" y="437"/>
                    </a:cubicBezTo>
                    <a:cubicBezTo>
                      <a:pt x="808" y="494"/>
                      <a:pt x="773" y="545"/>
                      <a:pt x="722" y="5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82" name="Freeform 132">
                <a:extLst>
                  <a:ext uri="{FF2B5EF4-FFF2-40B4-BE49-F238E27FC236}">
                    <a16:creationId xmlns:a16="http://schemas.microsoft.com/office/drawing/2014/main" id="{B9B12F54-5613-B64B-B1EE-32EC197BA037}"/>
                  </a:ext>
                </a:extLst>
              </p:cNvPr>
              <p:cNvSpPr>
                <a:spLocks/>
              </p:cNvSpPr>
              <p:nvPr/>
            </p:nvSpPr>
            <p:spPr bwMode="auto">
              <a:xfrm>
                <a:off x="27911426" y="-12188825"/>
                <a:ext cx="3554413" cy="2865438"/>
              </a:xfrm>
              <a:custGeom>
                <a:avLst/>
                <a:gdLst>
                  <a:gd name="T0" fmla="*/ 210 w 947"/>
                  <a:gd name="T1" fmla="*/ 468 h 764"/>
                  <a:gd name="T2" fmla="*/ 210 w 947"/>
                  <a:gd name="T3" fmla="*/ 468 h 764"/>
                  <a:gd name="T4" fmla="*/ 474 w 947"/>
                  <a:gd name="T5" fmla="*/ 207 h 764"/>
                  <a:gd name="T6" fmla="*/ 737 w 947"/>
                  <a:gd name="T7" fmla="*/ 468 h 764"/>
                  <a:gd name="T8" fmla="*/ 737 w 947"/>
                  <a:gd name="T9" fmla="*/ 468 h 764"/>
                  <a:gd name="T10" fmla="*/ 737 w 947"/>
                  <a:gd name="T11" fmla="*/ 764 h 764"/>
                  <a:gd name="T12" fmla="*/ 947 w 947"/>
                  <a:gd name="T13" fmla="*/ 764 h 764"/>
                  <a:gd name="T14" fmla="*/ 947 w 947"/>
                  <a:gd name="T15" fmla="*/ 468 h 764"/>
                  <a:gd name="T16" fmla="*/ 947 w 947"/>
                  <a:gd name="T17" fmla="*/ 468 h 764"/>
                  <a:gd name="T18" fmla="*/ 474 w 947"/>
                  <a:gd name="T19" fmla="*/ 0 h 764"/>
                  <a:gd name="T20" fmla="*/ 0 w 947"/>
                  <a:gd name="T21" fmla="*/ 468 h 764"/>
                  <a:gd name="T22" fmla="*/ 0 w 947"/>
                  <a:gd name="T23" fmla="*/ 468 h 764"/>
                  <a:gd name="T24" fmla="*/ 0 w 947"/>
                  <a:gd name="T25" fmla="*/ 764 h 764"/>
                  <a:gd name="T26" fmla="*/ 210 w 947"/>
                  <a:gd name="T27" fmla="*/ 764 h 764"/>
                  <a:gd name="T28" fmla="*/ 210 w 947"/>
                  <a:gd name="T29" fmla="*/ 468 h 764"/>
                  <a:gd name="T30" fmla="*/ 210 w 947"/>
                  <a:gd name="T31" fmla="*/ 46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7" h="764">
                    <a:moveTo>
                      <a:pt x="210" y="468"/>
                    </a:moveTo>
                    <a:cubicBezTo>
                      <a:pt x="210" y="468"/>
                      <a:pt x="210" y="468"/>
                      <a:pt x="210" y="468"/>
                    </a:cubicBezTo>
                    <a:cubicBezTo>
                      <a:pt x="210" y="325"/>
                      <a:pt x="329" y="207"/>
                      <a:pt x="474" y="207"/>
                    </a:cubicBezTo>
                    <a:cubicBezTo>
                      <a:pt x="620" y="207"/>
                      <a:pt x="737" y="325"/>
                      <a:pt x="737" y="468"/>
                    </a:cubicBezTo>
                    <a:cubicBezTo>
                      <a:pt x="737" y="468"/>
                      <a:pt x="737" y="468"/>
                      <a:pt x="737" y="468"/>
                    </a:cubicBezTo>
                    <a:cubicBezTo>
                      <a:pt x="737" y="764"/>
                      <a:pt x="737" y="764"/>
                      <a:pt x="737" y="764"/>
                    </a:cubicBezTo>
                    <a:cubicBezTo>
                      <a:pt x="947" y="764"/>
                      <a:pt x="947" y="764"/>
                      <a:pt x="947" y="764"/>
                    </a:cubicBezTo>
                    <a:cubicBezTo>
                      <a:pt x="947" y="468"/>
                      <a:pt x="947" y="468"/>
                      <a:pt x="947" y="468"/>
                    </a:cubicBezTo>
                    <a:cubicBezTo>
                      <a:pt x="947" y="468"/>
                      <a:pt x="947" y="468"/>
                      <a:pt x="947" y="468"/>
                    </a:cubicBezTo>
                    <a:cubicBezTo>
                      <a:pt x="947" y="210"/>
                      <a:pt x="736" y="0"/>
                      <a:pt x="474" y="0"/>
                    </a:cubicBezTo>
                    <a:cubicBezTo>
                      <a:pt x="213" y="0"/>
                      <a:pt x="0" y="210"/>
                      <a:pt x="0" y="468"/>
                    </a:cubicBezTo>
                    <a:cubicBezTo>
                      <a:pt x="0" y="468"/>
                      <a:pt x="0" y="468"/>
                      <a:pt x="0" y="468"/>
                    </a:cubicBezTo>
                    <a:cubicBezTo>
                      <a:pt x="0" y="764"/>
                      <a:pt x="0" y="764"/>
                      <a:pt x="0" y="764"/>
                    </a:cubicBezTo>
                    <a:cubicBezTo>
                      <a:pt x="210" y="764"/>
                      <a:pt x="210" y="764"/>
                      <a:pt x="210" y="764"/>
                    </a:cubicBezTo>
                    <a:cubicBezTo>
                      <a:pt x="210" y="468"/>
                      <a:pt x="210" y="468"/>
                      <a:pt x="210" y="468"/>
                    </a:cubicBezTo>
                    <a:cubicBezTo>
                      <a:pt x="210" y="468"/>
                      <a:pt x="210" y="468"/>
                      <a:pt x="210" y="46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grpSp>
          <p:nvGrpSpPr>
            <p:cNvPr id="255" name="Group 254">
              <a:extLst>
                <a:ext uri="{FF2B5EF4-FFF2-40B4-BE49-F238E27FC236}">
                  <a16:creationId xmlns:a16="http://schemas.microsoft.com/office/drawing/2014/main" id="{BB1721CD-9732-6649-A434-185B996EBB36}"/>
                </a:ext>
              </a:extLst>
            </p:cNvPr>
            <p:cNvGrpSpPr>
              <a:grpSpLocks noChangeAspect="1"/>
            </p:cNvGrpSpPr>
            <p:nvPr/>
          </p:nvGrpSpPr>
          <p:grpSpPr>
            <a:xfrm>
              <a:off x="2397246" y="1598963"/>
              <a:ext cx="152506" cy="148375"/>
              <a:chOff x="12933363" y="620713"/>
              <a:chExt cx="6156326" cy="5989637"/>
            </a:xfrm>
          </p:grpSpPr>
          <p:sp>
            <p:nvSpPr>
              <p:cNvPr id="259" name="Freeform 268">
                <a:extLst>
                  <a:ext uri="{FF2B5EF4-FFF2-40B4-BE49-F238E27FC236}">
                    <a16:creationId xmlns:a16="http://schemas.microsoft.com/office/drawing/2014/main" id="{476996DD-01B7-CC48-9E10-FA50F4078C66}"/>
                  </a:ext>
                </a:extLst>
              </p:cNvPr>
              <p:cNvSpPr>
                <a:spLocks/>
              </p:cNvSpPr>
              <p:nvPr/>
            </p:nvSpPr>
            <p:spPr bwMode="auto">
              <a:xfrm>
                <a:off x="12933363" y="620713"/>
                <a:ext cx="6156325" cy="5989637"/>
              </a:xfrm>
              <a:custGeom>
                <a:avLst/>
                <a:gdLst>
                  <a:gd name="T0" fmla="*/ 390 w 3878"/>
                  <a:gd name="T1" fmla="*/ 0 h 3773"/>
                  <a:gd name="T2" fmla="*/ 0 w 3878"/>
                  <a:gd name="T3" fmla="*/ 393 h 3773"/>
                  <a:gd name="T4" fmla="*/ 0 w 3878"/>
                  <a:gd name="T5" fmla="*/ 3773 h 3773"/>
                  <a:gd name="T6" fmla="*/ 3495 w 3878"/>
                  <a:gd name="T7" fmla="*/ 3773 h 3773"/>
                  <a:gd name="T8" fmla="*/ 3878 w 3878"/>
                  <a:gd name="T9" fmla="*/ 3380 h 3773"/>
                  <a:gd name="T10" fmla="*/ 3878 w 3878"/>
                  <a:gd name="T11" fmla="*/ 0 h 3773"/>
                  <a:gd name="T12" fmla="*/ 390 w 3878"/>
                  <a:gd name="T13" fmla="*/ 0 h 3773"/>
                </a:gdLst>
                <a:ahLst/>
                <a:cxnLst>
                  <a:cxn ang="0">
                    <a:pos x="T0" y="T1"/>
                  </a:cxn>
                  <a:cxn ang="0">
                    <a:pos x="T2" y="T3"/>
                  </a:cxn>
                  <a:cxn ang="0">
                    <a:pos x="T4" y="T5"/>
                  </a:cxn>
                  <a:cxn ang="0">
                    <a:pos x="T6" y="T7"/>
                  </a:cxn>
                  <a:cxn ang="0">
                    <a:pos x="T8" y="T9"/>
                  </a:cxn>
                  <a:cxn ang="0">
                    <a:pos x="T10" y="T11"/>
                  </a:cxn>
                  <a:cxn ang="0">
                    <a:pos x="T12" y="T13"/>
                  </a:cxn>
                </a:cxnLst>
                <a:rect l="0" t="0" r="r" b="b"/>
                <a:pathLst>
                  <a:path w="3878" h="3773">
                    <a:moveTo>
                      <a:pt x="390" y="0"/>
                    </a:moveTo>
                    <a:lnTo>
                      <a:pt x="0" y="393"/>
                    </a:lnTo>
                    <a:lnTo>
                      <a:pt x="0" y="3773"/>
                    </a:lnTo>
                    <a:lnTo>
                      <a:pt x="3495" y="3773"/>
                    </a:lnTo>
                    <a:lnTo>
                      <a:pt x="3878" y="3380"/>
                    </a:lnTo>
                    <a:lnTo>
                      <a:pt x="3878" y="0"/>
                    </a:lnTo>
                    <a:lnTo>
                      <a:pt x="390" y="0"/>
                    </a:lnTo>
                    <a:close/>
                  </a:path>
                </a:pathLst>
              </a:custGeom>
              <a:solidFill>
                <a:srgbClr val="D855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60" name="Freeform 269">
                <a:extLst>
                  <a:ext uri="{FF2B5EF4-FFF2-40B4-BE49-F238E27FC236}">
                    <a16:creationId xmlns:a16="http://schemas.microsoft.com/office/drawing/2014/main" id="{0DBA3013-AD37-A04B-9150-4E7C59DF637B}"/>
                  </a:ext>
                </a:extLst>
              </p:cNvPr>
              <p:cNvSpPr>
                <a:spLocks/>
              </p:cNvSpPr>
              <p:nvPr/>
            </p:nvSpPr>
            <p:spPr bwMode="auto">
              <a:xfrm>
                <a:off x="12933363" y="620713"/>
                <a:ext cx="6156325" cy="623887"/>
              </a:xfrm>
              <a:custGeom>
                <a:avLst/>
                <a:gdLst>
                  <a:gd name="T0" fmla="*/ 3878 w 3878"/>
                  <a:gd name="T1" fmla="*/ 0 h 393"/>
                  <a:gd name="T2" fmla="*/ 3495 w 3878"/>
                  <a:gd name="T3" fmla="*/ 393 h 393"/>
                  <a:gd name="T4" fmla="*/ 0 w 3878"/>
                  <a:gd name="T5" fmla="*/ 393 h 393"/>
                  <a:gd name="T6" fmla="*/ 390 w 3878"/>
                  <a:gd name="T7" fmla="*/ 0 h 393"/>
                  <a:gd name="T8" fmla="*/ 1808 w 3878"/>
                  <a:gd name="T9" fmla="*/ 0 h 393"/>
                  <a:gd name="T10" fmla="*/ 3878 w 3878"/>
                  <a:gd name="T11" fmla="*/ 0 h 393"/>
                </a:gdLst>
                <a:ahLst/>
                <a:cxnLst>
                  <a:cxn ang="0">
                    <a:pos x="T0" y="T1"/>
                  </a:cxn>
                  <a:cxn ang="0">
                    <a:pos x="T2" y="T3"/>
                  </a:cxn>
                  <a:cxn ang="0">
                    <a:pos x="T4" y="T5"/>
                  </a:cxn>
                  <a:cxn ang="0">
                    <a:pos x="T6" y="T7"/>
                  </a:cxn>
                  <a:cxn ang="0">
                    <a:pos x="T8" y="T9"/>
                  </a:cxn>
                  <a:cxn ang="0">
                    <a:pos x="T10" y="T11"/>
                  </a:cxn>
                </a:cxnLst>
                <a:rect l="0" t="0" r="r" b="b"/>
                <a:pathLst>
                  <a:path w="3878" h="393">
                    <a:moveTo>
                      <a:pt x="3878" y="0"/>
                    </a:moveTo>
                    <a:lnTo>
                      <a:pt x="3495" y="393"/>
                    </a:lnTo>
                    <a:lnTo>
                      <a:pt x="0" y="393"/>
                    </a:lnTo>
                    <a:lnTo>
                      <a:pt x="390" y="0"/>
                    </a:lnTo>
                    <a:lnTo>
                      <a:pt x="1808" y="0"/>
                    </a:lnTo>
                    <a:lnTo>
                      <a:pt x="3878" y="0"/>
                    </a:lnTo>
                    <a:close/>
                  </a:path>
                </a:pathLst>
              </a:custGeom>
              <a:solidFill>
                <a:srgbClr val="F2744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61" name="Freeform 270">
                <a:extLst>
                  <a:ext uri="{FF2B5EF4-FFF2-40B4-BE49-F238E27FC236}">
                    <a16:creationId xmlns:a16="http://schemas.microsoft.com/office/drawing/2014/main" id="{85AC9538-3A77-5D4B-9BA3-63269071FC70}"/>
                  </a:ext>
                </a:extLst>
              </p:cNvPr>
              <p:cNvSpPr>
                <a:spLocks/>
              </p:cNvSpPr>
              <p:nvPr/>
            </p:nvSpPr>
            <p:spPr bwMode="auto">
              <a:xfrm>
                <a:off x="12933363" y="1244600"/>
                <a:ext cx="5548313" cy="5365750"/>
              </a:xfrm>
              <a:custGeom>
                <a:avLst/>
                <a:gdLst>
                  <a:gd name="T0" fmla="*/ 3495 w 3495"/>
                  <a:gd name="T1" fmla="*/ 3380 h 3380"/>
                  <a:gd name="T2" fmla="*/ 1805 w 3495"/>
                  <a:gd name="T3" fmla="*/ 3380 h 3380"/>
                  <a:gd name="T4" fmla="*/ 0 w 3495"/>
                  <a:gd name="T5" fmla="*/ 3380 h 3380"/>
                  <a:gd name="T6" fmla="*/ 0 w 3495"/>
                  <a:gd name="T7" fmla="*/ 1647 h 3380"/>
                  <a:gd name="T8" fmla="*/ 0 w 3495"/>
                  <a:gd name="T9" fmla="*/ 0 h 3380"/>
                  <a:gd name="T10" fmla="*/ 3495 w 3495"/>
                  <a:gd name="T11" fmla="*/ 0 h 3380"/>
                  <a:gd name="T12" fmla="*/ 3495 w 3495"/>
                  <a:gd name="T13" fmla="*/ 3380 h 3380"/>
                </a:gdLst>
                <a:ahLst/>
                <a:cxnLst>
                  <a:cxn ang="0">
                    <a:pos x="T0" y="T1"/>
                  </a:cxn>
                  <a:cxn ang="0">
                    <a:pos x="T2" y="T3"/>
                  </a:cxn>
                  <a:cxn ang="0">
                    <a:pos x="T4" y="T5"/>
                  </a:cxn>
                  <a:cxn ang="0">
                    <a:pos x="T6" y="T7"/>
                  </a:cxn>
                  <a:cxn ang="0">
                    <a:pos x="T8" y="T9"/>
                  </a:cxn>
                  <a:cxn ang="0">
                    <a:pos x="T10" y="T11"/>
                  </a:cxn>
                  <a:cxn ang="0">
                    <a:pos x="T12" y="T13"/>
                  </a:cxn>
                </a:cxnLst>
                <a:rect l="0" t="0" r="r" b="b"/>
                <a:pathLst>
                  <a:path w="3495" h="3380">
                    <a:moveTo>
                      <a:pt x="3495" y="3380"/>
                    </a:moveTo>
                    <a:lnTo>
                      <a:pt x="1805" y="3380"/>
                    </a:lnTo>
                    <a:lnTo>
                      <a:pt x="0" y="3380"/>
                    </a:lnTo>
                    <a:lnTo>
                      <a:pt x="0" y="1647"/>
                    </a:lnTo>
                    <a:lnTo>
                      <a:pt x="0" y="0"/>
                    </a:lnTo>
                    <a:lnTo>
                      <a:pt x="3495" y="0"/>
                    </a:lnTo>
                    <a:lnTo>
                      <a:pt x="3495" y="3380"/>
                    </a:lnTo>
                    <a:close/>
                  </a:path>
                </a:pathLst>
              </a:custGeom>
              <a:solidFill>
                <a:srgbClr val="D855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62" name="Freeform 271">
                <a:extLst>
                  <a:ext uri="{FF2B5EF4-FFF2-40B4-BE49-F238E27FC236}">
                    <a16:creationId xmlns:a16="http://schemas.microsoft.com/office/drawing/2014/main" id="{9B4EFBB6-881E-DC47-9429-91A57D0FF683}"/>
                  </a:ext>
                </a:extLst>
              </p:cNvPr>
              <p:cNvSpPr>
                <a:spLocks/>
              </p:cNvSpPr>
              <p:nvPr/>
            </p:nvSpPr>
            <p:spPr bwMode="auto">
              <a:xfrm>
                <a:off x="17956213" y="6094413"/>
                <a:ext cx="288925" cy="290512"/>
              </a:xfrm>
              <a:custGeom>
                <a:avLst/>
                <a:gdLst>
                  <a:gd name="T0" fmla="*/ 60 w 77"/>
                  <a:gd name="T1" fmla="*/ 77 h 77"/>
                  <a:gd name="T2" fmla="*/ 17 w 77"/>
                  <a:gd name="T3" fmla="*/ 77 h 77"/>
                  <a:gd name="T4" fmla="*/ 0 w 77"/>
                  <a:gd name="T5" fmla="*/ 60 h 77"/>
                  <a:gd name="T6" fmla="*/ 17 w 77"/>
                  <a:gd name="T7" fmla="*/ 43 h 77"/>
                  <a:gd name="T8" fmla="*/ 43 w 77"/>
                  <a:gd name="T9" fmla="*/ 43 h 77"/>
                  <a:gd name="T10" fmla="*/ 43 w 77"/>
                  <a:gd name="T11" fmla="*/ 17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51"/>
                      <a:pt x="8" y="43"/>
                      <a:pt x="17" y="43"/>
                    </a:cubicBezTo>
                    <a:cubicBezTo>
                      <a:pt x="43" y="43"/>
                      <a:pt x="43" y="43"/>
                      <a:pt x="43" y="43"/>
                    </a:cubicBezTo>
                    <a:cubicBezTo>
                      <a:pt x="43" y="17"/>
                      <a:pt x="43" y="17"/>
                      <a:pt x="43" y="17"/>
                    </a:cubicBezTo>
                    <a:cubicBezTo>
                      <a:pt x="43" y="8"/>
                      <a:pt x="51" y="0"/>
                      <a:pt x="60" y="0"/>
                    </a:cubicBezTo>
                    <a:cubicBezTo>
                      <a:pt x="70" y="0"/>
                      <a:pt x="77" y="8"/>
                      <a:pt x="77" y="17"/>
                    </a:cubicBezTo>
                    <a:cubicBezTo>
                      <a:pt x="77" y="60"/>
                      <a:pt x="77" y="60"/>
                      <a:pt x="77" y="60"/>
                    </a:cubicBezTo>
                    <a:cubicBezTo>
                      <a:pt x="77" y="70"/>
                      <a:pt x="70" y="77"/>
                      <a:pt x="60"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63" name="Freeform 272">
                <a:extLst>
                  <a:ext uri="{FF2B5EF4-FFF2-40B4-BE49-F238E27FC236}">
                    <a16:creationId xmlns:a16="http://schemas.microsoft.com/office/drawing/2014/main" id="{D4C36DF9-75FE-D741-A2A0-9CC8AE9D22B4}"/>
                  </a:ext>
                </a:extLst>
              </p:cNvPr>
              <p:cNvSpPr>
                <a:spLocks noEditPoints="1"/>
              </p:cNvSpPr>
              <p:nvPr/>
            </p:nvSpPr>
            <p:spPr bwMode="auto">
              <a:xfrm>
                <a:off x="13989051" y="6256338"/>
                <a:ext cx="3433763" cy="128587"/>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64" name="Freeform 273">
                <a:extLst>
                  <a:ext uri="{FF2B5EF4-FFF2-40B4-BE49-F238E27FC236}">
                    <a16:creationId xmlns:a16="http://schemas.microsoft.com/office/drawing/2014/main" id="{2F97A948-FC42-AC4B-A551-52E347FE471B}"/>
                  </a:ext>
                </a:extLst>
              </p:cNvPr>
              <p:cNvSpPr>
                <a:spLocks/>
              </p:cNvSpPr>
              <p:nvPr/>
            </p:nvSpPr>
            <p:spPr bwMode="auto">
              <a:xfrm>
                <a:off x="13166726" y="6094413"/>
                <a:ext cx="288925" cy="290512"/>
              </a:xfrm>
              <a:custGeom>
                <a:avLst/>
                <a:gdLst>
                  <a:gd name="T0" fmla="*/ 60 w 77"/>
                  <a:gd name="T1" fmla="*/ 77 h 77"/>
                  <a:gd name="T2" fmla="*/ 17 w 77"/>
                  <a:gd name="T3" fmla="*/ 77 h 77"/>
                  <a:gd name="T4" fmla="*/ 0 w 77"/>
                  <a:gd name="T5" fmla="*/ 60 h 77"/>
                  <a:gd name="T6" fmla="*/ 0 w 77"/>
                  <a:gd name="T7" fmla="*/ 17 h 77"/>
                  <a:gd name="T8" fmla="*/ 17 w 77"/>
                  <a:gd name="T9" fmla="*/ 0 h 77"/>
                  <a:gd name="T10" fmla="*/ 34 w 77"/>
                  <a:gd name="T11" fmla="*/ 17 h 77"/>
                  <a:gd name="T12" fmla="*/ 34 w 77"/>
                  <a:gd name="T13" fmla="*/ 43 h 77"/>
                  <a:gd name="T14" fmla="*/ 60 w 77"/>
                  <a:gd name="T15" fmla="*/ 43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17"/>
                      <a:pt x="0" y="17"/>
                      <a:pt x="0" y="17"/>
                    </a:cubicBezTo>
                    <a:cubicBezTo>
                      <a:pt x="0" y="8"/>
                      <a:pt x="8" y="0"/>
                      <a:pt x="17" y="0"/>
                    </a:cubicBezTo>
                    <a:cubicBezTo>
                      <a:pt x="27" y="0"/>
                      <a:pt x="34" y="8"/>
                      <a:pt x="34" y="17"/>
                    </a:cubicBezTo>
                    <a:cubicBezTo>
                      <a:pt x="34" y="43"/>
                      <a:pt x="34" y="43"/>
                      <a:pt x="34" y="43"/>
                    </a:cubicBezTo>
                    <a:cubicBezTo>
                      <a:pt x="60" y="43"/>
                      <a:pt x="60" y="43"/>
                      <a:pt x="60" y="43"/>
                    </a:cubicBezTo>
                    <a:cubicBezTo>
                      <a:pt x="69" y="43"/>
                      <a:pt x="77" y="51"/>
                      <a:pt x="77" y="60"/>
                    </a:cubicBezTo>
                    <a:cubicBezTo>
                      <a:pt x="77" y="70"/>
                      <a:pt x="69" y="77"/>
                      <a:pt x="60"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65" name="Freeform 274">
                <a:extLst>
                  <a:ext uri="{FF2B5EF4-FFF2-40B4-BE49-F238E27FC236}">
                    <a16:creationId xmlns:a16="http://schemas.microsoft.com/office/drawing/2014/main" id="{FFD448B7-F3D6-A645-B7CA-08EA62AE7A3C}"/>
                  </a:ext>
                </a:extLst>
              </p:cNvPr>
              <p:cNvSpPr>
                <a:spLocks noEditPoints="1"/>
              </p:cNvSpPr>
              <p:nvPr/>
            </p:nvSpPr>
            <p:spPr bwMode="auto">
              <a:xfrm>
                <a:off x="13166726" y="2266950"/>
                <a:ext cx="127000"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66" name="Freeform 275">
                <a:extLst>
                  <a:ext uri="{FF2B5EF4-FFF2-40B4-BE49-F238E27FC236}">
                    <a16:creationId xmlns:a16="http://schemas.microsoft.com/office/drawing/2014/main" id="{E9644CB5-4C5F-8547-84BD-0CE19F7937C3}"/>
                  </a:ext>
                </a:extLst>
              </p:cNvPr>
              <p:cNvSpPr>
                <a:spLocks/>
              </p:cNvSpPr>
              <p:nvPr/>
            </p:nvSpPr>
            <p:spPr bwMode="auto">
              <a:xfrm>
                <a:off x="13166726" y="1466850"/>
                <a:ext cx="288925" cy="288925"/>
              </a:xfrm>
              <a:custGeom>
                <a:avLst/>
                <a:gdLst>
                  <a:gd name="T0" fmla="*/ 17 w 77"/>
                  <a:gd name="T1" fmla="*/ 77 h 77"/>
                  <a:gd name="T2" fmla="*/ 0 w 77"/>
                  <a:gd name="T3" fmla="*/ 60 h 77"/>
                  <a:gd name="T4" fmla="*/ 0 w 77"/>
                  <a:gd name="T5" fmla="*/ 17 h 77"/>
                  <a:gd name="T6" fmla="*/ 17 w 77"/>
                  <a:gd name="T7" fmla="*/ 0 h 77"/>
                  <a:gd name="T8" fmla="*/ 60 w 77"/>
                  <a:gd name="T9" fmla="*/ 0 h 77"/>
                  <a:gd name="T10" fmla="*/ 77 w 77"/>
                  <a:gd name="T11" fmla="*/ 17 h 77"/>
                  <a:gd name="T12" fmla="*/ 60 w 77"/>
                  <a:gd name="T13" fmla="*/ 34 h 77"/>
                  <a:gd name="T14" fmla="*/ 34 w 77"/>
                  <a:gd name="T15" fmla="*/ 34 h 77"/>
                  <a:gd name="T16" fmla="*/ 34 w 77"/>
                  <a:gd name="T17" fmla="*/ 60 h 77"/>
                  <a:gd name="T18" fmla="*/ 17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17" y="77"/>
                    </a:moveTo>
                    <a:cubicBezTo>
                      <a:pt x="8" y="77"/>
                      <a:pt x="0" y="69"/>
                      <a:pt x="0" y="60"/>
                    </a:cubicBezTo>
                    <a:cubicBezTo>
                      <a:pt x="0" y="17"/>
                      <a:pt x="0" y="17"/>
                      <a:pt x="0" y="17"/>
                    </a:cubicBezTo>
                    <a:cubicBezTo>
                      <a:pt x="0" y="8"/>
                      <a:pt x="8" y="0"/>
                      <a:pt x="17" y="0"/>
                    </a:cubicBezTo>
                    <a:cubicBezTo>
                      <a:pt x="60" y="0"/>
                      <a:pt x="60" y="0"/>
                      <a:pt x="60" y="0"/>
                    </a:cubicBezTo>
                    <a:cubicBezTo>
                      <a:pt x="69" y="0"/>
                      <a:pt x="77" y="8"/>
                      <a:pt x="77" y="17"/>
                    </a:cubicBezTo>
                    <a:cubicBezTo>
                      <a:pt x="77" y="27"/>
                      <a:pt x="69" y="34"/>
                      <a:pt x="60" y="34"/>
                    </a:cubicBezTo>
                    <a:cubicBezTo>
                      <a:pt x="34" y="34"/>
                      <a:pt x="34" y="34"/>
                      <a:pt x="34" y="34"/>
                    </a:cubicBezTo>
                    <a:cubicBezTo>
                      <a:pt x="34" y="60"/>
                      <a:pt x="34" y="60"/>
                      <a:pt x="34" y="60"/>
                    </a:cubicBezTo>
                    <a:cubicBezTo>
                      <a:pt x="34" y="69"/>
                      <a:pt x="27" y="77"/>
                      <a:pt x="17"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67" name="Freeform 276">
                <a:extLst>
                  <a:ext uri="{FF2B5EF4-FFF2-40B4-BE49-F238E27FC236}">
                    <a16:creationId xmlns:a16="http://schemas.microsoft.com/office/drawing/2014/main" id="{5DE10A21-B396-A144-AA8B-53E5F0E3130F}"/>
                  </a:ext>
                </a:extLst>
              </p:cNvPr>
              <p:cNvSpPr>
                <a:spLocks noEditPoints="1"/>
              </p:cNvSpPr>
              <p:nvPr/>
            </p:nvSpPr>
            <p:spPr bwMode="auto">
              <a:xfrm>
                <a:off x="13989051" y="1466850"/>
                <a:ext cx="3433763" cy="127000"/>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68" name="Freeform 277">
                <a:extLst>
                  <a:ext uri="{FF2B5EF4-FFF2-40B4-BE49-F238E27FC236}">
                    <a16:creationId xmlns:a16="http://schemas.microsoft.com/office/drawing/2014/main" id="{E349A2E0-38C7-AC4C-85C4-878A3169A896}"/>
                  </a:ext>
                </a:extLst>
              </p:cNvPr>
              <p:cNvSpPr>
                <a:spLocks/>
              </p:cNvSpPr>
              <p:nvPr/>
            </p:nvSpPr>
            <p:spPr bwMode="auto">
              <a:xfrm>
                <a:off x="17956213" y="1466850"/>
                <a:ext cx="288925" cy="288925"/>
              </a:xfrm>
              <a:custGeom>
                <a:avLst/>
                <a:gdLst>
                  <a:gd name="T0" fmla="*/ 60 w 77"/>
                  <a:gd name="T1" fmla="*/ 77 h 77"/>
                  <a:gd name="T2" fmla="*/ 43 w 77"/>
                  <a:gd name="T3" fmla="*/ 60 h 77"/>
                  <a:gd name="T4" fmla="*/ 43 w 77"/>
                  <a:gd name="T5" fmla="*/ 34 h 77"/>
                  <a:gd name="T6" fmla="*/ 17 w 77"/>
                  <a:gd name="T7" fmla="*/ 34 h 77"/>
                  <a:gd name="T8" fmla="*/ 0 w 77"/>
                  <a:gd name="T9" fmla="*/ 17 h 77"/>
                  <a:gd name="T10" fmla="*/ 17 w 77"/>
                  <a:gd name="T11" fmla="*/ 0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51" y="77"/>
                      <a:pt x="43" y="69"/>
                      <a:pt x="43" y="60"/>
                    </a:cubicBezTo>
                    <a:cubicBezTo>
                      <a:pt x="43" y="34"/>
                      <a:pt x="43" y="34"/>
                      <a:pt x="43" y="34"/>
                    </a:cubicBezTo>
                    <a:cubicBezTo>
                      <a:pt x="17" y="34"/>
                      <a:pt x="17" y="34"/>
                      <a:pt x="17" y="34"/>
                    </a:cubicBezTo>
                    <a:cubicBezTo>
                      <a:pt x="8" y="34"/>
                      <a:pt x="0" y="27"/>
                      <a:pt x="0" y="17"/>
                    </a:cubicBezTo>
                    <a:cubicBezTo>
                      <a:pt x="0" y="8"/>
                      <a:pt x="8" y="0"/>
                      <a:pt x="17" y="0"/>
                    </a:cubicBezTo>
                    <a:cubicBezTo>
                      <a:pt x="60" y="0"/>
                      <a:pt x="60" y="0"/>
                      <a:pt x="60" y="0"/>
                    </a:cubicBezTo>
                    <a:cubicBezTo>
                      <a:pt x="70" y="0"/>
                      <a:pt x="77" y="8"/>
                      <a:pt x="77" y="17"/>
                    </a:cubicBezTo>
                    <a:cubicBezTo>
                      <a:pt x="77" y="60"/>
                      <a:pt x="77" y="60"/>
                      <a:pt x="77" y="60"/>
                    </a:cubicBezTo>
                    <a:cubicBezTo>
                      <a:pt x="77" y="69"/>
                      <a:pt x="70" y="77"/>
                      <a:pt x="60" y="77"/>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69" name="Freeform 278">
                <a:extLst>
                  <a:ext uri="{FF2B5EF4-FFF2-40B4-BE49-F238E27FC236}">
                    <a16:creationId xmlns:a16="http://schemas.microsoft.com/office/drawing/2014/main" id="{D2064F1F-DD6C-3646-83FC-B89BC182821A}"/>
                  </a:ext>
                </a:extLst>
              </p:cNvPr>
              <p:cNvSpPr>
                <a:spLocks noEditPoints="1"/>
              </p:cNvSpPr>
              <p:nvPr/>
            </p:nvSpPr>
            <p:spPr bwMode="auto">
              <a:xfrm>
                <a:off x="18116551" y="2266950"/>
                <a:ext cx="128588"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70" name="Freeform 279">
                <a:extLst>
                  <a:ext uri="{FF2B5EF4-FFF2-40B4-BE49-F238E27FC236}">
                    <a16:creationId xmlns:a16="http://schemas.microsoft.com/office/drawing/2014/main" id="{3B13F045-E2D4-EC40-A737-A877EB88A1E2}"/>
                  </a:ext>
                </a:extLst>
              </p:cNvPr>
              <p:cNvSpPr>
                <a:spLocks/>
              </p:cNvSpPr>
              <p:nvPr/>
            </p:nvSpPr>
            <p:spPr bwMode="auto">
              <a:xfrm>
                <a:off x="18481676" y="620713"/>
                <a:ext cx="608013" cy="5989637"/>
              </a:xfrm>
              <a:custGeom>
                <a:avLst/>
                <a:gdLst>
                  <a:gd name="T0" fmla="*/ 0 w 383"/>
                  <a:gd name="T1" fmla="*/ 3773 h 3773"/>
                  <a:gd name="T2" fmla="*/ 383 w 383"/>
                  <a:gd name="T3" fmla="*/ 3380 h 3773"/>
                  <a:gd name="T4" fmla="*/ 383 w 383"/>
                  <a:gd name="T5" fmla="*/ 2040 h 3773"/>
                  <a:gd name="T6" fmla="*/ 383 w 383"/>
                  <a:gd name="T7" fmla="*/ 0 h 3773"/>
                  <a:gd name="T8" fmla="*/ 0 w 383"/>
                  <a:gd name="T9" fmla="*/ 393 h 3773"/>
                  <a:gd name="T10" fmla="*/ 0 w 383"/>
                  <a:gd name="T11" fmla="*/ 3773 h 3773"/>
                </a:gdLst>
                <a:ahLst/>
                <a:cxnLst>
                  <a:cxn ang="0">
                    <a:pos x="T0" y="T1"/>
                  </a:cxn>
                  <a:cxn ang="0">
                    <a:pos x="T2" y="T3"/>
                  </a:cxn>
                  <a:cxn ang="0">
                    <a:pos x="T4" y="T5"/>
                  </a:cxn>
                  <a:cxn ang="0">
                    <a:pos x="T6" y="T7"/>
                  </a:cxn>
                  <a:cxn ang="0">
                    <a:pos x="T8" y="T9"/>
                  </a:cxn>
                  <a:cxn ang="0">
                    <a:pos x="T10" y="T11"/>
                  </a:cxn>
                </a:cxnLst>
                <a:rect l="0" t="0" r="r" b="b"/>
                <a:pathLst>
                  <a:path w="383" h="3773">
                    <a:moveTo>
                      <a:pt x="0" y="3773"/>
                    </a:moveTo>
                    <a:lnTo>
                      <a:pt x="383" y="3380"/>
                    </a:lnTo>
                    <a:lnTo>
                      <a:pt x="383" y="2040"/>
                    </a:lnTo>
                    <a:lnTo>
                      <a:pt x="383" y="0"/>
                    </a:lnTo>
                    <a:lnTo>
                      <a:pt x="0" y="393"/>
                    </a:lnTo>
                    <a:lnTo>
                      <a:pt x="0" y="3773"/>
                    </a:lnTo>
                    <a:close/>
                  </a:path>
                </a:pathLst>
              </a:custGeom>
              <a:solidFill>
                <a:srgbClr val="B74F2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71" name="Rectangle 280">
                <a:extLst>
                  <a:ext uri="{FF2B5EF4-FFF2-40B4-BE49-F238E27FC236}">
                    <a16:creationId xmlns:a16="http://schemas.microsoft.com/office/drawing/2014/main" id="{BDE42743-BF79-214F-AB6A-CA6D34E1AAA6}"/>
                  </a:ext>
                </a:extLst>
              </p:cNvPr>
              <p:cNvSpPr>
                <a:spLocks noChangeArrowheads="1"/>
              </p:cNvSpPr>
              <p:nvPr/>
            </p:nvSpPr>
            <p:spPr bwMode="auto">
              <a:xfrm>
                <a:off x="14184313" y="2511425"/>
                <a:ext cx="1525588"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72" name="Rectangle 281">
                <a:extLst>
                  <a:ext uri="{FF2B5EF4-FFF2-40B4-BE49-F238E27FC236}">
                    <a16:creationId xmlns:a16="http://schemas.microsoft.com/office/drawing/2014/main" id="{A150256B-6208-1A46-A8B8-DBCEFF0D10A2}"/>
                  </a:ext>
                </a:extLst>
              </p:cNvPr>
              <p:cNvSpPr>
                <a:spLocks noChangeArrowheads="1"/>
              </p:cNvSpPr>
              <p:nvPr/>
            </p:nvSpPr>
            <p:spPr bwMode="auto">
              <a:xfrm>
                <a:off x="15998826" y="2511425"/>
                <a:ext cx="1246188"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73" name="Rectangle 282">
                <a:extLst>
                  <a:ext uri="{FF2B5EF4-FFF2-40B4-BE49-F238E27FC236}">
                    <a16:creationId xmlns:a16="http://schemas.microsoft.com/office/drawing/2014/main" id="{EFD28295-ADF7-6D47-BBDA-EBE472FD0EEA}"/>
                  </a:ext>
                </a:extLst>
              </p:cNvPr>
              <p:cNvSpPr>
                <a:spLocks noChangeArrowheads="1"/>
              </p:cNvSpPr>
              <p:nvPr/>
            </p:nvSpPr>
            <p:spPr bwMode="auto">
              <a:xfrm>
                <a:off x="14184313" y="4603750"/>
                <a:ext cx="1525588" cy="7556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74" name="Rectangle 283">
                <a:extLst>
                  <a:ext uri="{FF2B5EF4-FFF2-40B4-BE49-F238E27FC236}">
                    <a16:creationId xmlns:a16="http://schemas.microsoft.com/office/drawing/2014/main" id="{284E61D2-CF76-A448-BEE5-DE1859D74DC6}"/>
                  </a:ext>
                </a:extLst>
              </p:cNvPr>
              <p:cNvSpPr>
                <a:spLocks noChangeArrowheads="1"/>
              </p:cNvSpPr>
              <p:nvPr/>
            </p:nvSpPr>
            <p:spPr bwMode="auto">
              <a:xfrm>
                <a:off x="15998826" y="4603750"/>
                <a:ext cx="1246188" cy="7556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75" name="Rectangle 284">
                <a:extLst>
                  <a:ext uri="{FF2B5EF4-FFF2-40B4-BE49-F238E27FC236}">
                    <a16:creationId xmlns:a16="http://schemas.microsoft.com/office/drawing/2014/main" id="{27B0DB10-F19A-7246-A77C-F71A782AE8DA}"/>
                  </a:ext>
                </a:extLst>
              </p:cNvPr>
              <p:cNvSpPr>
                <a:spLocks noChangeArrowheads="1"/>
              </p:cNvSpPr>
              <p:nvPr/>
            </p:nvSpPr>
            <p:spPr bwMode="auto">
              <a:xfrm>
                <a:off x="14184313" y="3562350"/>
                <a:ext cx="500063"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76" name="Rectangle 285">
                <a:extLst>
                  <a:ext uri="{FF2B5EF4-FFF2-40B4-BE49-F238E27FC236}">
                    <a16:creationId xmlns:a16="http://schemas.microsoft.com/office/drawing/2014/main" id="{A0B10B71-2EF4-2047-9C9E-CB4F071DF834}"/>
                  </a:ext>
                </a:extLst>
              </p:cNvPr>
              <p:cNvSpPr>
                <a:spLocks noChangeArrowheads="1"/>
              </p:cNvSpPr>
              <p:nvPr/>
            </p:nvSpPr>
            <p:spPr bwMode="auto">
              <a:xfrm>
                <a:off x="16460788" y="3562350"/>
                <a:ext cx="784225"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sp>
            <p:nvSpPr>
              <p:cNvPr id="277" name="Rectangle 286">
                <a:extLst>
                  <a:ext uri="{FF2B5EF4-FFF2-40B4-BE49-F238E27FC236}">
                    <a16:creationId xmlns:a16="http://schemas.microsoft.com/office/drawing/2014/main" id="{7294F9F9-783D-C241-B02F-48AAD4316FE7}"/>
                  </a:ext>
                </a:extLst>
              </p:cNvPr>
              <p:cNvSpPr>
                <a:spLocks noChangeArrowheads="1"/>
              </p:cNvSpPr>
              <p:nvPr/>
            </p:nvSpPr>
            <p:spPr bwMode="auto">
              <a:xfrm>
                <a:off x="14946313" y="3562350"/>
                <a:ext cx="1250950" cy="758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44" tIns="34272" rIns="68544" bIns="34272" numCol="1" anchor="t" anchorCtr="0" compatLnSpc="1">
                <a:prstTxWarp prst="textNoShape">
                  <a:avLst/>
                </a:prstTxWarp>
              </a:bodyPr>
              <a:lstStyle/>
              <a:p>
                <a:endParaRPr lang="en-US" sz="1050"/>
              </a:p>
            </p:txBody>
          </p:sp>
        </p:grpSp>
        <p:cxnSp>
          <p:nvCxnSpPr>
            <p:cNvPr id="256" name="Straight Connector 255">
              <a:extLst>
                <a:ext uri="{FF2B5EF4-FFF2-40B4-BE49-F238E27FC236}">
                  <a16:creationId xmlns:a16="http://schemas.microsoft.com/office/drawing/2014/main" id="{804B6E52-0EBE-8543-8D16-412223872A82}"/>
                </a:ext>
              </a:extLst>
            </p:cNvPr>
            <p:cNvCxnSpPr>
              <a:cxnSpLocks/>
            </p:cNvCxnSpPr>
            <p:nvPr/>
          </p:nvCxnSpPr>
          <p:spPr>
            <a:xfrm flipH="1">
              <a:off x="2937267" y="1626747"/>
              <a:ext cx="2376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D20088C-2D19-CB42-911C-086AD384BDF5}"/>
                </a:ext>
              </a:extLst>
            </p:cNvPr>
            <p:cNvCxnSpPr>
              <a:cxnSpLocks/>
            </p:cNvCxnSpPr>
            <p:nvPr/>
          </p:nvCxnSpPr>
          <p:spPr>
            <a:xfrm>
              <a:off x="2937268" y="1626747"/>
              <a:ext cx="0" cy="3508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4FCE4026-09FE-DE40-BA7F-A25DADB03E93}"/>
                </a:ext>
              </a:extLst>
            </p:cNvPr>
            <p:cNvCxnSpPr>
              <a:cxnSpLocks/>
            </p:cNvCxnSpPr>
            <p:nvPr/>
          </p:nvCxnSpPr>
          <p:spPr>
            <a:xfrm flipH="1">
              <a:off x="2937268" y="1975343"/>
              <a:ext cx="2376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05" name="Picture 3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03359" y="4190850"/>
            <a:ext cx="277009" cy="290412"/>
          </a:xfrm>
          <a:prstGeom prst="rect">
            <a:avLst/>
          </a:prstGeom>
        </p:spPr>
      </p:pic>
      <p:sp>
        <p:nvSpPr>
          <p:cNvPr id="306" name="Cloud 305"/>
          <p:cNvSpPr/>
          <p:nvPr/>
        </p:nvSpPr>
        <p:spPr>
          <a:xfrm>
            <a:off x="10961855" y="3033411"/>
            <a:ext cx="996438" cy="377520"/>
          </a:xfrm>
          <a:prstGeom prst="cloud">
            <a:avLst/>
          </a:prstGeom>
          <a:gradFill rotWithShape="1">
            <a:gsLst>
              <a:gs pos="0">
                <a:srgbClr val="0095D3">
                  <a:lumMod val="20000"/>
                  <a:lumOff val="80000"/>
                </a:srgbClr>
              </a:gs>
              <a:gs pos="80000">
                <a:srgbClr val="89CBDF">
                  <a:lumMod val="40000"/>
                  <a:lumOff val="60000"/>
                </a:srgbClr>
              </a:gs>
              <a:gs pos="100000">
                <a:srgbClr val="000000">
                  <a:lumMod val="20000"/>
                  <a:lumOff val="8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lIns="68571" tIns="34286" rIns="68571" bIns="34286" rtlCol="0" anchor="ctr"/>
          <a:lstStyle/>
          <a:p>
            <a:pPr algn="ctr">
              <a:defRPr/>
            </a:pPr>
            <a:r>
              <a:rPr lang="en-US" sz="1000" kern="0">
                <a:solidFill>
                  <a:srgbClr val="717074"/>
                </a:solidFill>
                <a:latin typeface="Arial"/>
                <a:ea typeface=""/>
                <a:cs typeface=""/>
                <a:sym typeface="Arial"/>
              </a:rPr>
              <a:t>VMC on AWS</a:t>
            </a:r>
          </a:p>
        </p:txBody>
      </p:sp>
      <p:cxnSp>
        <p:nvCxnSpPr>
          <p:cNvPr id="307" name="Straight Connector 306"/>
          <p:cNvCxnSpPr>
            <a:stCxn id="241" idx="4"/>
            <a:endCxn id="289" idx="3"/>
          </p:cNvCxnSpPr>
          <p:nvPr/>
        </p:nvCxnSpPr>
        <p:spPr bwMode="gray">
          <a:xfrm flipH="1">
            <a:off x="9837341" y="3722523"/>
            <a:ext cx="15115" cy="1178132"/>
          </a:xfrm>
          <a:prstGeom prst="line">
            <a:avLst/>
          </a:prstGeom>
          <a:ln w="2159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308" name="NSX Router">
            <a:extLst>
              <a:ext uri="{FF2B5EF4-FFF2-40B4-BE49-F238E27FC236}">
                <a16:creationId xmlns:a16="http://schemas.microsoft.com/office/drawing/2014/main" id="{11811383-58C1-CB4E-9F3C-D7A0C1AA3A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36606" y="4264962"/>
            <a:ext cx="236883" cy="236883"/>
          </a:xfrm>
          <a:prstGeom prst="rect">
            <a:avLst/>
          </a:prstGeom>
        </p:spPr>
      </p:pic>
      <p:sp>
        <p:nvSpPr>
          <p:cNvPr id="309" name="Rectangle 308"/>
          <p:cNvSpPr/>
          <p:nvPr/>
        </p:nvSpPr>
        <p:spPr>
          <a:xfrm>
            <a:off x="5065087" y="3260103"/>
            <a:ext cx="6091238" cy="523084"/>
          </a:xfrm>
          <a:prstGeom prst="rect">
            <a:avLst/>
          </a:prstGeom>
        </p:spPr>
        <p:txBody>
          <a:bodyPr>
            <a:spAutoFit/>
          </a:bodyPr>
          <a:lstStyle/>
          <a:p>
            <a:r>
              <a:rPr lang="en-US" sz="1400" err="1">
                <a:solidFill>
                  <a:srgbClr val="FF0000"/>
                </a:solidFill>
              </a:rPr>
              <a:t>Mgmt</a:t>
            </a:r>
            <a:r>
              <a:rPr lang="en-US" sz="1400">
                <a:solidFill>
                  <a:srgbClr val="FF0000"/>
                </a:solidFill>
              </a:rPr>
              <a:t> Appliance Network</a:t>
            </a:r>
            <a:br>
              <a:rPr lang="en-US" sz="1400">
                <a:solidFill>
                  <a:srgbClr val="FF0000"/>
                </a:solidFill>
              </a:rPr>
            </a:br>
            <a:r>
              <a:rPr lang="en-US" sz="1400">
                <a:solidFill>
                  <a:srgbClr val="FF0000"/>
                </a:solidFill>
              </a:rPr>
              <a:t>NSX Network Segments</a:t>
            </a:r>
            <a:endParaRPr lang="en-US" sz="1400"/>
          </a:p>
        </p:txBody>
      </p:sp>
    </p:spTree>
    <p:extLst>
      <p:ext uri="{BB962C8B-B14F-4D97-AF65-F5344CB8AC3E}">
        <p14:creationId xmlns:p14="http://schemas.microsoft.com/office/powerpoint/2010/main" val="236736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dissolve">
                                      <p:cBhvr>
                                        <p:cTn id="7" dur="500"/>
                                        <p:tgtEl>
                                          <p:spTgt spid="9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dissolve">
                                      <p:cBhvr>
                                        <p:cTn id="10" dur="500"/>
                                        <p:tgtEl>
                                          <p:spTgt spid="15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dissolve">
                                      <p:cBhvr>
                                        <p:cTn id="13" dur="500"/>
                                        <p:tgtEl>
                                          <p:spTgt spid="10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63"/>
                                        </p:tgtEl>
                                        <p:attrNameLst>
                                          <p:attrName>style.visibility</p:attrName>
                                        </p:attrNameLst>
                                      </p:cBhvr>
                                      <p:to>
                                        <p:strVal val="visible"/>
                                      </p:to>
                                    </p:set>
                                    <p:animEffect transition="in" filter="dissolve">
                                      <p:cBhvr>
                                        <p:cTn id="19" dur="500"/>
                                        <p:tgtEl>
                                          <p:spTgt spid="163"/>
                                        </p:tgtEl>
                                      </p:cBhvr>
                                    </p:animEffect>
                                  </p:childTnLst>
                                </p:cTn>
                              </p:par>
                              <p:par>
                                <p:cTn id="20" presetID="9" presetClass="entr" presetSubtype="0" fill="hold" nodeType="with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dissolve">
                                      <p:cBhvr>
                                        <p:cTn id="22" dur="500"/>
                                        <p:tgtEl>
                                          <p:spTgt spid="9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dissolve">
                                      <p:cBhvr>
                                        <p:cTn id="25" dur="500"/>
                                        <p:tgtEl>
                                          <p:spTgt spid="10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61"/>
                                        </p:tgtEl>
                                        <p:attrNameLst>
                                          <p:attrName>style.visibility</p:attrName>
                                        </p:attrNameLst>
                                      </p:cBhvr>
                                      <p:to>
                                        <p:strVal val="visible"/>
                                      </p:to>
                                    </p:set>
                                    <p:animEffect transition="in" filter="dissolve">
                                      <p:cBhvr>
                                        <p:cTn id="30" dur="500"/>
                                        <p:tgtEl>
                                          <p:spTgt spid="161"/>
                                        </p:tgtEl>
                                      </p:cBhvr>
                                    </p:animEffect>
                                  </p:childTnLst>
                                </p:cTn>
                              </p:par>
                              <p:par>
                                <p:cTn id="31" presetID="9" presetClass="entr" presetSubtype="0" fill="hold" nodeType="withEffect">
                                  <p:stCondLst>
                                    <p:cond delay="0"/>
                                  </p:stCondLst>
                                  <p:childTnLst>
                                    <p:set>
                                      <p:cBhvr>
                                        <p:cTn id="32" dur="1" fill="hold">
                                          <p:stCondLst>
                                            <p:cond delay="0"/>
                                          </p:stCondLst>
                                        </p:cTn>
                                        <p:tgtEl>
                                          <p:spTgt spid="160"/>
                                        </p:tgtEl>
                                        <p:attrNameLst>
                                          <p:attrName>style.visibility</p:attrName>
                                        </p:attrNameLst>
                                      </p:cBhvr>
                                      <p:to>
                                        <p:strVal val="visible"/>
                                      </p:to>
                                    </p:set>
                                    <p:animEffect transition="in" filter="dissolve">
                                      <p:cBhvr>
                                        <p:cTn id="33" dur="500"/>
                                        <p:tgtEl>
                                          <p:spTgt spid="160"/>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dissolve">
                                      <p:cBhvr>
                                        <p:cTn id="36" dur="500"/>
                                        <p:tgtEl>
                                          <p:spTgt spid="16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64"/>
                                        </p:tgtEl>
                                        <p:attrNameLst>
                                          <p:attrName>style.visibility</p:attrName>
                                        </p:attrNameLst>
                                      </p:cBhvr>
                                      <p:to>
                                        <p:strVal val="visible"/>
                                      </p:to>
                                    </p:set>
                                    <p:animEffect transition="in" filter="dissolve">
                                      <p:cBhvr>
                                        <p:cTn id="41" dur="500"/>
                                        <p:tgtEl>
                                          <p:spTgt spid="164"/>
                                        </p:tgtEl>
                                      </p:cBhvr>
                                    </p:animEffect>
                                  </p:childTnLst>
                                </p:cTn>
                              </p:par>
                              <p:par>
                                <p:cTn id="42" presetID="9" presetClass="entr" presetSubtype="0" fill="hold" nodeType="withEffect">
                                  <p:stCondLst>
                                    <p:cond delay="0"/>
                                  </p:stCondLst>
                                  <p:childTnLst>
                                    <p:set>
                                      <p:cBhvr>
                                        <p:cTn id="43" dur="1" fill="hold">
                                          <p:stCondLst>
                                            <p:cond delay="0"/>
                                          </p:stCondLst>
                                        </p:cTn>
                                        <p:tgtEl>
                                          <p:spTgt spid="165"/>
                                        </p:tgtEl>
                                        <p:attrNameLst>
                                          <p:attrName>style.visibility</p:attrName>
                                        </p:attrNameLst>
                                      </p:cBhvr>
                                      <p:to>
                                        <p:strVal val="visible"/>
                                      </p:to>
                                    </p:set>
                                    <p:animEffect transition="in" filter="dissolve">
                                      <p:cBhvr>
                                        <p:cTn id="44" dur="500"/>
                                        <p:tgtEl>
                                          <p:spTgt spid="16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74"/>
                                        </p:tgtEl>
                                        <p:attrNameLst>
                                          <p:attrName>style.visibility</p:attrName>
                                        </p:attrNameLst>
                                      </p:cBhvr>
                                      <p:to>
                                        <p:strVal val="visible"/>
                                      </p:to>
                                    </p:set>
                                    <p:animEffect transition="in" filter="dissolve">
                                      <p:cBhvr>
                                        <p:cTn id="47" dur="500"/>
                                        <p:tgtEl>
                                          <p:spTgt spid="17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177"/>
                                        </p:tgtEl>
                                        <p:attrNameLst>
                                          <p:attrName>style.visibility</p:attrName>
                                        </p:attrNameLst>
                                      </p:cBhvr>
                                      <p:to>
                                        <p:strVal val="visible"/>
                                      </p:to>
                                    </p:set>
                                    <p:animEffect transition="in" filter="wipe(right)">
                                      <p:cBhvr>
                                        <p:cTn id="52" dur="500"/>
                                        <p:tgtEl>
                                          <p:spTgt spid="17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75"/>
                                        </p:tgtEl>
                                        <p:attrNameLst>
                                          <p:attrName>style.visibility</p:attrName>
                                        </p:attrNameLst>
                                      </p:cBhvr>
                                      <p:to>
                                        <p:strVal val="visible"/>
                                      </p:to>
                                    </p:set>
                                    <p:animEffect transition="in" filter="dissolve">
                                      <p:cBhvr>
                                        <p:cTn id="55" dur="500"/>
                                        <p:tgtEl>
                                          <p:spTgt spid="175"/>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309"/>
                                        </p:tgtEl>
                                        <p:attrNameLst>
                                          <p:attrName>style.visibility</p:attrName>
                                        </p:attrNameLst>
                                      </p:cBhvr>
                                      <p:to>
                                        <p:strVal val="visible"/>
                                      </p:to>
                                    </p:set>
                                    <p:animEffect transition="in" filter="dissolve">
                                      <p:cBhvr>
                                        <p:cTn id="60"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P spid="102" grpId="0" animBg="1"/>
      <p:bldP spid="159" grpId="0" animBg="1"/>
      <p:bldP spid="162" grpId="0" animBg="1"/>
      <p:bldP spid="163" grpId="0" animBg="1"/>
      <p:bldP spid="164" grpId="0"/>
      <p:bldP spid="174" grpId="0" animBg="1"/>
      <p:bldP spid="175" grpId="0"/>
      <p:bldP spid="177" grpId="0" animBg="1"/>
      <p:bldP spid="30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2CFAD98-31C7-455A-80E6-7A3098332475}"/>
              </a:ext>
            </a:extLst>
          </p:cNvPr>
          <p:cNvCxnSpPr/>
          <p:nvPr/>
        </p:nvCxnSpPr>
        <p:spPr>
          <a:xfrm>
            <a:off x="3236816" y="3217426"/>
            <a:ext cx="0" cy="426410"/>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308C68E-66DA-4348-BCF1-C03E95B8448B}"/>
              </a:ext>
            </a:extLst>
          </p:cNvPr>
          <p:cNvSpPr/>
          <p:nvPr/>
        </p:nvSpPr>
        <p:spPr>
          <a:xfrm>
            <a:off x="1731887" y="2479680"/>
            <a:ext cx="2547683" cy="2563625"/>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lIns="91361" tIns="45680" rIns="91361" bIns="45680" rtlCol="0" anchor="ctr"/>
          <a:lstStyle/>
          <a:p>
            <a:pPr algn="ctr"/>
            <a:endParaRPr lang="en-US" sz="1100">
              <a:solidFill>
                <a:prstClr val="white"/>
              </a:solidFill>
            </a:endParaRPr>
          </a:p>
        </p:txBody>
      </p:sp>
      <p:sp>
        <p:nvSpPr>
          <p:cNvPr id="6" name="TextBox 5">
            <a:extLst>
              <a:ext uri="{FF2B5EF4-FFF2-40B4-BE49-F238E27FC236}">
                <a16:creationId xmlns:a16="http://schemas.microsoft.com/office/drawing/2014/main" id="{AA6CC5B0-2D05-4F2C-8760-11633312B98D}"/>
              </a:ext>
            </a:extLst>
          </p:cNvPr>
          <p:cNvSpPr txBox="1"/>
          <p:nvPr/>
        </p:nvSpPr>
        <p:spPr>
          <a:xfrm>
            <a:off x="2074761" y="4034839"/>
            <a:ext cx="645026" cy="228482"/>
          </a:xfrm>
          <a:prstGeom prst="rect">
            <a:avLst/>
          </a:prstGeom>
          <a:noFill/>
        </p:spPr>
        <p:txBody>
          <a:bodyPr wrap="none" lIns="0" tIns="0" rIns="0" bIns="0" rtlCol="0" anchor="ctr">
            <a:noAutofit/>
          </a:bodyPr>
          <a:lstStyle/>
          <a:p>
            <a:pPr algn="ctr">
              <a:lnSpc>
                <a:spcPct val="90000"/>
              </a:lnSpc>
            </a:pPr>
            <a:r>
              <a:rPr lang="en-US" sz="800"/>
              <a:t>VLAN 10 </a:t>
            </a:r>
          </a:p>
        </p:txBody>
      </p:sp>
      <p:sp>
        <p:nvSpPr>
          <p:cNvPr id="7" name="TextBox 6">
            <a:extLst>
              <a:ext uri="{FF2B5EF4-FFF2-40B4-BE49-F238E27FC236}">
                <a16:creationId xmlns:a16="http://schemas.microsoft.com/office/drawing/2014/main" id="{FC4F7C62-06FD-47A8-907A-0F263FFADADD}"/>
              </a:ext>
            </a:extLst>
          </p:cNvPr>
          <p:cNvSpPr txBox="1"/>
          <p:nvPr/>
        </p:nvSpPr>
        <p:spPr>
          <a:xfrm>
            <a:off x="2654372" y="4499291"/>
            <a:ext cx="645026" cy="228482"/>
          </a:xfrm>
          <a:prstGeom prst="rect">
            <a:avLst/>
          </a:prstGeom>
          <a:noFill/>
        </p:spPr>
        <p:txBody>
          <a:bodyPr wrap="none" lIns="0" tIns="0" rIns="0" bIns="0" rtlCol="0" anchor="ctr">
            <a:noAutofit/>
          </a:bodyPr>
          <a:lstStyle/>
          <a:p>
            <a:pPr algn="ctr">
              <a:lnSpc>
                <a:spcPct val="90000"/>
              </a:lnSpc>
            </a:pPr>
            <a:r>
              <a:rPr lang="en-US" sz="800"/>
              <a:t>VLAN 20</a:t>
            </a:r>
          </a:p>
        </p:txBody>
      </p:sp>
      <p:sp>
        <p:nvSpPr>
          <p:cNvPr id="8" name="Rounded Rectangle 99">
            <a:extLst>
              <a:ext uri="{FF2B5EF4-FFF2-40B4-BE49-F238E27FC236}">
                <a16:creationId xmlns:a16="http://schemas.microsoft.com/office/drawing/2014/main" id="{D734B6CF-F8B5-4E0D-B0C4-A2CF69D193FD}"/>
              </a:ext>
            </a:extLst>
          </p:cNvPr>
          <p:cNvSpPr/>
          <p:nvPr/>
        </p:nvSpPr>
        <p:spPr>
          <a:xfrm>
            <a:off x="2895724" y="2606683"/>
            <a:ext cx="962684" cy="598365"/>
          </a:xfrm>
          <a:prstGeom prst="roundRect">
            <a:avLst/>
          </a:prstGeom>
          <a:solidFill>
            <a:schemeClr val="lt1"/>
          </a:solidFill>
          <a:ln/>
        </p:spPr>
        <p:style>
          <a:lnRef idx="1">
            <a:schemeClr val="accent1"/>
          </a:lnRef>
          <a:fillRef idx="3">
            <a:schemeClr val="accent1"/>
          </a:fillRef>
          <a:effectRef idx="2">
            <a:schemeClr val="accent1"/>
          </a:effectRef>
          <a:fontRef idx="minor">
            <a:schemeClr val="lt1"/>
          </a:fontRef>
        </p:style>
        <p:txBody>
          <a:bodyPr lIns="0" tIns="0" rIns="0" bIns="0"/>
          <a:lstStyle/>
          <a:p>
            <a:endParaRPr lang="en-US" sz="1100"/>
          </a:p>
        </p:txBody>
      </p:sp>
      <p:grpSp>
        <p:nvGrpSpPr>
          <p:cNvPr id="9" name="Group 8">
            <a:extLst>
              <a:ext uri="{FF2B5EF4-FFF2-40B4-BE49-F238E27FC236}">
                <a16:creationId xmlns:a16="http://schemas.microsoft.com/office/drawing/2014/main" id="{766D59F5-70A2-4E3C-AF71-DDECA41BACB5}"/>
              </a:ext>
            </a:extLst>
          </p:cNvPr>
          <p:cNvGrpSpPr>
            <a:grpSpLocks noChangeAspect="1"/>
          </p:cNvGrpSpPr>
          <p:nvPr/>
        </p:nvGrpSpPr>
        <p:grpSpPr>
          <a:xfrm>
            <a:off x="3473197" y="2771626"/>
            <a:ext cx="293444" cy="285127"/>
            <a:chOff x="13296900" y="1092200"/>
            <a:chExt cx="4803776" cy="4668838"/>
          </a:xfrm>
        </p:grpSpPr>
        <p:sp>
          <p:nvSpPr>
            <p:cNvPr id="10" name="Freeform 34">
              <a:extLst>
                <a:ext uri="{FF2B5EF4-FFF2-40B4-BE49-F238E27FC236}">
                  <a16:creationId xmlns:a16="http://schemas.microsoft.com/office/drawing/2014/main" id="{DA6D4283-5015-416C-A189-9CB81260BEDA}"/>
                </a:ext>
              </a:extLst>
            </p:cNvPr>
            <p:cNvSpPr>
              <a:spLocks/>
            </p:cNvSpPr>
            <p:nvPr/>
          </p:nvSpPr>
          <p:spPr bwMode="auto">
            <a:xfrm>
              <a:off x="13296900" y="1092200"/>
              <a:ext cx="4803775" cy="4668838"/>
            </a:xfrm>
            <a:custGeom>
              <a:avLst/>
              <a:gdLst>
                <a:gd name="T0" fmla="*/ 2725 w 3026"/>
                <a:gd name="T1" fmla="*/ 305 h 2941"/>
                <a:gd name="T2" fmla="*/ 2725 w 3026"/>
                <a:gd name="T3" fmla="*/ 301 h 2941"/>
                <a:gd name="T4" fmla="*/ 2725 w 3026"/>
                <a:gd name="T5" fmla="*/ 301 h 2941"/>
                <a:gd name="T6" fmla="*/ 3026 w 3026"/>
                <a:gd name="T7" fmla="*/ 0 h 2941"/>
                <a:gd name="T8" fmla="*/ 305 w 3026"/>
                <a:gd name="T9" fmla="*/ 0 h 2941"/>
                <a:gd name="T10" fmla="*/ 0 w 3026"/>
                <a:gd name="T11" fmla="*/ 301 h 2941"/>
                <a:gd name="T12" fmla="*/ 0 w 3026"/>
                <a:gd name="T13" fmla="*/ 2941 h 2941"/>
                <a:gd name="T14" fmla="*/ 2725 w 3026"/>
                <a:gd name="T15" fmla="*/ 2941 h 2941"/>
                <a:gd name="T16" fmla="*/ 3026 w 3026"/>
                <a:gd name="T17" fmla="*/ 2635 h 2941"/>
                <a:gd name="T18" fmla="*/ 3026 w 3026"/>
                <a:gd name="T19" fmla="*/ 0 h 2941"/>
                <a:gd name="T20" fmla="*/ 2725 w 3026"/>
                <a:gd name="T21" fmla="*/ 305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6" h="2941">
                  <a:moveTo>
                    <a:pt x="2725" y="305"/>
                  </a:moveTo>
                  <a:lnTo>
                    <a:pt x="2725" y="301"/>
                  </a:lnTo>
                  <a:lnTo>
                    <a:pt x="2725" y="301"/>
                  </a:lnTo>
                  <a:lnTo>
                    <a:pt x="3026" y="0"/>
                  </a:lnTo>
                  <a:lnTo>
                    <a:pt x="305" y="0"/>
                  </a:lnTo>
                  <a:lnTo>
                    <a:pt x="0" y="301"/>
                  </a:lnTo>
                  <a:lnTo>
                    <a:pt x="0" y="2941"/>
                  </a:lnTo>
                  <a:lnTo>
                    <a:pt x="2725" y="2941"/>
                  </a:lnTo>
                  <a:lnTo>
                    <a:pt x="3026" y="2635"/>
                  </a:lnTo>
                  <a:lnTo>
                    <a:pt x="3026" y="0"/>
                  </a:lnTo>
                  <a:lnTo>
                    <a:pt x="2725" y="305"/>
                  </a:lnTo>
                  <a:close/>
                </a:path>
              </a:pathLst>
            </a:custGeom>
            <a:solidFill>
              <a:srgbClr val="1A6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1" name="Freeform 35">
              <a:extLst>
                <a:ext uri="{FF2B5EF4-FFF2-40B4-BE49-F238E27FC236}">
                  <a16:creationId xmlns:a16="http://schemas.microsoft.com/office/drawing/2014/main" id="{9F4EC83B-9377-4720-99D7-BC7A6D56B6E0}"/>
                </a:ext>
              </a:extLst>
            </p:cNvPr>
            <p:cNvSpPr>
              <a:spLocks/>
            </p:cNvSpPr>
            <p:nvPr/>
          </p:nvSpPr>
          <p:spPr bwMode="auto">
            <a:xfrm>
              <a:off x="13296900" y="1092200"/>
              <a:ext cx="4803775" cy="477838"/>
            </a:xfrm>
            <a:custGeom>
              <a:avLst/>
              <a:gdLst>
                <a:gd name="T0" fmla="*/ 3026 w 3026"/>
                <a:gd name="T1" fmla="*/ 0 h 301"/>
                <a:gd name="T2" fmla="*/ 2725 w 3026"/>
                <a:gd name="T3" fmla="*/ 301 h 301"/>
                <a:gd name="T4" fmla="*/ 0 w 3026"/>
                <a:gd name="T5" fmla="*/ 301 h 301"/>
                <a:gd name="T6" fmla="*/ 305 w 3026"/>
                <a:gd name="T7" fmla="*/ 0 h 301"/>
                <a:gd name="T8" fmla="*/ 1408 w 3026"/>
                <a:gd name="T9" fmla="*/ 0 h 301"/>
                <a:gd name="T10" fmla="*/ 3026 w 3026"/>
                <a:gd name="T11" fmla="*/ 0 h 301"/>
                <a:gd name="T12" fmla="*/ 3026 w 3026"/>
                <a:gd name="T13" fmla="*/ 0 h 301"/>
                <a:gd name="T14" fmla="*/ 3026 w 3026"/>
                <a:gd name="T15" fmla="*/ 0 h 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6" h="301">
                  <a:moveTo>
                    <a:pt x="3026" y="0"/>
                  </a:moveTo>
                  <a:lnTo>
                    <a:pt x="2725" y="301"/>
                  </a:lnTo>
                  <a:lnTo>
                    <a:pt x="0" y="301"/>
                  </a:lnTo>
                  <a:lnTo>
                    <a:pt x="305" y="0"/>
                  </a:lnTo>
                  <a:lnTo>
                    <a:pt x="1408" y="0"/>
                  </a:lnTo>
                  <a:lnTo>
                    <a:pt x="3026" y="0"/>
                  </a:lnTo>
                  <a:lnTo>
                    <a:pt x="3026" y="0"/>
                  </a:lnTo>
                  <a:lnTo>
                    <a:pt x="3026" y="0"/>
                  </a:lnTo>
                  <a:close/>
                </a:path>
              </a:pathLst>
            </a:custGeom>
            <a:solidFill>
              <a:srgbClr val="2878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2" name="Freeform 36">
              <a:extLst>
                <a:ext uri="{FF2B5EF4-FFF2-40B4-BE49-F238E27FC236}">
                  <a16:creationId xmlns:a16="http://schemas.microsoft.com/office/drawing/2014/main" id="{0B08D6DD-D294-4E05-8CF9-1923693E62F2}"/>
                </a:ext>
              </a:extLst>
            </p:cNvPr>
            <p:cNvSpPr>
              <a:spLocks/>
            </p:cNvSpPr>
            <p:nvPr/>
          </p:nvSpPr>
          <p:spPr bwMode="auto">
            <a:xfrm>
              <a:off x="13296900" y="1570038"/>
              <a:ext cx="4325938" cy="4191000"/>
            </a:xfrm>
            <a:custGeom>
              <a:avLst/>
              <a:gdLst>
                <a:gd name="T0" fmla="*/ 0 w 2725"/>
                <a:gd name="T1" fmla="*/ 0 h 2640"/>
                <a:gd name="T2" fmla="*/ 2725 w 2725"/>
                <a:gd name="T3" fmla="*/ 0 h 2640"/>
                <a:gd name="T4" fmla="*/ 2725 w 2725"/>
                <a:gd name="T5" fmla="*/ 2640 h 2640"/>
                <a:gd name="T6" fmla="*/ 1408 w 2725"/>
                <a:gd name="T7" fmla="*/ 2640 h 2640"/>
                <a:gd name="T8" fmla="*/ 0 w 2725"/>
                <a:gd name="T9" fmla="*/ 2640 h 2640"/>
                <a:gd name="T10" fmla="*/ 0 w 2725"/>
                <a:gd name="T11" fmla="*/ 1338 h 2640"/>
                <a:gd name="T12" fmla="*/ 0 w 2725"/>
                <a:gd name="T13" fmla="*/ 0 h 2640"/>
                <a:gd name="T14" fmla="*/ 0 w 2725"/>
                <a:gd name="T15" fmla="*/ 0 h 26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5" h="2640">
                  <a:moveTo>
                    <a:pt x="0" y="0"/>
                  </a:moveTo>
                  <a:lnTo>
                    <a:pt x="2725" y="0"/>
                  </a:lnTo>
                  <a:lnTo>
                    <a:pt x="2725" y="2640"/>
                  </a:lnTo>
                  <a:lnTo>
                    <a:pt x="1408" y="2640"/>
                  </a:lnTo>
                  <a:lnTo>
                    <a:pt x="0" y="2640"/>
                  </a:lnTo>
                  <a:lnTo>
                    <a:pt x="0" y="1338"/>
                  </a:lnTo>
                  <a:lnTo>
                    <a:pt x="0" y="0"/>
                  </a:lnTo>
                  <a:lnTo>
                    <a:pt x="0" y="0"/>
                  </a:lnTo>
                  <a:close/>
                </a:path>
              </a:pathLst>
            </a:custGeom>
            <a:solidFill>
              <a:srgbClr val="1A6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3" name="Freeform 37">
              <a:extLst>
                <a:ext uri="{FF2B5EF4-FFF2-40B4-BE49-F238E27FC236}">
                  <a16:creationId xmlns:a16="http://schemas.microsoft.com/office/drawing/2014/main" id="{C346CBFC-A59A-4762-9F28-B9E8E68E30A5}"/>
                </a:ext>
              </a:extLst>
            </p:cNvPr>
            <p:cNvSpPr>
              <a:spLocks/>
            </p:cNvSpPr>
            <p:nvPr/>
          </p:nvSpPr>
          <p:spPr bwMode="auto">
            <a:xfrm>
              <a:off x="17622838" y="1092200"/>
              <a:ext cx="477838" cy="4668838"/>
            </a:xfrm>
            <a:custGeom>
              <a:avLst/>
              <a:gdLst>
                <a:gd name="T0" fmla="*/ 0 w 301"/>
                <a:gd name="T1" fmla="*/ 2941 h 2941"/>
                <a:gd name="T2" fmla="*/ 301 w 301"/>
                <a:gd name="T3" fmla="*/ 2635 h 2941"/>
                <a:gd name="T4" fmla="*/ 301 w 301"/>
                <a:gd name="T5" fmla="*/ 1639 h 2941"/>
                <a:gd name="T6" fmla="*/ 301 w 301"/>
                <a:gd name="T7" fmla="*/ 0 h 2941"/>
                <a:gd name="T8" fmla="*/ 0 w 301"/>
                <a:gd name="T9" fmla="*/ 305 h 2941"/>
                <a:gd name="T10" fmla="*/ 0 w 301"/>
                <a:gd name="T11" fmla="*/ 2941 h 2941"/>
                <a:gd name="T12" fmla="*/ 0 w 301"/>
                <a:gd name="T13" fmla="*/ 2941 h 2941"/>
                <a:gd name="T14" fmla="*/ 0 w 301"/>
                <a:gd name="T15" fmla="*/ 2941 h 2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941">
                  <a:moveTo>
                    <a:pt x="0" y="2941"/>
                  </a:moveTo>
                  <a:lnTo>
                    <a:pt x="301" y="2635"/>
                  </a:lnTo>
                  <a:lnTo>
                    <a:pt x="301" y="1639"/>
                  </a:lnTo>
                  <a:lnTo>
                    <a:pt x="301" y="0"/>
                  </a:lnTo>
                  <a:lnTo>
                    <a:pt x="0" y="305"/>
                  </a:lnTo>
                  <a:lnTo>
                    <a:pt x="0" y="2941"/>
                  </a:lnTo>
                  <a:lnTo>
                    <a:pt x="0" y="2941"/>
                  </a:lnTo>
                  <a:lnTo>
                    <a:pt x="0" y="2941"/>
                  </a:lnTo>
                  <a:close/>
                </a:path>
              </a:pathLst>
            </a:custGeom>
            <a:solidFill>
              <a:srgbClr val="1455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4" name="Freeform 38">
              <a:extLst>
                <a:ext uri="{FF2B5EF4-FFF2-40B4-BE49-F238E27FC236}">
                  <a16:creationId xmlns:a16="http://schemas.microsoft.com/office/drawing/2014/main" id="{6FCF5A6B-D556-4ECE-8B13-DFB93DCACC52}"/>
                </a:ext>
              </a:extLst>
            </p:cNvPr>
            <p:cNvSpPr>
              <a:spLocks/>
            </p:cNvSpPr>
            <p:nvPr/>
          </p:nvSpPr>
          <p:spPr bwMode="auto">
            <a:xfrm>
              <a:off x="14547850" y="3663950"/>
              <a:ext cx="912813" cy="909638"/>
            </a:xfrm>
            <a:custGeom>
              <a:avLst/>
              <a:gdLst>
                <a:gd name="T0" fmla="*/ 44 w 243"/>
                <a:gd name="T1" fmla="*/ 242 h 242"/>
                <a:gd name="T2" fmla="*/ 199 w 243"/>
                <a:gd name="T3" fmla="*/ 242 h 242"/>
                <a:gd name="T4" fmla="*/ 243 w 243"/>
                <a:gd name="T5" fmla="*/ 199 h 242"/>
                <a:gd name="T6" fmla="*/ 243 w 243"/>
                <a:gd name="T7" fmla="*/ 44 h 242"/>
                <a:gd name="T8" fmla="*/ 199 w 243"/>
                <a:gd name="T9" fmla="*/ 0 h 242"/>
                <a:gd name="T10" fmla="*/ 44 w 243"/>
                <a:gd name="T11" fmla="*/ 0 h 242"/>
                <a:gd name="T12" fmla="*/ 0 w 243"/>
                <a:gd name="T13" fmla="*/ 44 h 242"/>
                <a:gd name="T14" fmla="*/ 0 w 243"/>
                <a:gd name="T15" fmla="*/ 199 h 242"/>
                <a:gd name="T16" fmla="*/ 44 w 24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242">
                  <a:moveTo>
                    <a:pt x="44" y="242"/>
                  </a:moveTo>
                  <a:cubicBezTo>
                    <a:pt x="199" y="242"/>
                    <a:pt x="199" y="242"/>
                    <a:pt x="199" y="242"/>
                  </a:cubicBezTo>
                  <a:cubicBezTo>
                    <a:pt x="223" y="242"/>
                    <a:pt x="243" y="223"/>
                    <a:pt x="243" y="199"/>
                  </a:cubicBezTo>
                  <a:cubicBezTo>
                    <a:pt x="243" y="44"/>
                    <a:pt x="243" y="44"/>
                    <a:pt x="243" y="44"/>
                  </a:cubicBezTo>
                  <a:cubicBezTo>
                    <a:pt x="243" y="20"/>
                    <a:pt x="223" y="0"/>
                    <a:pt x="199" y="0"/>
                  </a:cubicBezTo>
                  <a:cubicBezTo>
                    <a:pt x="44" y="0"/>
                    <a:pt x="44" y="0"/>
                    <a:pt x="44" y="0"/>
                  </a:cubicBezTo>
                  <a:cubicBezTo>
                    <a:pt x="20" y="0"/>
                    <a:pt x="0" y="20"/>
                    <a:pt x="0" y="44"/>
                  </a:cubicBezTo>
                  <a:cubicBezTo>
                    <a:pt x="0" y="199"/>
                    <a:pt x="0" y="199"/>
                    <a:pt x="0" y="199"/>
                  </a:cubicBezTo>
                  <a:cubicBezTo>
                    <a:pt x="0" y="223"/>
                    <a:pt x="20" y="242"/>
                    <a:pt x="44" y="242"/>
                  </a:cubicBezTo>
                  <a:close/>
                </a:path>
              </a:pathLst>
            </a:custGeom>
            <a:solidFill>
              <a:srgbClr val="FFDA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5" name="Freeform 39">
              <a:extLst>
                <a:ext uri="{FF2B5EF4-FFF2-40B4-BE49-F238E27FC236}">
                  <a16:creationId xmlns:a16="http://schemas.microsoft.com/office/drawing/2014/main" id="{FC06682A-3D49-465D-9500-FD737D9A416D}"/>
                </a:ext>
              </a:extLst>
            </p:cNvPr>
            <p:cNvSpPr>
              <a:spLocks noEditPoints="1"/>
            </p:cNvSpPr>
            <p:nvPr/>
          </p:nvSpPr>
          <p:spPr bwMode="auto">
            <a:xfrm>
              <a:off x="14154150" y="2355850"/>
              <a:ext cx="2614613" cy="2616200"/>
            </a:xfrm>
            <a:custGeom>
              <a:avLst/>
              <a:gdLst>
                <a:gd name="T0" fmla="*/ 242 w 696"/>
                <a:gd name="T1" fmla="*/ 44 h 696"/>
                <a:gd name="T2" fmla="*/ 242 w 696"/>
                <a:gd name="T3" fmla="*/ 199 h 696"/>
                <a:gd name="T4" fmla="*/ 198 w 696"/>
                <a:gd name="T5" fmla="*/ 242 h 696"/>
                <a:gd name="T6" fmla="*/ 43 w 696"/>
                <a:gd name="T7" fmla="*/ 242 h 696"/>
                <a:gd name="T8" fmla="*/ 0 w 696"/>
                <a:gd name="T9" fmla="*/ 286 h 696"/>
                <a:gd name="T10" fmla="*/ 0 w 696"/>
                <a:gd name="T11" fmla="*/ 653 h 696"/>
                <a:gd name="T12" fmla="*/ 43 w 696"/>
                <a:gd name="T13" fmla="*/ 696 h 696"/>
                <a:gd name="T14" fmla="*/ 410 w 696"/>
                <a:gd name="T15" fmla="*/ 696 h 696"/>
                <a:gd name="T16" fmla="*/ 454 w 696"/>
                <a:gd name="T17" fmla="*/ 653 h 696"/>
                <a:gd name="T18" fmla="*/ 454 w 696"/>
                <a:gd name="T19" fmla="*/ 498 h 696"/>
                <a:gd name="T20" fmla="*/ 497 w 696"/>
                <a:gd name="T21" fmla="*/ 454 h 696"/>
                <a:gd name="T22" fmla="*/ 652 w 696"/>
                <a:gd name="T23" fmla="*/ 454 h 696"/>
                <a:gd name="T24" fmla="*/ 696 w 696"/>
                <a:gd name="T25" fmla="*/ 411 h 696"/>
                <a:gd name="T26" fmla="*/ 696 w 696"/>
                <a:gd name="T27" fmla="*/ 44 h 696"/>
                <a:gd name="T28" fmla="*/ 652 w 696"/>
                <a:gd name="T29" fmla="*/ 0 h 696"/>
                <a:gd name="T30" fmla="*/ 285 w 696"/>
                <a:gd name="T31" fmla="*/ 0 h 696"/>
                <a:gd name="T32" fmla="*/ 242 w 696"/>
                <a:gd name="T33" fmla="*/ 44 h 696"/>
                <a:gd name="T34" fmla="*/ 599 w 696"/>
                <a:gd name="T35" fmla="*/ 401 h 696"/>
                <a:gd name="T36" fmla="*/ 444 w 696"/>
                <a:gd name="T37" fmla="*/ 401 h 696"/>
                <a:gd name="T38" fmla="*/ 401 w 696"/>
                <a:gd name="T39" fmla="*/ 445 h 696"/>
                <a:gd name="T40" fmla="*/ 401 w 696"/>
                <a:gd name="T41" fmla="*/ 600 h 696"/>
                <a:gd name="T42" fmla="*/ 357 w 696"/>
                <a:gd name="T43" fmla="*/ 643 h 696"/>
                <a:gd name="T44" fmla="*/ 96 w 696"/>
                <a:gd name="T45" fmla="*/ 643 h 696"/>
                <a:gd name="T46" fmla="*/ 53 w 696"/>
                <a:gd name="T47" fmla="*/ 600 h 696"/>
                <a:gd name="T48" fmla="*/ 53 w 696"/>
                <a:gd name="T49" fmla="*/ 339 h 696"/>
                <a:gd name="T50" fmla="*/ 96 w 696"/>
                <a:gd name="T51" fmla="*/ 295 h 696"/>
                <a:gd name="T52" fmla="*/ 251 w 696"/>
                <a:gd name="T53" fmla="*/ 295 h 696"/>
                <a:gd name="T54" fmla="*/ 295 w 696"/>
                <a:gd name="T55" fmla="*/ 252 h 696"/>
                <a:gd name="T56" fmla="*/ 295 w 696"/>
                <a:gd name="T57" fmla="*/ 97 h 696"/>
                <a:gd name="T58" fmla="*/ 338 w 696"/>
                <a:gd name="T59" fmla="*/ 53 h 696"/>
                <a:gd name="T60" fmla="*/ 599 w 696"/>
                <a:gd name="T61" fmla="*/ 53 h 696"/>
                <a:gd name="T62" fmla="*/ 643 w 696"/>
                <a:gd name="T63" fmla="*/ 97 h 696"/>
                <a:gd name="T64" fmla="*/ 643 w 696"/>
                <a:gd name="T65" fmla="*/ 358 h 696"/>
                <a:gd name="T66" fmla="*/ 599 w 696"/>
                <a:gd name="T67" fmla="*/ 401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6" h="696">
                  <a:moveTo>
                    <a:pt x="242" y="44"/>
                  </a:moveTo>
                  <a:cubicBezTo>
                    <a:pt x="242" y="199"/>
                    <a:pt x="242" y="199"/>
                    <a:pt x="242" y="199"/>
                  </a:cubicBezTo>
                  <a:cubicBezTo>
                    <a:pt x="242" y="223"/>
                    <a:pt x="222" y="242"/>
                    <a:pt x="198" y="242"/>
                  </a:cubicBezTo>
                  <a:cubicBezTo>
                    <a:pt x="43" y="242"/>
                    <a:pt x="43" y="242"/>
                    <a:pt x="43" y="242"/>
                  </a:cubicBezTo>
                  <a:cubicBezTo>
                    <a:pt x="19" y="242"/>
                    <a:pt x="0" y="262"/>
                    <a:pt x="0" y="286"/>
                  </a:cubicBezTo>
                  <a:cubicBezTo>
                    <a:pt x="0" y="653"/>
                    <a:pt x="0" y="653"/>
                    <a:pt x="0" y="653"/>
                  </a:cubicBezTo>
                  <a:cubicBezTo>
                    <a:pt x="0" y="677"/>
                    <a:pt x="19" y="696"/>
                    <a:pt x="43" y="696"/>
                  </a:cubicBezTo>
                  <a:cubicBezTo>
                    <a:pt x="410" y="696"/>
                    <a:pt x="410" y="696"/>
                    <a:pt x="410" y="696"/>
                  </a:cubicBezTo>
                  <a:cubicBezTo>
                    <a:pt x="434" y="696"/>
                    <a:pt x="454" y="677"/>
                    <a:pt x="454" y="653"/>
                  </a:cubicBezTo>
                  <a:cubicBezTo>
                    <a:pt x="454" y="498"/>
                    <a:pt x="454" y="498"/>
                    <a:pt x="454" y="498"/>
                  </a:cubicBezTo>
                  <a:cubicBezTo>
                    <a:pt x="454" y="474"/>
                    <a:pt x="473" y="454"/>
                    <a:pt x="497" y="454"/>
                  </a:cubicBezTo>
                  <a:cubicBezTo>
                    <a:pt x="652" y="454"/>
                    <a:pt x="652" y="454"/>
                    <a:pt x="652" y="454"/>
                  </a:cubicBezTo>
                  <a:cubicBezTo>
                    <a:pt x="676" y="454"/>
                    <a:pt x="696" y="435"/>
                    <a:pt x="696" y="411"/>
                  </a:cubicBezTo>
                  <a:cubicBezTo>
                    <a:pt x="696" y="44"/>
                    <a:pt x="696" y="44"/>
                    <a:pt x="696" y="44"/>
                  </a:cubicBezTo>
                  <a:cubicBezTo>
                    <a:pt x="696" y="20"/>
                    <a:pt x="676" y="0"/>
                    <a:pt x="652" y="0"/>
                  </a:cubicBezTo>
                  <a:cubicBezTo>
                    <a:pt x="285" y="0"/>
                    <a:pt x="285" y="0"/>
                    <a:pt x="285" y="0"/>
                  </a:cubicBezTo>
                  <a:cubicBezTo>
                    <a:pt x="261" y="0"/>
                    <a:pt x="242" y="20"/>
                    <a:pt x="242" y="44"/>
                  </a:cubicBezTo>
                  <a:close/>
                  <a:moveTo>
                    <a:pt x="599" y="401"/>
                  </a:moveTo>
                  <a:cubicBezTo>
                    <a:pt x="444" y="401"/>
                    <a:pt x="444" y="401"/>
                    <a:pt x="444" y="401"/>
                  </a:cubicBezTo>
                  <a:cubicBezTo>
                    <a:pt x="420" y="401"/>
                    <a:pt x="401" y="421"/>
                    <a:pt x="401" y="445"/>
                  </a:cubicBezTo>
                  <a:cubicBezTo>
                    <a:pt x="401" y="600"/>
                    <a:pt x="401" y="600"/>
                    <a:pt x="401" y="600"/>
                  </a:cubicBezTo>
                  <a:cubicBezTo>
                    <a:pt x="401" y="624"/>
                    <a:pt x="381" y="643"/>
                    <a:pt x="357" y="643"/>
                  </a:cubicBezTo>
                  <a:cubicBezTo>
                    <a:pt x="96" y="643"/>
                    <a:pt x="96" y="643"/>
                    <a:pt x="96" y="643"/>
                  </a:cubicBezTo>
                  <a:cubicBezTo>
                    <a:pt x="72" y="643"/>
                    <a:pt x="53" y="624"/>
                    <a:pt x="53" y="600"/>
                  </a:cubicBezTo>
                  <a:cubicBezTo>
                    <a:pt x="53" y="339"/>
                    <a:pt x="53" y="339"/>
                    <a:pt x="53" y="339"/>
                  </a:cubicBezTo>
                  <a:cubicBezTo>
                    <a:pt x="53" y="315"/>
                    <a:pt x="72" y="295"/>
                    <a:pt x="96" y="295"/>
                  </a:cubicBezTo>
                  <a:cubicBezTo>
                    <a:pt x="251" y="295"/>
                    <a:pt x="251" y="295"/>
                    <a:pt x="251" y="295"/>
                  </a:cubicBezTo>
                  <a:cubicBezTo>
                    <a:pt x="275" y="295"/>
                    <a:pt x="295" y="276"/>
                    <a:pt x="295" y="252"/>
                  </a:cubicBezTo>
                  <a:cubicBezTo>
                    <a:pt x="295" y="97"/>
                    <a:pt x="295" y="97"/>
                    <a:pt x="295" y="97"/>
                  </a:cubicBezTo>
                  <a:cubicBezTo>
                    <a:pt x="295" y="73"/>
                    <a:pt x="314" y="53"/>
                    <a:pt x="338" y="53"/>
                  </a:cubicBezTo>
                  <a:cubicBezTo>
                    <a:pt x="599" y="53"/>
                    <a:pt x="599" y="53"/>
                    <a:pt x="599" y="53"/>
                  </a:cubicBezTo>
                  <a:cubicBezTo>
                    <a:pt x="623" y="53"/>
                    <a:pt x="643" y="73"/>
                    <a:pt x="643" y="97"/>
                  </a:cubicBezTo>
                  <a:cubicBezTo>
                    <a:pt x="643" y="358"/>
                    <a:pt x="643" y="358"/>
                    <a:pt x="643" y="358"/>
                  </a:cubicBezTo>
                  <a:cubicBezTo>
                    <a:pt x="643" y="382"/>
                    <a:pt x="623" y="401"/>
                    <a:pt x="599" y="401"/>
                  </a:cubicBezTo>
                  <a:close/>
                </a:path>
              </a:pathLst>
            </a:custGeom>
            <a:solidFill>
              <a:srgbClr val="60BB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6" name="Freeform 40">
              <a:extLst>
                <a:ext uri="{FF2B5EF4-FFF2-40B4-BE49-F238E27FC236}">
                  <a16:creationId xmlns:a16="http://schemas.microsoft.com/office/drawing/2014/main" id="{C5D77965-E585-4787-8F19-687338B703A3}"/>
                </a:ext>
              </a:extLst>
            </p:cNvPr>
            <p:cNvSpPr>
              <a:spLocks/>
            </p:cNvSpPr>
            <p:nvPr/>
          </p:nvSpPr>
          <p:spPr bwMode="auto">
            <a:xfrm>
              <a:off x="15460663" y="2754313"/>
              <a:ext cx="909638" cy="909638"/>
            </a:xfrm>
            <a:custGeom>
              <a:avLst/>
              <a:gdLst>
                <a:gd name="T0" fmla="*/ 0 w 242"/>
                <a:gd name="T1" fmla="*/ 44 h 242"/>
                <a:gd name="T2" fmla="*/ 0 w 242"/>
                <a:gd name="T3" fmla="*/ 199 h 242"/>
                <a:gd name="T4" fmla="*/ 43 w 242"/>
                <a:gd name="T5" fmla="*/ 242 h 242"/>
                <a:gd name="T6" fmla="*/ 198 w 242"/>
                <a:gd name="T7" fmla="*/ 242 h 242"/>
                <a:gd name="T8" fmla="*/ 242 w 242"/>
                <a:gd name="T9" fmla="*/ 199 h 242"/>
                <a:gd name="T10" fmla="*/ 242 w 242"/>
                <a:gd name="T11" fmla="*/ 44 h 242"/>
                <a:gd name="T12" fmla="*/ 198 w 242"/>
                <a:gd name="T13" fmla="*/ 0 h 242"/>
                <a:gd name="T14" fmla="*/ 43 w 242"/>
                <a:gd name="T15" fmla="*/ 0 h 242"/>
                <a:gd name="T16" fmla="*/ 0 w 242"/>
                <a:gd name="T17" fmla="*/ 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242">
                  <a:moveTo>
                    <a:pt x="0" y="44"/>
                  </a:moveTo>
                  <a:cubicBezTo>
                    <a:pt x="0" y="199"/>
                    <a:pt x="0" y="199"/>
                    <a:pt x="0" y="199"/>
                  </a:cubicBezTo>
                  <a:cubicBezTo>
                    <a:pt x="0" y="223"/>
                    <a:pt x="19" y="242"/>
                    <a:pt x="43" y="242"/>
                  </a:cubicBezTo>
                  <a:cubicBezTo>
                    <a:pt x="198" y="242"/>
                    <a:pt x="198" y="242"/>
                    <a:pt x="198" y="242"/>
                  </a:cubicBezTo>
                  <a:cubicBezTo>
                    <a:pt x="222" y="242"/>
                    <a:pt x="242" y="223"/>
                    <a:pt x="242" y="199"/>
                  </a:cubicBezTo>
                  <a:cubicBezTo>
                    <a:pt x="242" y="44"/>
                    <a:pt x="242" y="44"/>
                    <a:pt x="242" y="44"/>
                  </a:cubicBezTo>
                  <a:cubicBezTo>
                    <a:pt x="242" y="20"/>
                    <a:pt x="222" y="0"/>
                    <a:pt x="198" y="0"/>
                  </a:cubicBezTo>
                  <a:cubicBezTo>
                    <a:pt x="43" y="0"/>
                    <a:pt x="43" y="0"/>
                    <a:pt x="43" y="0"/>
                  </a:cubicBezTo>
                  <a:cubicBezTo>
                    <a:pt x="19" y="0"/>
                    <a:pt x="0" y="20"/>
                    <a:pt x="0" y="44"/>
                  </a:cubicBezTo>
                  <a:close/>
                </a:path>
              </a:pathLst>
            </a:custGeom>
            <a:solidFill>
              <a:srgbClr val="FFDA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grpSp>
        <p:nvGrpSpPr>
          <p:cNvPr id="17" name="Group 16">
            <a:extLst>
              <a:ext uri="{FF2B5EF4-FFF2-40B4-BE49-F238E27FC236}">
                <a16:creationId xmlns:a16="http://schemas.microsoft.com/office/drawing/2014/main" id="{987C89CD-BA71-40B7-8467-A4B27969C128}"/>
              </a:ext>
            </a:extLst>
          </p:cNvPr>
          <p:cNvGrpSpPr>
            <a:grpSpLocks noChangeAspect="1"/>
          </p:cNvGrpSpPr>
          <p:nvPr/>
        </p:nvGrpSpPr>
        <p:grpSpPr>
          <a:xfrm>
            <a:off x="2957563" y="2680953"/>
            <a:ext cx="426176" cy="392673"/>
            <a:chOff x="13184188" y="2157413"/>
            <a:chExt cx="3119438" cy="2874962"/>
          </a:xfrm>
        </p:grpSpPr>
        <p:sp>
          <p:nvSpPr>
            <p:cNvPr id="18" name="Freeform 74">
              <a:extLst>
                <a:ext uri="{FF2B5EF4-FFF2-40B4-BE49-F238E27FC236}">
                  <a16:creationId xmlns:a16="http://schemas.microsoft.com/office/drawing/2014/main" id="{7DEB97CB-9C59-4D73-87E2-805DEEAD5AB4}"/>
                </a:ext>
              </a:extLst>
            </p:cNvPr>
            <p:cNvSpPr>
              <a:spLocks/>
            </p:cNvSpPr>
            <p:nvPr/>
          </p:nvSpPr>
          <p:spPr bwMode="auto">
            <a:xfrm>
              <a:off x="13541375" y="3176588"/>
              <a:ext cx="311150" cy="1023937"/>
            </a:xfrm>
            <a:custGeom>
              <a:avLst/>
              <a:gdLst>
                <a:gd name="T0" fmla="*/ 14 w 83"/>
                <a:gd name="T1" fmla="*/ 15 h 272"/>
                <a:gd name="T2" fmla="*/ 14 w 83"/>
                <a:gd name="T3" fmla="*/ 68 h 272"/>
                <a:gd name="T4" fmla="*/ 27 w 83"/>
                <a:gd name="T5" fmla="*/ 77 h 272"/>
                <a:gd name="T6" fmla="*/ 27 w 83"/>
                <a:gd name="T7" fmla="*/ 272 h 272"/>
                <a:gd name="T8" fmla="*/ 55 w 83"/>
                <a:gd name="T9" fmla="*/ 272 h 272"/>
                <a:gd name="T10" fmla="*/ 55 w 83"/>
                <a:gd name="T11" fmla="*/ 77 h 272"/>
                <a:gd name="T12" fmla="*/ 68 w 83"/>
                <a:gd name="T13" fmla="*/ 68 h 272"/>
                <a:gd name="T14" fmla="*/ 68 w 83"/>
                <a:gd name="T15" fmla="*/ 15 h 272"/>
                <a:gd name="T16" fmla="*/ 14 w 83"/>
                <a:gd name="T17" fmla="*/ 1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72">
                  <a:moveTo>
                    <a:pt x="14" y="15"/>
                  </a:moveTo>
                  <a:cubicBezTo>
                    <a:pt x="0" y="29"/>
                    <a:pt x="0" y="53"/>
                    <a:pt x="14" y="68"/>
                  </a:cubicBezTo>
                  <a:cubicBezTo>
                    <a:pt x="18" y="72"/>
                    <a:pt x="22" y="75"/>
                    <a:pt x="27" y="77"/>
                  </a:cubicBezTo>
                  <a:cubicBezTo>
                    <a:pt x="27" y="272"/>
                    <a:pt x="27" y="272"/>
                    <a:pt x="27" y="272"/>
                  </a:cubicBezTo>
                  <a:cubicBezTo>
                    <a:pt x="55" y="272"/>
                    <a:pt x="55" y="272"/>
                    <a:pt x="55" y="272"/>
                  </a:cubicBezTo>
                  <a:cubicBezTo>
                    <a:pt x="55" y="77"/>
                    <a:pt x="55" y="77"/>
                    <a:pt x="55" y="77"/>
                  </a:cubicBezTo>
                  <a:cubicBezTo>
                    <a:pt x="60" y="75"/>
                    <a:pt x="64" y="72"/>
                    <a:pt x="68" y="68"/>
                  </a:cubicBezTo>
                  <a:cubicBezTo>
                    <a:pt x="83" y="53"/>
                    <a:pt x="83" y="29"/>
                    <a:pt x="68" y="15"/>
                  </a:cubicBezTo>
                  <a:cubicBezTo>
                    <a:pt x="54" y="0"/>
                    <a:pt x="29" y="0"/>
                    <a:pt x="14" y="15"/>
                  </a:cubicBez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9" name="Freeform 75">
              <a:extLst>
                <a:ext uri="{FF2B5EF4-FFF2-40B4-BE49-F238E27FC236}">
                  <a16:creationId xmlns:a16="http://schemas.microsoft.com/office/drawing/2014/main" id="{A20E728C-BA7A-4462-8C58-B0F45EB05390}"/>
                </a:ext>
              </a:extLst>
            </p:cNvPr>
            <p:cNvSpPr>
              <a:spLocks/>
            </p:cNvSpPr>
            <p:nvPr/>
          </p:nvSpPr>
          <p:spPr bwMode="auto">
            <a:xfrm>
              <a:off x="13871575" y="3330575"/>
              <a:ext cx="315913" cy="869950"/>
            </a:xfrm>
            <a:custGeom>
              <a:avLst/>
              <a:gdLst>
                <a:gd name="T0" fmla="*/ 56 w 84"/>
                <a:gd name="T1" fmla="*/ 125 h 231"/>
                <a:gd name="T2" fmla="*/ 56 w 84"/>
                <a:gd name="T3" fmla="*/ 0 h 231"/>
                <a:gd name="T4" fmla="*/ 28 w 84"/>
                <a:gd name="T5" fmla="*/ 0 h 231"/>
                <a:gd name="T6" fmla="*/ 28 w 84"/>
                <a:gd name="T7" fmla="*/ 125 h 231"/>
                <a:gd name="T8" fmla="*/ 15 w 84"/>
                <a:gd name="T9" fmla="*/ 133 h 231"/>
                <a:gd name="T10" fmla="*/ 15 w 84"/>
                <a:gd name="T11" fmla="*/ 187 h 231"/>
                <a:gd name="T12" fmla="*/ 28 w 84"/>
                <a:gd name="T13" fmla="*/ 195 h 231"/>
                <a:gd name="T14" fmla="*/ 28 w 84"/>
                <a:gd name="T15" fmla="*/ 231 h 231"/>
                <a:gd name="T16" fmla="*/ 56 w 84"/>
                <a:gd name="T17" fmla="*/ 231 h 231"/>
                <a:gd name="T18" fmla="*/ 56 w 84"/>
                <a:gd name="T19" fmla="*/ 195 h 231"/>
                <a:gd name="T20" fmla="*/ 69 w 84"/>
                <a:gd name="T21" fmla="*/ 187 h 231"/>
                <a:gd name="T22" fmla="*/ 69 w 84"/>
                <a:gd name="T23" fmla="*/ 133 h 231"/>
                <a:gd name="T24" fmla="*/ 56 w 84"/>
                <a:gd name="T25" fmla="*/ 12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231">
                  <a:moveTo>
                    <a:pt x="56" y="125"/>
                  </a:moveTo>
                  <a:cubicBezTo>
                    <a:pt x="56" y="0"/>
                    <a:pt x="56" y="0"/>
                    <a:pt x="56" y="0"/>
                  </a:cubicBezTo>
                  <a:cubicBezTo>
                    <a:pt x="28" y="0"/>
                    <a:pt x="28" y="0"/>
                    <a:pt x="28" y="0"/>
                  </a:cubicBezTo>
                  <a:cubicBezTo>
                    <a:pt x="28" y="125"/>
                    <a:pt x="28" y="125"/>
                    <a:pt x="28" y="125"/>
                  </a:cubicBezTo>
                  <a:cubicBezTo>
                    <a:pt x="23" y="127"/>
                    <a:pt x="19" y="129"/>
                    <a:pt x="15" y="133"/>
                  </a:cubicBezTo>
                  <a:cubicBezTo>
                    <a:pt x="0" y="148"/>
                    <a:pt x="0" y="172"/>
                    <a:pt x="15" y="187"/>
                  </a:cubicBezTo>
                  <a:cubicBezTo>
                    <a:pt x="19" y="190"/>
                    <a:pt x="23" y="193"/>
                    <a:pt x="28" y="195"/>
                  </a:cubicBezTo>
                  <a:cubicBezTo>
                    <a:pt x="28" y="231"/>
                    <a:pt x="28" y="231"/>
                    <a:pt x="28" y="231"/>
                  </a:cubicBezTo>
                  <a:cubicBezTo>
                    <a:pt x="56" y="231"/>
                    <a:pt x="56" y="231"/>
                    <a:pt x="56" y="231"/>
                  </a:cubicBezTo>
                  <a:cubicBezTo>
                    <a:pt x="56" y="195"/>
                    <a:pt x="56" y="195"/>
                    <a:pt x="56" y="195"/>
                  </a:cubicBezTo>
                  <a:cubicBezTo>
                    <a:pt x="61" y="193"/>
                    <a:pt x="65" y="190"/>
                    <a:pt x="69" y="187"/>
                  </a:cubicBezTo>
                  <a:cubicBezTo>
                    <a:pt x="84" y="172"/>
                    <a:pt x="84" y="148"/>
                    <a:pt x="69" y="133"/>
                  </a:cubicBezTo>
                  <a:cubicBezTo>
                    <a:pt x="65" y="129"/>
                    <a:pt x="61" y="127"/>
                    <a:pt x="56" y="125"/>
                  </a:cubicBez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0" name="Freeform 76">
              <a:extLst>
                <a:ext uri="{FF2B5EF4-FFF2-40B4-BE49-F238E27FC236}">
                  <a16:creationId xmlns:a16="http://schemas.microsoft.com/office/drawing/2014/main" id="{F8AD999F-92E7-4178-99C8-9796A25BE4FA}"/>
                </a:ext>
              </a:extLst>
            </p:cNvPr>
            <p:cNvSpPr>
              <a:spLocks/>
            </p:cNvSpPr>
            <p:nvPr/>
          </p:nvSpPr>
          <p:spPr bwMode="auto">
            <a:xfrm>
              <a:off x="14206538" y="3330575"/>
              <a:ext cx="315913" cy="869950"/>
            </a:xfrm>
            <a:custGeom>
              <a:avLst/>
              <a:gdLst>
                <a:gd name="T0" fmla="*/ 56 w 84"/>
                <a:gd name="T1" fmla="*/ 80 h 231"/>
                <a:gd name="T2" fmla="*/ 56 w 84"/>
                <a:gd name="T3" fmla="*/ 0 h 231"/>
                <a:gd name="T4" fmla="*/ 28 w 84"/>
                <a:gd name="T5" fmla="*/ 0 h 231"/>
                <a:gd name="T6" fmla="*/ 28 w 84"/>
                <a:gd name="T7" fmla="*/ 80 h 231"/>
                <a:gd name="T8" fmla="*/ 15 w 84"/>
                <a:gd name="T9" fmla="*/ 89 h 231"/>
                <a:gd name="T10" fmla="*/ 15 w 84"/>
                <a:gd name="T11" fmla="*/ 142 h 231"/>
                <a:gd name="T12" fmla="*/ 28 w 84"/>
                <a:gd name="T13" fmla="*/ 151 h 231"/>
                <a:gd name="T14" fmla="*/ 28 w 84"/>
                <a:gd name="T15" fmla="*/ 231 h 231"/>
                <a:gd name="T16" fmla="*/ 56 w 84"/>
                <a:gd name="T17" fmla="*/ 231 h 231"/>
                <a:gd name="T18" fmla="*/ 56 w 84"/>
                <a:gd name="T19" fmla="*/ 151 h 231"/>
                <a:gd name="T20" fmla="*/ 69 w 84"/>
                <a:gd name="T21" fmla="*/ 142 h 231"/>
                <a:gd name="T22" fmla="*/ 69 w 84"/>
                <a:gd name="T23" fmla="*/ 89 h 231"/>
                <a:gd name="T24" fmla="*/ 56 w 84"/>
                <a:gd name="T25" fmla="*/ 8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231">
                  <a:moveTo>
                    <a:pt x="56" y="80"/>
                  </a:moveTo>
                  <a:cubicBezTo>
                    <a:pt x="56" y="0"/>
                    <a:pt x="56" y="0"/>
                    <a:pt x="56" y="0"/>
                  </a:cubicBezTo>
                  <a:cubicBezTo>
                    <a:pt x="28" y="0"/>
                    <a:pt x="28" y="0"/>
                    <a:pt x="28" y="0"/>
                  </a:cubicBezTo>
                  <a:cubicBezTo>
                    <a:pt x="28" y="80"/>
                    <a:pt x="28" y="80"/>
                    <a:pt x="28" y="80"/>
                  </a:cubicBezTo>
                  <a:cubicBezTo>
                    <a:pt x="23" y="82"/>
                    <a:pt x="19" y="85"/>
                    <a:pt x="15" y="89"/>
                  </a:cubicBezTo>
                  <a:cubicBezTo>
                    <a:pt x="0" y="104"/>
                    <a:pt x="0" y="128"/>
                    <a:pt x="15" y="142"/>
                  </a:cubicBezTo>
                  <a:cubicBezTo>
                    <a:pt x="19" y="146"/>
                    <a:pt x="23" y="149"/>
                    <a:pt x="28" y="151"/>
                  </a:cubicBezTo>
                  <a:cubicBezTo>
                    <a:pt x="28" y="231"/>
                    <a:pt x="28" y="231"/>
                    <a:pt x="28" y="231"/>
                  </a:cubicBezTo>
                  <a:cubicBezTo>
                    <a:pt x="56" y="231"/>
                    <a:pt x="56" y="231"/>
                    <a:pt x="56" y="231"/>
                  </a:cubicBezTo>
                  <a:cubicBezTo>
                    <a:pt x="56" y="151"/>
                    <a:pt x="56" y="151"/>
                    <a:pt x="56" y="151"/>
                  </a:cubicBezTo>
                  <a:cubicBezTo>
                    <a:pt x="61" y="149"/>
                    <a:pt x="65" y="146"/>
                    <a:pt x="69" y="142"/>
                  </a:cubicBezTo>
                  <a:cubicBezTo>
                    <a:pt x="84" y="128"/>
                    <a:pt x="84" y="104"/>
                    <a:pt x="69" y="89"/>
                  </a:cubicBezTo>
                  <a:cubicBezTo>
                    <a:pt x="65" y="85"/>
                    <a:pt x="61" y="82"/>
                    <a:pt x="56" y="80"/>
                  </a:cubicBez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 name="Freeform 77">
              <a:extLst>
                <a:ext uri="{FF2B5EF4-FFF2-40B4-BE49-F238E27FC236}">
                  <a16:creationId xmlns:a16="http://schemas.microsoft.com/office/drawing/2014/main" id="{91CD76CF-DE56-4366-896E-A18C189C62FD}"/>
                </a:ext>
              </a:extLst>
            </p:cNvPr>
            <p:cNvSpPr>
              <a:spLocks/>
            </p:cNvSpPr>
            <p:nvPr/>
          </p:nvSpPr>
          <p:spPr bwMode="auto">
            <a:xfrm>
              <a:off x="14557375" y="3259138"/>
              <a:ext cx="285750" cy="941387"/>
            </a:xfrm>
            <a:custGeom>
              <a:avLst/>
              <a:gdLst>
                <a:gd name="T0" fmla="*/ 11 w 76"/>
                <a:gd name="T1" fmla="*/ 15 h 250"/>
                <a:gd name="T2" fmla="*/ 0 w 76"/>
                <a:gd name="T3" fmla="*/ 41 h 250"/>
                <a:gd name="T4" fmla="*/ 11 w 76"/>
                <a:gd name="T5" fmla="*/ 68 h 250"/>
                <a:gd name="T6" fmla="*/ 24 w 76"/>
                <a:gd name="T7" fmla="*/ 77 h 250"/>
                <a:gd name="T8" fmla="*/ 24 w 76"/>
                <a:gd name="T9" fmla="*/ 250 h 250"/>
                <a:gd name="T10" fmla="*/ 52 w 76"/>
                <a:gd name="T11" fmla="*/ 250 h 250"/>
                <a:gd name="T12" fmla="*/ 52 w 76"/>
                <a:gd name="T13" fmla="*/ 77 h 250"/>
                <a:gd name="T14" fmla="*/ 65 w 76"/>
                <a:gd name="T15" fmla="*/ 68 h 250"/>
                <a:gd name="T16" fmla="*/ 76 w 76"/>
                <a:gd name="T17" fmla="*/ 41 h 250"/>
                <a:gd name="T18" fmla="*/ 65 w 76"/>
                <a:gd name="T19" fmla="*/ 15 h 250"/>
                <a:gd name="T20" fmla="*/ 11 w 76"/>
                <a:gd name="T21" fmla="*/ 1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250">
                  <a:moveTo>
                    <a:pt x="11" y="15"/>
                  </a:moveTo>
                  <a:cubicBezTo>
                    <a:pt x="4" y="22"/>
                    <a:pt x="0" y="31"/>
                    <a:pt x="0" y="41"/>
                  </a:cubicBezTo>
                  <a:cubicBezTo>
                    <a:pt x="0" y="52"/>
                    <a:pt x="4" y="61"/>
                    <a:pt x="11" y="68"/>
                  </a:cubicBezTo>
                  <a:cubicBezTo>
                    <a:pt x="15" y="72"/>
                    <a:pt x="19" y="75"/>
                    <a:pt x="24" y="77"/>
                  </a:cubicBezTo>
                  <a:cubicBezTo>
                    <a:pt x="24" y="250"/>
                    <a:pt x="24" y="250"/>
                    <a:pt x="24" y="250"/>
                  </a:cubicBezTo>
                  <a:cubicBezTo>
                    <a:pt x="52" y="250"/>
                    <a:pt x="52" y="250"/>
                    <a:pt x="52" y="250"/>
                  </a:cubicBezTo>
                  <a:cubicBezTo>
                    <a:pt x="52" y="77"/>
                    <a:pt x="52" y="77"/>
                    <a:pt x="52" y="77"/>
                  </a:cubicBezTo>
                  <a:cubicBezTo>
                    <a:pt x="57" y="75"/>
                    <a:pt x="61" y="72"/>
                    <a:pt x="65" y="68"/>
                  </a:cubicBezTo>
                  <a:cubicBezTo>
                    <a:pt x="72" y="61"/>
                    <a:pt x="76" y="52"/>
                    <a:pt x="76" y="41"/>
                  </a:cubicBezTo>
                  <a:cubicBezTo>
                    <a:pt x="76" y="31"/>
                    <a:pt x="72" y="22"/>
                    <a:pt x="65" y="15"/>
                  </a:cubicBezTo>
                  <a:cubicBezTo>
                    <a:pt x="50" y="0"/>
                    <a:pt x="26" y="0"/>
                    <a:pt x="11" y="15"/>
                  </a:cubicBez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2" name="Freeform 78">
              <a:extLst>
                <a:ext uri="{FF2B5EF4-FFF2-40B4-BE49-F238E27FC236}">
                  <a16:creationId xmlns:a16="http://schemas.microsoft.com/office/drawing/2014/main" id="{DA78A1AC-598B-4FC7-9C67-7ED2D9F7DFC5}"/>
                </a:ext>
              </a:extLst>
            </p:cNvPr>
            <p:cNvSpPr>
              <a:spLocks noEditPoints="1"/>
            </p:cNvSpPr>
            <p:nvPr/>
          </p:nvSpPr>
          <p:spPr bwMode="auto">
            <a:xfrm>
              <a:off x="13184188" y="2157413"/>
              <a:ext cx="3119438" cy="2874962"/>
            </a:xfrm>
            <a:custGeom>
              <a:avLst/>
              <a:gdLst>
                <a:gd name="T0" fmla="*/ 639 w 829"/>
                <a:gd name="T1" fmla="*/ 0 h 764"/>
                <a:gd name="T2" fmla="*/ 638 w 829"/>
                <a:gd name="T3" fmla="*/ 0 h 764"/>
                <a:gd name="T4" fmla="*/ 636 w 829"/>
                <a:gd name="T5" fmla="*/ 0 h 764"/>
                <a:gd name="T6" fmla="*/ 501 w 829"/>
                <a:gd name="T7" fmla="*/ 57 h 764"/>
                <a:gd name="T8" fmla="*/ 498 w 829"/>
                <a:gd name="T9" fmla="*/ 60 h 764"/>
                <a:gd name="T10" fmla="*/ 494 w 829"/>
                <a:gd name="T11" fmla="*/ 63 h 764"/>
                <a:gd name="T12" fmla="*/ 437 w 829"/>
                <a:gd name="T13" fmla="*/ 199 h 764"/>
                <a:gd name="T14" fmla="*/ 437 w 829"/>
                <a:gd name="T15" fmla="*/ 200 h 764"/>
                <a:gd name="T16" fmla="*/ 437 w 829"/>
                <a:gd name="T17" fmla="*/ 202 h 764"/>
                <a:gd name="T18" fmla="*/ 437 w 829"/>
                <a:gd name="T19" fmla="*/ 206 h 764"/>
                <a:gd name="T20" fmla="*/ 329 w 829"/>
                <a:gd name="T21" fmla="*/ 206 h 764"/>
                <a:gd name="T22" fmla="*/ 9 w 829"/>
                <a:gd name="T23" fmla="*/ 206 h 764"/>
                <a:gd name="T24" fmla="*/ 0 w 829"/>
                <a:gd name="T25" fmla="*/ 216 h 764"/>
                <a:gd name="T26" fmla="*/ 0 w 829"/>
                <a:gd name="T27" fmla="*/ 216 h 764"/>
                <a:gd name="T28" fmla="*/ 0 w 829"/>
                <a:gd name="T29" fmla="*/ 216 h 764"/>
                <a:gd name="T30" fmla="*/ 0 w 829"/>
                <a:gd name="T31" fmla="*/ 462 h 764"/>
                <a:gd name="T32" fmla="*/ 0 w 829"/>
                <a:gd name="T33" fmla="*/ 609 h 764"/>
                <a:gd name="T34" fmla="*/ 279 w 829"/>
                <a:gd name="T35" fmla="*/ 609 h 764"/>
                <a:gd name="T36" fmla="*/ 279 w 829"/>
                <a:gd name="T37" fmla="*/ 628 h 764"/>
                <a:gd name="T38" fmla="*/ 279 w 829"/>
                <a:gd name="T39" fmla="*/ 701 h 764"/>
                <a:gd name="T40" fmla="*/ 174 w 829"/>
                <a:gd name="T41" fmla="*/ 701 h 764"/>
                <a:gd name="T42" fmla="*/ 129 w 829"/>
                <a:gd name="T43" fmla="*/ 746 h 764"/>
                <a:gd name="T44" fmla="*/ 129 w 829"/>
                <a:gd name="T45" fmla="*/ 764 h 764"/>
                <a:gd name="T46" fmla="*/ 329 w 829"/>
                <a:gd name="T47" fmla="*/ 764 h 764"/>
                <a:gd name="T48" fmla="*/ 469 w 829"/>
                <a:gd name="T49" fmla="*/ 764 h 764"/>
                <a:gd name="T50" fmla="*/ 513 w 829"/>
                <a:gd name="T51" fmla="*/ 720 h 764"/>
                <a:gd name="T52" fmla="*/ 513 w 829"/>
                <a:gd name="T53" fmla="*/ 701 h 764"/>
                <a:gd name="T54" fmla="*/ 363 w 829"/>
                <a:gd name="T55" fmla="*/ 701 h 764"/>
                <a:gd name="T56" fmla="*/ 363 w 829"/>
                <a:gd name="T57" fmla="*/ 609 h 764"/>
                <a:gd name="T58" fmla="*/ 624 w 829"/>
                <a:gd name="T59" fmla="*/ 609 h 764"/>
                <a:gd name="T60" fmla="*/ 624 w 829"/>
                <a:gd name="T61" fmla="*/ 609 h 764"/>
                <a:gd name="T62" fmla="*/ 633 w 829"/>
                <a:gd name="T63" fmla="*/ 600 h 764"/>
                <a:gd name="T64" fmla="*/ 633 w 829"/>
                <a:gd name="T65" fmla="*/ 462 h 764"/>
                <a:gd name="T66" fmla="*/ 633 w 829"/>
                <a:gd name="T67" fmla="*/ 391 h 764"/>
                <a:gd name="T68" fmla="*/ 762 w 829"/>
                <a:gd name="T69" fmla="*/ 334 h 764"/>
                <a:gd name="T70" fmla="*/ 765 w 829"/>
                <a:gd name="T71" fmla="*/ 331 h 764"/>
                <a:gd name="T72" fmla="*/ 768 w 829"/>
                <a:gd name="T73" fmla="*/ 327 h 764"/>
                <a:gd name="T74" fmla="*/ 771 w 829"/>
                <a:gd name="T75" fmla="*/ 324 h 764"/>
                <a:gd name="T76" fmla="*/ 829 w 829"/>
                <a:gd name="T77" fmla="*/ 189 h 764"/>
                <a:gd name="T78" fmla="*/ 766 w 829"/>
                <a:gd name="T79" fmla="*/ 49 h 764"/>
                <a:gd name="T80" fmla="*/ 639 w 829"/>
                <a:gd name="T81" fmla="*/ 0 h 764"/>
                <a:gd name="T82" fmla="*/ 27 w 829"/>
                <a:gd name="T83" fmla="*/ 581 h 764"/>
                <a:gd name="T84" fmla="*/ 27 w 829"/>
                <a:gd name="T85" fmla="*/ 245 h 764"/>
                <a:gd name="T86" fmla="*/ 442 w 829"/>
                <a:gd name="T87" fmla="*/ 245 h 764"/>
                <a:gd name="T88" fmla="*/ 587 w 829"/>
                <a:gd name="T89" fmla="*/ 387 h 764"/>
                <a:gd name="T90" fmla="*/ 587 w 829"/>
                <a:gd name="T91" fmla="*/ 581 h 764"/>
                <a:gd name="T92" fmla="*/ 27 w 829"/>
                <a:gd name="T93" fmla="*/ 581 h 764"/>
                <a:gd name="T94" fmla="*/ 711 w 829"/>
                <a:gd name="T95" fmla="*/ 343 h 764"/>
                <a:gd name="T96" fmla="*/ 711 w 829"/>
                <a:gd name="T97" fmla="*/ 322 h 764"/>
                <a:gd name="T98" fmla="*/ 711 w 829"/>
                <a:gd name="T99" fmla="*/ 250 h 764"/>
                <a:gd name="T100" fmla="*/ 680 w 829"/>
                <a:gd name="T101" fmla="*/ 220 h 764"/>
                <a:gd name="T102" fmla="*/ 570 w 829"/>
                <a:gd name="T103" fmla="*/ 220 h 764"/>
                <a:gd name="T104" fmla="*/ 540 w 829"/>
                <a:gd name="T105" fmla="*/ 250 h 764"/>
                <a:gd name="T106" fmla="*/ 540 w 829"/>
                <a:gd name="T107" fmla="*/ 322 h 764"/>
                <a:gd name="T108" fmla="*/ 540 w 829"/>
                <a:gd name="T109" fmla="*/ 341 h 764"/>
                <a:gd name="T110" fmla="*/ 463 w 829"/>
                <a:gd name="T111" fmla="*/ 214 h 764"/>
                <a:gd name="T112" fmla="*/ 462 w 829"/>
                <a:gd name="T113" fmla="*/ 211 h 764"/>
                <a:gd name="T114" fmla="*/ 462 w 829"/>
                <a:gd name="T115" fmla="*/ 202 h 764"/>
                <a:gd name="T116" fmla="*/ 626 w 829"/>
                <a:gd name="T117" fmla="*/ 38 h 764"/>
                <a:gd name="T118" fmla="*/ 791 w 829"/>
                <a:gd name="T119" fmla="*/ 202 h 764"/>
                <a:gd name="T120" fmla="*/ 711 w 829"/>
                <a:gd name="T121" fmla="*/ 343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9" h="764">
                  <a:moveTo>
                    <a:pt x="639" y="0"/>
                  </a:moveTo>
                  <a:cubicBezTo>
                    <a:pt x="639" y="0"/>
                    <a:pt x="638" y="0"/>
                    <a:pt x="638" y="0"/>
                  </a:cubicBezTo>
                  <a:cubicBezTo>
                    <a:pt x="637" y="0"/>
                    <a:pt x="637" y="0"/>
                    <a:pt x="636" y="0"/>
                  </a:cubicBezTo>
                  <a:cubicBezTo>
                    <a:pt x="583" y="0"/>
                    <a:pt x="535" y="22"/>
                    <a:pt x="501" y="57"/>
                  </a:cubicBezTo>
                  <a:cubicBezTo>
                    <a:pt x="500" y="58"/>
                    <a:pt x="499" y="59"/>
                    <a:pt x="498" y="60"/>
                  </a:cubicBezTo>
                  <a:cubicBezTo>
                    <a:pt x="497" y="61"/>
                    <a:pt x="495" y="62"/>
                    <a:pt x="494" y="63"/>
                  </a:cubicBezTo>
                  <a:cubicBezTo>
                    <a:pt x="459" y="98"/>
                    <a:pt x="437" y="146"/>
                    <a:pt x="437" y="199"/>
                  </a:cubicBezTo>
                  <a:cubicBezTo>
                    <a:pt x="437" y="199"/>
                    <a:pt x="437" y="200"/>
                    <a:pt x="437" y="200"/>
                  </a:cubicBezTo>
                  <a:cubicBezTo>
                    <a:pt x="437" y="201"/>
                    <a:pt x="437" y="201"/>
                    <a:pt x="437" y="202"/>
                  </a:cubicBezTo>
                  <a:cubicBezTo>
                    <a:pt x="437" y="203"/>
                    <a:pt x="437" y="205"/>
                    <a:pt x="437" y="206"/>
                  </a:cubicBezTo>
                  <a:cubicBezTo>
                    <a:pt x="329" y="206"/>
                    <a:pt x="329" y="206"/>
                    <a:pt x="329" y="206"/>
                  </a:cubicBezTo>
                  <a:cubicBezTo>
                    <a:pt x="9" y="206"/>
                    <a:pt x="9" y="206"/>
                    <a:pt x="9" y="206"/>
                  </a:cubicBezTo>
                  <a:cubicBezTo>
                    <a:pt x="0" y="216"/>
                    <a:pt x="0" y="216"/>
                    <a:pt x="0" y="216"/>
                  </a:cubicBezTo>
                  <a:cubicBezTo>
                    <a:pt x="0" y="216"/>
                    <a:pt x="0" y="216"/>
                    <a:pt x="0" y="216"/>
                  </a:cubicBezTo>
                  <a:cubicBezTo>
                    <a:pt x="0" y="216"/>
                    <a:pt x="0" y="216"/>
                    <a:pt x="0" y="216"/>
                  </a:cubicBezTo>
                  <a:cubicBezTo>
                    <a:pt x="0" y="462"/>
                    <a:pt x="0" y="462"/>
                    <a:pt x="0" y="462"/>
                  </a:cubicBezTo>
                  <a:cubicBezTo>
                    <a:pt x="0" y="609"/>
                    <a:pt x="0" y="609"/>
                    <a:pt x="0" y="609"/>
                  </a:cubicBezTo>
                  <a:cubicBezTo>
                    <a:pt x="279" y="609"/>
                    <a:pt x="279" y="609"/>
                    <a:pt x="279" y="609"/>
                  </a:cubicBezTo>
                  <a:cubicBezTo>
                    <a:pt x="279" y="628"/>
                    <a:pt x="279" y="628"/>
                    <a:pt x="279" y="628"/>
                  </a:cubicBezTo>
                  <a:cubicBezTo>
                    <a:pt x="279" y="701"/>
                    <a:pt x="279" y="701"/>
                    <a:pt x="279" y="701"/>
                  </a:cubicBezTo>
                  <a:cubicBezTo>
                    <a:pt x="234" y="701"/>
                    <a:pt x="174" y="701"/>
                    <a:pt x="174" y="701"/>
                  </a:cubicBezTo>
                  <a:cubicBezTo>
                    <a:pt x="129" y="746"/>
                    <a:pt x="129" y="746"/>
                    <a:pt x="129" y="746"/>
                  </a:cubicBezTo>
                  <a:cubicBezTo>
                    <a:pt x="129" y="764"/>
                    <a:pt x="129" y="764"/>
                    <a:pt x="129" y="764"/>
                  </a:cubicBezTo>
                  <a:cubicBezTo>
                    <a:pt x="329" y="764"/>
                    <a:pt x="329" y="764"/>
                    <a:pt x="329" y="764"/>
                  </a:cubicBezTo>
                  <a:cubicBezTo>
                    <a:pt x="469" y="764"/>
                    <a:pt x="469" y="764"/>
                    <a:pt x="469" y="764"/>
                  </a:cubicBezTo>
                  <a:cubicBezTo>
                    <a:pt x="513" y="720"/>
                    <a:pt x="513" y="720"/>
                    <a:pt x="513" y="720"/>
                  </a:cubicBezTo>
                  <a:cubicBezTo>
                    <a:pt x="513" y="701"/>
                    <a:pt x="513" y="701"/>
                    <a:pt x="513" y="701"/>
                  </a:cubicBezTo>
                  <a:cubicBezTo>
                    <a:pt x="513" y="701"/>
                    <a:pt x="437" y="701"/>
                    <a:pt x="363" y="701"/>
                  </a:cubicBezTo>
                  <a:cubicBezTo>
                    <a:pt x="363" y="609"/>
                    <a:pt x="363" y="609"/>
                    <a:pt x="363" y="609"/>
                  </a:cubicBezTo>
                  <a:cubicBezTo>
                    <a:pt x="624" y="609"/>
                    <a:pt x="624" y="609"/>
                    <a:pt x="624" y="609"/>
                  </a:cubicBezTo>
                  <a:cubicBezTo>
                    <a:pt x="624" y="609"/>
                    <a:pt x="624" y="609"/>
                    <a:pt x="624" y="609"/>
                  </a:cubicBezTo>
                  <a:cubicBezTo>
                    <a:pt x="633" y="600"/>
                    <a:pt x="633" y="600"/>
                    <a:pt x="633" y="600"/>
                  </a:cubicBezTo>
                  <a:cubicBezTo>
                    <a:pt x="633" y="462"/>
                    <a:pt x="633" y="462"/>
                    <a:pt x="633" y="462"/>
                  </a:cubicBezTo>
                  <a:cubicBezTo>
                    <a:pt x="633" y="391"/>
                    <a:pt x="633" y="391"/>
                    <a:pt x="633" y="391"/>
                  </a:cubicBezTo>
                  <a:cubicBezTo>
                    <a:pt x="683" y="389"/>
                    <a:pt x="729" y="368"/>
                    <a:pt x="762" y="334"/>
                  </a:cubicBezTo>
                  <a:cubicBezTo>
                    <a:pt x="763" y="333"/>
                    <a:pt x="764" y="332"/>
                    <a:pt x="765" y="331"/>
                  </a:cubicBezTo>
                  <a:cubicBezTo>
                    <a:pt x="766" y="330"/>
                    <a:pt x="767" y="328"/>
                    <a:pt x="768" y="327"/>
                  </a:cubicBezTo>
                  <a:cubicBezTo>
                    <a:pt x="769" y="326"/>
                    <a:pt x="770" y="325"/>
                    <a:pt x="771" y="324"/>
                  </a:cubicBezTo>
                  <a:cubicBezTo>
                    <a:pt x="807" y="290"/>
                    <a:pt x="829" y="242"/>
                    <a:pt x="829" y="189"/>
                  </a:cubicBezTo>
                  <a:cubicBezTo>
                    <a:pt x="829" y="133"/>
                    <a:pt x="805" y="83"/>
                    <a:pt x="766" y="49"/>
                  </a:cubicBezTo>
                  <a:cubicBezTo>
                    <a:pt x="733" y="18"/>
                    <a:pt x="688" y="0"/>
                    <a:pt x="639" y="0"/>
                  </a:cubicBezTo>
                  <a:close/>
                  <a:moveTo>
                    <a:pt x="27" y="581"/>
                  </a:moveTo>
                  <a:cubicBezTo>
                    <a:pt x="27" y="245"/>
                    <a:pt x="27" y="245"/>
                    <a:pt x="27" y="245"/>
                  </a:cubicBezTo>
                  <a:cubicBezTo>
                    <a:pt x="442" y="245"/>
                    <a:pt x="442" y="245"/>
                    <a:pt x="442" y="245"/>
                  </a:cubicBezTo>
                  <a:cubicBezTo>
                    <a:pt x="459" y="316"/>
                    <a:pt x="516" y="372"/>
                    <a:pt x="587" y="387"/>
                  </a:cubicBezTo>
                  <a:cubicBezTo>
                    <a:pt x="587" y="581"/>
                    <a:pt x="587" y="581"/>
                    <a:pt x="587" y="581"/>
                  </a:cubicBezTo>
                  <a:lnTo>
                    <a:pt x="27" y="581"/>
                  </a:lnTo>
                  <a:close/>
                  <a:moveTo>
                    <a:pt x="711" y="343"/>
                  </a:moveTo>
                  <a:cubicBezTo>
                    <a:pt x="711" y="322"/>
                    <a:pt x="711" y="322"/>
                    <a:pt x="711" y="322"/>
                  </a:cubicBezTo>
                  <a:cubicBezTo>
                    <a:pt x="711" y="250"/>
                    <a:pt x="711" y="250"/>
                    <a:pt x="711" y="250"/>
                  </a:cubicBezTo>
                  <a:cubicBezTo>
                    <a:pt x="711" y="233"/>
                    <a:pt x="697" y="220"/>
                    <a:pt x="680" y="220"/>
                  </a:cubicBezTo>
                  <a:cubicBezTo>
                    <a:pt x="570" y="220"/>
                    <a:pt x="570" y="220"/>
                    <a:pt x="570" y="220"/>
                  </a:cubicBezTo>
                  <a:cubicBezTo>
                    <a:pt x="553" y="220"/>
                    <a:pt x="540" y="233"/>
                    <a:pt x="540" y="250"/>
                  </a:cubicBezTo>
                  <a:cubicBezTo>
                    <a:pt x="540" y="322"/>
                    <a:pt x="540" y="322"/>
                    <a:pt x="540" y="322"/>
                  </a:cubicBezTo>
                  <a:cubicBezTo>
                    <a:pt x="540" y="341"/>
                    <a:pt x="540" y="341"/>
                    <a:pt x="540" y="341"/>
                  </a:cubicBezTo>
                  <a:cubicBezTo>
                    <a:pt x="496" y="314"/>
                    <a:pt x="467" y="268"/>
                    <a:pt x="463" y="214"/>
                  </a:cubicBezTo>
                  <a:cubicBezTo>
                    <a:pt x="463" y="213"/>
                    <a:pt x="462" y="212"/>
                    <a:pt x="462" y="211"/>
                  </a:cubicBezTo>
                  <a:cubicBezTo>
                    <a:pt x="462" y="208"/>
                    <a:pt x="462" y="205"/>
                    <a:pt x="462" y="202"/>
                  </a:cubicBezTo>
                  <a:cubicBezTo>
                    <a:pt x="462" y="111"/>
                    <a:pt x="536" y="38"/>
                    <a:pt x="626" y="38"/>
                  </a:cubicBezTo>
                  <a:cubicBezTo>
                    <a:pt x="717" y="38"/>
                    <a:pt x="791" y="111"/>
                    <a:pt x="791" y="202"/>
                  </a:cubicBezTo>
                  <a:cubicBezTo>
                    <a:pt x="791" y="262"/>
                    <a:pt x="758" y="314"/>
                    <a:pt x="711" y="343"/>
                  </a:cubicBez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3" name="Freeform 79">
              <a:extLst>
                <a:ext uri="{FF2B5EF4-FFF2-40B4-BE49-F238E27FC236}">
                  <a16:creationId xmlns:a16="http://schemas.microsoft.com/office/drawing/2014/main" id="{6E0787B8-0775-48CD-B6F3-4A7264910F72}"/>
                </a:ext>
              </a:extLst>
            </p:cNvPr>
            <p:cNvSpPr>
              <a:spLocks/>
            </p:cNvSpPr>
            <p:nvPr/>
          </p:nvSpPr>
          <p:spPr bwMode="auto">
            <a:xfrm>
              <a:off x="15359063" y="2498725"/>
              <a:ext cx="352425" cy="354012"/>
            </a:xfrm>
            <a:custGeom>
              <a:avLst/>
              <a:gdLst>
                <a:gd name="T0" fmla="*/ 47 w 94"/>
                <a:gd name="T1" fmla="*/ 0 h 94"/>
                <a:gd name="T2" fmla="*/ 0 w 94"/>
                <a:gd name="T3" fmla="*/ 47 h 94"/>
                <a:gd name="T4" fmla="*/ 14 w 94"/>
                <a:gd name="T5" fmla="*/ 80 h 94"/>
                <a:gd name="T6" fmla="*/ 47 w 94"/>
                <a:gd name="T7" fmla="*/ 94 h 94"/>
                <a:gd name="T8" fmla="*/ 94 w 94"/>
                <a:gd name="T9" fmla="*/ 47 h 94"/>
                <a:gd name="T10" fmla="*/ 80 w 94"/>
                <a:gd name="T11" fmla="*/ 14 h 94"/>
                <a:gd name="T12" fmla="*/ 47 w 9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94" h="94">
                  <a:moveTo>
                    <a:pt x="47" y="0"/>
                  </a:moveTo>
                  <a:cubicBezTo>
                    <a:pt x="21" y="0"/>
                    <a:pt x="0" y="21"/>
                    <a:pt x="0" y="47"/>
                  </a:cubicBezTo>
                  <a:cubicBezTo>
                    <a:pt x="0" y="60"/>
                    <a:pt x="6" y="72"/>
                    <a:pt x="14" y="80"/>
                  </a:cubicBezTo>
                  <a:cubicBezTo>
                    <a:pt x="22" y="88"/>
                    <a:pt x="34" y="94"/>
                    <a:pt x="47" y="94"/>
                  </a:cubicBezTo>
                  <a:cubicBezTo>
                    <a:pt x="73" y="94"/>
                    <a:pt x="94" y="73"/>
                    <a:pt x="94" y="47"/>
                  </a:cubicBezTo>
                  <a:cubicBezTo>
                    <a:pt x="94" y="34"/>
                    <a:pt x="89" y="22"/>
                    <a:pt x="80" y="14"/>
                  </a:cubicBezTo>
                  <a:cubicBezTo>
                    <a:pt x="72" y="6"/>
                    <a:pt x="60" y="0"/>
                    <a:pt x="47" y="0"/>
                  </a:cubicBez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cxnSp>
        <p:nvCxnSpPr>
          <p:cNvPr id="24" name="Straight Connector 23">
            <a:extLst>
              <a:ext uri="{FF2B5EF4-FFF2-40B4-BE49-F238E27FC236}">
                <a16:creationId xmlns:a16="http://schemas.microsoft.com/office/drawing/2014/main" id="{FB1F6F1E-A881-4960-94A0-F8BB7508810B}"/>
              </a:ext>
            </a:extLst>
          </p:cNvPr>
          <p:cNvCxnSpPr/>
          <p:nvPr/>
        </p:nvCxnSpPr>
        <p:spPr>
          <a:xfrm>
            <a:off x="1943335" y="4666005"/>
            <a:ext cx="1311358" cy="0"/>
          </a:xfrm>
          <a:prstGeom prst="line">
            <a:avLst/>
          </a:prstGeom>
          <a:ln w="19050">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3B6A3BC-3FB4-4DCD-8884-4F0A4751F7CC}"/>
              </a:ext>
            </a:extLst>
          </p:cNvPr>
          <p:cNvCxnSpPr/>
          <p:nvPr/>
        </p:nvCxnSpPr>
        <p:spPr>
          <a:xfrm>
            <a:off x="2650181" y="4485166"/>
            <a:ext cx="0" cy="180840"/>
          </a:xfrm>
          <a:prstGeom prst="line">
            <a:avLst/>
          </a:prstGeom>
          <a:ln w="19050">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607625-F168-443F-AD1C-3811BC024F55}"/>
              </a:ext>
            </a:extLst>
          </p:cNvPr>
          <p:cNvCxnSpPr/>
          <p:nvPr/>
        </p:nvCxnSpPr>
        <p:spPr>
          <a:xfrm>
            <a:off x="2102336" y="4485166"/>
            <a:ext cx="0" cy="180840"/>
          </a:xfrm>
          <a:prstGeom prst="line">
            <a:avLst/>
          </a:prstGeom>
          <a:ln w="19050">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24D60DE-B578-4C11-9FF1-473A6BB760DF}"/>
              </a:ext>
            </a:extLst>
          </p:cNvPr>
          <p:cNvCxnSpPr/>
          <p:nvPr/>
        </p:nvCxnSpPr>
        <p:spPr>
          <a:xfrm flipV="1">
            <a:off x="1943335" y="4057210"/>
            <a:ext cx="1062392" cy="3681"/>
          </a:xfrm>
          <a:prstGeom prst="line">
            <a:avLst/>
          </a:prstGeom>
          <a:ln w="190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D78A0AB-FE65-411A-AF8E-8BAF653AA878}"/>
              </a:ext>
            </a:extLst>
          </p:cNvPr>
          <p:cNvCxnSpPr/>
          <p:nvPr/>
        </p:nvCxnSpPr>
        <p:spPr>
          <a:xfrm>
            <a:off x="2650181" y="3888562"/>
            <a:ext cx="0" cy="180840"/>
          </a:xfrm>
          <a:prstGeom prst="line">
            <a:avLst/>
          </a:prstGeom>
          <a:ln w="190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5CC65F-8645-4472-A9A4-E53C515F2766}"/>
              </a:ext>
            </a:extLst>
          </p:cNvPr>
          <p:cNvCxnSpPr/>
          <p:nvPr/>
        </p:nvCxnSpPr>
        <p:spPr>
          <a:xfrm>
            <a:off x="2102336" y="3888562"/>
            <a:ext cx="0" cy="180840"/>
          </a:xfrm>
          <a:prstGeom prst="line">
            <a:avLst/>
          </a:prstGeom>
          <a:ln w="19050">
            <a:solidFill>
              <a:srgbClr val="00B05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97DB460-FD65-4CB8-8533-06D065F43B02}"/>
              </a:ext>
            </a:extLst>
          </p:cNvPr>
          <p:cNvCxnSpPr/>
          <p:nvPr/>
        </p:nvCxnSpPr>
        <p:spPr>
          <a:xfrm>
            <a:off x="3243937" y="4117019"/>
            <a:ext cx="0" cy="563162"/>
          </a:xfrm>
          <a:prstGeom prst="line">
            <a:avLst/>
          </a:prstGeom>
          <a:ln w="19050">
            <a:solidFill>
              <a:srgbClr val="00B0F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D3E9454-7A51-43A5-BA4C-49D6686E9CA0}"/>
              </a:ext>
            </a:extLst>
          </p:cNvPr>
          <p:cNvCxnSpPr/>
          <p:nvPr/>
        </p:nvCxnSpPr>
        <p:spPr>
          <a:xfrm>
            <a:off x="3855052" y="3628455"/>
            <a:ext cx="352217" cy="0"/>
          </a:xfrm>
          <a:prstGeom prst="line">
            <a:avLst/>
          </a:prstGeom>
          <a:ln w="1905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26389D9-55C1-49F3-B98E-5B5B05A86D4D}"/>
              </a:ext>
            </a:extLst>
          </p:cNvPr>
          <p:cNvSpPr txBox="1"/>
          <p:nvPr/>
        </p:nvSpPr>
        <p:spPr>
          <a:xfrm>
            <a:off x="2909067" y="2490008"/>
            <a:ext cx="1035875" cy="102827"/>
          </a:xfrm>
          <a:prstGeom prst="rect">
            <a:avLst/>
          </a:prstGeom>
          <a:noFill/>
        </p:spPr>
        <p:txBody>
          <a:bodyPr wrap="none" lIns="0" tIns="0" rIns="0" bIns="0" rtlCol="0">
            <a:noAutofit/>
          </a:bodyPr>
          <a:lstStyle/>
          <a:p>
            <a:pPr algn="ctr">
              <a:lnSpc>
                <a:spcPct val="90000"/>
              </a:lnSpc>
            </a:pPr>
            <a:r>
              <a:rPr lang="en-US" sz="800" b="1"/>
              <a:t>Management Components</a:t>
            </a:r>
          </a:p>
        </p:txBody>
      </p:sp>
      <p:sp>
        <p:nvSpPr>
          <p:cNvPr id="33" name="TextBox 32">
            <a:extLst>
              <a:ext uri="{FF2B5EF4-FFF2-40B4-BE49-F238E27FC236}">
                <a16:creationId xmlns:a16="http://schemas.microsoft.com/office/drawing/2014/main" id="{48082FAC-A1B2-4867-8636-EE67C4CC6E1D}"/>
              </a:ext>
            </a:extLst>
          </p:cNvPr>
          <p:cNvSpPr txBox="1"/>
          <p:nvPr/>
        </p:nvSpPr>
        <p:spPr>
          <a:xfrm>
            <a:off x="1888844" y="3504559"/>
            <a:ext cx="1075332" cy="178243"/>
          </a:xfrm>
          <a:prstGeom prst="rect">
            <a:avLst/>
          </a:prstGeom>
          <a:noFill/>
        </p:spPr>
        <p:txBody>
          <a:bodyPr wrap="none" lIns="0" tIns="0" rIns="0" bIns="0" rtlCol="0">
            <a:noAutofit/>
          </a:bodyPr>
          <a:lstStyle/>
          <a:p>
            <a:pPr algn="ctr">
              <a:lnSpc>
                <a:spcPct val="90000"/>
              </a:lnSpc>
            </a:pPr>
            <a:r>
              <a:rPr lang="en-US" sz="800" b="1"/>
              <a:t>Compute Resources</a:t>
            </a:r>
          </a:p>
        </p:txBody>
      </p:sp>
      <p:sp>
        <p:nvSpPr>
          <p:cNvPr id="34" name="TextBox 33">
            <a:extLst>
              <a:ext uri="{FF2B5EF4-FFF2-40B4-BE49-F238E27FC236}">
                <a16:creationId xmlns:a16="http://schemas.microsoft.com/office/drawing/2014/main" id="{F9D5C6C8-5898-4573-8AEA-76F5B08AA02E}"/>
              </a:ext>
            </a:extLst>
          </p:cNvPr>
          <p:cNvSpPr txBox="1"/>
          <p:nvPr/>
        </p:nvSpPr>
        <p:spPr>
          <a:xfrm>
            <a:off x="1689517" y="4867299"/>
            <a:ext cx="889987" cy="246221"/>
          </a:xfrm>
          <a:prstGeom prst="rect">
            <a:avLst/>
          </a:prstGeom>
          <a:noFill/>
        </p:spPr>
        <p:txBody>
          <a:bodyPr wrap="none" rtlCol="0">
            <a:spAutoFit/>
          </a:bodyPr>
          <a:lstStyle/>
          <a:p>
            <a:r>
              <a:rPr lang="en-US" sz="1000" b="1"/>
              <a:t>10.20.0.0/16</a:t>
            </a:r>
          </a:p>
        </p:txBody>
      </p:sp>
      <p:sp>
        <p:nvSpPr>
          <p:cNvPr id="35" name="Cloud 34">
            <a:extLst>
              <a:ext uri="{FF2B5EF4-FFF2-40B4-BE49-F238E27FC236}">
                <a16:creationId xmlns:a16="http://schemas.microsoft.com/office/drawing/2014/main" id="{21EBB34B-2CA6-4D5E-90C7-A44BEA9B1CFD}"/>
              </a:ext>
            </a:extLst>
          </p:cNvPr>
          <p:cNvSpPr/>
          <p:nvPr/>
        </p:nvSpPr>
        <p:spPr>
          <a:xfrm>
            <a:off x="2918908" y="3469038"/>
            <a:ext cx="1139767" cy="826811"/>
          </a:xfrm>
          <a:prstGeom prst="cloud">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68589" tIns="34295" rIns="68589" bIns="34295" rtlCol="0" anchor="ctr"/>
          <a:lstStyle/>
          <a:p>
            <a:pPr algn="ctr"/>
            <a:r>
              <a:rPr lang="en-US" sz="700">
                <a:solidFill>
                  <a:schemeClr val="bg1"/>
                </a:solidFill>
              </a:rPr>
              <a:t>On-premises Network</a:t>
            </a:r>
          </a:p>
        </p:txBody>
      </p:sp>
      <p:grpSp>
        <p:nvGrpSpPr>
          <p:cNvPr id="36" name="Group 35">
            <a:extLst>
              <a:ext uri="{FF2B5EF4-FFF2-40B4-BE49-F238E27FC236}">
                <a16:creationId xmlns:a16="http://schemas.microsoft.com/office/drawing/2014/main" id="{28014CED-FEC9-403D-BB97-07D68B207CBA}"/>
              </a:ext>
            </a:extLst>
          </p:cNvPr>
          <p:cNvGrpSpPr>
            <a:grpSpLocks noChangeAspect="1"/>
          </p:cNvGrpSpPr>
          <p:nvPr/>
        </p:nvGrpSpPr>
        <p:grpSpPr>
          <a:xfrm>
            <a:off x="3710432" y="3877341"/>
            <a:ext cx="206495" cy="200850"/>
            <a:chOff x="12933363" y="620713"/>
            <a:chExt cx="6156326" cy="5989637"/>
          </a:xfrm>
        </p:grpSpPr>
        <p:sp>
          <p:nvSpPr>
            <p:cNvPr id="37" name="Freeform 268">
              <a:extLst>
                <a:ext uri="{FF2B5EF4-FFF2-40B4-BE49-F238E27FC236}">
                  <a16:creationId xmlns:a16="http://schemas.microsoft.com/office/drawing/2014/main" id="{9AF065E3-4FE4-460D-BD44-8B6A6D30EBA7}"/>
                </a:ext>
              </a:extLst>
            </p:cNvPr>
            <p:cNvSpPr>
              <a:spLocks/>
            </p:cNvSpPr>
            <p:nvPr/>
          </p:nvSpPr>
          <p:spPr bwMode="auto">
            <a:xfrm>
              <a:off x="12933363" y="620713"/>
              <a:ext cx="6156325" cy="5989637"/>
            </a:xfrm>
            <a:custGeom>
              <a:avLst/>
              <a:gdLst>
                <a:gd name="T0" fmla="*/ 390 w 3878"/>
                <a:gd name="T1" fmla="*/ 0 h 3773"/>
                <a:gd name="T2" fmla="*/ 0 w 3878"/>
                <a:gd name="T3" fmla="*/ 393 h 3773"/>
                <a:gd name="T4" fmla="*/ 0 w 3878"/>
                <a:gd name="T5" fmla="*/ 3773 h 3773"/>
                <a:gd name="T6" fmla="*/ 3495 w 3878"/>
                <a:gd name="T7" fmla="*/ 3773 h 3773"/>
                <a:gd name="T8" fmla="*/ 3878 w 3878"/>
                <a:gd name="T9" fmla="*/ 3380 h 3773"/>
                <a:gd name="T10" fmla="*/ 3878 w 3878"/>
                <a:gd name="T11" fmla="*/ 0 h 3773"/>
                <a:gd name="T12" fmla="*/ 390 w 3878"/>
                <a:gd name="T13" fmla="*/ 0 h 3773"/>
              </a:gdLst>
              <a:ahLst/>
              <a:cxnLst>
                <a:cxn ang="0">
                  <a:pos x="T0" y="T1"/>
                </a:cxn>
                <a:cxn ang="0">
                  <a:pos x="T2" y="T3"/>
                </a:cxn>
                <a:cxn ang="0">
                  <a:pos x="T4" y="T5"/>
                </a:cxn>
                <a:cxn ang="0">
                  <a:pos x="T6" y="T7"/>
                </a:cxn>
                <a:cxn ang="0">
                  <a:pos x="T8" y="T9"/>
                </a:cxn>
                <a:cxn ang="0">
                  <a:pos x="T10" y="T11"/>
                </a:cxn>
                <a:cxn ang="0">
                  <a:pos x="T12" y="T13"/>
                </a:cxn>
              </a:cxnLst>
              <a:rect l="0" t="0" r="r" b="b"/>
              <a:pathLst>
                <a:path w="3878" h="3773">
                  <a:moveTo>
                    <a:pt x="390" y="0"/>
                  </a:moveTo>
                  <a:lnTo>
                    <a:pt x="0" y="393"/>
                  </a:lnTo>
                  <a:lnTo>
                    <a:pt x="0" y="3773"/>
                  </a:lnTo>
                  <a:lnTo>
                    <a:pt x="3495" y="3773"/>
                  </a:lnTo>
                  <a:lnTo>
                    <a:pt x="3878" y="3380"/>
                  </a:lnTo>
                  <a:lnTo>
                    <a:pt x="3878" y="0"/>
                  </a:lnTo>
                  <a:lnTo>
                    <a:pt x="390" y="0"/>
                  </a:lnTo>
                  <a:close/>
                </a:path>
              </a:pathLst>
            </a:custGeom>
            <a:solidFill>
              <a:srgbClr val="D855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 name="Freeform 269">
              <a:extLst>
                <a:ext uri="{FF2B5EF4-FFF2-40B4-BE49-F238E27FC236}">
                  <a16:creationId xmlns:a16="http://schemas.microsoft.com/office/drawing/2014/main" id="{D46E0A29-2DF1-487D-996D-7E2F71C14436}"/>
                </a:ext>
              </a:extLst>
            </p:cNvPr>
            <p:cNvSpPr>
              <a:spLocks/>
            </p:cNvSpPr>
            <p:nvPr/>
          </p:nvSpPr>
          <p:spPr bwMode="auto">
            <a:xfrm>
              <a:off x="12933363" y="620713"/>
              <a:ext cx="6156325" cy="623887"/>
            </a:xfrm>
            <a:custGeom>
              <a:avLst/>
              <a:gdLst>
                <a:gd name="T0" fmla="*/ 3878 w 3878"/>
                <a:gd name="T1" fmla="*/ 0 h 393"/>
                <a:gd name="T2" fmla="*/ 3495 w 3878"/>
                <a:gd name="T3" fmla="*/ 393 h 393"/>
                <a:gd name="T4" fmla="*/ 0 w 3878"/>
                <a:gd name="T5" fmla="*/ 393 h 393"/>
                <a:gd name="T6" fmla="*/ 390 w 3878"/>
                <a:gd name="T7" fmla="*/ 0 h 393"/>
                <a:gd name="T8" fmla="*/ 1808 w 3878"/>
                <a:gd name="T9" fmla="*/ 0 h 393"/>
                <a:gd name="T10" fmla="*/ 3878 w 3878"/>
                <a:gd name="T11" fmla="*/ 0 h 393"/>
              </a:gdLst>
              <a:ahLst/>
              <a:cxnLst>
                <a:cxn ang="0">
                  <a:pos x="T0" y="T1"/>
                </a:cxn>
                <a:cxn ang="0">
                  <a:pos x="T2" y="T3"/>
                </a:cxn>
                <a:cxn ang="0">
                  <a:pos x="T4" y="T5"/>
                </a:cxn>
                <a:cxn ang="0">
                  <a:pos x="T6" y="T7"/>
                </a:cxn>
                <a:cxn ang="0">
                  <a:pos x="T8" y="T9"/>
                </a:cxn>
                <a:cxn ang="0">
                  <a:pos x="T10" y="T11"/>
                </a:cxn>
              </a:cxnLst>
              <a:rect l="0" t="0" r="r" b="b"/>
              <a:pathLst>
                <a:path w="3878" h="393">
                  <a:moveTo>
                    <a:pt x="3878" y="0"/>
                  </a:moveTo>
                  <a:lnTo>
                    <a:pt x="3495" y="393"/>
                  </a:lnTo>
                  <a:lnTo>
                    <a:pt x="0" y="393"/>
                  </a:lnTo>
                  <a:lnTo>
                    <a:pt x="390" y="0"/>
                  </a:lnTo>
                  <a:lnTo>
                    <a:pt x="1808" y="0"/>
                  </a:lnTo>
                  <a:lnTo>
                    <a:pt x="3878" y="0"/>
                  </a:lnTo>
                  <a:close/>
                </a:path>
              </a:pathLst>
            </a:custGeom>
            <a:solidFill>
              <a:srgbClr val="F2744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 name="Freeform 270">
              <a:extLst>
                <a:ext uri="{FF2B5EF4-FFF2-40B4-BE49-F238E27FC236}">
                  <a16:creationId xmlns:a16="http://schemas.microsoft.com/office/drawing/2014/main" id="{96F295F7-2978-41F8-B9B7-0E117D8FDDEB}"/>
                </a:ext>
              </a:extLst>
            </p:cNvPr>
            <p:cNvSpPr>
              <a:spLocks/>
            </p:cNvSpPr>
            <p:nvPr/>
          </p:nvSpPr>
          <p:spPr bwMode="auto">
            <a:xfrm>
              <a:off x="12933363" y="1244600"/>
              <a:ext cx="5548313" cy="5365750"/>
            </a:xfrm>
            <a:custGeom>
              <a:avLst/>
              <a:gdLst>
                <a:gd name="T0" fmla="*/ 3495 w 3495"/>
                <a:gd name="T1" fmla="*/ 3380 h 3380"/>
                <a:gd name="T2" fmla="*/ 1805 w 3495"/>
                <a:gd name="T3" fmla="*/ 3380 h 3380"/>
                <a:gd name="T4" fmla="*/ 0 w 3495"/>
                <a:gd name="T5" fmla="*/ 3380 h 3380"/>
                <a:gd name="T6" fmla="*/ 0 w 3495"/>
                <a:gd name="T7" fmla="*/ 1647 h 3380"/>
                <a:gd name="T8" fmla="*/ 0 w 3495"/>
                <a:gd name="T9" fmla="*/ 0 h 3380"/>
                <a:gd name="T10" fmla="*/ 3495 w 3495"/>
                <a:gd name="T11" fmla="*/ 0 h 3380"/>
                <a:gd name="T12" fmla="*/ 3495 w 3495"/>
                <a:gd name="T13" fmla="*/ 3380 h 3380"/>
              </a:gdLst>
              <a:ahLst/>
              <a:cxnLst>
                <a:cxn ang="0">
                  <a:pos x="T0" y="T1"/>
                </a:cxn>
                <a:cxn ang="0">
                  <a:pos x="T2" y="T3"/>
                </a:cxn>
                <a:cxn ang="0">
                  <a:pos x="T4" y="T5"/>
                </a:cxn>
                <a:cxn ang="0">
                  <a:pos x="T6" y="T7"/>
                </a:cxn>
                <a:cxn ang="0">
                  <a:pos x="T8" y="T9"/>
                </a:cxn>
                <a:cxn ang="0">
                  <a:pos x="T10" y="T11"/>
                </a:cxn>
                <a:cxn ang="0">
                  <a:pos x="T12" y="T13"/>
                </a:cxn>
              </a:cxnLst>
              <a:rect l="0" t="0" r="r" b="b"/>
              <a:pathLst>
                <a:path w="3495" h="3380">
                  <a:moveTo>
                    <a:pt x="3495" y="3380"/>
                  </a:moveTo>
                  <a:lnTo>
                    <a:pt x="1805" y="3380"/>
                  </a:lnTo>
                  <a:lnTo>
                    <a:pt x="0" y="3380"/>
                  </a:lnTo>
                  <a:lnTo>
                    <a:pt x="0" y="1647"/>
                  </a:lnTo>
                  <a:lnTo>
                    <a:pt x="0" y="0"/>
                  </a:lnTo>
                  <a:lnTo>
                    <a:pt x="3495" y="0"/>
                  </a:lnTo>
                  <a:lnTo>
                    <a:pt x="3495" y="3380"/>
                  </a:lnTo>
                  <a:close/>
                </a:path>
              </a:pathLst>
            </a:custGeom>
            <a:solidFill>
              <a:srgbClr val="D855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40" name="Freeform 271">
              <a:extLst>
                <a:ext uri="{FF2B5EF4-FFF2-40B4-BE49-F238E27FC236}">
                  <a16:creationId xmlns:a16="http://schemas.microsoft.com/office/drawing/2014/main" id="{86423D30-09B3-4D56-BC26-8CC927BD2A39}"/>
                </a:ext>
              </a:extLst>
            </p:cNvPr>
            <p:cNvSpPr>
              <a:spLocks/>
            </p:cNvSpPr>
            <p:nvPr/>
          </p:nvSpPr>
          <p:spPr bwMode="auto">
            <a:xfrm>
              <a:off x="17956213" y="6094413"/>
              <a:ext cx="288925" cy="290512"/>
            </a:xfrm>
            <a:custGeom>
              <a:avLst/>
              <a:gdLst>
                <a:gd name="T0" fmla="*/ 60 w 77"/>
                <a:gd name="T1" fmla="*/ 77 h 77"/>
                <a:gd name="T2" fmla="*/ 17 w 77"/>
                <a:gd name="T3" fmla="*/ 77 h 77"/>
                <a:gd name="T4" fmla="*/ 0 w 77"/>
                <a:gd name="T5" fmla="*/ 60 h 77"/>
                <a:gd name="T6" fmla="*/ 17 w 77"/>
                <a:gd name="T7" fmla="*/ 43 h 77"/>
                <a:gd name="T8" fmla="*/ 43 w 77"/>
                <a:gd name="T9" fmla="*/ 43 h 77"/>
                <a:gd name="T10" fmla="*/ 43 w 77"/>
                <a:gd name="T11" fmla="*/ 17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51"/>
                    <a:pt x="8" y="43"/>
                    <a:pt x="17" y="43"/>
                  </a:cubicBezTo>
                  <a:cubicBezTo>
                    <a:pt x="43" y="43"/>
                    <a:pt x="43" y="43"/>
                    <a:pt x="43" y="43"/>
                  </a:cubicBezTo>
                  <a:cubicBezTo>
                    <a:pt x="43" y="17"/>
                    <a:pt x="43" y="17"/>
                    <a:pt x="43" y="17"/>
                  </a:cubicBezTo>
                  <a:cubicBezTo>
                    <a:pt x="43" y="8"/>
                    <a:pt x="51" y="0"/>
                    <a:pt x="60" y="0"/>
                  </a:cubicBezTo>
                  <a:cubicBezTo>
                    <a:pt x="70" y="0"/>
                    <a:pt x="77" y="8"/>
                    <a:pt x="77" y="17"/>
                  </a:cubicBezTo>
                  <a:cubicBezTo>
                    <a:pt x="77" y="60"/>
                    <a:pt x="77" y="60"/>
                    <a:pt x="77" y="60"/>
                  </a:cubicBezTo>
                  <a:cubicBezTo>
                    <a:pt x="77" y="70"/>
                    <a:pt x="70" y="77"/>
                    <a:pt x="60"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41" name="Freeform 272">
              <a:extLst>
                <a:ext uri="{FF2B5EF4-FFF2-40B4-BE49-F238E27FC236}">
                  <a16:creationId xmlns:a16="http://schemas.microsoft.com/office/drawing/2014/main" id="{F8E2CADE-417A-47D1-89C1-123DA90D9498}"/>
                </a:ext>
              </a:extLst>
            </p:cNvPr>
            <p:cNvSpPr>
              <a:spLocks noEditPoints="1"/>
            </p:cNvSpPr>
            <p:nvPr/>
          </p:nvSpPr>
          <p:spPr bwMode="auto">
            <a:xfrm>
              <a:off x="13989051" y="6256338"/>
              <a:ext cx="3433763" cy="128587"/>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42" name="Freeform 273">
              <a:extLst>
                <a:ext uri="{FF2B5EF4-FFF2-40B4-BE49-F238E27FC236}">
                  <a16:creationId xmlns:a16="http://schemas.microsoft.com/office/drawing/2014/main" id="{D2164DAE-BEBE-4AFA-8A33-0DC74342AF23}"/>
                </a:ext>
              </a:extLst>
            </p:cNvPr>
            <p:cNvSpPr>
              <a:spLocks/>
            </p:cNvSpPr>
            <p:nvPr/>
          </p:nvSpPr>
          <p:spPr bwMode="auto">
            <a:xfrm>
              <a:off x="13166726" y="6094413"/>
              <a:ext cx="288925" cy="290512"/>
            </a:xfrm>
            <a:custGeom>
              <a:avLst/>
              <a:gdLst>
                <a:gd name="T0" fmla="*/ 60 w 77"/>
                <a:gd name="T1" fmla="*/ 77 h 77"/>
                <a:gd name="T2" fmla="*/ 17 w 77"/>
                <a:gd name="T3" fmla="*/ 77 h 77"/>
                <a:gd name="T4" fmla="*/ 0 w 77"/>
                <a:gd name="T5" fmla="*/ 60 h 77"/>
                <a:gd name="T6" fmla="*/ 0 w 77"/>
                <a:gd name="T7" fmla="*/ 17 h 77"/>
                <a:gd name="T8" fmla="*/ 17 w 77"/>
                <a:gd name="T9" fmla="*/ 0 h 77"/>
                <a:gd name="T10" fmla="*/ 34 w 77"/>
                <a:gd name="T11" fmla="*/ 17 h 77"/>
                <a:gd name="T12" fmla="*/ 34 w 77"/>
                <a:gd name="T13" fmla="*/ 43 h 77"/>
                <a:gd name="T14" fmla="*/ 60 w 77"/>
                <a:gd name="T15" fmla="*/ 43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17"/>
                    <a:pt x="0" y="17"/>
                    <a:pt x="0" y="17"/>
                  </a:cubicBezTo>
                  <a:cubicBezTo>
                    <a:pt x="0" y="8"/>
                    <a:pt x="8" y="0"/>
                    <a:pt x="17" y="0"/>
                  </a:cubicBezTo>
                  <a:cubicBezTo>
                    <a:pt x="27" y="0"/>
                    <a:pt x="34" y="8"/>
                    <a:pt x="34" y="17"/>
                  </a:cubicBezTo>
                  <a:cubicBezTo>
                    <a:pt x="34" y="43"/>
                    <a:pt x="34" y="43"/>
                    <a:pt x="34" y="43"/>
                  </a:cubicBezTo>
                  <a:cubicBezTo>
                    <a:pt x="60" y="43"/>
                    <a:pt x="60" y="43"/>
                    <a:pt x="60" y="43"/>
                  </a:cubicBezTo>
                  <a:cubicBezTo>
                    <a:pt x="69" y="43"/>
                    <a:pt x="77" y="51"/>
                    <a:pt x="77" y="60"/>
                  </a:cubicBezTo>
                  <a:cubicBezTo>
                    <a:pt x="77" y="70"/>
                    <a:pt x="69" y="77"/>
                    <a:pt x="60"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43" name="Freeform 274">
              <a:extLst>
                <a:ext uri="{FF2B5EF4-FFF2-40B4-BE49-F238E27FC236}">
                  <a16:creationId xmlns:a16="http://schemas.microsoft.com/office/drawing/2014/main" id="{5B8CBEF2-1D54-46B2-8151-5A4DB2FB028D}"/>
                </a:ext>
              </a:extLst>
            </p:cNvPr>
            <p:cNvSpPr>
              <a:spLocks noEditPoints="1"/>
            </p:cNvSpPr>
            <p:nvPr/>
          </p:nvSpPr>
          <p:spPr bwMode="auto">
            <a:xfrm>
              <a:off x="13166726" y="2266950"/>
              <a:ext cx="127000"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44" name="Freeform 275">
              <a:extLst>
                <a:ext uri="{FF2B5EF4-FFF2-40B4-BE49-F238E27FC236}">
                  <a16:creationId xmlns:a16="http://schemas.microsoft.com/office/drawing/2014/main" id="{0AEEFE3F-4700-441B-A6EA-1A4743EA3500}"/>
                </a:ext>
              </a:extLst>
            </p:cNvPr>
            <p:cNvSpPr>
              <a:spLocks/>
            </p:cNvSpPr>
            <p:nvPr/>
          </p:nvSpPr>
          <p:spPr bwMode="auto">
            <a:xfrm>
              <a:off x="13166726" y="1466850"/>
              <a:ext cx="288925" cy="288925"/>
            </a:xfrm>
            <a:custGeom>
              <a:avLst/>
              <a:gdLst>
                <a:gd name="T0" fmla="*/ 17 w 77"/>
                <a:gd name="T1" fmla="*/ 77 h 77"/>
                <a:gd name="T2" fmla="*/ 0 w 77"/>
                <a:gd name="T3" fmla="*/ 60 h 77"/>
                <a:gd name="T4" fmla="*/ 0 w 77"/>
                <a:gd name="T5" fmla="*/ 17 h 77"/>
                <a:gd name="T6" fmla="*/ 17 w 77"/>
                <a:gd name="T7" fmla="*/ 0 h 77"/>
                <a:gd name="T8" fmla="*/ 60 w 77"/>
                <a:gd name="T9" fmla="*/ 0 h 77"/>
                <a:gd name="T10" fmla="*/ 77 w 77"/>
                <a:gd name="T11" fmla="*/ 17 h 77"/>
                <a:gd name="T12" fmla="*/ 60 w 77"/>
                <a:gd name="T13" fmla="*/ 34 h 77"/>
                <a:gd name="T14" fmla="*/ 34 w 77"/>
                <a:gd name="T15" fmla="*/ 34 h 77"/>
                <a:gd name="T16" fmla="*/ 34 w 77"/>
                <a:gd name="T17" fmla="*/ 60 h 77"/>
                <a:gd name="T18" fmla="*/ 17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17" y="77"/>
                  </a:moveTo>
                  <a:cubicBezTo>
                    <a:pt x="8" y="77"/>
                    <a:pt x="0" y="69"/>
                    <a:pt x="0" y="60"/>
                  </a:cubicBezTo>
                  <a:cubicBezTo>
                    <a:pt x="0" y="17"/>
                    <a:pt x="0" y="17"/>
                    <a:pt x="0" y="17"/>
                  </a:cubicBezTo>
                  <a:cubicBezTo>
                    <a:pt x="0" y="8"/>
                    <a:pt x="8" y="0"/>
                    <a:pt x="17" y="0"/>
                  </a:cubicBezTo>
                  <a:cubicBezTo>
                    <a:pt x="60" y="0"/>
                    <a:pt x="60" y="0"/>
                    <a:pt x="60" y="0"/>
                  </a:cubicBezTo>
                  <a:cubicBezTo>
                    <a:pt x="69" y="0"/>
                    <a:pt x="77" y="8"/>
                    <a:pt x="77" y="17"/>
                  </a:cubicBezTo>
                  <a:cubicBezTo>
                    <a:pt x="77" y="27"/>
                    <a:pt x="69" y="34"/>
                    <a:pt x="60" y="34"/>
                  </a:cubicBezTo>
                  <a:cubicBezTo>
                    <a:pt x="34" y="34"/>
                    <a:pt x="34" y="34"/>
                    <a:pt x="34" y="34"/>
                  </a:cubicBezTo>
                  <a:cubicBezTo>
                    <a:pt x="34" y="60"/>
                    <a:pt x="34" y="60"/>
                    <a:pt x="34" y="60"/>
                  </a:cubicBezTo>
                  <a:cubicBezTo>
                    <a:pt x="34" y="69"/>
                    <a:pt x="27" y="77"/>
                    <a:pt x="17"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45" name="Freeform 276">
              <a:extLst>
                <a:ext uri="{FF2B5EF4-FFF2-40B4-BE49-F238E27FC236}">
                  <a16:creationId xmlns:a16="http://schemas.microsoft.com/office/drawing/2014/main" id="{9FF51B94-BE3D-418C-9020-5DB22AFF46F3}"/>
                </a:ext>
              </a:extLst>
            </p:cNvPr>
            <p:cNvSpPr>
              <a:spLocks noEditPoints="1"/>
            </p:cNvSpPr>
            <p:nvPr/>
          </p:nvSpPr>
          <p:spPr bwMode="auto">
            <a:xfrm>
              <a:off x="13989051" y="1466850"/>
              <a:ext cx="3433763" cy="127000"/>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46" name="Freeform 277">
              <a:extLst>
                <a:ext uri="{FF2B5EF4-FFF2-40B4-BE49-F238E27FC236}">
                  <a16:creationId xmlns:a16="http://schemas.microsoft.com/office/drawing/2014/main" id="{C2A78745-7F8F-44D1-8AE6-88E8E21FD6FE}"/>
                </a:ext>
              </a:extLst>
            </p:cNvPr>
            <p:cNvSpPr>
              <a:spLocks/>
            </p:cNvSpPr>
            <p:nvPr/>
          </p:nvSpPr>
          <p:spPr bwMode="auto">
            <a:xfrm>
              <a:off x="17956213" y="1466850"/>
              <a:ext cx="288925" cy="288925"/>
            </a:xfrm>
            <a:custGeom>
              <a:avLst/>
              <a:gdLst>
                <a:gd name="T0" fmla="*/ 60 w 77"/>
                <a:gd name="T1" fmla="*/ 77 h 77"/>
                <a:gd name="T2" fmla="*/ 43 w 77"/>
                <a:gd name="T3" fmla="*/ 60 h 77"/>
                <a:gd name="T4" fmla="*/ 43 w 77"/>
                <a:gd name="T5" fmla="*/ 34 h 77"/>
                <a:gd name="T6" fmla="*/ 17 w 77"/>
                <a:gd name="T7" fmla="*/ 34 h 77"/>
                <a:gd name="T8" fmla="*/ 0 w 77"/>
                <a:gd name="T9" fmla="*/ 17 h 77"/>
                <a:gd name="T10" fmla="*/ 17 w 77"/>
                <a:gd name="T11" fmla="*/ 0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51" y="77"/>
                    <a:pt x="43" y="69"/>
                    <a:pt x="43" y="60"/>
                  </a:cubicBezTo>
                  <a:cubicBezTo>
                    <a:pt x="43" y="34"/>
                    <a:pt x="43" y="34"/>
                    <a:pt x="43" y="34"/>
                  </a:cubicBezTo>
                  <a:cubicBezTo>
                    <a:pt x="17" y="34"/>
                    <a:pt x="17" y="34"/>
                    <a:pt x="17" y="34"/>
                  </a:cubicBezTo>
                  <a:cubicBezTo>
                    <a:pt x="8" y="34"/>
                    <a:pt x="0" y="27"/>
                    <a:pt x="0" y="17"/>
                  </a:cubicBezTo>
                  <a:cubicBezTo>
                    <a:pt x="0" y="8"/>
                    <a:pt x="8" y="0"/>
                    <a:pt x="17" y="0"/>
                  </a:cubicBezTo>
                  <a:cubicBezTo>
                    <a:pt x="60" y="0"/>
                    <a:pt x="60" y="0"/>
                    <a:pt x="60" y="0"/>
                  </a:cubicBezTo>
                  <a:cubicBezTo>
                    <a:pt x="70" y="0"/>
                    <a:pt x="77" y="8"/>
                    <a:pt x="77" y="17"/>
                  </a:cubicBezTo>
                  <a:cubicBezTo>
                    <a:pt x="77" y="60"/>
                    <a:pt x="77" y="60"/>
                    <a:pt x="77" y="60"/>
                  </a:cubicBezTo>
                  <a:cubicBezTo>
                    <a:pt x="77" y="69"/>
                    <a:pt x="70" y="77"/>
                    <a:pt x="60"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47" name="Freeform 278">
              <a:extLst>
                <a:ext uri="{FF2B5EF4-FFF2-40B4-BE49-F238E27FC236}">
                  <a16:creationId xmlns:a16="http://schemas.microsoft.com/office/drawing/2014/main" id="{30854B52-8BDB-4B9F-B14C-1826DC27F324}"/>
                </a:ext>
              </a:extLst>
            </p:cNvPr>
            <p:cNvSpPr>
              <a:spLocks noEditPoints="1"/>
            </p:cNvSpPr>
            <p:nvPr/>
          </p:nvSpPr>
          <p:spPr bwMode="auto">
            <a:xfrm>
              <a:off x="18116551" y="2266950"/>
              <a:ext cx="128588"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48" name="Freeform 279">
              <a:extLst>
                <a:ext uri="{FF2B5EF4-FFF2-40B4-BE49-F238E27FC236}">
                  <a16:creationId xmlns:a16="http://schemas.microsoft.com/office/drawing/2014/main" id="{4338D253-4857-4EC6-B0A2-C33A735D1940}"/>
                </a:ext>
              </a:extLst>
            </p:cNvPr>
            <p:cNvSpPr>
              <a:spLocks/>
            </p:cNvSpPr>
            <p:nvPr/>
          </p:nvSpPr>
          <p:spPr bwMode="auto">
            <a:xfrm>
              <a:off x="18481676" y="620713"/>
              <a:ext cx="608013" cy="5989637"/>
            </a:xfrm>
            <a:custGeom>
              <a:avLst/>
              <a:gdLst>
                <a:gd name="T0" fmla="*/ 0 w 383"/>
                <a:gd name="T1" fmla="*/ 3773 h 3773"/>
                <a:gd name="T2" fmla="*/ 383 w 383"/>
                <a:gd name="T3" fmla="*/ 3380 h 3773"/>
                <a:gd name="T4" fmla="*/ 383 w 383"/>
                <a:gd name="T5" fmla="*/ 2040 h 3773"/>
                <a:gd name="T6" fmla="*/ 383 w 383"/>
                <a:gd name="T7" fmla="*/ 0 h 3773"/>
                <a:gd name="T8" fmla="*/ 0 w 383"/>
                <a:gd name="T9" fmla="*/ 393 h 3773"/>
                <a:gd name="T10" fmla="*/ 0 w 383"/>
                <a:gd name="T11" fmla="*/ 3773 h 3773"/>
              </a:gdLst>
              <a:ahLst/>
              <a:cxnLst>
                <a:cxn ang="0">
                  <a:pos x="T0" y="T1"/>
                </a:cxn>
                <a:cxn ang="0">
                  <a:pos x="T2" y="T3"/>
                </a:cxn>
                <a:cxn ang="0">
                  <a:pos x="T4" y="T5"/>
                </a:cxn>
                <a:cxn ang="0">
                  <a:pos x="T6" y="T7"/>
                </a:cxn>
                <a:cxn ang="0">
                  <a:pos x="T8" y="T9"/>
                </a:cxn>
                <a:cxn ang="0">
                  <a:pos x="T10" y="T11"/>
                </a:cxn>
              </a:cxnLst>
              <a:rect l="0" t="0" r="r" b="b"/>
              <a:pathLst>
                <a:path w="383" h="3773">
                  <a:moveTo>
                    <a:pt x="0" y="3773"/>
                  </a:moveTo>
                  <a:lnTo>
                    <a:pt x="383" y="3380"/>
                  </a:lnTo>
                  <a:lnTo>
                    <a:pt x="383" y="2040"/>
                  </a:lnTo>
                  <a:lnTo>
                    <a:pt x="383" y="0"/>
                  </a:lnTo>
                  <a:lnTo>
                    <a:pt x="0" y="393"/>
                  </a:lnTo>
                  <a:lnTo>
                    <a:pt x="0" y="3773"/>
                  </a:lnTo>
                  <a:close/>
                </a:path>
              </a:pathLst>
            </a:custGeom>
            <a:solidFill>
              <a:srgbClr val="B74F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49" name="Rectangle 280">
              <a:extLst>
                <a:ext uri="{FF2B5EF4-FFF2-40B4-BE49-F238E27FC236}">
                  <a16:creationId xmlns:a16="http://schemas.microsoft.com/office/drawing/2014/main" id="{19AF7EE9-2B0A-4665-B1CB-50CA20D94F49}"/>
                </a:ext>
              </a:extLst>
            </p:cNvPr>
            <p:cNvSpPr>
              <a:spLocks noChangeArrowheads="1"/>
            </p:cNvSpPr>
            <p:nvPr/>
          </p:nvSpPr>
          <p:spPr bwMode="auto">
            <a:xfrm>
              <a:off x="14184313" y="2511425"/>
              <a:ext cx="1525588"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50" name="Rectangle 281">
              <a:extLst>
                <a:ext uri="{FF2B5EF4-FFF2-40B4-BE49-F238E27FC236}">
                  <a16:creationId xmlns:a16="http://schemas.microsoft.com/office/drawing/2014/main" id="{2B6ADDF3-9C61-4658-88A2-809996AFAE0E}"/>
                </a:ext>
              </a:extLst>
            </p:cNvPr>
            <p:cNvSpPr>
              <a:spLocks noChangeArrowheads="1"/>
            </p:cNvSpPr>
            <p:nvPr/>
          </p:nvSpPr>
          <p:spPr bwMode="auto">
            <a:xfrm>
              <a:off x="15998826" y="2511425"/>
              <a:ext cx="1246188"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51" name="Rectangle 282">
              <a:extLst>
                <a:ext uri="{FF2B5EF4-FFF2-40B4-BE49-F238E27FC236}">
                  <a16:creationId xmlns:a16="http://schemas.microsoft.com/office/drawing/2014/main" id="{5F32EF76-9024-4D6C-B110-3B053629CBF7}"/>
                </a:ext>
              </a:extLst>
            </p:cNvPr>
            <p:cNvSpPr>
              <a:spLocks noChangeArrowheads="1"/>
            </p:cNvSpPr>
            <p:nvPr/>
          </p:nvSpPr>
          <p:spPr bwMode="auto">
            <a:xfrm>
              <a:off x="14184313" y="4603750"/>
              <a:ext cx="1525588" cy="7556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52" name="Rectangle 283">
              <a:extLst>
                <a:ext uri="{FF2B5EF4-FFF2-40B4-BE49-F238E27FC236}">
                  <a16:creationId xmlns:a16="http://schemas.microsoft.com/office/drawing/2014/main" id="{6F40EE80-A297-4560-B7A4-AD47EB5C51BE}"/>
                </a:ext>
              </a:extLst>
            </p:cNvPr>
            <p:cNvSpPr>
              <a:spLocks noChangeArrowheads="1"/>
            </p:cNvSpPr>
            <p:nvPr/>
          </p:nvSpPr>
          <p:spPr bwMode="auto">
            <a:xfrm>
              <a:off x="15998826" y="4603750"/>
              <a:ext cx="1246188" cy="7556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53" name="Rectangle 284">
              <a:extLst>
                <a:ext uri="{FF2B5EF4-FFF2-40B4-BE49-F238E27FC236}">
                  <a16:creationId xmlns:a16="http://schemas.microsoft.com/office/drawing/2014/main" id="{900DD327-6654-4798-A0A7-FB253E0E2CA6}"/>
                </a:ext>
              </a:extLst>
            </p:cNvPr>
            <p:cNvSpPr>
              <a:spLocks noChangeArrowheads="1"/>
            </p:cNvSpPr>
            <p:nvPr/>
          </p:nvSpPr>
          <p:spPr bwMode="auto">
            <a:xfrm>
              <a:off x="14184313" y="3562350"/>
              <a:ext cx="500063"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54" name="Rectangle 285">
              <a:extLst>
                <a:ext uri="{FF2B5EF4-FFF2-40B4-BE49-F238E27FC236}">
                  <a16:creationId xmlns:a16="http://schemas.microsoft.com/office/drawing/2014/main" id="{D0388F5C-0445-466C-B552-336F8BA34009}"/>
                </a:ext>
              </a:extLst>
            </p:cNvPr>
            <p:cNvSpPr>
              <a:spLocks noChangeArrowheads="1"/>
            </p:cNvSpPr>
            <p:nvPr/>
          </p:nvSpPr>
          <p:spPr bwMode="auto">
            <a:xfrm>
              <a:off x="16460788" y="3562350"/>
              <a:ext cx="784225"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55" name="Rectangle 286">
              <a:extLst>
                <a:ext uri="{FF2B5EF4-FFF2-40B4-BE49-F238E27FC236}">
                  <a16:creationId xmlns:a16="http://schemas.microsoft.com/office/drawing/2014/main" id="{BAC4A5E5-E59D-44D4-9C59-2D01B22537C1}"/>
                </a:ext>
              </a:extLst>
            </p:cNvPr>
            <p:cNvSpPr>
              <a:spLocks noChangeArrowheads="1"/>
            </p:cNvSpPr>
            <p:nvPr/>
          </p:nvSpPr>
          <p:spPr bwMode="auto">
            <a:xfrm>
              <a:off x="14946313" y="3562350"/>
              <a:ext cx="1250950"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grpSp>
        <p:nvGrpSpPr>
          <p:cNvPr id="56" name="Group 55">
            <a:extLst>
              <a:ext uri="{FF2B5EF4-FFF2-40B4-BE49-F238E27FC236}">
                <a16:creationId xmlns:a16="http://schemas.microsoft.com/office/drawing/2014/main" id="{BBA2C273-7F45-4C9B-AA4D-806CA302D540}"/>
              </a:ext>
            </a:extLst>
          </p:cNvPr>
          <p:cNvGrpSpPr>
            <a:grpSpLocks noChangeAspect="1"/>
          </p:cNvGrpSpPr>
          <p:nvPr/>
        </p:nvGrpSpPr>
        <p:grpSpPr>
          <a:xfrm>
            <a:off x="3691112" y="3542138"/>
            <a:ext cx="206495" cy="200850"/>
            <a:chOff x="12933363" y="620713"/>
            <a:chExt cx="6156326" cy="5989637"/>
          </a:xfrm>
        </p:grpSpPr>
        <p:sp>
          <p:nvSpPr>
            <p:cNvPr id="57" name="Freeform 268">
              <a:extLst>
                <a:ext uri="{FF2B5EF4-FFF2-40B4-BE49-F238E27FC236}">
                  <a16:creationId xmlns:a16="http://schemas.microsoft.com/office/drawing/2014/main" id="{2ED1A14C-2F0A-413A-9FF3-8A14AC9FF356}"/>
                </a:ext>
              </a:extLst>
            </p:cNvPr>
            <p:cNvSpPr>
              <a:spLocks/>
            </p:cNvSpPr>
            <p:nvPr/>
          </p:nvSpPr>
          <p:spPr bwMode="auto">
            <a:xfrm>
              <a:off x="12933363" y="620713"/>
              <a:ext cx="6156325" cy="5989637"/>
            </a:xfrm>
            <a:custGeom>
              <a:avLst/>
              <a:gdLst>
                <a:gd name="T0" fmla="*/ 390 w 3878"/>
                <a:gd name="T1" fmla="*/ 0 h 3773"/>
                <a:gd name="T2" fmla="*/ 0 w 3878"/>
                <a:gd name="T3" fmla="*/ 393 h 3773"/>
                <a:gd name="T4" fmla="*/ 0 w 3878"/>
                <a:gd name="T5" fmla="*/ 3773 h 3773"/>
                <a:gd name="T6" fmla="*/ 3495 w 3878"/>
                <a:gd name="T7" fmla="*/ 3773 h 3773"/>
                <a:gd name="T8" fmla="*/ 3878 w 3878"/>
                <a:gd name="T9" fmla="*/ 3380 h 3773"/>
                <a:gd name="T10" fmla="*/ 3878 w 3878"/>
                <a:gd name="T11" fmla="*/ 0 h 3773"/>
                <a:gd name="T12" fmla="*/ 390 w 3878"/>
                <a:gd name="T13" fmla="*/ 0 h 3773"/>
              </a:gdLst>
              <a:ahLst/>
              <a:cxnLst>
                <a:cxn ang="0">
                  <a:pos x="T0" y="T1"/>
                </a:cxn>
                <a:cxn ang="0">
                  <a:pos x="T2" y="T3"/>
                </a:cxn>
                <a:cxn ang="0">
                  <a:pos x="T4" y="T5"/>
                </a:cxn>
                <a:cxn ang="0">
                  <a:pos x="T6" y="T7"/>
                </a:cxn>
                <a:cxn ang="0">
                  <a:pos x="T8" y="T9"/>
                </a:cxn>
                <a:cxn ang="0">
                  <a:pos x="T10" y="T11"/>
                </a:cxn>
                <a:cxn ang="0">
                  <a:pos x="T12" y="T13"/>
                </a:cxn>
              </a:cxnLst>
              <a:rect l="0" t="0" r="r" b="b"/>
              <a:pathLst>
                <a:path w="3878" h="3773">
                  <a:moveTo>
                    <a:pt x="390" y="0"/>
                  </a:moveTo>
                  <a:lnTo>
                    <a:pt x="0" y="393"/>
                  </a:lnTo>
                  <a:lnTo>
                    <a:pt x="0" y="3773"/>
                  </a:lnTo>
                  <a:lnTo>
                    <a:pt x="3495" y="3773"/>
                  </a:lnTo>
                  <a:lnTo>
                    <a:pt x="3878" y="3380"/>
                  </a:lnTo>
                  <a:lnTo>
                    <a:pt x="3878" y="0"/>
                  </a:lnTo>
                  <a:lnTo>
                    <a:pt x="390" y="0"/>
                  </a:lnTo>
                  <a:close/>
                </a:path>
              </a:pathLst>
            </a:custGeom>
            <a:solidFill>
              <a:srgbClr val="D855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58" name="Freeform 269">
              <a:extLst>
                <a:ext uri="{FF2B5EF4-FFF2-40B4-BE49-F238E27FC236}">
                  <a16:creationId xmlns:a16="http://schemas.microsoft.com/office/drawing/2014/main" id="{1FE69C7F-DE91-4129-9CE1-84704F1B89C3}"/>
                </a:ext>
              </a:extLst>
            </p:cNvPr>
            <p:cNvSpPr>
              <a:spLocks/>
            </p:cNvSpPr>
            <p:nvPr/>
          </p:nvSpPr>
          <p:spPr bwMode="auto">
            <a:xfrm>
              <a:off x="12933363" y="620713"/>
              <a:ext cx="6156325" cy="623887"/>
            </a:xfrm>
            <a:custGeom>
              <a:avLst/>
              <a:gdLst>
                <a:gd name="T0" fmla="*/ 3878 w 3878"/>
                <a:gd name="T1" fmla="*/ 0 h 393"/>
                <a:gd name="T2" fmla="*/ 3495 w 3878"/>
                <a:gd name="T3" fmla="*/ 393 h 393"/>
                <a:gd name="T4" fmla="*/ 0 w 3878"/>
                <a:gd name="T5" fmla="*/ 393 h 393"/>
                <a:gd name="T6" fmla="*/ 390 w 3878"/>
                <a:gd name="T7" fmla="*/ 0 h 393"/>
                <a:gd name="T8" fmla="*/ 1808 w 3878"/>
                <a:gd name="T9" fmla="*/ 0 h 393"/>
                <a:gd name="T10" fmla="*/ 3878 w 3878"/>
                <a:gd name="T11" fmla="*/ 0 h 393"/>
              </a:gdLst>
              <a:ahLst/>
              <a:cxnLst>
                <a:cxn ang="0">
                  <a:pos x="T0" y="T1"/>
                </a:cxn>
                <a:cxn ang="0">
                  <a:pos x="T2" y="T3"/>
                </a:cxn>
                <a:cxn ang="0">
                  <a:pos x="T4" y="T5"/>
                </a:cxn>
                <a:cxn ang="0">
                  <a:pos x="T6" y="T7"/>
                </a:cxn>
                <a:cxn ang="0">
                  <a:pos x="T8" y="T9"/>
                </a:cxn>
                <a:cxn ang="0">
                  <a:pos x="T10" y="T11"/>
                </a:cxn>
              </a:cxnLst>
              <a:rect l="0" t="0" r="r" b="b"/>
              <a:pathLst>
                <a:path w="3878" h="393">
                  <a:moveTo>
                    <a:pt x="3878" y="0"/>
                  </a:moveTo>
                  <a:lnTo>
                    <a:pt x="3495" y="393"/>
                  </a:lnTo>
                  <a:lnTo>
                    <a:pt x="0" y="393"/>
                  </a:lnTo>
                  <a:lnTo>
                    <a:pt x="390" y="0"/>
                  </a:lnTo>
                  <a:lnTo>
                    <a:pt x="1808" y="0"/>
                  </a:lnTo>
                  <a:lnTo>
                    <a:pt x="3878" y="0"/>
                  </a:lnTo>
                  <a:close/>
                </a:path>
              </a:pathLst>
            </a:custGeom>
            <a:solidFill>
              <a:srgbClr val="F2744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59" name="Freeform 270">
              <a:extLst>
                <a:ext uri="{FF2B5EF4-FFF2-40B4-BE49-F238E27FC236}">
                  <a16:creationId xmlns:a16="http://schemas.microsoft.com/office/drawing/2014/main" id="{8D1E89D6-E09B-4D5C-9887-612D6BAB5FA3}"/>
                </a:ext>
              </a:extLst>
            </p:cNvPr>
            <p:cNvSpPr>
              <a:spLocks/>
            </p:cNvSpPr>
            <p:nvPr/>
          </p:nvSpPr>
          <p:spPr bwMode="auto">
            <a:xfrm>
              <a:off x="12933363" y="1244600"/>
              <a:ext cx="5548313" cy="5365750"/>
            </a:xfrm>
            <a:custGeom>
              <a:avLst/>
              <a:gdLst>
                <a:gd name="T0" fmla="*/ 3495 w 3495"/>
                <a:gd name="T1" fmla="*/ 3380 h 3380"/>
                <a:gd name="T2" fmla="*/ 1805 w 3495"/>
                <a:gd name="T3" fmla="*/ 3380 h 3380"/>
                <a:gd name="T4" fmla="*/ 0 w 3495"/>
                <a:gd name="T5" fmla="*/ 3380 h 3380"/>
                <a:gd name="T6" fmla="*/ 0 w 3495"/>
                <a:gd name="T7" fmla="*/ 1647 h 3380"/>
                <a:gd name="T8" fmla="*/ 0 w 3495"/>
                <a:gd name="T9" fmla="*/ 0 h 3380"/>
                <a:gd name="T10" fmla="*/ 3495 w 3495"/>
                <a:gd name="T11" fmla="*/ 0 h 3380"/>
                <a:gd name="T12" fmla="*/ 3495 w 3495"/>
                <a:gd name="T13" fmla="*/ 3380 h 3380"/>
              </a:gdLst>
              <a:ahLst/>
              <a:cxnLst>
                <a:cxn ang="0">
                  <a:pos x="T0" y="T1"/>
                </a:cxn>
                <a:cxn ang="0">
                  <a:pos x="T2" y="T3"/>
                </a:cxn>
                <a:cxn ang="0">
                  <a:pos x="T4" y="T5"/>
                </a:cxn>
                <a:cxn ang="0">
                  <a:pos x="T6" y="T7"/>
                </a:cxn>
                <a:cxn ang="0">
                  <a:pos x="T8" y="T9"/>
                </a:cxn>
                <a:cxn ang="0">
                  <a:pos x="T10" y="T11"/>
                </a:cxn>
                <a:cxn ang="0">
                  <a:pos x="T12" y="T13"/>
                </a:cxn>
              </a:cxnLst>
              <a:rect l="0" t="0" r="r" b="b"/>
              <a:pathLst>
                <a:path w="3495" h="3380">
                  <a:moveTo>
                    <a:pt x="3495" y="3380"/>
                  </a:moveTo>
                  <a:lnTo>
                    <a:pt x="1805" y="3380"/>
                  </a:lnTo>
                  <a:lnTo>
                    <a:pt x="0" y="3380"/>
                  </a:lnTo>
                  <a:lnTo>
                    <a:pt x="0" y="1647"/>
                  </a:lnTo>
                  <a:lnTo>
                    <a:pt x="0" y="0"/>
                  </a:lnTo>
                  <a:lnTo>
                    <a:pt x="3495" y="0"/>
                  </a:lnTo>
                  <a:lnTo>
                    <a:pt x="3495" y="3380"/>
                  </a:lnTo>
                  <a:close/>
                </a:path>
              </a:pathLst>
            </a:custGeom>
            <a:solidFill>
              <a:srgbClr val="D855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0" name="Freeform 271">
              <a:extLst>
                <a:ext uri="{FF2B5EF4-FFF2-40B4-BE49-F238E27FC236}">
                  <a16:creationId xmlns:a16="http://schemas.microsoft.com/office/drawing/2014/main" id="{2862A505-6688-4522-833D-44F7E74161ED}"/>
                </a:ext>
              </a:extLst>
            </p:cNvPr>
            <p:cNvSpPr>
              <a:spLocks/>
            </p:cNvSpPr>
            <p:nvPr/>
          </p:nvSpPr>
          <p:spPr bwMode="auto">
            <a:xfrm>
              <a:off x="17956213" y="6094413"/>
              <a:ext cx="288925" cy="290512"/>
            </a:xfrm>
            <a:custGeom>
              <a:avLst/>
              <a:gdLst>
                <a:gd name="T0" fmla="*/ 60 w 77"/>
                <a:gd name="T1" fmla="*/ 77 h 77"/>
                <a:gd name="T2" fmla="*/ 17 w 77"/>
                <a:gd name="T3" fmla="*/ 77 h 77"/>
                <a:gd name="T4" fmla="*/ 0 w 77"/>
                <a:gd name="T5" fmla="*/ 60 h 77"/>
                <a:gd name="T6" fmla="*/ 17 w 77"/>
                <a:gd name="T7" fmla="*/ 43 h 77"/>
                <a:gd name="T8" fmla="*/ 43 w 77"/>
                <a:gd name="T9" fmla="*/ 43 h 77"/>
                <a:gd name="T10" fmla="*/ 43 w 77"/>
                <a:gd name="T11" fmla="*/ 17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51"/>
                    <a:pt x="8" y="43"/>
                    <a:pt x="17" y="43"/>
                  </a:cubicBezTo>
                  <a:cubicBezTo>
                    <a:pt x="43" y="43"/>
                    <a:pt x="43" y="43"/>
                    <a:pt x="43" y="43"/>
                  </a:cubicBezTo>
                  <a:cubicBezTo>
                    <a:pt x="43" y="17"/>
                    <a:pt x="43" y="17"/>
                    <a:pt x="43" y="17"/>
                  </a:cubicBezTo>
                  <a:cubicBezTo>
                    <a:pt x="43" y="8"/>
                    <a:pt x="51" y="0"/>
                    <a:pt x="60" y="0"/>
                  </a:cubicBezTo>
                  <a:cubicBezTo>
                    <a:pt x="70" y="0"/>
                    <a:pt x="77" y="8"/>
                    <a:pt x="77" y="17"/>
                  </a:cubicBezTo>
                  <a:cubicBezTo>
                    <a:pt x="77" y="60"/>
                    <a:pt x="77" y="60"/>
                    <a:pt x="77" y="60"/>
                  </a:cubicBezTo>
                  <a:cubicBezTo>
                    <a:pt x="77" y="70"/>
                    <a:pt x="70" y="77"/>
                    <a:pt x="60"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1" name="Freeform 272">
              <a:extLst>
                <a:ext uri="{FF2B5EF4-FFF2-40B4-BE49-F238E27FC236}">
                  <a16:creationId xmlns:a16="http://schemas.microsoft.com/office/drawing/2014/main" id="{4B57B1CA-4B9F-456F-BEB8-E91AF5807868}"/>
                </a:ext>
              </a:extLst>
            </p:cNvPr>
            <p:cNvSpPr>
              <a:spLocks noEditPoints="1"/>
            </p:cNvSpPr>
            <p:nvPr/>
          </p:nvSpPr>
          <p:spPr bwMode="auto">
            <a:xfrm>
              <a:off x="13989051" y="6256338"/>
              <a:ext cx="3433763" cy="128587"/>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2" name="Freeform 273">
              <a:extLst>
                <a:ext uri="{FF2B5EF4-FFF2-40B4-BE49-F238E27FC236}">
                  <a16:creationId xmlns:a16="http://schemas.microsoft.com/office/drawing/2014/main" id="{7AF98D49-19B1-43D3-8D70-8D3E9A609A55}"/>
                </a:ext>
              </a:extLst>
            </p:cNvPr>
            <p:cNvSpPr>
              <a:spLocks/>
            </p:cNvSpPr>
            <p:nvPr/>
          </p:nvSpPr>
          <p:spPr bwMode="auto">
            <a:xfrm>
              <a:off x="13166726" y="6094413"/>
              <a:ext cx="288925" cy="290512"/>
            </a:xfrm>
            <a:custGeom>
              <a:avLst/>
              <a:gdLst>
                <a:gd name="T0" fmla="*/ 60 w 77"/>
                <a:gd name="T1" fmla="*/ 77 h 77"/>
                <a:gd name="T2" fmla="*/ 17 w 77"/>
                <a:gd name="T3" fmla="*/ 77 h 77"/>
                <a:gd name="T4" fmla="*/ 0 w 77"/>
                <a:gd name="T5" fmla="*/ 60 h 77"/>
                <a:gd name="T6" fmla="*/ 0 w 77"/>
                <a:gd name="T7" fmla="*/ 17 h 77"/>
                <a:gd name="T8" fmla="*/ 17 w 77"/>
                <a:gd name="T9" fmla="*/ 0 h 77"/>
                <a:gd name="T10" fmla="*/ 34 w 77"/>
                <a:gd name="T11" fmla="*/ 17 h 77"/>
                <a:gd name="T12" fmla="*/ 34 w 77"/>
                <a:gd name="T13" fmla="*/ 43 h 77"/>
                <a:gd name="T14" fmla="*/ 60 w 77"/>
                <a:gd name="T15" fmla="*/ 43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17"/>
                    <a:pt x="0" y="17"/>
                    <a:pt x="0" y="17"/>
                  </a:cubicBezTo>
                  <a:cubicBezTo>
                    <a:pt x="0" y="8"/>
                    <a:pt x="8" y="0"/>
                    <a:pt x="17" y="0"/>
                  </a:cubicBezTo>
                  <a:cubicBezTo>
                    <a:pt x="27" y="0"/>
                    <a:pt x="34" y="8"/>
                    <a:pt x="34" y="17"/>
                  </a:cubicBezTo>
                  <a:cubicBezTo>
                    <a:pt x="34" y="43"/>
                    <a:pt x="34" y="43"/>
                    <a:pt x="34" y="43"/>
                  </a:cubicBezTo>
                  <a:cubicBezTo>
                    <a:pt x="60" y="43"/>
                    <a:pt x="60" y="43"/>
                    <a:pt x="60" y="43"/>
                  </a:cubicBezTo>
                  <a:cubicBezTo>
                    <a:pt x="69" y="43"/>
                    <a:pt x="77" y="51"/>
                    <a:pt x="77" y="60"/>
                  </a:cubicBezTo>
                  <a:cubicBezTo>
                    <a:pt x="77" y="70"/>
                    <a:pt x="69" y="77"/>
                    <a:pt x="60"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3" name="Freeform 274">
              <a:extLst>
                <a:ext uri="{FF2B5EF4-FFF2-40B4-BE49-F238E27FC236}">
                  <a16:creationId xmlns:a16="http://schemas.microsoft.com/office/drawing/2014/main" id="{3C28E44C-3B67-4760-9BC7-B91C5765CCB8}"/>
                </a:ext>
              </a:extLst>
            </p:cNvPr>
            <p:cNvSpPr>
              <a:spLocks noEditPoints="1"/>
            </p:cNvSpPr>
            <p:nvPr/>
          </p:nvSpPr>
          <p:spPr bwMode="auto">
            <a:xfrm>
              <a:off x="13166726" y="2266950"/>
              <a:ext cx="127000"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4" name="Freeform 275">
              <a:extLst>
                <a:ext uri="{FF2B5EF4-FFF2-40B4-BE49-F238E27FC236}">
                  <a16:creationId xmlns:a16="http://schemas.microsoft.com/office/drawing/2014/main" id="{5825E7F7-CB44-4C44-B19A-86A905AC1524}"/>
                </a:ext>
              </a:extLst>
            </p:cNvPr>
            <p:cNvSpPr>
              <a:spLocks/>
            </p:cNvSpPr>
            <p:nvPr/>
          </p:nvSpPr>
          <p:spPr bwMode="auto">
            <a:xfrm>
              <a:off x="13166726" y="1466850"/>
              <a:ext cx="288925" cy="288925"/>
            </a:xfrm>
            <a:custGeom>
              <a:avLst/>
              <a:gdLst>
                <a:gd name="T0" fmla="*/ 17 w 77"/>
                <a:gd name="T1" fmla="*/ 77 h 77"/>
                <a:gd name="T2" fmla="*/ 0 w 77"/>
                <a:gd name="T3" fmla="*/ 60 h 77"/>
                <a:gd name="T4" fmla="*/ 0 w 77"/>
                <a:gd name="T5" fmla="*/ 17 h 77"/>
                <a:gd name="T6" fmla="*/ 17 w 77"/>
                <a:gd name="T7" fmla="*/ 0 h 77"/>
                <a:gd name="T8" fmla="*/ 60 w 77"/>
                <a:gd name="T9" fmla="*/ 0 h 77"/>
                <a:gd name="T10" fmla="*/ 77 w 77"/>
                <a:gd name="T11" fmla="*/ 17 h 77"/>
                <a:gd name="T12" fmla="*/ 60 w 77"/>
                <a:gd name="T13" fmla="*/ 34 h 77"/>
                <a:gd name="T14" fmla="*/ 34 w 77"/>
                <a:gd name="T15" fmla="*/ 34 h 77"/>
                <a:gd name="T16" fmla="*/ 34 w 77"/>
                <a:gd name="T17" fmla="*/ 60 h 77"/>
                <a:gd name="T18" fmla="*/ 17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17" y="77"/>
                  </a:moveTo>
                  <a:cubicBezTo>
                    <a:pt x="8" y="77"/>
                    <a:pt x="0" y="69"/>
                    <a:pt x="0" y="60"/>
                  </a:cubicBezTo>
                  <a:cubicBezTo>
                    <a:pt x="0" y="17"/>
                    <a:pt x="0" y="17"/>
                    <a:pt x="0" y="17"/>
                  </a:cubicBezTo>
                  <a:cubicBezTo>
                    <a:pt x="0" y="8"/>
                    <a:pt x="8" y="0"/>
                    <a:pt x="17" y="0"/>
                  </a:cubicBezTo>
                  <a:cubicBezTo>
                    <a:pt x="60" y="0"/>
                    <a:pt x="60" y="0"/>
                    <a:pt x="60" y="0"/>
                  </a:cubicBezTo>
                  <a:cubicBezTo>
                    <a:pt x="69" y="0"/>
                    <a:pt x="77" y="8"/>
                    <a:pt x="77" y="17"/>
                  </a:cubicBezTo>
                  <a:cubicBezTo>
                    <a:pt x="77" y="27"/>
                    <a:pt x="69" y="34"/>
                    <a:pt x="60" y="34"/>
                  </a:cubicBezTo>
                  <a:cubicBezTo>
                    <a:pt x="34" y="34"/>
                    <a:pt x="34" y="34"/>
                    <a:pt x="34" y="34"/>
                  </a:cubicBezTo>
                  <a:cubicBezTo>
                    <a:pt x="34" y="60"/>
                    <a:pt x="34" y="60"/>
                    <a:pt x="34" y="60"/>
                  </a:cubicBezTo>
                  <a:cubicBezTo>
                    <a:pt x="34" y="69"/>
                    <a:pt x="27" y="77"/>
                    <a:pt x="17"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5" name="Freeform 276">
              <a:extLst>
                <a:ext uri="{FF2B5EF4-FFF2-40B4-BE49-F238E27FC236}">
                  <a16:creationId xmlns:a16="http://schemas.microsoft.com/office/drawing/2014/main" id="{B8B62BEC-AA73-4244-8C5C-18B15198A2DF}"/>
                </a:ext>
              </a:extLst>
            </p:cNvPr>
            <p:cNvSpPr>
              <a:spLocks noEditPoints="1"/>
            </p:cNvSpPr>
            <p:nvPr/>
          </p:nvSpPr>
          <p:spPr bwMode="auto">
            <a:xfrm>
              <a:off x="13989051" y="1466850"/>
              <a:ext cx="3433763" cy="127000"/>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6" name="Freeform 277">
              <a:extLst>
                <a:ext uri="{FF2B5EF4-FFF2-40B4-BE49-F238E27FC236}">
                  <a16:creationId xmlns:a16="http://schemas.microsoft.com/office/drawing/2014/main" id="{91C8DBA1-67EF-4684-8E0A-4A47C49875B2}"/>
                </a:ext>
              </a:extLst>
            </p:cNvPr>
            <p:cNvSpPr>
              <a:spLocks/>
            </p:cNvSpPr>
            <p:nvPr/>
          </p:nvSpPr>
          <p:spPr bwMode="auto">
            <a:xfrm>
              <a:off x="17956213" y="1466850"/>
              <a:ext cx="288925" cy="288925"/>
            </a:xfrm>
            <a:custGeom>
              <a:avLst/>
              <a:gdLst>
                <a:gd name="T0" fmla="*/ 60 w 77"/>
                <a:gd name="T1" fmla="*/ 77 h 77"/>
                <a:gd name="T2" fmla="*/ 43 w 77"/>
                <a:gd name="T3" fmla="*/ 60 h 77"/>
                <a:gd name="T4" fmla="*/ 43 w 77"/>
                <a:gd name="T5" fmla="*/ 34 h 77"/>
                <a:gd name="T6" fmla="*/ 17 w 77"/>
                <a:gd name="T7" fmla="*/ 34 h 77"/>
                <a:gd name="T8" fmla="*/ 0 w 77"/>
                <a:gd name="T9" fmla="*/ 17 h 77"/>
                <a:gd name="T10" fmla="*/ 17 w 77"/>
                <a:gd name="T11" fmla="*/ 0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51" y="77"/>
                    <a:pt x="43" y="69"/>
                    <a:pt x="43" y="60"/>
                  </a:cubicBezTo>
                  <a:cubicBezTo>
                    <a:pt x="43" y="34"/>
                    <a:pt x="43" y="34"/>
                    <a:pt x="43" y="34"/>
                  </a:cubicBezTo>
                  <a:cubicBezTo>
                    <a:pt x="17" y="34"/>
                    <a:pt x="17" y="34"/>
                    <a:pt x="17" y="34"/>
                  </a:cubicBezTo>
                  <a:cubicBezTo>
                    <a:pt x="8" y="34"/>
                    <a:pt x="0" y="27"/>
                    <a:pt x="0" y="17"/>
                  </a:cubicBezTo>
                  <a:cubicBezTo>
                    <a:pt x="0" y="8"/>
                    <a:pt x="8" y="0"/>
                    <a:pt x="17" y="0"/>
                  </a:cubicBezTo>
                  <a:cubicBezTo>
                    <a:pt x="60" y="0"/>
                    <a:pt x="60" y="0"/>
                    <a:pt x="60" y="0"/>
                  </a:cubicBezTo>
                  <a:cubicBezTo>
                    <a:pt x="70" y="0"/>
                    <a:pt x="77" y="8"/>
                    <a:pt x="77" y="17"/>
                  </a:cubicBezTo>
                  <a:cubicBezTo>
                    <a:pt x="77" y="60"/>
                    <a:pt x="77" y="60"/>
                    <a:pt x="77" y="60"/>
                  </a:cubicBezTo>
                  <a:cubicBezTo>
                    <a:pt x="77" y="69"/>
                    <a:pt x="70" y="77"/>
                    <a:pt x="60"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7" name="Freeform 278">
              <a:extLst>
                <a:ext uri="{FF2B5EF4-FFF2-40B4-BE49-F238E27FC236}">
                  <a16:creationId xmlns:a16="http://schemas.microsoft.com/office/drawing/2014/main" id="{7B7A1C67-8BB5-409D-8A91-5BEA7689478B}"/>
                </a:ext>
              </a:extLst>
            </p:cNvPr>
            <p:cNvSpPr>
              <a:spLocks noEditPoints="1"/>
            </p:cNvSpPr>
            <p:nvPr/>
          </p:nvSpPr>
          <p:spPr bwMode="auto">
            <a:xfrm>
              <a:off x="18116551" y="2266950"/>
              <a:ext cx="128588"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8" name="Freeform 279">
              <a:extLst>
                <a:ext uri="{FF2B5EF4-FFF2-40B4-BE49-F238E27FC236}">
                  <a16:creationId xmlns:a16="http://schemas.microsoft.com/office/drawing/2014/main" id="{EAA00501-8292-4302-8DC6-87FF28B5FC60}"/>
                </a:ext>
              </a:extLst>
            </p:cNvPr>
            <p:cNvSpPr>
              <a:spLocks/>
            </p:cNvSpPr>
            <p:nvPr/>
          </p:nvSpPr>
          <p:spPr bwMode="auto">
            <a:xfrm>
              <a:off x="18481676" y="620713"/>
              <a:ext cx="608013" cy="5989637"/>
            </a:xfrm>
            <a:custGeom>
              <a:avLst/>
              <a:gdLst>
                <a:gd name="T0" fmla="*/ 0 w 383"/>
                <a:gd name="T1" fmla="*/ 3773 h 3773"/>
                <a:gd name="T2" fmla="*/ 383 w 383"/>
                <a:gd name="T3" fmla="*/ 3380 h 3773"/>
                <a:gd name="T4" fmla="*/ 383 w 383"/>
                <a:gd name="T5" fmla="*/ 2040 h 3773"/>
                <a:gd name="T6" fmla="*/ 383 w 383"/>
                <a:gd name="T7" fmla="*/ 0 h 3773"/>
                <a:gd name="T8" fmla="*/ 0 w 383"/>
                <a:gd name="T9" fmla="*/ 393 h 3773"/>
                <a:gd name="T10" fmla="*/ 0 w 383"/>
                <a:gd name="T11" fmla="*/ 3773 h 3773"/>
              </a:gdLst>
              <a:ahLst/>
              <a:cxnLst>
                <a:cxn ang="0">
                  <a:pos x="T0" y="T1"/>
                </a:cxn>
                <a:cxn ang="0">
                  <a:pos x="T2" y="T3"/>
                </a:cxn>
                <a:cxn ang="0">
                  <a:pos x="T4" y="T5"/>
                </a:cxn>
                <a:cxn ang="0">
                  <a:pos x="T6" y="T7"/>
                </a:cxn>
                <a:cxn ang="0">
                  <a:pos x="T8" y="T9"/>
                </a:cxn>
                <a:cxn ang="0">
                  <a:pos x="T10" y="T11"/>
                </a:cxn>
              </a:cxnLst>
              <a:rect l="0" t="0" r="r" b="b"/>
              <a:pathLst>
                <a:path w="383" h="3773">
                  <a:moveTo>
                    <a:pt x="0" y="3773"/>
                  </a:moveTo>
                  <a:lnTo>
                    <a:pt x="383" y="3380"/>
                  </a:lnTo>
                  <a:lnTo>
                    <a:pt x="383" y="2040"/>
                  </a:lnTo>
                  <a:lnTo>
                    <a:pt x="383" y="0"/>
                  </a:lnTo>
                  <a:lnTo>
                    <a:pt x="0" y="393"/>
                  </a:lnTo>
                  <a:lnTo>
                    <a:pt x="0" y="3773"/>
                  </a:lnTo>
                  <a:close/>
                </a:path>
              </a:pathLst>
            </a:custGeom>
            <a:solidFill>
              <a:srgbClr val="B74F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9" name="Rectangle 280">
              <a:extLst>
                <a:ext uri="{FF2B5EF4-FFF2-40B4-BE49-F238E27FC236}">
                  <a16:creationId xmlns:a16="http://schemas.microsoft.com/office/drawing/2014/main" id="{8E7929F7-6910-40F4-BE9B-EA3B862BBAAF}"/>
                </a:ext>
              </a:extLst>
            </p:cNvPr>
            <p:cNvSpPr>
              <a:spLocks noChangeArrowheads="1"/>
            </p:cNvSpPr>
            <p:nvPr/>
          </p:nvSpPr>
          <p:spPr bwMode="auto">
            <a:xfrm>
              <a:off x="14184313" y="2511425"/>
              <a:ext cx="1525588"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70" name="Rectangle 281">
              <a:extLst>
                <a:ext uri="{FF2B5EF4-FFF2-40B4-BE49-F238E27FC236}">
                  <a16:creationId xmlns:a16="http://schemas.microsoft.com/office/drawing/2014/main" id="{226EFC97-9410-4BBC-8C2D-8A774E7AA3A1}"/>
                </a:ext>
              </a:extLst>
            </p:cNvPr>
            <p:cNvSpPr>
              <a:spLocks noChangeArrowheads="1"/>
            </p:cNvSpPr>
            <p:nvPr/>
          </p:nvSpPr>
          <p:spPr bwMode="auto">
            <a:xfrm>
              <a:off x="15998826" y="2511425"/>
              <a:ext cx="1246188"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71" name="Rectangle 282">
              <a:extLst>
                <a:ext uri="{FF2B5EF4-FFF2-40B4-BE49-F238E27FC236}">
                  <a16:creationId xmlns:a16="http://schemas.microsoft.com/office/drawing/2014/main" id="{FECB4F81-CDCA-4047-8792-67F460E64743}"/>
                </a:ext>
              </a:extLst>
            </p:cNvPr>
            <p:cNvSpPr>
              <a:spLocks noChangeArrowheads="1"/>
            </p:cNvSpPr>
            <p:nvPr/>
          </p:nvSpPr>
          <p:spPr bwMode="auto">
            <a:xfrm>
              <a:off x="14184313" y="4603750"/>
              <a:ext cx="1525588" cy="7556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72" name="Rectangle 283">
              <a:extLst>
                <a:ext uri="{FF2B5EF4-FFF2-40B4-BE49-F238E27FC236}">
                  <a16:creationId xmlns:a16="http://schemas.microsoft.com/office/drawing/2014/main" id="{00045393-4B71-4C2E-8C5D-BBCCD8080DD3}"/>
                </a:ext>
              </a:extLst>
            </p:cNvPr>
            <p:cNvSpPr>
              <a:spLocks noChangeArrowheads="1"/>
            </p:cNvSpPr>
            <p:nvPr/>
          </p:nvSpPr>
          <p:spPr bwMode="auto">
            <a:xfrm>
              <a:off x="15998826" y="4603750"/>
              <a:ext cx="1246188" cy="7556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73" name="Rectangle 284">
              <a:extLst>
                <a:ext uri="{FF2B5EF4-FFF2-40B4-BE49-F238E27FC236}">
                  <a16:creationId xmlns:a16="http://schemas.microsoft.com/office/drawing/2014/main" id="{23C90564-4F24-4A70-A25B-26A5FD6E1ED8}"/>
                </a:ext>
              </a:extLst>
            </p:cNvPr>
            <p:cNvSpPr>
              <a:spLocks noChangeArrowheads="1"/>
            </p:cNvSpPr>
            <p:nvPr/>
          </p:nvSpPr>
          <p:spPr bwMode="auto">
            <a:xfrm>
              <a:off x="14184313" y="3562350"/>
              <a:ext cx="500063"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74" name="Rectangle 285">
              <a:extLst>
                <a:ext uri="{FF2B5EF4-FFF2-40B4-BE49-F238E27FC236}">
                  <a16:creationId xmlns:a16="http://schemas.microsoft.com/office/drawing/2014/main" id="{7CAD3275-3D1D-424F-B7A3-087D68A39784}"/>
                </a:ext>
              </a:extLst>
            </p:cNvPr>
            <p:cNvSpPr>
              <a:spLocks noChangeArrowheads="1"/>
            </p:cNvSpPr>
            <p:nvPr/>
          </p:nvSpPr>
          <p:spPr bwMode="auto">
            <a:xfrm>
              <a:off x="16460788" y="3562350"/>
              <a:ext cx="784225"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75" name="Rectangle 286">
              <a:extLst>
                <a:ext uri="{FF2B5EF4-FFF2-40B4-BE49-F238E27FC236}">
                  <a16:creationId xmlns:a16="http://schemas.microsoft.com/office/drawing/2014/main" id="{B1BA872C-65E9-4BAA-A7BD-24C0C8A0A5D2}"/>
                </a:ext>
              </a:extLst>
            </p:cNvPr>
            <p:cNvSpPr>
              <a:spLocks noChangeArrowheads="1"/>
            </p:cNvSpPr>
            <p:nvPr/>
          </p:nvSpPr>
          <p:spPr bwMode="auto">
            <a:xfrm>
              <a:off x="14946313" y="3562350"/>
              <a:ext cx="1250950"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pic>
        <p:nvPicPr>
          <p:cNvPr id="76" name="Picture 75">
            <a:extLst>
              <a:ext uri="{FF2B5EF4-FFF2-40B4-BE49-F238E27FC236}">
                <a16:creationId xmlns:a16="http://schemas.microsoft.com/office/drawing/2014/main" id="{56F1E577-211A-4E95-B4AF-1398D9520DBE}"/>
              </a:ext>
            </a:extLst>
          </p:cNvPr>
          <p:cNvPicPr>
            <a:picLocks noChangeAspect="1"/>
          </p:cNvPicPr>
          <p:nvPr/>
        </p:nvPicPr>
        <p:blipFill>
          <a:blip r:embed="rId3"/>
          <a:stretch>
            <a:fillRect/>
          </a:stretch>
        </p:blipFill>
        <p:spPr>
          <a:xfrm>
            <a:off x="2565432" y="4331978"/>
            <a:ext cx="186511" cy="201517"/>
          </a:xfrm>
          <a:prstGeom prst="rect">
            <a:avLst/>
          </a:prstGeom>
        </p:spPr>
      </p:pic>
      <p:pic>
        <p:nvPicPr>
          <p:cNvPr id="77" name="Picture 76">
            <a:extLst>
              <a:ext uri="{FF2B5EF4-FFF2-40B4-BE49-F238E27FC236}">
                <a16:creationId xmlns:a16="http://schemas.microsoft.com/office/drawing/2014/main" id="{AE4E756D-CAAC-4E92-8B2D-4FF69DDE4E0C}"/>
              </a:ext>
            </a:extLst>
          </p:cNvPr>
          <p:cNvPicPr>
            <a:picLocks noChangeAspect="1"/>
          </p:cNvPicPr>
          <p:nvPr/>
        </p:nvPicPr>
        <p:blipFill>
          <a:blip r:embed="rId4"/>
          <a:stretch>
            <a:fillRect/>
          </a:stretch>
        </p:blipFill>
        <p:spPr>
          <a:xfrm>
            <a:off x="2548756" y="3730965"/>
            <a:ext cx="184735" cy="199599"/>
          </a:xfrm>
          <a:prstGeom prst="rect">
            <a:avLst/>
          </a:prstGeom>
        </p:spPr>
      </p:pic>
      <p:grpSp>
        <p:nvGrpSpPr>
          <p:cNvPr id="78" name="Group 77">
            <a:extLst>
              <a:ext uri="{FF2B5EF4-FFF2-40B4-BE49-F238E27FC236}">
                <a16:creationId xmlns:a16="http://schemas.microsoft.com/office/drawing/2014/main" id="{B4F5DE04-EDA2-435E-9B0A-B49DF385919A}"/>
              </a:ext>
            </a:extLst>
          </p:cNvPr>
          <p:cNvGrpSpPr>
            <a:grpSpLocks noChangeAspect="1"/>
          </p:cNvGrpSpPr>
          <p:nvPr/>
        </p:nvGrpSpPr>
        <p:grpSpPr>
          <a:xfrm>
            <a:off x="4124178" y="3470674"/>
            <a:ext cx="297359" cy="297256"/>
            <a:chOff x="12923838" y="1187450"/>
            <a:chExt cx="4484688" cy="4483101"/>
          </a:xfrm>
        </p:grpSpPr>
        <p:sp>
          <p:nvSpPr>
            <p:cNvPr id="79" name="Freeform 136">
              <a:extLst>
                <a:ext uri="{FF2B5EF4-FFF2-40B4-BE49-F238E27FC236}">
                  <a16:creationId xmlns:a16="http://schemas.microsoft.com/office/drawing/2014/main" id="{34813C54-7CEA-493B-832C-7F31306D95D2}"/>
                </a:ext>
              </a:extLst>
            </p:cNvPr>
            <p:cNvSpPr>
              <a:spLocks/>
            </p:cNvSpPr>
            <p:nvPr/>
          </p:nvSpPr>
          <p:spPr bwMode="auto">
            <a:xfrm>
              <a:off x="12923838" y="1187450"/>
              <a:ext cx="4484688" cy="4483100"/>
            </a:xfrm>
            <a:custGeom>
              <a:avLst/>
              <a:gdLst>
                <a:gd name="T0" fmla="*/ 1034 w 1193"/>
                <a:gd name="T1" fmla="*/ 162 h 1193"/>
                <a:gd name="T2" fmla="*/ 645 w 1193"/>
                <a:gd name="T3" fmla="*/ 0 h 1193"/>
                <a:gd name="T4" fmla="*/ 259 w 1193"/>
                <a:gd name="T5" fmla="*/ 159 h 1193"/>
                <a:gd name="T6" fmla="*/ 258 w 1193"/>
                <a:gd name="T7" fmla="*/ 159 h 1193"/>
                <a:gd name="T8" fmla="*/ 159 w 1193"/>
                <a:gd name="T9" fmla="*/ 258 h 1193"/>
                <a:gd name="T10" fmla="*/ 160 w 1193"/>
                <a:gd name="T11" fmla="*/ 258 h 1193"/>
                <a:gd name="T12" fmla="*/ 0 w 1193"/>
                <a:gd name="T13" fmla="*/ 645 h 1193"/>
                <a:gd name="T14" fmla="*/ 163 w 1193"/>
                <a:gd name="T15" fmla="*/ 1034 h 1193"/>
                <a:gd name="T16" fmla="*/ 548 w 1193"/>
                <a:gd name="T17" fmla="*/ 1193 h 1193"/>
                <a:gd name="T18" fmla="*/ 940 w 1193"/>
                <a:gd name="T19" fmla="*/ 1028 h 1193"/>
                <a:gd name="T20" fmla="*/ 1053 w 1193"/>
                <a:gd name="T21" fmla="*/ 913 h 1193"/>
                <a:gd name="T22" fmla="*/ 1193 w 1193"/>
                <a:gd name="T23" fmla="*/ 548 h 1193"/>
                <a:gd name="T24" fmla="*/ 1034 w 1193"/>
                <a:gd name="T25" fmla="*/ 162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3" h="1193">
                  <a:moveTo>
                    <a:pt x="1034" y="162"/>
                  </a:moveTo>
                  <a:cubicBezTo>
                    <a:pt x="935" y="62"/>
                    <a:pt x="797" y="0"/>
                    <a:pt x="645" y="0"/>
                  </a:cubicBezTo>
                  <a:cubicBezTo>
                    <a:pt x="494" y="0"/>
                    <a:pt x="358" y="61"/>
                    <a:pt x="259" y="159"/>
                  </a:cubicBezTo>
                  <a:cubicBezTo>
                    <a:pt x="258" y="159"/>
                    <a:pt x="258" y="159"/>
                    <a:pt x="258" y="159"/>
                  </a:cubicBezTo>
                  <a:cubicBezTo>
                    <a:pt x="159" y="258"/>
                    <a:pt x="159" y="258"/>
                    <a:pt x="159" y="258"/>
                  </a:cubicBezTo>
                  <a:cubicBezTo>
                    <a:pt x="160" y="258"/>
                    <a:pt x="160" y="258"/>
                    <a:pt x="160" y="258"/>
                  </a:cubicBezTo>
                  <a:cubicBezTo>
                    <a:pt x="61" y="357"/>
                    <a:pt x="0" y="494"/>
                    <a:pt x="0" y="645"/>
                  </a:cubicBezTo>
                  <a:cubicBezTo>
                    <a:pt x="0" y="797"/>
                    <a:pt x="62" y="935"/>
                    <a:pt x="163" y="1034"/>
                  </a:cubicBezTo>
                  <a:cubicBezTo>
                    <a:pt x="262" y="1132"/>
                    <a:pt x="398" y="1193"/>
                    <a:pt x="548" y="1193"/>
                  </a:cubicBezTo>
                  <a:cubicBezTo>
                    <a:pt x="702" y="1193"/>
                    <a:pt x="840" y="1130"/>
                    <a:pt x="940" y="1028"/>
                  </a:cubicBezTo>
                  <a:cubicBezTo>
                    <a:pt x="1053" y="913"/>
                    <a:pt x="1053" y="913"/>
                    <a:pt x="1053" y="913"/>
                  </a:cubicBezTo>
                  <a:cubicBezTo>
                    <a:pt x="1140" y="816"/>
                    <a:pt x="1193" y="688"/>
                    <a:pt x="1193" y="548"/>
                  </a:cubicBezTo>
                  <a:cubicBezTo>
                    <a:pt x="1193" y="398"/>
                    <a:pt x="1132" y="261"/>
                    <a:pt x="1034" y="162"/>
                  </a:cubicBezTo>
                  <a:close/>
                </a:path>
              </a:pathLst>
            </a:custGeom>
            <a:solidFill>
              <a:srgbClr val="C6C6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80" name="Freeform 137">
              <a:extLst>
                <a:ext uri="{FF2B5EF4-FFF2-40B4-BE49-F238E27FC236}">
                  <a16:creationId xmlns:a16="http://schemas.microsoft.com/office/drawing/2014/main" id="{964AF4DF-D000-4373-995C-8BD99328219D}"/>
                </a:ext>
              </a:extLst>
            </p:cNvPr>
            <p:cNvSpPr>
              <a:spLocks/>
            </p:cNvSpPr>
            <p:nvPr/>
          </p:nvSpPr>
          <p:spPr bwMode="auto">
            <a:xfrm>
              <a:off x="12923838" y="1187450"/>
              <a:ext cx="3887788" cy="3886200"/>
            </a:xfrm>
            <a:custGeom>
              <a:avLst/>
              <a:gdLst>
                <a:gd name="T0" fmla="*/ 645 w 1034"/>
                <a:gd name="T1" fmla="*/ 0 h 1034"/>
                <a:gd name="T2" fmla="*/ 259 w 1034"/>
                <a:gd name="T3" fmla="*/ 159 h 1034"/>
                <a:gd name="T4" fmla="*/ 258 w 1034"/>
                <a:gd name="T5" fmla="*/ 159 h 1034"/>
                <a:gd name="T6" fmla="*/ 159 w 1034"/>
                <a:gd name="T7" fmla="*/ 258 h 1034"/>
                <a:gd name="T8" fmla="*/ 160 w 1034"/>
                <a:gd name="T9" fmla="*/ 258 h 1034"/>
                <a:gd name="T10" fmla="*/ 0 w 1034"/>
                <a:gd name="T11" fmla="*/ 645 h 1034"/>
                <a:gd name="T12" fmla="*/ 163 w 1034"/>
                <a:gd name="T13" fmla="*/ 1034 h 1034"/>
                <a:gd name="T14" fmla="*/ 1034 w 1034"/>
                <a:gd name="T15" fmla="*/ 162 h 1034"/>
                <a:gd name="T16" fmla="*/ 645 w 1034"/>
                <a:gd name="T17" fmla="*/ 0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4" h="1034">
                  <a:moveTo>
                    <a:pt x="645" y="0"/>
                  </a:moveTo>
                  <a:cubicBezTo>
                    <a:pt x="494" y="0"/>
                    <a:pt x="358" y="61"/>
                    <a:pt x="259" y="159"/>
                  </a:cubicBezTo>
                  <a:cubicBezTo>
                    <a:pt x="258" y="159"/>
                    <a:pt x="258" y="159"/>
                    <a:pt x="258" y="159"/>
                  </a:cubicBezTo>
                  <a:cubicBezTo>
                    <a:pt x="159" y="258"/>
                    <a:pt x="159" y="258"/>
                    <a:pt x="159" y="258"/>
                  </a:cubicBezTo>
                  <a:cubicBezTo>
                    <a:pt x="160" y="258"/>
                    <a:pt x="160" y="258"/>
                    <a:pt x="160" y="258"/>
                  </a:cubicBezTo>
                  <a:cubicBezTo>
                    <a:pt x="61" y="357"/>
                    <a:pt x="0" y="494"/>
                    <a:pt x="0" y="645"/>
                  </a:cubicBezTo>
                  <a:cubicBezTo>
                    <a:pt x="0" y="797"/>
                    <a:pt x="62" y="935"/>
                    <a:pt x="163" y="1034"/>
                  </a:cubicBezTo>
                  <a:cubicBezTo>
                    <a:pt x="1034" y="162"/>
                    <a:pt x="1034" y="162"/>
                    <a:pt x="1034" y="162"/>
                  </a:cubicBezTo>
                  <a:cubicBezTo>
                    <a:pt x="935" y="62"/>
                    <a:pt x="797" y="0"/>
                    <a:pt x="645" y="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81" name="Freeform 138">
              <a:extLst>
                <a:ext uri="{FF2B5EF4-FFF2-40B4-BE49-F238E27FC236}">
                  <a16:creationId xmlns:a16="http://schemas.microsoft.com/office/drawing/2014/main" id="{ADD78FB1-F919-4454-A0EF-6365F293CCA5}"/>
                </a:ext>
              </a:extLst>
            </p:cNvPr>
            <p:cNvSpPr>
              <a:spLocks/>
            </p:cNvSpPr>
            <p:nvPr/>
          </p:nvSpPr>
          <p:spPr bwMode="auto">
            <a:xfrm>
              <a:off x="13536613" y="1795463"/>
              <a:ext cx="3871913" cy="3875088"/>
            </a:xfrm>
            <a:custGeom>
              <a:avLst/>
              <a:gdLst>
                <a:gd name="T0" fmla="*/ 0 w 1030"/>
                <a:gd name="T1" fmla="*/ 872 h 1031"/>
                <a:gd name="T2" fmla="*/ 385 w 1030"/>
                <a:gd name="T3" fmla="*/ 1031 h 1031"/>
                <a:gd name="T4" fmla="*/ 777 w 1030"/>
                <a:gd name="T5" fmla="*/ 866 h 1031"/>
                <a:gd name="T6" fmla="*/ 890 w 1030"/>
                <a:gd name="T7" fmla="*/ 751 h 1031"/>
                <a:gd name="T8" fmla="*/ 1021 w 1030"/>
                <a:gd name="T9" fmla="*/ 483 h 1031"/>
                <a:gd name="T10" fmla="*/ 1030 w 1030"/>
                <a:gd name="T11" fmla="*/ 386 h 1031"/>
                <a:gd name="T12" fmla="*/ 871 w 1030"/>
                <a:gd name="T13" fmla="*/ 0 h 1031"/>
                <a:gd name="T14" fmla="*/ 0 w 1030"/>
                <a:gd name="T15" fmla="*/ 872 h 10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031">
                  <a:moveTo>
                    <a:pt x="0" y="872"/>
                  </a:moveTo>
                  <a:cubicBezTo>
                    <a:pt x="99" y="970"/>
                    <a:pt x="235" y="1031"/>
                    <a:pt x="385" y="1031"/>
                  </a:cubicBezTo>
                  <a:cubicBezTo>
                    <a:pt x="539" y="1031"/>
                    <a:pt x="677" y="968"/>
                    <a:pt x="777" y="866"/>
                  </a:cubicBezTo>
                  <a:cubicBezTo>
                    <a:pt x="890" y="751"/>
                    <a:pt x="890" y="751"/>
                    <a:pt x="890" y="751"/>
                  </a:cubicBezTo>
                  <a:cubicBezTo>
                    <a:pt x="956" y="677"/>
                    <a:pt x="1003" y="585"/>
                    <a:pt x="1021" y="483"/>
                  </a:cubicBezTo>
                  <a:cubicBezTo>
                    <a:pt x="1027" y="451"/>
                    <a:pt x="1030" y="419"/>
                    <a:pt x="1030" y="386"/>
                  </a:cubicBezTo>
                  <a:cubicBezTo>
                    <a:pt x="1030" y="236"/>
                    <a:pt x="969" y="99"/>
                    <a:pt x="871" y="0"/>
                  </a:cubicBezTo>
                  <a:lnTo>
                    <a:pt x="0" y="872"/>
                  </a:lnTo>
                  <a:close/>
                </a:path>
              </a:pathLst>
            </a:custGeom>
            <a:solidFill>
              <a:srgbClr val="9D9D9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82" name="Freeform 139">
              <a:extLst>
                <a:ext uri="{FF2B5EF4-FFF2-40B4-BE49-F238E27FC236}">
                  <a16:creationId xmlns:a16="http://schemas.microsoft.com/office/drawing/2014/main" id="{277D4851-ECCD-4EE8-B168-B785CDDDCE02}"/>
                </a:ext>
              </a:extLst>
            </p:cNvPr>
            <p:cNvSpPr>
              <a:spLocks/>
            </p:cNvSpPr>
            <p:nvPr/>
          </p:nvSpPr>
          <p:spPr bwMode="auto">
            <a:xfrm>
              <a:off x="12923838" y="1550988"/>
              <a:ext cx="4121150" cy="4119563"/>
            </a:xfrm>
            <a:custGeom>
              <a:avLst/>
              <a:gdLst>
                <a:gd name="T0" fmla="*/ 1096 w 1096"/>
                <a:gd name="T1" fmla="*/ 548 h 1096"/>
                <a:gd name="T2" fmla="*/ 646 w 1096"/>
                <a:gd name="T3" fmla="*/ 1087 h 1096"/>
                <a:gd name="T4" fmla="*/ 548 w 1096"/>
                <a:gd name="T5" fmla="*/ 1096 h 1096"/>
                <a:gd name="T6" fmla="*/ 0 w 1096"/>
                <a:gd name="T7" fmla="*/ 548 h 1096"/>
                <a:gd name="T8" fmla="*/ 548 w 1096"/>
                <a:gd name="T9" fmla="*/ 0 h 1096"/>
                <a:gd name="T10" fmla="*/ 1096 w 1096"/>
                <a:gd name="T11" fmla="*/ 548 h 1096"/>
              </a:gdLst>
              <a:ahLst/>
              <a:cxnLst>
                <a:cxn ang="0">
                  <a:pos x="T0" y="T1"/>
                </a:cxn>
                <a:cxn ang="0">
                  <a:pos x="T2" y="T3"/>
                </a:cxn>
                <a:cxn ang="0">
                  <a:pos x="T4" y="T5"/>
                </a:cxn>
                <a:cxn ang="0">
                  <a:pos x="T6" y="T7"/>
                </a:cxn>
                <a:cxn ang="0">
                  <a:pos x="T8" y="T9"/>
                </a:cxn>
                <a:cxn ang="0">
                  <a:pos x="T10" y="T11"/>
                </a:cxn>
              </a:cxnLst>
              <a:rect l="0" t="0" r="r" b="b"/>
              <a:pathLst>
                <a:path w="1096" h="1096">
                  <a:moveTo>
                    <a:pt x="1096" y="548"/>
                  </a:moveTo>
                  <a:cubicBezTo>
                    <a:pt x="1096" y="817"/>
                    <a:pt x="902" y="1041"/>
                    <a:pt x="646" y="1087"/>
                  </a:cubicBezTo>
                  <a:cubicBezTo>
                    <a:pt x="614" y="1093"/>
                    <a:pt x="581" y="1096"/>
                    <a:pt x="548" y="1096"/>
                  </a:cubicBezTo>
                  <a:cubicBezTo>
                    <a:pt x="246" y="1096"/>
                    <a:pt x="0" y="850"/>
                    <a:pt x="0" y="548"/>
                  </a:cubicBezTo>
                  <a:cubicBezTo>
                    <a:pt x="0" y="245"/>
                    <a:pt x="246" y="0"/>
                    <a:pt x="548" y="0"/>
                  </a:cubicBezTo>
                  <a:cubicBezTo>
                    <a:pt x="851" y="0"/>
                    <a:pt x="1096" y="245"/>
                    <a:pt x="1096" y="548"/>
                  </a:cubicBezTo>
                  <a:close/>
                </a:path>
              </a:pathLst>
            </a:custGeom>
            <a:solidFill>
              <a:srgbClr val="C6C6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83" name="Freeform 140">
              <a:extLst>
                <a:ext uri="{FF2B5EF4-FFF2-40B4-BE49-F238E27FC236}">
                  <a16:creationId xmlns:a16="http://schemas.microsoft.com/office/drawing/2014/main" id="{50DC0236-87F1-44E7-AA40-1E14E6BFF278}"/>
                </a:ext>
              </a:extLst>
            </p:cNvPr>
            <p:cNvSpPr>
              <a:spLocks/>
            </p:cNvSpPr>
            <p:nvPr/>
          </p:nvSpPr>
          <p:spPr bwMode="auto">
            <a:xfrm>
              <a:off x="14439900" y="2058988"/>
              <a:ext cx="1093788" cy="1233488"/>
            </a:xfrm>
            <a:custGeom>
              <a:avLst/>
              <a:gdLst>
                <a:gd name="T0" fmla="*/ 229 w 689"/>
                <a:gd name="T1" fmla="*/ 777 h 777"/>
                <a:gd name="T2" fmla="*/ 229 w 689"/>
                <a:gd name="T3" fmla="*/ 346 h 777"/>
                <a:gd name="T4" fmla="*/ 0 w 689"/>
                <a:gd name="T5" fmla="*/ 346 h 777"/>
                <a:gd name="T6" fmla="*/ 343 w 689"/>
                <a:gd name="T7" fmla="*/ 0 h 777"/>
                <a:gd name="T8" fmla="*/ 689 w 689"/>
                <a:gd name="T9" fmla="*/ 346 h 777"/>
                <a:gd name="T10" fmla="*/ 459 w 689"/>
                <a:gd name="T11" fmla="*/ 346 h 777"/>
                <a:gd name="T12" fmla="*/ 459 w 689"/>
                <a:gd name="T13" fmla="*/ 777 h 777"/>
                <a:gd name="T14" fmla="*/ 229 w 689"/>
                <a:gd name="T15" fmla="*/ 777 h 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9" h="777">
                  <a:moveTo>
                    <a:pt x="229" y="777"/>
                  </a:moveTo>
                  <a:lnTo>
                    <a:pt x="229" y="346"/>
                  </a:lnTo>
                  <a:lnTo>
                    <a:pt x="0" y="346"/>
                  </a:lnTo>
                  <a:lnTo>
                    <a:pt x="343" y="0"/>
                  </a:lnTo>
                  <a:lnTo>
                    <a:pt x="689" y="346"/>
                  </a:lnTo>
                  <a:lnTo>
                    <a:pt x="459" y="346"/>
                  </a:lnTo>
                  <a:lnTo>
                    <a:pt x="459" y="777"/>
                  </a:lnTo>
                  <a:lnTo>
                    <a:pt x="229" y="777"/>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84" name="Freeform 141">
              <a:extLst>
                <a:ext uri="{FF2B5EF4-FFF2-40B4-BE49-F238E27FC236}">
                  <a16:creationId xmlns:a16="http://schemas.microsoft.com/office/drawing/2014/main" id="{1D835AB3-2514-4B93-A624-522993591C7F}"/>
                </a:ext>
              </a:extLst>
            </p:cNvPr>
            <p:cNvSpPr>
              <a:spLocks/>
            </p:cNvSpPr>
            <p:nvPr/>
          </p:nvSpPr>
          <p:spPr bwMode="auto">
            <a:xfrm>
              <a:off x="14439900" y="3927475"/>
              <a:ext cx="1093788" cy="1231900"/>
            </a:xfrm>
            <a:custGeom>
              <a:avLst/>
              <a:gdLst>
                <a:gd name="T0" fmla="*/ 0 w 689"/>
                <a:gd name="T1" fmla="*/ 433 h 776"/>
                <a:gd name="T2" fmla="*/ 229 w 689"/>
                <a:gd name="T3" fmla="*/ 433 h 776"/>
                <a:gd name="T4" fmla="*/ 229 w 689"/>
                <a:gd name="T5" fmla="*/ 0 h 776"/>
                <a:gd name="T6" fmla="*/ 459 w 689"/>
                <a:gd name="T7" fmla="*/ 0 h 776"/>
                <a:gd name="T8" fmla="*/ 459 w 689"/>
                <a:gd name="T9" fmla="*/ 433 h 776"/>
                <a:gd name="T10" fmla="*/ 689 w 689"/>
                <a:gd name="T11" fmla="*/ 433 h 776"/>
                <a:gd name="T12" fmla="*/ 343 w 689"/>
                <a:gd name="T13" fmla="*/ 776 h 776"/>
                <a:gd name="T14" fmla="*/ 0 w 689"/>
                <a:gd name="T15" fmla="*/ 433 h 7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9" h="776">
                  <a:moveTo>
                    <a:pt x="0" y="433"/>
                  </a:moveTo>
                  <a:lnTo>
                    <a:pt x="229" y="433"/>
                  </a:lnTo>
                  <a:lnTo>
                    <a:pt x="229" y="0"/>
                  </a:lnTo>
                  <a:lnTo>
                    <a:pt x="459" y="0"/>
                  </a:lnTo>
                  <a:lnTo>
                    <a:pt x="459" y="433"/>
                  </a:lnTo>
                  <a:lnTo>
                    <a:pt x="689" y="433"/>
                  </a:lnTo>
                  <a:lnTo>
                    <a:pt x="343" y="776"/>
                  </a:lnTo>
                  <a:lnTo>
                    <a:pt x="0" y="433"/>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85" name="Freeform 142">
              <a:extLst>
                <a:ext uri="{FF2B5EF4-FFF2-40B4-BE49-F238E27FC236}">
                  <a16:creationId xmlns:a16="http://schemas.microsoft.com/office/drawing/2014/main" id="{9B05A393-4DBD-4C43-A61F-5E1A01D22D39}"/>
                </a:ext>
              </a:extLst>
            </p:cNvPr>
            <p:cNvSpPr>
              <a:spLocks/>
            </p:cNvSpPr>
            <p:nvPr/>
          </p:nvSpPr>
          <p:spPr bwMode="auto">
            <a:xfrm>
              <a:off x="13465175" y="3062288"/>
              <a:ext cx="1233488" cy="1093788"/>
            </a:xfrm>
            <a:custGeom>
              <a:avLst/>
              <a:gdLst>
                <a:gd name="T0" fmla="*/ 434 w 777"/>
                <a:gd name="T1" fmla="*/ 459 h 689"/>
                <a:gd name="T2" fmla="*/ 0 w 777"/>
                <a:gd name="T3" fmla="*/ 459 h 689"/>
                <a:gd name="T4" fmla="*/ 0 w 777"/>
                <a:gd name="T5" fmla="*/ 230 h 689"/>
                <a:gd name="T6" fmla="*/ 434 w 777"/>
                <a:gd name="T7" fmla="*/ 230 h 689"/>
                <a:gd name="T8" fmla="*/ 434 w 777"/>
                <a:gd name="T9" fmla="*/ 0 h 689"/>
                <a:gd name="T10" fmla="*/ 777 w 777"/>
                <a:gd name="T11" fmla="*/ 346 h 689"/>
                <a:gd name="T12" fmla="*/ 434 w 777"/>
                <a:gd name="T13" fmla="*/ 689 h 689"/>
                <a:gd name="T14" fmla="*/ 434 w 777"/>
                <a:gd name="T15" fmla="*/ 459 h 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689">
                  <a:moveTo>
                    <a:pt x="434" y="459"/>
                  </a:moveTo>
                  <a:lnTo>
                    <a:pt x="0" y="459"/>
                  </a:lnTo>
                  <a:lnTo>
                    <a:pt x="0" y="230"/>
                  </a:lnTo>
                  <a:lnTo>
                    <a:pt x="434" y="230"/>
                  </a:lnTo>
                  <a:lnTo>
                    <a:pt x="434" y="0"/>
                  </a:lnTo>
                  <a:lnTo>
                    <a:pt x="777" y="346"/>
                  </a:lnTo>
                  <a:lnTo>
                    <a:pt x="434" y="689"/>
                  </a:lnTo>
                  <a:lnTo>
                    <a:pt x="434" y="459"/>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86" name="Freeform 143">
              <a:extLst>
                <a:ext uri="{FF2B5EF4-FFF2-40B4-BE49-F238E27FC236}">
                  <a16:creationId xmlns:a16="http://schemas.microsoft.com/office/drawing/2014/main" id="{6E667CB2-6317-444D-9D2F-13759F89A6B0}"/>
                </a:ext>
              </a:extLst>
            </p:cNvPr>
            <p:cNvSpPr>
              <a:spLocks/>
            </p:cNvSpPr>
            <p:nvPr/>
          </p:nvSpPr>
          <p:spPr bwMode="auto">
            <a:xfrm>
              <a:off x="15270163" y="3062288"/>
              <a:ext cx="1236663" cy="1093788"/>
            </a:xfrm>
            <a:custGeom>
              <a:avLst/>
              <a:gdLst>
                <a:gd name="T0" fmla="*/ 0 w 779"/>
                <a:gd name="T1" fmla="*/ 346 h 689"/>
                <a:gd name="T2" fmla="*/ 346 w 779"/>
                <a:gd name="T3" fmla="*/ 0 h 689"/>
                <a:gd name="T4" fmla="*/ 346 w 779"/>
                <a:gd name="T5" fmla="*/ 230 h 689"/>
                <a:gd name="T6" fmla="*/ 779 w 779"/>
                <a:gd name="T7" fmla="*/ 230 h 689"/>
                <a:gd name="T8" fmla="*/ 779 w 779"/>
                <a:gd name="T9" fmla="*/ 459 h 689"/>
                <a:gd name="T10" fmla="*/ 346 w 779"/>
                <a:gd name="T11" fmla="*/ 459 h 689"/>
                <a:gd name="T12" fmla="*/ 346 w 779"/>
                <a:gd name="T13" fmla="*/ 689 h 689"/>
                <a:gd name="T14" fmla="*/ 0 w 779"/>
                <a:gd name="T15" fmla="*/ 346 h 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9" h="689">
                  <a:moveTo>
                    <a:pt x="0" y="346"/>
                  </a:moveTo>
                  <a:lnTo>
                    <a:pt x="346" y="0"/>
                  </a:lnTo>
                  <a:lnTo>
                    <a:pt x="346" y="230"/>
                  </a:lnTo>
                  <a:lnTo>
                    <a:pt x="779" y="230"/>
                  </a:lnTo>
                  <a:lnTo>
                    <a:pt x="779" y="459"/>
                  </a:lnTo>
                  <a:lnTo>
                    <a:pt x="346" y="459"/>
                  </a:lnTo>
                  <a:lnTo>
                    <a:pt x="346" y="689"/>
                  </a:lnTo>
                  <a:lnTo>
                    <a:pt x="0" y="346"/>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87" name="TextBox 86">
            <a:extLst>
              <a:ext uri="{FF2B5EF4-FFF2-40B4-BE49-F238E27FC236}">
                <a16:creationId xmlns:a16="http://schemas.microsoft.com/office/drawing/2014/main" id="{7A828039-49F9-4057-9F8E-9824CBDD0FF2}"/>
              </a:ext>
            </a:extLst>
          </p:cNvPr>
          <p:cNvSpPr txBox="1"/>
          <p:nvPr/>
        </p:nvSpPr>
        <p:spPr>
          <a:xfrm>
            <a:off x="7897156" y="2670281"/>
            <a:ext cx="348332" cy="92074"/>
          </a:xfrm>
          <a:prstGeom prst="rect">
            <a:avLst/>
          </a:prstGeom>
          <a:solidFill>
            <a:schemeClr val="bg1"/>
          </a:solidFill>
        </p:spPr>
        <p:txBody>
          <a:bodyPr wrap="none" lIns="0" tIns="0" rIns="0" bIns="0" rtlCol="0">
            <a:noAutofit/>
          </a:bodyPr>
          <a:lstStyle/>
          <a:p>
            <a:pPr algn="ctr">
              <a:lnSpc>
                <a:spcPct val="90000"/>
              </a:lnSpc>
            </a:pPr>
            <a:r>
              <a:rPr lang="en-US" sz="800"/>
              <a:t>IGW</a:t>
            </a:r>
          </a:p>
        </p:txBody>
      </p:sp>
      <p:cxnSp>
        <p:nvCxnSpPr>
          <p:cNvPr id="88" name="Straight Connector 87">
            <a:extLst>
              <a:ext uri="{FF2B5EF4-FFF2-40B4-BE49-F238E27FC236}">
                <a16:creationId xmlns:a16="http://schemas.microsoft.com/office/drawing/2014/main" id="{6F77EC58-3341-4CFB-80BB-E79A0B1A9FA4}"/>
              </a:ext>
            </a:extLst>
          </p:cNvPr>
          <p:cNvCxnSpPr>
            <a:cxnSpLocks/>
          </p:cNvCxnSpPr>
          <p:nvPr/>
        </p:nvCxnSpPr>
        <p:spPr>
          <a:xfrm>
            <a:off x="4402415" y="3614208"/>
            <a:ext cx="1774109" cy="5095"/>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385382BC-9525-47E8-8925-400744416061}"/>
              </a:ext>
            </a:extLst>
          </p:cNvPr>
          <p:cNvSpPr txBox="1"/>
          <p:nvPr/>
        </p:nvSpPr>
        <p:spPr>
          <a:xfrm flipH="1">
            <a:off x="2617294" y="5066213"/>
            <a:ext cx="680535" cy="177543"/>
          </a:xfrm>
          <a:prstGeom prst="rect">
            <a:avLst/>
          </a:prstGeom>
          <a:noFill/>
        </p:spPr>
        <p:txBody>
          <a:bodyPr wrap="none" lIns="0" tIns="0" rIns="0" bIns="0" rtlCol="0">
            <a:noAutofit/>
          </a:bodyPr>
          <a:lstStyle/>
          <a:p>
            <a:pPr>
              <a:lnSpc>
                <a:spcPct val="90000"/>
              </a:lnSpc>
            </a:pPr>
            <a:r>
              <a:rPr lang="en-US" sz="825" b="1"/>
              <a:t>Customer DC</a:t>
            </a:r>
          </a:p>
        </p:txBody>
      </p:sp>
      <p:pic>
        <p:nvPicPr>
          <p:cNvPr id="90" name="Picture 89">
            <a:extLst>
              <a:ext uri="{FF2B5EF4-FFF2-40B4-BE49-F238E27FC236}">
                <a16:creationId xmlns:a16="http://schemas.microsoft.com/office/drawing/2014/main" id="{2AB9609A-1D05-48C0-85D2-3D62C972F064}"/>
              </a:ext>
            </a:extLst>
          </p:cNvPr>
          <p:cNvPicPr>
            <a:picLocks noChangeAspect="1"/>
          </p:cNvPicPr>
          <p:nvPr/>
        </p:nvPicPr>
        <p:blipFill>
          <a:blip r:embed="rId4"/>
          <a:stretch>
            <a:fillRect/>
          </a:stretch>
        </p:blipFill>
        <p:spPr>
          <a:xfrm>
            <a:off x="2028871" y="3741072"/>
            <a:ext cx="184735" cy="199599"/>
          </a:xfrm>
          <a:prstGeom prst="rect">
            <a:avLst/>
          </a:prstGeom>
        </p:spPr>
      </p:pic>
      <p:pic>
        <p:nvPicPr>
          <p:cNvPr id="91" name="Picture 90">
            <a:extLst>
              <a:ext uri="{FF2B5EF4-FFF2-40B4-BE49-F238E27FC236}">
                <a16:creationId xmlns:a16="http://schemas.microsoft.com/office/drawing/2014/main" id="{0B8F4B5F-DE0B-4C5F-A930-E4A9A305B39F}"/>
              </a:ext>
            </a:extLst>
          </p:cNvPr>
          <p:cNvPicPr>
            <a:picLocks noChangeAspect="1"/>
          </p:cNvPicPr>
          <p:nvPr/>
        </p:nvPicPr>
        <p:blipFill>
          <a:blip r:embed="rId3"/>
          <a:stretch>
            <a:fillRect/>
          </a:stretch>
        </p:blipFill>
        <p:spPr>
          <a:xfrm>
            <a:off x="2024330" y="4334339"/>
            <a:ext cx="186511" cy="201517"/>
          </a:xfrm>
          <a:prstGeom prst="rect">
            <a:avLst/>
          </a:prstGeom>
        </p:spPr>
      </p:pic>
      <p:pic>
        <p:nvPicPr>
          <p:cNvPr id="92" name="Picture 91">
            <a:extLst>
              <a:ext uri="{FF2B5EF4-FFF2-40B4-BE49-F238E27FC236}">
                <a16:creationId xmlns:a16="http://schemas.microsoft.com/office/drawing/2014/main" id="{627A5976-A8B1-430B-8A70-98D50002D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3795" y="3424438"/>
            <a:ext cx="265459" cy="318550"/>
          </a:xfrm>
          <a:prstGeom prst="rect">
            <a:avLst/>
          </a:prstGeom>
        </p:spPr>
      </p:pic>
      <p:sp>
        <p:nvSpPr>
          <p:cNvPr id="93" name="Rectangle 92">
            <a:extLst>
              <a:ext uri="{FF2B5EF4-FFF2-40B4-BE49-F238E27FC236}">
                <a16:creationId xmlns:a16="http://schemas.microsoft.com/office/drawing/2014/main" id="{D543E268-6FAD-4BE4-8BEF-8C0FE67BF1D5}"/>
              </a:ext>
            </a:extLst>
          </p:cNvPr>
          <p:cNvSpPr/>
          <p:nvPr/>
        </p:nvSpPr>
        <p:spPr>
          <a:xfrm>
            <a:off x="5348521" y="2470704"/>
            <a:ext cx="1158476" cy="2563625"/>
          </a:xfrm>
          <a:prstGeom prst="rect">
            <a:avLst/>
          </a:prstGeom>
          <a:noFill/>
          <a:ln w="25400">
            <a:solidFill>
              <a:schemeClr val="tx1">
                <a:lumMod val="60000"/>
                <a:lumOff val="40000"/>
              </a:schemeClr>
            </a:solidFill>
            <a:prstDash val="dash"/>
          </a:ln>
        </p:spPr>
        <p:style>
          <a:lnRef idx="1">
            <a:schemeClr val="accent1"/>
          </a:lnRef>
          <a:fillRef idx="3">
            <a:schemeClr val="accent1"/>
          </a:fillRef>
          <a:effectRef idx="2">
            <a:schemeClr val="accent1"/>
          </a:effectRef>
          <a:fontRef idx="minor">
            <a:schemeClr val="lt1"/>
          </a:fontRef>
        </p:style>
        <p:txBody>
          <a:bodyPr lIns="91361" tIns="45680" rIns="91361" bIns="45680" rtlCol="0" anchor="ctr"/>
          <a:lstStyle/>
          <a:p>
            <a:pPr algn="ctr"/>
            <a:endParaRPr lang="en-US" sz="1100">
              <a:solidFill>
                <a:prstClr val="white"/>
              </a:solidFill>
            </a:endParaRPr>
          </a:p>
        </p:txBody>
      </p:sp>
      <p:sp>
        <p:nvSpPr>
          <p:cNvPr id="94" name="TextBox 93">
            <a:extLst>
              <a:ext uri="{FF2B5EF4-FFF2-40B4-BE49-F238E27FC236}">
                <a16:creationId xmlns:a16="http://schemas.microsoft.com/office/drawing/2014/main" id="{EDD2570F-7B96-441B-B8CD-B74F987842D7}"/>
              </a:ext>
            </a:extLst>
          </p:cNvPr>
          <p:cNvSpPr txBox="1"/>
          <p:nvPr/>
        </p:nvSpPr>
        <p:spPr>
          <a:xfrm flipH="1">
            <a:off x="5597047" y="2504062"/>
            <a:ext cx="680535" cy="177543"/>
          </a:xfrm>
          <a:prstGeom prst="rect">
            <a:avLst/>
          </a:prstGeom>
          <a:noFill/>
        </p:spPr>
        <p:txBody>
          <a:bodyPr wrap="none" lIns="0" tIns="0" rIns="0" bIns="0" rtlCol="0">
            <a:noAutofit/>
          </a:bodyPr>
          <a:lstStyle/>
          <a:p>
            <a:pPr>
              <a:lnSpc>
                <a:spcPct val="90000"/>
              </a:lnSpc>
            </a:pPr>
            <a:r>
              <a:rPr lang="en-US" sz="825" b="1"/>
              <a:t>DX Location</a:t>
            </a:r>
          </a:p>
        </p:txBody>
      </p:sp>
      <p:sp>
        <p:nvSpPr>
          <p:cNvPr id="95" name="TextBox 94">
            <a:extLst>
              <a:ext uri="{FF2B5EF4-FFF2-40B4-BE49-F238E27FC236}">
                <a16:creationId xmlns:a16="http://schemas.microsoft.com/office/drawing/2014/main" id="{3E004692-BF81-4998-8FBA-108D71B3DE94}"/>
              </a:ext>
            </a:extLst>
          </p:cNvPr>
          <p:cNvSpPr txBox="1"/>
          <p:nvPr/>
        </p:nvSpPr>
        <p:spPr>
          <a:xfrm>
            <a:off x="5900140" y="3948025"/>
            <a:ext cx="628167" cy="204226"/>
          </a:xfrm>
          <a:prstGeom prst="rect">
            <a:avLst/>
          </a:prstGeom>
          <a:noFill/>
        </p:spPr>
        <p:txBody>
          <a:bodyPr wrap="none" lIns="0" tIns="0" rIns="0" bIns="0" rtlCol="0">
            <a:noAutofit/>
          </a:bodyPr>
          <a:lstStyle/>
          <a:p>
            <a:pPr algn="ctr">
              <a:lnSpc>
                <a:spcPct val="90000"/>
              </a:lnSpc>
            </a:pPr>
            <a:r>
              <a:rPr lang="en-US" sz="800" b="1"/>
              <a:t>AWS DX</a:t>
            </a:r>
          </a:p>
          <a:p>
            <a:pPr algn="ctr">
              <a:lnSpc>
                <a:spcPct val="90000"/>
              </a:lnSpc>
            </a:pPr>
            <a:r>
              <a:rPr lang="en-US" sz="800" b="1"/>
              <a:t>Router</a:t>
            </a:r>
          </a:p>
        </p:txBody>
      </p:sp>
      <p:sp>
        <p:nvSpPr>
          <p:cNvPr id="96" name="TextBox 95">
            <a:extLst>
              <a:ext uri="{FF2B5EF4-FFF2-40B4-BE49-F238E27FC236}">
                <a16:creationId xmlns:a16="http://schemas.microsoft.com/office/drawing/2014/main" id="{66E9A9C7-08BD-4FE0-B36A-8EA24A79E29E}"/>
              </a:ext>
            </a:extLst>
          </p:cNvPr>
          <p:cNvSpPr txBox="1"/>
          <p:nvPr/>
        </p:nvSpPr>
        <p:spPr>
          <a:xfrm>
            <a:off x="5404214" y="3003055"/>
            <a:ext cx="628167" cy="204226"/>
          </a:xfrm>
          <a:prstGeom prst="rect">
            <a:avLst/>
          </a:prstGeom>
          <a:noFill/>
        </p:spPr>
        <p:txBody>
          <a:bodyPr wrap="none" lIns="0" tIns="0" rIns="0" bIns="0" rtlCol="0">
            <a:noAutofit/>
          </a:bodyPr>
          <a:lstStyle/>
          <a:p>
            <a:pPr algn="ctr">
              <a:lnSpc>
                <a:spcPct val="90000"/>
              </a:lnSpc>
            </a:pPr>
            <a:r>
              <a:rPr lang="en-US" sz="800" b="1"/>
              <a:t>Customer</a:t>
            </a:r>
          </a:p>
          <a:p>
            <a:pPr algn="ctr">
              <a:lnSpc>
                <a:spcPct val="90000"/>
              </a:lnSpc>
            </a:pPr>
            <a:r>
              <a:rPr lang="en-US" sz="800" b="1"/>
              <a:t>Router</a:t>
            </a:r>
          </a:p>
        </p:txBody>
      </p:sp>
      <p:grpSp>
        <p:nvGrpSpPr>
          <p:cNvPr id="97" name="Group 96">
            <a:extLst>
              <a:ext uri="{FF2B5EF4-FFF2-40B4-BE49-F238E27FC236}">
                <a16:creationId xmlns:a16="http://schemas.microsoft.com/office/drawing/2014/main" id="{32C02325-77B7-4330-9DFC-D9FC7C77383B}"/>
              </a:ext>
            </a:extLst>
          </p:cNvPr>
          <p:cNvGrpSpPr>
            <a:grpSpLocks noChangeAspect="1"/>
          </p:cNvGrpSpPr>
          <p:nvPr/>
        </p:nvGrpSpPr>
        <p:grpSpPr>
          <a:xfrm>
            <a:off x="5546816" y="3429398"/>
            <a:ext cx="297359" cy="297256"/>
            <a:chOff x="12923838" y="1187450"/>
            <a:chExt cx="4484688" cy="4483101"/>
          </a:xfrm>
        </p:grpSpPr>
        <p:sp>
          <p:nvSpPr>
            <p:cNvPr id="98" name="Freeform 136">
              <a:extLst>
                <a:ext uri="{FF2B5EF4-FFF2-40B4-BE49-F238E27FC236}">
                  <a16:creationId xmlns:a16="http://schemas.microsoft.com/office/drawing/2014/main" id="{D837AD57-2E2A-41EB-A60A-55100BD9230B}"/>
                </a:ext>
              </a:extLst>
            </p:cNvPr>
            <p:cNvSpPr>
              <a:spLocks/>
            </p:cNvSpPr>
            <p:nvPr/>
          </p:nvSpPr>
          <p:spPr bwMode="auto">
            <a:xfrm>
              <a:off x="12923838" y="1187450"/>
              <a:ext cx="4484688" cy="4483100"/>
            </a:xfrm>
            <a:custGeom>
              <a:avLst/>
              <a:gdLst>
                <a:gd name="T0" fmla="*/ 1034 w 1193"/>
                <a:gd name="T1" fmla="*/ 162 h 1193"/>
                <a:gd name="T2" fmla="*/ 645 w 1193"/>
                <a:gd name="T3" fmla="*/ 0 h 1193"/>
                <a:gd name="T4" fmla="*/ 259 w 1193"/>
                <a:gd name="T5" fmla="*/ 159 h 1193"/>
                <a:gd name="T6" fmla="*/ 258 w 1193"/>
                <a:gd name="T7" fmla="*/ 159 h 1193"/>
                <a:gd name="T8" fmla="*/ 159 w 1193"/>
                <a:gd name="T9" fmla="*/ 258 h 1193"/>
                <a:gd name="T10" fmla="*/ 160 w 1193"/>
                <a:gd name="T11" fmla="*/ 258 h 1193"/>
                <a:gd name="T12" fmla="*/ 0 w 1193"/>
                <a:gd name="T13" fmla="*/ 645 h 1193"/>
                <a:gd name="T14" fmla="*/ 163 w 1193"/>
                <a:gd name="T15" fmla="*/ 1034 h 1193"/>
                <a:gd name="T16" fmla="*/ 548 w 1193"/>
                <a:gd name="T17" fmla="*/ 1193 h 1193"/>
                <a:gd name="T18" fmla="*/ 940 w 1193"/>
                <a:gd name="T19" fmla="*/ 1028 h 1193"/>
                <a:gd name="T20" fmla="*/ 1053 w 1193"/>
                <a:gd name="T21" fmla="*/ 913 h 1193"/>
                <a:gd name="T22" fmla="*/ 1193 w 1193"/>
                <a:gd name="T23" fmla="*/ 548 h 1193"/>
                <a:gd name="T24" fmla="*/ 1034 w 1193"/>
                <a:gd name="T25" fmla="*/ 162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3" h="1193">
                  <a:moveTo>
                    <a:pt x="1034" y="162"/>
                  </a:moveTo>
                  <a:cubicBezTo>
                    <a:pt x="935" y="62"/>
                    <a:pt x="797" y="0"/>
                    <a:pt x="645" y="0"/>
                  </a:cubicBezTo>
                  <a:cubicBezTo>
                    <a:pt x="494" y="0"/>
                    <a:pt x="358" y="61"/>
                    <a:pt x="259" y="159"/>
                  </a:cubicBezTo>
                  <a:cubicBezTo>
                    <a:pt x="258" y="159"/>
                    <a:pt x="258" y="159"/>
                    <a:pt x="258" y="159"/>
                  </a:cubicBezTo>
                  <a:cubicBezTo>
                    <a:pt x="159" y="258"/>
                    <a:pt x="159" y="258"/>
                    <a:pt x="159" y="258"/>
                  </a:cubicBezTo>
                  <a:cubicBezTo>
                    <a:pt x="160" y="258"/>
                    <a:pt x="160" y="258"/>
                    <a:pt x="160" y="258"/>
                  </a:cubicBezTo>
                  <a:cubicBezTo>
                    <a:pt x="61" y="357"/>
                    <a:pt x="0" y="494"/>
                    <a:pt x="0" y="645"/>
                  </a:cubicBezTo>
                  <a:cubicBezTo>
                    <a:pt x="0" y="797"/>
                    <a:pt x="62" y="935"/>
                    <a:pt x="163" y="1034"/>
                  </a:cubicBezTo>
                  <a:cubicBezTo>
                    <a:pt x="262" y="1132"/>
                    <a:pt x="398" y="1193"/>
                    <a:pt x="548" y="1193"/>
                  </a:cubicBezTo>
                  <a:cubicBezTo>
                    <a:pt x="702" y="1193"/>
                    <a:pt x="840" y="1130"/>
                    <a:pt x="940" y="1028"/>
                  </a:cubicBezTo>
                  <a:cubicBezTo>
                    <a:pt x="1053" y="913"/>
                    <a:pt x="1053" y="913"/>
                    <a:pt x="1053" y="913"/>
                  </a:cubicBezTo>
                  <a:cubicBezTo>
                    <a:pt x="1140" y="816"/>
                    <a:pt x="1193" y="688"/>
                    <a:pt x="1193" y="548"/>
                  </a:cubicBezTo>
                  <a:cubicBezTo>
                    <a:pt x="1193" y="398"/>
                    <a:pt x="1132" y="261"/>
                    <a:pt x="1034" y="162"/>
                  </a:cubicBezTo>
                  <a:close/>
                </a:path>
              </a:pathLst>
            </a:custGeom>
            <a:solidFill>
              <a:srgbClr val="C6C6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99" name="Freeform 137">
              <a:extLst>
                <a:ext uri="{FF2B5EF4-FFF2-40B4-BE49-F238E27FC236}">
                  <a16:creationId xmlns:a16="http://schemas.microsoft.com/office/drawing/2014/main" id="{34C921D4-3A0B-405E-9FD5-7B1FFE4E500A}"/>
                </a:ext>
              </a:extLst>
            </p:cNvPr>
            <p:cNvSpPr>
              <a:spLocks/>
            </p:cNvSpPr>
            <p:nvPr/>
          </p:nvSpPr>
          <p:spPr bwMode="auto">
            <a:xfrm>
              <a:off x="12923838" y="1187450"/>
              <a:ext cx="3887788" cy="3886200"/>
            </a:xfrm>
            <a:custGeom>
              <a:avLst/>
              <a:gdLst>
                <a:gd name="T0" fmla="*/ 645 w 1034"/>
                <a:gd name="T1" fmla="*/ 0 h 1034"/>
                <a:gd name="T2" fmla="*/ 259 w 1034"/>
                <a:gd name="T3" fmla="*/ 159 h 1034"/>
                <a:gd name="T4" fmla="*/ 258 w 1034"/>
                <a:gd name="T5" fmla="*/ 159 h 1034"/>
                <a:gd name="T6" fmla="*/ 159 w 1034"/>
                <a:gd name="T7" fmla="*/ 258 h 1034"/>
                <a:gd name="T8" fmla="*/ 160 w 1034"/>
                <a:gd name="T9" fmla="*/ 258 h 1034"/>
                <a:gd name="T10" fmla="*/ 0 w 1034"/>
                <a:gd name="T11" fmla="*/ 645 h 1034"/>
                <a:gd name="T12" fmla="*/ 163 w 1034"/>
                <a:gd name="T13" fmla="*/ 1034 h 1034"/>
                <a:gd name="T14" fmla="*/ 1034 w 1034"/>
                <a:gd name="T15" fmla="*/ 162 h 1034"/>
                <a:gd name="T16" fmla="*/ 645 w 1034"/>
                <a:gd name="T17" fmla="*/ 0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4" h="1034">
                  <a:moveTo>
                    <a:pt x="645" y="0"/>
                  </a:moveTo>
                  <a:cubicBezTo>
                    <a:pt x="494" y="0"/>
                    <a:pt x="358" y="61"/>
                    <a:pt x="259" y="159"/>
                  </a:cubicBezTo>
                  <a:cubicBezTo>
                    <a:pt x="258" y="159"/>
                    <a:pt x="258" y="159"/>
                    <a:pt x="258" y="159"/>
                  </a:cubicBezTo>
                  <a:cubicBezTo>
                    <a:pt x="159" y="258"/>
                    <a:pt x="159" y="258"/>
                    <a:pt x="159" y="258"/>
                  </a:cubicBezTo>
                  <a:cubicBezTo>
                    <a:pt x="160" y="258"/>
                    <a:pt x="160" y="258"/>
                    <a:pt x="160" y="258"/>
                  </a:cubicBezTo>
                  <a:cubicBezTo>
                    <a:pt x="61" y="357"/>
                    <a:pt x="0" y="494"/>
                    <a:pt x="0" y="645"/>
                  </a:cubicBezTo>
                  <a:cubicBezTo>
                    <a:pt x="0" y="797"/>
                    <a:pt x="62" y="935"/>
                    <a:pt x="163" y="1034"/>
                  </a:cubicBezTo>
                  <a:cubicBezTo>
                    <a:pt x="1034" y="162"/>
                    <a:pt x="1034" y="162"/>
                    <a:pt x="1034" y="162"/>
                  </a:cubicBezTo>
                  <a:cubicBezTo>
                    <a:pt x="935" y="62"/>
                    <a:pt x="797" y="0"/>
                    <a:pt x="645" y="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00" name="Freeform 138">
              <a:extLst>
                <a:ext uri="{FF2B5EF4-FFF2-40B4-BE49-F238E27FC236}">
                  <a16:creationId xmlns:a16="http://schemas.microsoft.com/office/drawing/2014/main" id="{A7CAF324-519A-48E9-B1E7-9B0402265D9F}"/>
                </a:ext>
              </a:extLst>
            </p:cNvPr>
            <p:cNvSpPr>
              <a:spLocks/>
            </p:cNvSpPr>
            <p:nvPr/>
          </p:nvSpPr>
          <p:spPr bwMode="auto">
            <a:xfrm>
              <a:off x="13536613" y="1795463"/>
              <a:ext cx="3871913" cy="3875088"/>
            </a:xfrm>
            <a:custGeom>
              <a:avLst/>
              <a:gdLst>
                <a:gd name="T0" fmla="*/ 0 w 1030"/>
                <a:gd name="T1" fmla="*/ 872 h 1031"/>
                <a:gd name="T2" fmla="*/ 385 w 1030"/>
                <a:gd name="T3" fmla="*/ 1031 h 1031"/>
                <a:gd name="T4" fmla="*/ 777 w 1030"/>
                <a:gd name="T5" fmla="*/ 866 h 1031"/>
                <a:gd name="T6" fmla="*/ 890 w 1030"/>
                <a:gd name="T7" fmla="*/ 751 h 1031"/>
                <a:gd name="T8" fmla="*/ 1021 w 1030"/>
                <a:gd name="T9" fmla="*/ 483 h 1031"/>
                <a:gd name="T10" fmla="*/ 1030 w 1030"/>
                <a:gd name="T11" fmla="*/ 386 h 1031"/>
                <a:gd name="T12" fmla="*/ 871 w 1030"/>
                <a:gd name="T13" fmla="*/ 0 h 1031"/>
                <a:gd name="T14" fmla="*/ 0 w 1030"/>
                <a:gd name="T15" fmla="*/ 872 h 10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1031">
                  <a:moveTo>
                    <a:pt x="0" y="872"/>
                  </a:moveTo>
                  <a:cubicBezTo>
                    <a:pt x="99" y="970"/>
                    <a:pt x="235" y="1031"/>
                    <a:pt x="385" y="1031"/>
                  </a:cubicBezTo>
                  <a:cubicBezTo>
                    <a:pt x="539" y="1031"/>
                    <a:pt x="677" y="968"/>
                    <a:pt x="777" y="866"/>
                  </a:cubicBezTo>
                  <a:cubicBezTo>
                    <a:pt x="890" y="751"/>
                    <a:pt x="890" y="751"/>
                    <a:pt x="890" y="751"/>
                  </a:cubicBezTo>
                  <a:cubicBezTo>
                    <a:pt x="956" y="677"/>
                    <a:pt x="1003" y="585"/>
                    <a:pt x="1021" y="483"/>
                  </a:cubicBezTo>
                  <a:cubicBezTo>
                    <a:pt x="1027" y="451"/>
                    <a:pt x="1030" y="419"/>
                    <a:pt x="1030" y="386"/>
                  </a:cubicBezTo>
                  <a:cubicBezTo>
                    <a:pt x="1030" y="236"/>
                    <a:pt x="969" y="99"/>
                    <a:pt x="871" y="0"/>
                  </a:cubicBezTo>
                  <a:lnTo>
                    <a:pt x="0" y="872"/>
                  </a:lnTo>
                  <a:close/>
                </a:path>
              </a:pathLst>
            </a:custGeom>
            <a:solidFill>
              <a:srgbClr val="9D9D9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01" name="Freeform 139">
              <a:extLst>
                <a:ext uri="{FF2B5EF4-FFF2-40B4-BE49-F238E27FC236}">
                  <a16:creationId xmlns:a16="http://schemas.microsoft.com/office/drawing/2014/main" id="{D32C7B8F-41B3-4829-B061-1A0DEA61215C}"/>
                </a:ext>
              </a:extLst>
            </p:cNvPr>
            <p:cNvSpPr>
              <a:spLocks/>
            </p:cNvSpPr>
            <p:nvPr/>
          </p:nvSpPr>
          <p:spPr bwMode="auto">
            <a:xfrm>
              <a:off x="12923838" y="1550988"/>
              <a:ext cx="4121150" cy="4119563"/>
            </a:xfrm>
            <a:custGeom>
              <a:avLst/>
              <a:gdLst>
                <a:gd name="T0" fmla="*/ 1096 w 1096"/>
                <a:gd name="T1" fmla="*/ 548 h 1096"/>
                <a:gd name="T2" fmla="*/ 646 w 1096"/>
                <a:gd name="T3" fmla="*/ 1087 h 1096"/>
                <a:gd name="T4" fmla="*/ 548 w 1096"/>
                <a:gd name="T5" fmla="*/ 1096 h 1096"/>
                <a:gd name="T6" fmla="*/ 0 w 1096"/>
                <a:gd name="T7" fmla="*/ 548 h 1096"/>
                <a:gd name="T8" fmla="*/ 548 w 1096"/>
                <a:gd name="T9" fmla="*/ 0 h 1096"/>
                <a:gd name="T10" fmla="*/ 1096 w 1096"/>
                <a:gd name="T11" fmla="*/ 548 h 1096"/>
              </a:gdLst>
              <a:ahLst/>
              <a:cxnLst>
                <a:cxn ang="0">
                  <a:pos x="T0" y="T1"/>
                </a:cxn>
                <a:cxn ang="0">
                  <a:pos x="T2" y="T3"/>
                </a:cxn>
                <a:cxn ang="0">
                  <a:pos x="T4" y="T5"/>
                </a:cxn>
                <a:cxn ang="0">
                  <a:pos x="T6" y="T7"/>
                </a:cxn>
                <a:cxn ang="0">
                  <a:pos x="T8" y="T9"/>
                </a:cxn>
                <a:cxn ang="0">
                  <a:pos x="T10" y="T11"/>
                </a:cxn>
              </a:cxnLst>
              <a:rect l="0" t="0" r="r" b="b"/>
              <a:pathLst>
                <a:path w="1096" h="1096">
                  <a:moveTo>
                    <a:pt x="1096" y="548"/>
                  </a:moveTo>
                  <a:cubicBezTo>
                    <a:pt x="1096" y="817"/>
                    <a:pt x="902" y="1041"/>
                    <a:pt x="646" y="1087"/>
                  </a:cubicBezTo>
                  <a:cubicBezTo>
                    <a:pt x="614" y="1093"/>
                    <a:pt x="581" y="1096"/>
                    <a:pt x="548" y="1096"/>
                  </a:cubicBezTo>
                  <a:cubicBezTo>
                    <a:pt x="246" y="1096"/>
                    <a:pt x="0" y="850"/>
                    <a:pt x="0" y="548"/>
                  </a:cubicBezTo>
                  <a:cubicBezTo>
                    <a:pt x="0" y="245"/>
                    <a:pt x="246" y="0"/>
                    <a:pt x="548" y="0"/>
                  </a:cubicBezTo>
                  <a:cubicBezTo>
                    <a:pt x="851" y="0"/>
                    <a:pt x="1096" y="245"/>
                    <a:pt x="1096" y="548"/>
                  </a:cubicBezTo>
                  <a:close/>
                </a:path>
              </a:pathLst>
            </a:custGeom>
            <a:solidFill>
              <a:srgbClr val="C6C6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02" name="Freeform 140">
              <a:extLst>
                <a:ext uri="{FF2B5EF4-FFF2-40B4-BE49-F238E27FC236}">
                  <a16:creationId xmlns:a16="http://schemas.microsoft.com/office/drawing/2014/main" id="{29213E7A-F28C-4BA9-941A-0CFD416D2C80}"/>
                </a:ext>
              </a:extLst>
            </p:cNvPr>
            <p:cNvSpPr>
              <a:spLocks/>
            </p:cNvSpPr>
            <p:nvPr/>
          </p:nvSpPr>
          <p:spPr bwMode="auto">
            <a:xfrm>
              <a:off x="14439900" y="2058988"/>
              <a:ext cx="1093788" cy="1233488"/>
            </a:xfrm>
            <a:custGeom>
              <a:avLst/>
              <a:gdLst>
                <a:gd name="T0" fmla="*/ 229 w 689"/>
                <a:gd name="T1" fmla="*/ 777 h 777"/>
                <a:gd name="T2" fmla="*/ 229 w 689"/>
                <a:gd name="T3" fmla="*/ 346 h 777"/>
                <a:gd name="T4" fmla="*/ 0 w 689"/>
                <a:gd name="T5" fmla="*/ 346 h 777"/>
                <a:gd name="T6" fmla="*/ 343 w 689"/>
                <a:gd name="T7" fmla="*/ 0 h 777"/>
                <a:gd name="T8" fmla="*/ 689 w 689"/>
                <a:gd name="T9" fmla="*/ 346 h 777"/>
                <a:gd name="T10" fmla="*/ 459 w 689"/>
                <a:gd name="T11" fmla="*/ 346 h 777"/>
                <a:gd name="T12" fmla="*/ 459 w 689"/>
                <a:gd name="T13" fmla="*/ 777 h 777"/>
                <a:gd name="T14" fmla="*/ 229 w 689"/>
                <a:gd name="T15" fmla="*/ 777 h 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9" h="777">
                  <a:moveTo>
                    <a:pt x="229" y="777"/>
                  </a:moveTo>
                  <a:lnTo>
                    <a:pt x="229" y="346"/>
                  </a:lnTo>
                  <a:lnTo>
                    <a:pt x="0" y="346"/>
                  </a:lnTo>
                  <a:lnTo>
                    <a:pt x="343" y="0"/>
                  </a:lnTo>
                  <a:lnTo>
                    <a:pt x="689" y="346"/>
                  </a:lnTo>
                  <a:lnTo>
                    <a:pt x="459" y="346"/>
                  </a:lnTo>
                  <a:lnTo>
                    <a:pt x="459" y="777"/>
                  </a:lnTo>
                  <a:lnTo>
                    <a:pt x="229" y="777"/>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03" name="Freeform 141">
              <a:extLst>
                <a:ext uri="{FF2B5EF4-FFF2-40B4-BE49-F238E27FC236}">
                  <a16:creationId xmlns:a16="http://schemas.microsoft.com/office/drawing/2014/main" id="{181F0F1E-8691-41B2-9950-A607655937EE}"/>
                </a:ext>
              </a:extLst>
            </p:cNvPr>
            <p:cNvSpPr>
              <a:spLocks/>
            </p:cNvSpPr>
            <p:nvPr/>
          </p:nvSpPr>
          <p:spPr bwMode="auto">
            <a:xfrm>
              <a:off x="14439900" y="3927475"/>
              <a:ext cx="1093788" cy="1231900"/>
            </a:xfrm>
            <a:custGeom>
              <a:avLst/>
              <a:gdLst>
                <a:gd name="T0" fmla="*/ 0 w 689"/>
                <a:gd name="T1" fmla="*/ 433 h 776"/>
                <a:gd name="T2" fmla="*/ 229 w 689"/>
                <a:gd name="T3" fmla="*/ 433 h 776"/>
                <a:gd name="T4" fmla="*/ 229 w 689"/>
                <a:gd name="T5" fmla="*/ 0 h 776"/>
                <a:gd name="T6" fmla="*/ 459 w 689"/>
                <a:gd name="T7" fmla="*/ 0 h 776"/>
                <a:gd name="T8" fmla="*/ 459 w 689"/>
                <a:gd name="T9" fmla="*/ 433 h 776"/>
                <a:gd name="T10" fmla="*/ 689 w 689"/>
                <a:gd name="T11" fmla="*/ 433 h 776"/>
                <a:gd name="T12" fmla="*/ 343 w 689"/>
                <a:gd name="T13" fmla="*/ 776 h 776"/>
                <a:gd name="T14" fmla="*/ 0 w 689"/>
                <a:gd name="T15" fmla="*/ 433 h 7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9" h="776">
                  <a:moveTo>
                    <a:pt x="0" y="433"/>
                  </a:moveTo>
                  <a:lnTo>
                    <a:pt x="229" y="433"/>
                  </a:lnTo>
                  <a:lnTo>
                    <a:pt x="229" y="0"/>
                  </a:lnTo>
                  <a:lnTo>
                    <a:pt x="459" y="0"/>
                  </a:lnTo>
                  <a:lnTo>
                    <a:pt x="459" y="433"/>
                  </a:lnTo>
                  <a:lnTo>
                    <a:pt x="689" y="433"/>
                  </a:lnTo>
                  <a:lnTo>
                    <a:pt x="343" y="776"/>
                  </a:lnTo>
                  <a:lnTo>
                    <a:pt x="0" y="433"/>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04" name="Freeform 142">
              <a:extLst>
                <a:ext uri="{FF2B5EF4-FFF2-40B4-BE49-F238E27FC236}">
                  <a16:creationId xmlns:a16="http://schemas.microsoft.com/office/drawing/2014/main" id="{E7A26F46-6362-4603-9179-70592712D921}"/>
                </a:ext>
              </a:extLst>
            </p:cNvPr>
            <p:cNvSpPr>
              <a:spLocks/>
            </p:cNvSpPr>
            <p:nvPr/>
          </p:nvSpPr>
          <p:spPr bwMode="auto">
            <a:xfrm>
              <a:off x="13465175" y="3062288"/>
              <a:ext cx="1233488" cy="1093788"/>
            </a:xfrm>
            <a:custGeom>
              <a:avLst/>
              <a:gdLst>
                <a:gd name="T0" fmla="*/ 434 w 777"/>
                <a:gd name="T1" fmla="*/ 459 h 689"/>
                <a:gd name="T2" fmla="*/ 0 w 777"/>
                <a:gd name="T3" fmla="*/ 459 h 689"/>
                <a:gd name="T4" fmla="*/ 0 w 777"/>
                <a:gd name="T5" fmla="*/ 230 h 689"/>
                <a:gd name="T6" fmla="*/ 434 w 777"/>
                <a:gd name="T7" fmla="*/ 230 h 689"/>
                <a:gd name="T8" fmla="*/ 434 w 777"/>
                <a:gd name="T9" fmla="*/ 0 h 689"/>
                <a:gd name="T10" fmla="*/ 777 w 777"/>
                <a:gd name="T11" fmla="*/ 346 h 689"/>
                <a:gd name="T12" fmla="*/ 434 w 777"/>
                <a:gd name="T13" fmla="*/ 689 h 689"/>
                <a:gd name="T14" fmla="*/ 434 w 777"/>
                <a:gd name="T15" fmla="*/ 459 h 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7" h="689">
                  <a:moveTo>
                    <a:pt x="434" y="459"/>
                  </a:moveTo>
                  <a:lnTo>
                    <a:pt x="0" y="459"/>
                  </a:lnTo>
                  <a:lnTo>
                    <a:pt x="0" y="230"/>
                  </a:lnTo>
                  <a:lnTo>
                    <a:pt x="434" y="230"/>
                  </a:lnTo>
                  <a:lnTo>
                    <a:pt x="434" y="0"/>
                  </a:lnTo>
                  <a:lnTo>
                    <a:pt x="777" y="346"/>
                  </a:lnTo>
                  <a:lnTo>
                    <a:pt x="434" y="689"/>
                  </a:lnTo>
                  <a:lnTo>
                    <a:pt x="434" y="459"/>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05" name="Freeform 143">
              <a:extLst>
                <a:ext uri="{FF2B5EF4-FFF2-40B4-BE49-F238E27FC236}">
                  <a16:creationId xmlns:a16="http://schemas.microsoft.com/office/drawing/2014/main" id="{AED56374-A420-4A45-8CEE-0B375D9AB999}"/>
                </a:ext>
              </a:extLst>
            </p:cNvPr>
            <p:cNvSpPr>
              <a:spLocks/>
            </p:cNvSpPr>
            <p:nvPr/>
          </p:nvSpPr>
          <p:spPr bwMode="auto">
            <a:xfrm>
              <a:off x="15270163" y="3062288"/>
              <a:ext cx="1236663" cy="1093788"/>
            </a:xfrm>
            <a:custGeom>
              <a:avLst/>
              <a:gdLst>
                <a:gd name="T0" fmla="*/ 0 w 779"/>
                <a:gd name="T1" fmla="*/ 346 h 689"/>
                <a:gd name="T2" fmla="*/ 346 w 779"/>
                <a:gd name="T3" fmla="*/ 0 h 689"/>
                <a:gd name="T4" fmla="*/ 346 w 779"/>
                <a:gd name="T5" fmla="*/ 230 h 689"/>
                <a:gd name="T6" fmla="*/ 779 w 779"/>
                <a:gd name="T7" fmla="*/ 230 h 689"/>
                <a:gd name="T8" fmla="*/ 779 w 779"/>
                <a:gd name="T9" fmla="*/ 459 h 689"/>
                <a:gd name="T10" fmla="*/ 346 w 779"/>
                <a:gd name="T11" fmla="*/ 459 h 689"/>
                <a:gd name="T12" fmla="*/ 346 w 779"/>
                <a:gd name="T13" fmla="*/ 689 h 689"/>
                <a:gd name="T14" fmla="*/ 0 w 779"/>
                <a:gd name="T15" fmla="*/ 346 h 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9" h="689">
                  <a:moveTo>
                    <a:pt x="0" y="346"/>
                  </a:moveTo>
                  <a:lnTo>
                    <a:pt x="346" y="0"/>
                  </a:lnTo>
                  <a:lnTo>
                    <a:pt x="346" y="230"/>
                  </a:lnTo>
                  <a:lnTo>
                    <a:pt x="779" y="230"/>
                  </a:lnTo>
                  <a:lnTo>
                    <a:pt x="779" y="459"/>
                  </a:lnTo>
                  <a:lnTo>
                    <a:pt x="346" y="459"/>
                  </a:lnTo>
                  <a:lnTo>
                    <a:pt x="346" y="689"/>
                  </a:lnTo>
                  <a:lnTo>
                    <a:pt x="0" y="346"/>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106" name="TextBox 105">
            <a:extLst>
              <a:ext uri="{FF2B5EF4-FFF2-40B4-BE49-F238E27FC236}">
                <a16:creationId xmlns:a16="http://schemas.microsoft.com/office/drawing/2014/main" id="{850A66A2-31FC-4B4D-BBE9-6BCE02CF2EFA}"/>
              </a:ext>
            </a:extLst>
          </p:cNvPr>
          <p:cNvSpPr txBox="1"/>
          <p:nvPr/>
        </p:nvSpPr>
        <p:spPr>
          <a:xfrm flipH="1">
            <a:off x="4573532" y="2486381"/>
            <a:ext cx="680535" cy="177543"/>
          </a:xfrm>
          <a:prstGeom prst="rect">
            <a:avLst/>
          </a:prstGeom>
          <a:noFill/>
        </p:spPr>
        <p:txBody>
          <a:bodyPr wrap="none" lIns="0" tIns="0" rIns="0" bIns="0" rtlCol="0">
            <a:noAutofit/>
          </a:bodyPr>
          <a:lstStyle/>
          <a:p>
            <a:pPr>
              <a:lnSpc>
                <a:spcPct val="90000"/>
              </a:lnSpc>
            </a:pPr>
            <a:r>
              <a:rPr lang="en-US" sz="825" b="1"/>
              <a:t>Customer</a:t>
            </a:r>
          </a:p>
          <a:p>
            <a:pPr>
              <a:lnSpc>
                <a:spcPct val="90000"/>
              </a:lnSpc>
            </a:pPr>
            <a:r>
              <a:rPr lang="en-US" sz="825" b="1"/>
              <a:t>Network</a:t>
            </a:r>
          </a:p>
        </p:txBody>
      </p:sp>
      <p:sp>
        <p:nvSpPr>
          <p:cNvPr id="107" name="TextBox 106">
            <a:extLst>
              <a:ext uri="{FF2B5EF4-FFF2-40B4-BE49-F238E27FC236}">
                <a16:creationId xmlns:a16="http://schemas.microsoft.com/office/drawing/2014/main" id="{D7CF0A40-D114-4E89-A00E-2B3D55718BB0}"/>
              </a:ext>
            </a:extLst>
          </p:cNvPr>
          <p:cNvSpPr txBox="1"/>
          <p:nvPr/>
        </p:nvSpPr>
        <p:spPr>
          <a:xfrm flipH="1">
            <a:off x="6804578" y="2486381"/>
            <a:ext cx="680535" cy="177543"/>
          </a:xfrm>
          <a:prstGeom prst="rect">
            <a:avLst/>
          </a:prstGeom>
          <a:noFill/>
        </p:spPr>
        <p:txBody>
          <a:bodyPr wrap="none" lIns="0" tIns="0" rIns="0" bIns="0" rtlCol="0">
            <a:noAutofit/>
          </a:bodyPr>
          <a:lstStyle/>
          <a:p>
            <a:pPr>
              <a:lnSpc>
                <a:spcPct val="90000"/>
              </a:lnSpc>
            </a:pPr>
            <a:r>
              <a:rPr lang="en-US" sz="825" b="1"/>
              <a:t>AWS Backbone</a:t>
            </a:r>
          </a:p>
          <a:p>
            <a:pPr>
              <a:lnSpc>
                <a:spcPct val="90000"/>
              </a:lnSpc>
            </a:pPr>
            <a:r>
              <a:rPr lang="en-US" sz="825" b="1"/>
              <a:t>Network</a:t>
            </a:r>
          </a:p>
        </p:txBody>
      </p:sp>
      <p:grpSp>
        <p:nvGrpSpPr>
          <p:cNvPr id="108" name="Group 107">
            <a:extLst>
              <a:ext uri="{FF2B5EF4-FFF2-40B4-BE49-F238E27FC236}">
                <a16:creationId xmlns:a16="http://schemas.microsoft.com/office/drawing/2014/main" id="{1AFC04A5-F9E0-4EA6-BD2B-70E3D6A373C9}"/>
              </a:ext>
            </a:extLst>
          </p:cNvPr>
          <p:cNvGrpSpPr/>
          <p:nvPr/>
        </p:nvGrpSpPr>
        <p:grpSpPr>
          <a:xfrm>
            <a:off x="1499172" y="2292182"/>
            <a:ext cx="538129" cy="432313"/>
            <a:chOff x="3960813" y="4640263"/>
            <a:chExt cx="5308600" cy="3151188"/>
          </a:xfrm>
        </p:grpSpPr>
        <p:sp>
          <p:nvSpPr>
            <p:cNvPr id="109" name="Freeform 23">
              <a:extLst>
                <a:ext uri="{FF2B5EF4-FFF2-40B4-BE49-F238E27FC236}">
                  <a16:creationId xmlns:a16="http://schemas.microsoft.com/office/drawing/2014/main" id="{67638F4B-E823-441C-B5DC-358AC07B25B5}"/>
                </a:ext>
              </a:extLst>
            </p:cNvPr>
            <p:cNvSpPr>
              <a:spLocks/>
            </p:cNvSpPr>
            <p:nvPr/>
          </p:nvSpPr>
          <p:spPr bwMode="auto">
            <a:xfrm>
              <a:off x="3960813" y="4640263"/>
              <a:ext cx="5308600" cy="3151188"/>
            </a:xfrm>
            <a:custGeom>
              <a:avLst/>
              <a:gdLst>
                <a:gd name="T0" fmla="*/ 553 w 3344"/>
                <a:gd name="T1" fmla="*/ 201 h 1985"/>
                <a:gd name="T2" fmla="*/ 553 w 3344"/>
                <a:gd name="T3" fmla="*/ 717 h 1985"/>
                <a:gd name="T4" fmla="*/ 553 w 3344"/>
                <a:gd name="T5" fmla="*/ 730 h 1985"/>
                <a:gd name="T6" fmla="*/ 553 w 3344"/>
                <a:gd name="T7" fmla="*/ 776 h 1985"/>
                <a:gd name="T8" fmla="*/ 553 w 3344"/>
                <a:gd name="T9" fmla="*/ 1217 h 1985"/>
                <a:gd name="T10" fmla="*/ 553 w 3344"/>
                <a:gd name="T11" fmla="*/ 1434 h 1985"/>
                <a:gd name="T12" fmla="*/ 494 w 3344"/>
                <a:gd name="T13" fmla="*/ 1434 h 1985"/>
                <a:gd name="T14" fmla="*/ 0 w 3344"/>
                <a:gd name="T15" fmla="*/ 1929 h 1985"/>
                <a:gd name="T16" fmla="*/ 0 w 3344"/>
                <a:gd name="T17" fmla="*/ 1985 h 1985"/>
                <a:gd name="T18" fmla="*/ 2850 w 3344"/>
                <a:gd name="T19" fmla="*/ 1985 h 1985"/>
                <a:gd name="T20" fmla="*/ 3344 w 3344"/>
                <a:gd name="T21" fmla="*/ 1493 h 1985"/>
                <a:gd name="T22" fmla="*/ 3344 w 3344"/>
                <a:gd name="T23" fmla="*/ 1434 h 1985"/>
                <a:gd name="T24" fmla="*/ 2874 w 3344"/>
                <a:gd name="T25" fmla="*/ 1434 h 1985"/>
                <a:gd name="T26" fmla="*/ 2874 w 3344"/>
                <a:gd name="T27" fmla="*/ 0 h 1985"/>
                <a:gd name="T28" fmla="*/ 750 w 3344"/>
                <a:gd name="T29" fmla="*/ 0 h 1985"/>
                <a:gd name="T30" fmla="*/ 553 w 3344"/>
                <a:gd name="T31" fmla="*/ 201 h 1985"/>
                <a:gd name="T32" fmla="*/ 553 w 3344"/>
                <a:gd name="T33" fmla="*/ 201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44" h="1985">
                  <a:moveTo>
                    <a:pt x="553" y="201"/>
                  </a:moveTo>
                  <a:lnTo>
                    <a:pt x="553" y="717"/>
                  </a:lnTo>
                  <a:lnTo>
                    <a:pt x="553" y="730"/>
                  </a:lnTo>
                  <a:lnTo>
                    <a:pt x="553" y="776"/>
                  </a:lnTo>
                  <a:lnTo>
                    <a:pt x="553" y="1217"/>
                  </a:lnTo>
                  <a:lnTo>
                    <a:pt x="553" y="1434"/>
                  </a:lnTo>
                  <a:lnTo>
                    <a:pt x="494" y="1434"/>
                  </a:lnTo>
                  <a:lnTo>
                    <a:pt x="0" y="1929"/>
                  </a:lnTo>
                  <a:lnTo>
                    <a:pt x="0" y="1985"/>
                  </a:lnTo>
                  <a:lnTo>
                    <a:pt x="2850" y="1985"/>
                  </a:lnTo>
                  <a:lnTo>
                    <a:pt x="3344" y="1493"/>
                  </a:lnTo>
                  <a:lnTo>
                    <a:pt x="3344" y="1434"/>
                  </a:lnTo>
                  <a:lnTo>
                    <a:pt x="2874" y="1434"/>
                  </a:lnTo>
                  <a:lnTo>
                    <a:pt x="2874" y="0"/>
                  </a:lnTo>
                  <a:lnTo>
                    <a:pt x="750" y="0"/>
                  </a:lnTo>
                  <a:lnTo>
                    <a:pt x="553" y="201"/>
                  </a:lnTo>
                  <a:lnTo>
                    <a:pt x="553" y="20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10" name="Freeform 24">
              <a:extLst>
                <a:ext uri="{FF2B5EF4-FFF2-40B4-BE49-F238E27FC236}">
                  <a16:creationId xmlns:a16="http://schemas.microsoft.com/office/drawing/2014/main" id="{878AE230-E8BC-4F9A-BAB4-B34B304305D5}"/>
                </a:ext>
              </a:extLst>
            </p:cNvPr>
            <p:cNvSpPr>
              <a:spLocks/>
            </p:cNvSpPr>
            <p:nvPr/>
          </p:nvSpPr>
          <p:spPr bwMode="auto">
            <a:xfrm>
              <a:off x="3960813" y="6916738"/>
              <a:ext cx="5308600" cy="785813"/>
            </a:xfrm>
            <a:custGeom>
              <a:avLst/>
              <a:gdLst>
                <a:gd name="T0" fmla="*/ 3344 w 3344"/>
                <a:gd name="T1" fmla="*/ 0 h 495"/>
                <a:gd name="T2" fmla="*/ 494 w 3344"/>
                <a:gd name="T3" fmla="*/ 0 h 495"/>
                <a:gd name="T4" fmla="*/ 0 w 3344"/>
                <a:gd name="T5" fmla="*/ 495 h 495"/>
                <a:gd name="T6" fmla="*/ 2850 w 3344"/>
                <a:gd name="T7" fmla="*/ 495 h 495"/>
                <a:gd name="T8" fmla="*/ 3344 w 3344"/>
                <a:gd name="T9" fmla="*/ 0 h 495"/>
              </a:gdLst>
              <a:ahLst/>
              <a:cxnLst>
                <a:cxn ang="0">
                  <a:pos x="T0" y="T1"/>
                </a:cxn>
                <a:cxn ang="0">
                  <a:pos x="T2" y="T3"/>
                </a:cxn>
                <a:cxn ang="0">
                  <a:pos x="T4" y="T5"/>
                </a:cxn>
                <a:cxn ang="0">
                  <a:pos x="T6" y="T7"/>
                </a:cxn>
                <a:cxn ang="0">
                  <a:pos x="T8" y="T9"/>
                </a:cxn>
              </a:cxnLst>
              <a:rect l="0" t="0" r="r" b="b"/>
              <a:pathLst>
                <a:path w="3344" h="495">
                  <a:moveTo>
                    <a:pt x="3344" y="0"/>
                  </a:moveTo>
                  <a:lnTo>
                    <a:pt x="494" y="0"/>
                  </a:lnTo>
                  <a:lnTo>
                    <a:pt x="0" y="495"/>
                  </a:lnTo>
                  <a:lnTo>
                    <a:pt x="2850" y="495"/>
                  </a:lnTo>
                  <a:lnTo>
                    <a:pt x="334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11" name="Rectangle 25">
              <a:extLst>
                <a:ext uri="{FF2B5EF4-FFF2-40B4-BE49-F238E27FC236}">
                  <a16:creationId xmlns:a16="http://schemas.microsoft.com/office/drawing/2014/main" id="{B45FE9A4-59F4-4D6E-B4EE-C59C8DB4E5A1}"/>
                </a:ext>
              </a:extLst>
            </p:cNvPr>
            <p:cNvSpPr>
              <a:spLocks noChangeArrowheads="1"/>
            </p:cNvSpPr>
            <p:nvPr/>
          </p:nvSpPr>
          <p:spPr bwMode="auto">
            <a:xfrm>
              <a:off x="3960813" y="7702550"/>
              <a:ext cx="4524375" cy="88900"/>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12" name="Freeform 26">
              <a:extLst>
                <a:ext uri="{FF2B5EF4-FFF2-40B4-BE49-F238E27FC236}">
                  <a16:creationId xmlns:a16="http://schemas.microsoft.com/office/drawing/2014/main" id="{090B7F6D-A18D-4B3A-BC11-FBC4962EA500}"/>
                </a:ext>
              </a:extLst>
            </p:cNvPr>
            <p:cNvSpPr>
              <a:spLocks/>
            </p:cNvSpPr>
            <p:nvPr/>
          </p:nvSpPr>
          <p:spPr bwMode="auto">
            <a:xfrm>
              <a:off x="8485188" y="6916738"/>
              <a:ext cx="784225" cy="874713"/>
            </a:xfrm>
            <a:custGeom>
              <a:avLst/>
              <a:gdLst>
                <a:gd name="T0" fmla="*/ 0 w 494"/>
                <a:gd name="T1" fmla="*/ 551 h 551"/>
                <a:gd name="T2" fmla="*/ 494 w 494"/>
                <a:gd name="T3" fmla="*/ 59 h 551"/>
                <a:gd name="T4" fmla="*/ 494 w 494"/>
                <a:gd name="T5" fmla="*/ 0 h 551"/>
                <a:gd name="T6" fmla="*/ 0 w 494"/>
                <a:gd name="T7" fmla="*/ 495 h 551"/>
                <a:gd name="T8" fmla="*/ 0 w 494"/>
                <a:gd name="T9" fmla="*/ 551 h 551"/>
              </a:gdLst>
              <a:ahLst/>
              <a:cxnLst>
                <a:cxn ang="0">
                  <a:pos x="T0" y="T1"/>
                </a:cxn>
                <a:cxn ang="0">
                  <a:pos x="T2" y="T3"/>
                </a:cxn>
                <a:cxn ang="0">
                  <a:pos x="T4" y="T5"/>
                </a:cxn>
                <a:cxn ang="0">
                  <a:pos x="T6" y="T7"/>
                </a:cxn>
                <a:cxn ang="0">
                  <a:pos x="T8" y="T9"/>
                </a:cxn>
              </a:cxnLst>
              <a:rect l="0" t="0" r="r" b="b"/>
              <a:pathLst>
                <a:path w="494" h="551">
                  <a:moveTo>
                    <a:pt x="0" y="551"/>
                  </a:moveTo>
                  <a:lnTo>
                    <a:pt x="494" y="59"/>
                  </a:lnTo>
                  <a:lnTo>
                    <a:pt x="494" y="0"/>
                  </a:lnTo>
                  <a:lnTo>
                    <a:pt x="0" y="495"/>
                  </a:lnTo>
                  <a:lnTo>
                    <a:pt x="0" y="55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13" name="Rectangle 27">
              <a:extLst>
                <a:ext uri="{FF2B5EF4-FFF2-40B4-BE49-F238E27FC236}">
                  <a16:creationId xmlns:a16="http://schemas.microsoft.com/office/drawing/2014/main" id="{08D4A5A6-03EE-4AC1-BEC4-0A878CE4D05C}"/>
                </a:ext>
              </a:extLst>
            </p:cNvPr>
            <p:cNvSpPr>
              <a:spLocks noChangeArrowheads="1"/>
            </p:cNvSpPr>
            <p:nvPr/>
          </p:nvSpPr>
          <p:spPr bwMode="auto">
            <a:xfrm>
              <a:off x="4838700" y="5778500"/>
              <a:ext cx="3370263" cy="1733550"/>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14" name="Freeform 28">
              <a:extLst>
                <a:ext uri="{FF2B5EF4-FFF2-40B4-BE49-F238E27FC236}">
                  <a16:creationId xmlns:a16="http://schemas.microsoft.com/office/drawing/2014/main" id="{037D4399-60DC-4FE9-85AA-F64596AFD2EE}"/>
                </a:ext>
              </a:extLst>
            </p:cNvPr>
            <p:cNvSpPr>
              <a:spLocks/>
            </p:cNvSpPr>
            <p:nvPr/>
          </p:nvSpPr>
          <p:spPr bwMode="auto">
            <a:xfrm>
              <a:off x="8208963" y="4640263"/>
              <a:ext cx="314325" cy="2871788"/>
            </a:xfrm>
            <a:custGeom>
              <a:avLst/>
              <a:gdLst>
                <a:gd name="T0" fmla="*/ 0 w 198"/>
                <a:gd name="T1" fmla="*/ 1809 h 1809"/>
                <a:gd name="T2" fmla="*/ 198 w 198"/>
                <a:gd name="T3" fmla="*/ 1603 h 1809"/>
                <a:gd name="T4" fmla="*/ 198 w 198"/>
                <a:gd name="T5" fmla="*/ 0 h 1809"/>
                <a:gd name="T6" fmla="*/ 0 w 198"/>
                <a:gd name="T7" fmla="*/ 201 h 1809"/>
                <a:gd name="T8" fmla="*/ 0 w 198"/>
                <a:gd name="T9" fmla="*/ 1809 h 1809"/>
              </a:gdLst>
              <a:ahLst/>
              <a:cxnLst>
                <a:cxn ang="0">
                  <a:pos x="T0" y="T1"/>
                </a:cxn>
                <a:cxn ang="0">
                  <a:pos x="T2" y="T3"/>
                </a:cxn>
                <a:cxn ang="0">
                  <a:pos x="T4" y="T5"/>
                </a:cxn>
                <a:cxn ang="0">
                  <a:pos x="T6" y="T7"/>
                </a:cxn>
                <a:cxn ang="0">
                  <a:pos x="T8" y="T9"/>
                </a:cxn>
              </a:cxnLst>
              <a:rect l="0" t="0" r="r" b="b"/>
              <a:pathLst>
                <a:path w="198" h="1809">
                  <a:moveTo>
                    <a:pt x="0" y="1809"/>
                  </a:moveTo>
                  <a:lnTo>
                    <a:pt x="198" y="1603"/>
                  </a:lnTo>
                  <a:lnTo>
                    <a:pt x="198" y="0"/>
                  </a:lnTo>
                  <a:lnTo>
                    <a:pt x="0" y="201"/>
                  </a:lnTo>
                  <a:lnTo>
                    <a:pt x="0" y="1809"/>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15" name="Freeform 29">
              <a:extLst>
                <a:ext uri="{FF2B5EF4-FFF2-40B4-BE49-F238E27FC236}">
                  <a16:creationId xmlns:a16="http://schemas.microsoft.com/office/drawing/2014/main" id="{EEB709E7-B556-45CB-B700-8683CBCA8D72}"/>
                </a:ext>
              </a:extLst>
            </p:cNvPr>
            <p:cNvSpPr>
              <a:spLocks noEditPoints="1"/>
            </p:cNvSpPr>
            <p:nvPr/>
          </p:nvSpPr>
          <p:spPr bwMode="auto">
            <a:xfrm>
              <a:off x="5729288" y="6092825"/>
              <a:ext cx="452438" cy="479425"/>
            </a:xfrm>
            <a:custGeom>
              <a:avLst/>
              <a:gdLst>
                <a:gd name="T0" fmla="*/ 285 w 285"/>
                <a:gd name="T1" fmla="*/ 0 h 302"/>
                <a:gd name="T2" fmla="*/ 189 w 285"/>
                <a:gd name="T3" fmla="*/ 104 h 302"/>
                <a:gd name="T4" fmla="*/ 285 w 285"/>
                <a:gd name="T5" fmla="*/ 104 h 302"/>
                <a:gd name="T6" fmla="*/ 285 w 285"/>
                <a:gd name="T7" fmla="*/ 0 h 302"/>
                <a:gd name="T8" fmla="*/ 285 w 285"/>
                <a:gd name="T9" fmla="*/ 302 h 302"/>
                <a:gd name="T10" fmla="*/ 0 w 285"/>
                <a:gd name="T11" fmla="*/ 302 h 302"/>
                <a:gd name="T12" fmla="*/ 285 w 285"/>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85" h="302">
                  <a:moveTo>
                    <a:pt x="285" y="0"/>
                  </a:moveTo>
                  <a:lnTo>
                    <a:pt x="189" y="104"/>
                  </a:lnTo>
                  <a:lnTo>
                    <a:pt x="285" y="104"/>
                  </a:lnTo>
                  <a:lnTo>
                    <a:pt x="285" y="0"/>
                  </a:lnTo>
                  <a:close/>
                  <a:moveTo>
                    <a:pt x="285" y="302"/>
                  </a:moveTo>
                  <a:lnTo>
                    <a:pt x="0" y="302"/>
                  </a:lnTo>
                  <a:lnTo>
                    <a:pt x="285" y="302"/>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16" name="Freeform 30">
              <a:extLst>
                <a:ext uri="{FF2B5EF4-FFF2-40B4-BE49-F238E27FC236}">
                  <a16:creationId xmlns:a16="http://schemas.microsoft.com/office/drawing/2014/main" id="{5F2D04E6-9FD6-4CDA-A970-652661EB501E}"/>
                </a:ext>
              </a:extLst>
            </p:cNvPr>
            <p:cNvSpPr>
              <a:spLocks/>
            </p:cNvSpPr>
            <p:nvPr/>
          </p:nvSpPr>
          <p:spPr bwMode="auto">
            <a:xfrm>
              <a:off x="5729288" y="6257925"/>
              <a:ext cx="452438" cy="314325"/>
            </a:xfrm>
            <a:custGeom>
              <a:avLst/>
              <a:gdLst>
                <a:gd name="T0" fmla="*/ 285 w 285"/>
                <a:gd name="T1" fmla="*/ 0 h 198"/>
                <a:gd name="T2" fmla="*/ 189 w 285"/>
                <a:gd name="T3" fmla="*/ 0 h 198"/>
                <a:gd name="T4" fmla="*/ 0 w 285"/>
                <a:gd name="T5" fmla="*/ 198 h 198"/>
                <a:gd name="T6" fmla="*/ 285 w 285"/>
                <a:gd name="T7" fmla="*/ 198 h 198"/>
                <a:gd name="T8" fmla="*/ 285 w 285"/>
                <a:gd name="T9" fmla="*/ 0 h 198"/>
              </a:gdLst>
              <a:ahLst/>
              <a:cxnLst>
                <a:cxn ang="0">
                  <a:pos x="T0" y="T1"/>
                </a:cxn>
                <a:cxn ang="0">
                  <a:pos x="T2" y="T3"/>
                </a:cxn>
                <a:cxn ang="0">
                  <a:pos x="T4" y="T5"/>
                </a:cxn>
                <a:cxn ang="0">
                  <a:pos x="T6" y="T7"/>
                </a:cxn>
                <a:cxn ang="0">
                  <a:pos x="T8" y="T9"/>
                </a:cxn>
              </a:cxnLst>
              <a:rect l="0" t="0" r="r" b="b"/>
              <a:pathLst>
                <a:path w="285" h="198">
                  <a:moveTo>
                    <a:pt x="285" y="0"/>
                  </a:moveTo>
                  <a:lnTo>
                    <a:pt x="189" y="0"/>
                  </a:lnTo>
                  <a:lnTo>
                    <a:pt x="0" y="198"/>
                  </a:lnTo>
                  <a:lnTo>
                    <a:pt x="285" y="198"/>
                  </a:lnTo>
                  <a:lnTo>
                    <a:pt x="285" y="0"/>
                  </a:lnTo>
                  <a:close/>
                </a:path>
              </a:pathLst>
            </a:custGeom>
            <a:solidFill>
              <a:srgbClr val="4D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17" name="Freeform 31">
              <a:extLst>
                <a:ext uri="{FF2B5EF4-FFF2-40B4-BE49-F238E27FC236}">
                  <a16:creationId xmlns:a16="http://schemas.microsoft.com/office/drawing/2014/main" id="{AC1E205B-C2B6-412D-9403-F41AC40AD27B}"/>
                </a:ext>
              </a:extLst>
            </p:cNvPr>
            <p:cNvSpPr>
              <a:spLocks noEditPoints="1"/>
            </p:cNvSpPr>
            <p:nvPr/>
          </p:nvSpPr>
          <p:spPr bwMode="auto">
            <a:xfrm>
              <a:off x="6275388" y="5872163"/>
              <a:ext cx="534988" cy="700088"/>
            </a:xfrm>
            <a:custGeom>
              <a:avLst/>
              <a:gdLst>
                <a:gd name="T0" fmla="*/ 337 w 337"/>
                <a:gd name="T1" fmla="*/ 0 h 441"/>
                <a:gd name="T2" fmla="*/ 72 w 337"/>
                <a:gd name="T3" fmla="*/ 0 h 441"/>
                <a:gd name="T4" fmla="*/ 0 w 337"/>
                <a:gd name="T5" fmla="*/ 72 h 441"/>
                <a:gd name="T6" fmla="*/ 0 w 337"/>
                <a:gd name="T7" fmla="*/ 243 h 441"/>
                <a:gd name="T8" fmla="*/ 337 w 337"/>
                <a:gd name="T9" fmla="*/ 243 h 441"/>
                <a:gd name="T10" fmla="*/ 337 w 337"/>
                <a:gd name="T11" fmla="*/ 0 h 441"/>
                <a:gd name="T12" fmla="*/ 337 w 337"/>
                <a:gd name="T13" fmla="*/ 441 h 441"/>
                <a:gd name="T14" fmla="*/ 0 w 337"/>
                <a:gd name="T15" fmla="*/ 441 h 441"/>
                <a:gd name="T16" fmla="*/ 337 w 337"/>
                <a:gd name="T17"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441">
                  <a:moveTo>
                    <a:pt x="337" y="0"/>
                  </a:moveTo>
                  <a:lnTo>
                    <a:pt x="72" y="0"/>
                  </a:lnTo>
                  <a:lnTo>
                    <a:pt x="0" y="72"/>
                  </a:lnTo>
                  <a:lnTo>
                    <a:pt x="0" y="243"/>
                  </a:lnTo>
                  <a:lnTo>
                    <a:pt x="337" y="243"/>
                  </a:lnTo>
                  <a:lnTo>
                    <a:pt x="337" y="0"/>
                  </a:lnTo>
                  <a:close/>
                  <a:moveTo>
                    <a:pt x="337" y="441"/>
                  </a:moveTo>
                  <a:lnTo>
                    <a:pt x="0" y="441"/>
                  </a:lnTo>
                  <a:lnTo>
                    <a:pt x="337" y="441"/>
                  </a:lnTo>
                  <a:close/>
                </a:path>
              </a:pathLst>
            </a:custGeom>
            <a:solidFill>
              <a:srgbClr val="0863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18" name="Rectangle 32">
              <a:extLst>
                <a:ext uri="{FF2B5EF4-FFF2-40B4-BE49-F238E27FC236}">
                  <a16:creationId xmlns:a16="http://schemas.microsoft.com/office/drawing/2014/main" id="{4590424D-4404-44B0-975F-19ACB3574E78}"/>
                </a:ext>
              </a:extLst>
            </p:cNvPr>
            <p:cNvSpPr>
              <a:spLocks noChangeArrowheads="1"/>
            </p:cNvSpPr>
            <p:nvPr/>
          </p:nvSpPr>
          <p:spPr bwMode="auto">
            <a:xfrm>
              <a:off x="6275388" y="6257925"/>
              <a:ext cx="534988" cy="314325"/>
            </a:xfrm>
            <a:prstGeom prst="rect">
              <a:avLst/>
            </a:prstGeom>
            <a:solidFill>
              <a:srgbClr val="2D71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19" name="Freeform 33">
              <a:extLst>
                <a:ext uri="{FF2B5EF4-FFF2-40B4-BE49-F238E27FC236}">
                  <a16:creationId xmlns:a16="http://schemas.microsoft.com/office/drawing/2014/main" id="{85AD56AC-D980-4048-95B2-C415A478C8C9}"/>
                </a:ext>
              </a:extLst>
            </p:cNvPr>
            <p:cNvSpPr>
              <a:spLocks noEditPoints="1"/>
            </p:cNvSpPr>
            <p:nvPr/>
          </p:nvSpPr>
          <p:spPr bwMode="auto">
            <a:xfrm>
              <a:off x="6904038" y="5872163"/>
              <a:ext cx="530225" cy="700088"/>
            </a:xfrm>
            <a:custGeom>
              <a:avLst/>
              <a:gdLst>
                <a:gd name="T0" fmla="*/ 334 w 334"/>
                <a:gd name="T1" fmla="*/ 0 h 441"/>
                <a:gd name="T2" fmla="*/ 0 w 334"/>
                <a:gd name="T3" fmla="*/ 0 h 441"/>
                <a:gd name="T4" fmla="*/ 0 w 334"/>
                <a:gd name="T5" fmla="*/ 243 h 441"/>
                <a:gd name="T6" fmla="*/ 334 w 334"/>
                <a:gd name="T7" fmla="*/ 243 h 441"/>
                <a:gd name="T8" fmla="*/ 334 w 334"/>
                <a:gd name="T9" fmla="*/ 0 h 441"/>
                <a:gd name="T10" fmla="*/ 334 w 334"/>
                <a:gd name="T11" fmla="*/ 441 h 441"/>
                <a:gd name="T12" fmla="*/ 0 w 334"/>
                <a:gd name="T13" fmla="*/ 441 h 441"/>
                <a:gd name="T14" fmla="*/ 334 w 334"/>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441">
                  <a:moveTo>
                    <a:pt x="334" y="0"/>
                  </a:moveTo>
                  <a:lnTo>
                    <a:pt x="0" y="0"/>
                  </a:lnTo>
                  <a:lnTo>
                    <a:pt x="0" y="243"/>
                  </a:lnTo>
                  <a:lnTo>
                    <a:pt x="334" y="243"/>
                  </a:lnTo>
                  <a:lnTo>
                    <a:pt x="334" y="0"/>
                  </a:lnTo>
                  <a:close/>
                  <a:moveTo>
                    <a:pt x="334" y="441"/>
                  </a:moveTo>
                  <a:lnTo>
                    <a:pt x="0" y="441"/>
                  </a:lnTo>
                  <a:lnTo>
                    <a:pt x="334" y="441"/>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20" name="Rectangle 34">
              <a:extLst>
                <a:ext uri="{FF2B5EF4-FFF2-40B4-BE49-F238E27FC236}">
                  <a16:creationId xmlns:a16="http://schemas.microsoft.com/office/drawing/2014/main" id="{D2B93425-08E2-47FD-BC0E-FD35A6F1715F}"/>
                </a:ext>
              </a:extLst>
            </p:cNvPr>
            <p:cNvSpPr>
              <a:spLocks noChangeArrowheads="1"/>
            </p:cNvSpPr>
            <p:nvPr/>
          </p:nvSpPr>
          <p:spPr bwMode="auto">
            <a:xfrm>
              <a:off x="6904038" y="6257925"/>
              <a:ext cx="530225" cy="314325"/>
            </a:xfrm>
            <a:prstGeom prst="rect">
              <a:avLst/>
            </a:prstGeom>
            <a:solidFill>
              <a:srgbClr val="4DA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21" name="Rectangle 35">
              <a:extLst>
                <a:ext uri="{FF2B5EF4-FFF2-40B4-BE49-F238E27FC236}">
                  <a16:creationId xmlns:a16="http://schemas.microsoft.com/office/drawing/2014/main" id="{DCC6F887-CCCF-464E-A84E-BC72FFEF85C3}"/>
                </a:ext>
              </a:extLst>
            </p:cNvPr>
            <p:cNvSpPr>
              <a:spLocks noChangeArrowheads="1"/>
            </p:cNvSpPr>
            <p:nvPr/>
          </p:nvSpPr>
          <p:spPr bwMode="auto">
            <a:xfrm>
              <a:off x="5554663" y="5826125"/>
              <a:ext cx="93663" cy="7588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22" name="Rectangle 36">
              <a:extLst>
                <a:ext uri="{FF2B5EF4-FFF2-40B4-BE49-F238E27FC236}">
                  <a16:creationId xmlns:a16="http://schemas.microsoft.com/office/drawing/2014/main" id="{2031552F-30DC-4E61-A322-AAD1360B76FB}"/>
                </a:ext>
              </a:extLst>
            </p:cNvPr>
            <p:cNvSpPr>
              <a:spLocks noChangeArrowheads="1"/>
            </p:cNvSpPr>
            <p:nvPr/>
          </p:nvSpPr>
          <p:spPr bwMode="auto">
            <a:xfrm>
              <a:off x="6181725" y="5826125"/>
              <a:ext cx="93663" cy="7588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23" name="Rectangle 37">
              <a:extLst>
                <a:ext uri="{FF2B5EF4-FFF2-40B4-BE49-F238E27FC236}">
                  <a16:creationId xmlns:a16="http://schemas.microsoft.com/office/drawing/2014/main" id="{630B919A-21FD-48B5-B518-0A360990319F}"/>
                </a:ext>
              </a:extLst>
            </p:cNvPr>
            <p:cNvSpPr>
              <a:spLocks noChangeArrowheads="1"/>
            </p:cNvSpPr>
            <p:nvPr/>
          </p:nvSpPr>
          <p:spPr bwMode="auto">
            <a:xfrm>
              <a:off x="6810375" y="5826125"/>
              <a:ext cx="93663" cy="16859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24" name="Rectangle 38">
              <a:extLst>
                <a:ext uri="{FF2B5EF4-FFF2-40B4-BE49-F238E27FC236}">
                  <a16:creationId xmlns:a16="http://schemas.microsoft.com/office/drawing/2014/main" id="{6E8F4061-B846-48D2-9209-EBDC73373272}"/>
                </a:ext>
              </a:extLst>
            </p:cNvPr>
            <p:cNvSpPr>
              <a:spLocks noChangeArrowheads="1"/>
            </p:cNvSpPr>
            <p:nvPr/>
          </p:nvSpPr>
          <p:spPr bwMode="auto">
            <a:xfrm>
              <a:off x="7434263" y="5826125"/>
              <a:ext cx="92075" cy="746125"/>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25" name="Freeform 39">
              <a:extLst>
                <a:ext uri="{FF2B5EF4-FFF2-40B4-BE49-F238E27FC236}">
                  <a16:creationId xmlns:a16="http://schemas.microsoft.com/office/drawing/2014/main" id="{094A99DE-0033-437B-80D1-C9D4F7830FD3}"/>
                </a:ext>
              </a:extLst>
            </p:cNvPr>
            <p:cNvSpPr>
              <a:spLocks noEditPoints="1"/>
            </p:cNvSpPr>
            <p:nvPr/>
          </p:nvSpPr>
          <p:spPr bwMode="auto">
            <a:xfrm>
              <a:off x="7526338" y="5872163"/>
              <a:ext cx="534988" cy="700088"/>
            </a:xfrm>
            <a:custGeom>
              <a:avLst/>
              <a:gdLst>
                <a:gd name="T0" fmla="*/ 337 w 337"/>
                <a:gd name="T1" fmla="*/ 0 h 441"/>
                <a:gd name="T2" fmla="*/ 0 w 337"/>
                <a:gd name="T3" fmla="*/ 0 h 441"/>
                <a:gd name="T4" fmla="*/ 0 w 337"/>
                <a:gd name="T5" fmla="*/ 243 h 441"/>
                <a:gd name="T6" fmla="*/ 337 w 337"/>
                <a:gd name="T7" fmla="*/ 243 h 441"/>
                <a:gd name="T8" fmla="*/ 337 w 337"/>
                <a:gd name="T9" fmla="*/ 0 h 441"/>
                <a:gd name="T10" fmla="*/ 337 w 337"/>
                <a:gd name="T11" fmla="*/ 441 h 441"/>
                <a:gd name="T12" fmla="*/ 0 w 337"/>
                <a:gd name="T13" fmla="*/ 441 h 441"/>
                <a:gd name="T14" fmla="*/ 337 w 337"/>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441">
                  <a:moveTo>
                    <a:pt x="337" y="0"/>
                  </a:moveTo>
                  <a:lnTo>
                    <a:pt x="0" y="0"/>
                  </a:lnTo>
                  <a:lnTo>
                    <a:pt x="0" y="243"/>
                  </a:lnTo>
                  <a:lnTo>
                    <a:pt x="337" y="243"/>
                  </a:lnTo>
                  <a:lnTo>
                    <a:pt x="337" y="0"/>
                  </a:lnTo>
                  <a:close/>
                  <a:moveTo>
                    <a:pt x="337" y="441"/>
                  </a:moveTo>
                  <a:lnTo>
                    <a:pt x="0" y="441"/>
                  </a:lnTo>
                  <a:lnTo>
                    <a:pt x="337" y="441"/>
                  </a:lnTo>
                  <a:close/>
                </a:path>
              </a:pathLst>
            </a:custGeom>
            <a:solidFill>
              <a:srgbClr val="5BA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26" name="Rectangle 40">
              <a:extLst>
                <a:ext uri="{FF2B5EF4-FFF2-40B4-BE49-F238E27FC236}">
                  <a16:creationId xmlns:a16="http://schemas.microsoft.com/office/drawing/2014/main" id="{873DAFFD-6AE2-4A72-9DEF-6F61B118DA39}"/>
                </a:ext>
              </a:extLst>
            </p:cNvPr>
            <p:cNvSpPr>
              <a:spLocks noChangeArrowheads="1"/>
            </p:cNvSpPr>
            <p:nvPr/>
          </p:nvSpPr>
          <p:spPr bwMode="auto">
            <a:xfrm>
              <a:off x="7526338" y="6257925"/>
              <a:ext cx="534988" cy="314325"/>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27" name="Rectangle 41">
              <a:extLst>
                <a:ext uri="{FF2B5EF4-FFF2-40B4-BE49-F238E27FC236}">
                  <a16:creationId xmlns:a16="http://schemas.microsoft.com/office/drawing/2014/main" id="{14BD9DA8-43F4-41D1-8437-A3D23D55A373}"/>
                </a:ext>
              </a:extLst>
            </p:cNvPr>
            <p:cNvSpPr>
              <a:spLocks noChangeArrowheads="1"/>
            </p:cNvSpPr>
            <p:nvPr/>
          </p:nvSpPr>
          <p:spPr bwMode="auto">
            <a:xfrm>
              <a:off x="4838700" y="5872163"/>
              <a:ext cx="92075" cy="700088"/>
            </a:xfrm>
            <a:prstGeom prst="rect">
              <a:avLst/>
            </a:prstGeom>
            <a:solidFill>
              <a:srgbClr val="6061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28" name="Freeform 42">
              <a:extLst>
                <a:ext uri="{FF2B5EF4-FFF2-40B4-BE49-F238E27FC236}">
                  <a16:creationId xmlns:a16="http://schemas.microsoft.com/office/drawing/2014/main" id="{E183E9E5-78FE-45F1-BBD1-51D85F36F241}"/>
                </a:ext>
              </a:extLst>
            </p:cNvPr>
            <p:cNvSpPr>
              <a:spLocks noEditPoints="1"/>
            </p:cNvSpPr>
            <p:nvPr/>
          </p:nvSpPr>
          <p:spPr bwMode="auto">
            <a:xfrm>
              <a:off x="4930775" y="5872163"/>
              <a:ext cx="623888" cy="700088"/>
            </a:xfrm>
            <a:custGeom>
              <a:avLst/>
              <a:gdLst>
                <a:gd name="T0" fmla="*/ 393 w 393"/>
                <a:gd name="T1" fmla="*/ 0 h 441"/>
                <a:gd name="T2" fmla="*/ 195 w 393"/>
                <a:gd name="T3" fmla="*/ 0 h 441"/>
                <a:gd name="T4" fmla="*/ 195 w 393"/>
                <a:gd name="T5" fmla="*/ 243 h 441"/>
                <a:gd name="T6" fmla="*/ 393 w 393"/>
                <a:gd name="T7" fmla="*/ 243 h 441"/>
                <a:gd name="T8" fmla="*/ 393 w 393"/>
                <a:gd name="T9" fmla="*/ 0 h 441"/>
                <a:gd name="T10" fmla="*/ 393 w 393"/>
                <a:gd name="T11" fmla="*/ 441 h 441"/>
                <a:gd name="T12" fmla="*/ 0 w 393"/>
                <a:gd name="T13" fmla="*/ 441 h 441"/>
                <a:gd name="T14" fmla="*/ 393 w 393"/>
                <a:gd name="T15" fmla="*/ 441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 h="441">
                  <a:moveTo>
                    <a:pt x="393" y="0"/>
                  </a:moveTo>
                  <a:lnTo>
                    <a:pt x="195" y="0"/>
                  </a:lnTo>
                  <a:lnTo>
                    <a:pt x="195" y="243"/>
                  </a:lnTo>
                  <a:lnTo>
                    <a:pt x="393" y="243"/>
                  </a:lnTo>
                  <a:lnTo>
                    <a:pt x="393" y="0"/>
                  </a:lnTo>
                  <a:close/>
                  <a:moveTo>
                    <a:pt x="393" y="441"/>
                  </a:moveTo>
                  <a:lnTo>
                    <a:pt x="0" y="441"/>
                  </a:lnTo>
                  <a:lnTo>
                    <a:pt x="393" y="441"/>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29" name="Freeform 43">
              <a:extLst>
                <a:ext uri="{FF2B5EF4-FFF2-40B4-BE49-F238E27FC236}">
                  <a16:creationId xmlns:a16="http://schemas.microsoft.com/office/drawing/2014/main" id="{50075CD6-FF94-4651-A57E-878A4E9AEEEA}"/>
                </a:ext>
              </a:extLst>
            </p:cNvPr>
            <p:cNvSpPr>
              <a:spLocks/>
            </p:cNvSpPr>
            <p:nvPr/>
          </p:nvSpPr>
          <p:spPr bwMode="auto">
            <a:xfrm>
              <a:off x="4930775" y="6257925"/>
              <a:ext cx="623888" cy="314325"/>
            </a:xfrm>
            <a:custGeom>
              <a:avLst/>
              <a:gdLst>
                <a:gd name="T0" fmla="*/ 393 w 393"/>
                <a:gd name="T1" fmla="*/ 0 h 198"/>
                <a:gd name="T2" fmla="*/ 195 w 393"/>
                <a:gd name="T3" fmla="*/ 0 h 198"/>
                <a:gd name="T4" fmla="*/ 0 w 393"/>
                <a:gd name="T5" fmla="*/ 198 h 198"/>
                <a:gd name="T6" fmla="*/ 393 w 393"/>
                <a:gd name="T7" fmla="*/ 198 h 198"/>
                <a:gd name="T8" fmla="*/ 393 w 393"/>
                <a:gd name="T9" fmla="*/ 0 h 198"/>
              </a:gdLst>
              <a:ahLst/>
              <a:cxnLst>
                <a:cxn ang="0">
                  <a:pos x="T0" y="T1"/>
                </a:cxn>
                <a:cxn ang="0">
                  <a:pos x="T2" y="T3"/>
                </a:cxn>
                <a:cxn ang="0">
                  <a:pos x="T4" y="T5"/>
                </a:cxn>
                <a:cxn ang="0">
                  <a:pos x="T6" y="T7"/>
                </a:cxn>
                <a:cxn ang="0">
                  <a:pos x="T8" y="T9"/>
                </a:cxn>
              </a:cxnLst>
              <a:rect l="0" t="0" r="r" b="b"/>
              <a:pathLst>
                <a:path w="393" h="198">
                  <a:moveTo>
                    <a:pt x="393" y="0"/>
                  </a:moveTo>
                  <a:lnTo>
                    <a:pt x="195" y="0"/>
                  </a:lnTo>
                  <a:lnTo>
                    <a:pt x="0" y="198"/>
                  </a:lnTo>
                  <a:lnTo>
                    <a:pt x="393" y="198"/>
                  </a:lnTo>
                  <a:lnTo>
                    <a:pt x="393" y="0"/>
                  </a:lnTo>
                  <a:close/>
                </a:path>
              </a:pathLst>
            </a:custGeom>
            <a:solidFill>
              <a:srgbClr val="5FB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30" name="Freeform 44">
              <a:extLst>
                <a:ext uri="{FF2B5EF4-FFF2-40B4-BE49-F238E27FC236}">
                  <a16:creationId xmlns:a16="http://schemas.microsoft.com/office/drawing/2014/main" id="{2F859408-855D-4520-8B86-00E1324FCBAB}"/>
                </a:ext>
              </a:extLst>
            </p:cNvPr>
            <p:cNvSpPr>
              <a:spLocks noEditPoints="1"/>
            </p:cNvSpPr>
            <p:nvPr/>
          </p:nvSpPr>
          <p:spPr bwMode="auto">
            <a:xfrm>
              <a:off x="5648325" y="5872163"/>
              <a:ext cx="533400" cy="700088"/>
            </a:xfrm>
            <a:custGeom>
              <a:avLst/>
              <a:gdLst>
                <a:gd name="T0" fmla="*/ 336 w 336"/>
                <a:gd name="T1" fmla="*/ 0 h 441"/>
                <a:gd name="T2" fmla="*/ 0 w 336"/>
                <a:gd name="T3" fmla="*/ 0 h 441"/>
                <a:gd name="T4" fmla="*/ 0 w 336"/>
                <a:gd name="T5" fmla="*/ 243 h 441"/>
                <a:gd name="T6" fmla="*/ 240 w 336"/>
                <a:gd name="T7" fmla="*/ 243 h 441"/>
                <a:gd name="T8" fmla="*/ 336 w 336"/>
                <a:gd name="T9" fmla="*/ 139 h 441"/>
                <a:gd name="T10" fmla="*/ 336 w 336"/>
                <a:gd name="T11" fmla="*/ 0 h 441"/>
                <a:gd name="T12" fmla="*/ 51 w 336"/>
                <a:gd name="T13" fmla="*/ 441 h 441"/>
                <a:gd name="T14" fmla="*/ 0 w 336"/>
                <a:gd name="T15" fmla="*/ 441 h 441"/>
                <a:gd name="T16" fmla="*/ 51 w 336"/>
                <a:gd name="T17"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441">
                  <a:moveTo>
                    <a:pt x="336" y="0"/>
                  </a:moveTo>
                  <a:lnTo>
                    <a:pt x="0" y="0"/>
                  </a:lnTo>
                  <a:lnTo>
                    <a:pt x="0" y="243"/>
                  </a:lnTo>
                  <a:lnTo>
                    <a:pt x="240" y="243"/>
                  </a:lnTo>
                  <a:lnTo>
                    <a:pt x="336" y="139"/>
                  </a:lnTo>
                  <a:lnTo>
                    <a:pt x="336" y="0"/>
                  </a:lnTo>
                  <a:close/>
                  <a:moveTo>
                    <a:pt x="51" y="441"/>
                  </a:moveTo>
                  <a:lnTo>
                    <a:pt x="0" y="441"/>
                  </a:lnTo>
                  <a:lnTo>
                    <a:pt x="51" y="441"/>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31" name="Freeform 45">
              <a:extLst>
                <a:ext uri="{FF2B5EF4-FFF2-40B4-BE49-F238E27FC236}">
                  <a16:creationId xmlns:a16="http://schemas.microsoft.com/office/drawing/2014/main" id="{D9E9F270-A1B5-426D-A651-3DC68EE243F5}"/>
                </a:ext>
              </a:extLst>
            </p:cNvPr>
            <p:cNvSpPr>
              <a:spLocks/>
            </p:cNvSpPr>
            <p:nvPr/>
          </p:nvSpPr>
          <p:spPr bwMode="auto">
            <a:xfrm>
              <a:off x="5648325" y="6257925"/>
              <a:ext cx="381000" cy="314325"/>
            </a:xfrm>
            <a:custGeom>
              <a:avLst/>
              <a:gdLst>
                <a:gd name="T0" fmla="*/ 240 w 240"/>
                <a:gd name="T1" fmla="*/ 0 h 198"/>
                <a:gd name="T2" fmla="*/ 0 w 240"/>
                <a:gd name="T3" fmla="*/ 0 h 198"/>
                <a:gd name="T4" fmla="*/ 0 w 240"/>
                <a:gd name="T5" fmla="*/ 198 h 198"/>
                <a:gd name="T6" fmla="*/ 51 w 240"/>
                <a:gd name="T7" fmla="*/ 198 h 198"/>
                <a:gd name="T8" fmla="*/ 240 w 240"/>
                <a:gd name="T9" fmla="*/ 0 h 198"/>
              </a:gdLst>
              <a:ahLst/>
              <a:cxnLst>
                <a:cxn ang="0">
                  <a:pos x="T0" y="T1"/>
                </a:cxn>
                <a:cxn ang="0">
                  <a:pos x="T2" y="T3"/>
                </a:cxn>
                <a:cxn ang="0">
                  <a:pos x="T4" y="T5"/>
                </a:cxn>
                <a:cxn ang="0">
                  <a:pos x="T6" y="T7"/>
                </a:cxn>
                <a:cxn ang="0">
                  <a:pos x="T8" y="T9"/>
                </a:cxn>
              </a:cxnLst>
              <a:rect l="0" t="0" r="r" b="b"/>
              <a:pathLst>
                <a:path w="240" h="198">
                  <a:moveTo>
                    <a:pt x="240" y="0"/>
                  </a:moveTo>
                  <a:lnTo>
                    <a:pt x="0" y="0"/>
                  </a:lnTo>
                  <a:lnTo>
                    <a:pt x="0" y="198"/>
                  </a:lnTo>
                  <a:lnTo>
                    <a:pt x="51" y="198"/>
                  </a:lnTo>
                  <a:lnTo>
                    <a:pt x="240" y="0"/>
                  </a:lnTo>
                  <a:close/>
                </a:path>
              </a:pathLst>
            </a:custGeom>
            <a:solidFill>
              <a:srgbClr val="5FB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32" name="Freeform 46">
              <a:extLst>
                <a:ext uri="{FF2B5EF4-FFF2-40B4-BE49-F238E27FC236}">
                  <a16:creationId xmlns:a16="http://schemas.microsoft.com/office/drawing/2014/main" id="{B1F67507-5F87-464E-94EB-1BBB7EC6BEA3}"/>
                </a:ext>
              </a:extLst>
            </p:cNvPr>
            <p:cNvSpPr>
              <a:spLocks/>
            </p:cNvSpPr>
            <p:nvPr/>
          </p:nvSpPr>
          <p:spPr bwMode="auto">
            <a:xfrm>
              <a:off x="6275388" y="5872163"/>
              <a:ext cx="114300" cy="114300"/>
            </a:xfrm>
            <a:custGeom>
              <a:avLst/>
              <a:gdLst>
                <a:gd name="T0" fmla="*/ 72 w 72"/>
                <a:gd name="T1" fmla="*/ 0 h 72"/>
                <a:gd name="T2" fmla="*/ 0 w 72"/>
                <a:gd name="T3" fmla="*/ 0 h 72"/>
                <a:gd name="T4" fmla="*/ 0 w 72"/>
                <a:gd name="T5" fmla="*/ 72 h 72"/>
                <a:gd name="T6" fmla="*/ 72 w 72"/>
                <a:gd name="T7" fmla="*/ 0 h 72"/>
              </a:gdLst>
              <a:ahLst/>
              <a:cxnLst>
                <a:cxn ang="0">
                  <a:pos x="T0" y="T1"/>
                </a:cxn>
                <a:cxn ang="0">
                  <a:pos x="T2" y="T3"/>
                </a:cxn>
                <a:cxn ang="0">
                  <a:pos x="T4" y="T5"/>
                </a:cxn>
                <a:cxn ang="0">
                  <a:pos x="T6" y="T7"/>
                </a:cxn>
              </a:cxnLst>
              <a:rect l="0" t="0" r="r" b="b"/>
              <a:pathLst>
                <a:path w="72" h="72">
                  <a:moveTo>
                    <a:pt x="72" y="0"/>
                  </a:moveTo>
                  <a:lnTo>
                    <a:pt x="0" y="0"/>
                  </a:lnTo>
                  <a:lnTo>
                    <a:pt x="0" y="72"/>
                  </a:lnTo>
                  <a:lnTo>
                    <a:pt x="72" y="0"/>
                  </a:lnTo>
                  <a:close/>
                </a:path>
              </a:pathLst>
            </a:custGeom>
            <a:solidFill>
              <a:srgbClr val="2173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33" name="Freeform 47">
              <a:extLst>
                <a:ext uri="{FF2B5EF4-FFF2-40B4-BE49-F238E27FC236}">
                  <a16:creationId xmlns:a16="http://schemas.microsoft.com/office/drawing/2014/main" id="{C630B2C9-742D-405E-B5E7-7FFE6BCBA56C}"/>
                </a:ext>
              </a:extLst>
            </p:cNvPr>
            <p:cNvSpPr>
              <a:spLocks/>
            </p:cNvSpPr>
            <p:nvPr/>
          </p:nvSpPr>
          <p:spPr bwMode="auto">
            <a:xfrm>
              <a:off x="5554663" y="5872163"/>
              <a:ext cx="93663" cy="700088"/>
            </a:xfrm>
            <a:custGeom>
              <a:avLst/>
              <a:gdLst>
                <a:gd name="T0" fmla="*/ 59 w 59"/>
                <a:gd name="T1" fmla="*/ 0 h 441"/>
                <a:gd name="T2" fmla="*/ 0 w 59"/>
                <a:gd name="T3" fmla="*/ 0 h 441"/>
                <a:gd name="T4" fmla="*/ 0 w 59"/>
                <a:gd name="T5" fmla="*/ 441 h 441"/>
                <a:gd name="T6" fmla="*/ 59 w 59"/>
                <a:gd name="T7" fmla="*/ 441 h 441"/>
                <a:gd name="T8" fmla="*/ 59 w 59"/>
                <a:gd name="T9" fmla="*/ 243 h 441"/>
                <a:gd name="T10" fmla="*/ 59 w 59"/>
                <a:gd name="T11" fmla="*/ 0 h 441"/>
              </a:gdLst>
              <a:ahLst/>
              <a:cxnLst>
                <a:cxn ang="0">
                  <a:pos x="T0" y="T1"/>
                </a:cxn>
                <a:cxn ang="0">
                  <a:pos x="T2" y="T3"/>
                </a:cxn>
                <a:cxn ang="0">
                  <a:pos x="T4" y="T5"/>
                </a:cxn>
                <a:cxn ang="0">
                  <a:pos x="T6" y="T7"/>
                </a:cxn>
                <a:cxn ang="0">
                  <a:pos x="T8" y="T9"/>
                </a:cxn>
                <a:cxn ang="0">
                  <a:pos x="T10" y="T11"/>
                </a:cxn>
              </a:cxnLst>
              <a:rect l="0" t="0" r="r" b="b"/>
              <a:pathLst>
                <a:path w="59" h="441">
                  <a:moveTo>
                    <a:pt x="59" y="0"/>
                  </a:moveTo>
                  <a:lnTo>
                    <a:pt x="0" y="0"/>
                  </a:lnTo>
                  <a:lnTo>
                    <a:pt x="0" y="441"/>
                  </a:lnTo>
                  <a:lnTo>
                    <a:pt x="59" y="441"/>
                  </a:lnTo>
                  <a:lnTo>
                    <a:pt x="59" y="243"/>
                  </a:lnTo>
                  <a:lnTo>
                    <a:pt x="59"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34" name="Freeform 48">
              <a:extLst>
                <a:ext uri="{FF2B5EF4-FFF2-40B4-BE49-F238E27FC236}">
                  <a16:creationId xmlns:a16="http://schemas.microsoft.com/office/drawing/2014/main" id="{D80095AC-6ED1-4955-8EE4-DBC7583BE7EA}"/>
                </a:ext>
              </a:extLst>
            </p:cNvPr>
            <p:cNvSpPr>
              <a:spLocks/>
            </p:cNvSpPr>
            <p:nvPr/>
          </p:nvSpPr>
          <p:spPr bwMode="auto">
            <a:xfrm>
              <a:off x="6181725" y="5872163"/>
              <a:ext cx="93663" cy="220663"/>
            </a:xfrm>
            <a:custGeom>
              <a:avLst/>
              <a:gdLst>
                <a:gd name="T0" fmla="*/ 59 w 59"/>
                <a:gd name="T1" fmla="*/ 0 h 139"/>
                <a:gd name="T2" fmla="*/ 0 w 59"/>
                <a:gd name="T3" fmla="*/ 0 h 139"/>
                <a:gd name="T4" fmla="*/ 0 w 59"/>
                <a:gd name="T5" fmla="*/ 139 h 139"/>
                <a:gd name="T6" fmla="*/ 59 w 59"/>
                <a:gd name="T7" fmla="*/ 72 h 139"/>
                <a:gd name="T8" fmla="*/ 59 w 59"/>
                <a:gd name="T9" fmla="*/ 0 h 139"/>
              </a:gdLst>
              <a:ahLst/>
              <a:cxnLst>
                <a:cxn ang="0">
                  <a:pos x="T0" y="T1"/>
                </a:cxn>
                <a:cxn ang="0">
                  <a:pos x="T2" y="T3"/>
                </a:cxn>
                <a:cxn ang="0">
                  <a:pos x="T4" y="T5"/>
                </a:cxn>
                <a:cxn ang="0">
                  <a:pos x="T6" y="T7"/>
                </a:cxn>
                <a:cxn ang="0">
                  <a:pos x="T8" y="T9"/>
                </a:cxn>
              </a:cxnLst>
              <a:rect l="0" t="0" r="r" b="b"/>
              <a:pathLst>
                <a:path w="59" h="139">
                  <a:moveTo>
                    <a:pt x="59" y="0"/>
                  </a:moveTo>
                  <a:lnTo>
                    <a:pt x="0" y="0"/>
                  </a:lnTo>
                  <a:lnTo>
                    <a:pt x="0" y="139"/>
                  </a:lnTo>
                  <a:lnTo>
                    <a:pt x="59" y="72"/>
                  </a:lnTo>
                  <a:lnTo>
                    <a:pt x="59"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35" name="Freeform 49">
              <a:extLst>
                <a:ext uri="{FF2B5EF4-FFF2-40B4-BE49-F238E27FC236}">
                  <a16:creationId xmlns:a16="http://schemas.microsoft.com/office/drawing/2014/main" id="{B100A8CF-5F3C-4720-8BCD-F80477D78A6B}"/>
                </a:ext>
              </a:extLst>
            </p:cNvPr>
            <p:cNvSpPr>
              <a:spLocks/>
            </p:cNvSpPr>
            <p:nvPr/>
          </p:nvSpPr>
          <p:spPr bwMode="auto">
            <a:xfrm>
              <a:off x="4930775" y="5872163"/>
              <a:ext cx="309563" cy="700088"/>
            </a:xfrm>
            <a:custGeom>
              <a:avLst/>
              <a:gdLst>
                <a:gd name="T0" fmla="*/ 195 w 195"/>
                <a:gd name="T1" fmla="*/ 0 h 441"/>
                <a:gd name="T2" fmla="*/ 0 w 195"/>
                <a:gd name="T3" fmla="*/ 0 h 441"/>
                <a:gd name="T4" fmla="*/ 0 w 195"/>
                <a:gd name="T5" fmla="*/ 441 h 441"/>
                <a:gd name="T6" fmla="*/ 195 w 195"/>
                <a:gd name="T7" fmla="*/ 243 h 441"/>
                <a:gd name="T8" fmla="*/ 195 w 195"/>
                <a:gd name="T9" fmla="*/ 0 h 441"/>
              </a:gdLst>
              <a:ahLst/>
              <a:cxnLst>
                <a:cxn ang="0">
                  <a:pos x="T0" y="T1"/>
                </a:cxn>
                <a:cxn ang="0">
                  <a:pos x="T2" y="T3"/>
                </a:cxn>
                <a:cxn ang="0">
                  <a:pos x="T4" y="T5"/>
                </a:cxn>
                <a:cxn ang="0">
                  <a:pos x="T6" y="T7"/>
                </a:cxn>
                <a:cxn ang="0">
                  <a:pos x="T8" y="T9"/>
                </a:cxn>
              </a:cxnLst>
              <a:rect l="0" t="0" r="r" b="b"/>
              <a:pathLst>
                <a:path w="195" h="441">
                  <a:moveTo>
                    <a:pt x="195" y="0"/>
                  </a:moveTo>
                  <a:lnTo>
                    <a:pt x="0" y="0"/>
                  </a:lnTo>
                  <a:lnTo>
                    <a:pt x="0" y="441"/>
                  </a:lnTo>
                  <a:lnTo>
                    <a:pt x="195" y="243"/>
                  </a:lnTo>
                  <a:lnTo>
                    <a:pt x="195"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36" name="Freeform 50">
              <a:extLst>
                <a:ext uri="{FF2B5EF4-FFF2-40B4-BE49-F238E27FC236}">
                  <a16:creationId xmlns:a16="http://schemas.microsoft.com/office/drawing/2014/main" id="{E4D387B3-407E-4A54-B5A8-31C00E4027F7}"/>
                </a:ext>
              </a:extLst>
            </p:cNvPr>
            <p:cNvSpPr>
              <a:spLocks/>
            </p:cNvSpPr>
            <p:nvPr/>
          </p:nvSpPr>
          <p:spPr bwMode="auto">
            <a:xfrm>
              <a:off x="4930775" y="6257925"/>
              <a:ext cx="309563" cy="314325"/>
            </a:xfrm>
            <a:custGeom>
              <a:avLst/>
              <a:gdLst>
                <a:gd name="T0" fmla="*/ 195 w 195"/>
                <a:gd name="T1" fmla="*/ 0 h 198"/>
                <a:gd name="T2" fmla="*/ 0 w 195"/>
                <a:gd name="T3" fmla="*/ 198 h 198"/>
                <a:gd name="T4" fmla="*/ 195 w 195"/>
                <a:gd name="T5" fmla="*/ 0 h 198"/>
              </a:gdLst>
              <a:ahLst/>
              <a:cxnLst>
                <a:cxn ang="0">
                  <a:pos x="T0" y="T1"/>
                </a:cxn>
                <a:cxn ang="0">
                  <a:pos x="T2" y="T3"/>
                </a:cxn>
                <a:cxn ang="0">
                  <a:pos x="T4" y="T5"/>
                </a:cxn>
              </a:cxnLst>
              <a:rect l="0" t="0" r="r" b="b"/>
              <a:pathLst>
                <a:path w="195" h="198">
                  <a:moveTo>
                    <a:pt x="195" y="0"/>
                  </a:moveTo>
                  <a:lnTo>
                    <a:pt x="0" y="198"/>
                  </a:lnTo>
                  <a:lnTo>
                    <a:pt x="195" y="0"/>
                  </a:lnTo>
                  <a:close/>
                </a:path>
              </a:pathLst>
            </a:custGeom>
            <a:solidFill>
              <a:srgbClr val="279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37" name="Freeform 51">
              <a:extLst>
                <a:ext uri="{FF2B5EF4-FFF2-40B4-BE49-F238E27FC236}">
                  <a16:creationId xmlns:a16="http://schemas.microsoft.com/office/drawing/2014/main" id="{CF668F54-4CE3-489D-AFDC-7FF08A8887BA}"/>
                </a:ext>
              </a:extLst>
            </p:cNvPr>
            <p:cNvSpPr>
              <a:spLocks/>
            </p:cNvSpPr>
            <p:nvPr/>
          </p:nvSpPr>
          <p:spPr bwMode="auto">
            <a:xfrm>
              <a:off x="4930775" y="7192963"/>
              <a:ext cx="0" cy="96838"/>
            </a:xfrm>
            <a:custGeom>
              <a:avLst/>
              <a:gdLst>
                <a:gd name="T0" fmla="*/ 0 h 61"/>
                <a:gd name="T1" fmla="*/ 61 h 61"/>
                <a:gd name="T2" fmla="*/ 0 h 61"/>
              </a:gdLst>
              <a:ahLst/>
              <a:cxnLst>
                <a:cxn ang="0">
                  <a:pos x="0" y="T0"/>
                </a:cxn>
                <a:cxn ang="0">
                  <a:pos x="0" y="T1"/>
                </a:cxn>
                <a:cxn ang="0">
                  <a:pos x="0" y="T2"/>
                </a:cxn>
              </a:cxnLst>
              <a:rect l="0" t="0" r="r" b="b"/>
              <a:pathLst>
                <a:path h="61">
                  <a:moveTo>
                    <a:pt x="0" y="0"/>
                  </a:moveTo>
                  <a:lnTo>
                    <a:pt x="0" y="61"/>
                  </a:lnTo>
                  <a:lnTo>
                    <a:pt x="0"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38" name="Line 52">
              <a:extLst>
                <a:ext uri="{FF2B5EF4-FFF2-40B4-BE49-F238E27FC236}">
                  <a16:creationId xmlns:a16="http://schemas.microsoft.com/office/drawing/2014/main" id="{05B9BF56-108B-4918-A317-CCD158A9C14C}"/>
                </a:ext>
              </a:extLst>
            </p:cNvPr>
            <p:cNvSpPr>
              <a:spLocks noChangeShapeType="1"/>
            </p:cNvSpPr>
            <p:nvPr/>
          </p:nvSpPr>
          <p:spPr bwMode="auto">
            <a:xfrm>
              <a:off x="4930775" y="7192963"/>
              <a:ext cx="0" cy="968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39" name="Line 53">
              <a:extLst>
                <a:ext uri="{FF2B5EF4-FFF2-40B4-BE49-F238E27FC236}">
                  <a16:creationId xmlns:a16="http://schemas.microsoft.com/office/drawing/2014/main" id="{1D597DCA-2E8D-4F1B-B03B-70D62F65E8DE}"/>
                </a:ext>
              </a:extLst>
            </p:cNvPr>
            <p:cNvSpPr>
              <a:spLocks noChangeShapeType="1"/>
            </p:cNvSpPr>
            <p:nvPr/>
          </p:nvSpPr>
          <p:spPr bwMode="auto">
            <a:xfrm>
              <a:off x="5138738" y="71929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40" name="Line 54">
              <a:extLst>
                <a:ext uri="{FF2B5EF4-FFF2-40B4-BE49-F238E27FC236}">
                  <a16:creationId xmlns:a16="http://schemas.microsoft.com/office/drawing/2014/main" id="{A2590B09-6991-4364-98EC-BB1522AB60FC}"/>
                </a:ext>
              </a:extLst>
            </p:cNvPr>
            <p:cNvSpPr>
              <a:spLocks noChangeShapeType="1"/>
            </p:cNvSpPr>
            <p:nvPr/>
          </p:nvSpPr>
          <p:spPr bwMode="auto">
            <a:xfrm>
              <a:off x="5138738" y="71929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41" name="Freeform 55">
              <a:extLst>
                <a:ext uri="{FF2B5EF4-FFF2-40B4-BE49-F238E27FC236}">
                  <a16:creationId xmlns:a16="http://schemas.microsoft.com/office/drawing/2014/main" id="{5472246F-56AA-40A6-A3F5-86FA5B793281}"/>
                </a:ext>
              </a:extLst>
            </p:cNvPr>
            <p:cNvSpPr>
              <a:spLocks/>
            </p:cNvSpPr>
            <p:nvPr/>
          </p:nvSpPr>
          <p:spPr bwMode="auto">
            <a:xfrm>
              <a:off x="4838700" y="6572250"/>
              <a:ext cx="890588" cy="939800"/>
            </a:xfrm>
            <a:custGeom>
              <a:avLst/>
              <a:gdLst>
                <a:gd name="T0" fmla="*/ 561 w 561"/>
                <a:gd name="T1" fmla="*/ 0 h 592"/>
                <a:gd name="T2" fmla="*/ 510 w 561"/>
                <a:gd name="T3" fmla="*/ 0 h 592"/>
                <a:gd name="T4" fmla="*/ 451 w 561"/>
                <a:gd name="T5" fmla="*/ 0 h 592"/>
                <a:gd name="T6" fmla="*/ 58 w 561"/>
                <a:gd name="T7" fmla="*/ 0 h 592"/>
                <a:gd name="T8" fmla="*/ 0 w 561"/>
                <a:gd name="T9" fmla="*/ 0 h 592"/>
                <a:gd name="T10" fmla="*/ 0 w 561"/>
                <a:gd name="T11" fmla="*/ 592 h 592"/>
                <a:gd name="T12" fmla="*/ 58 w 561"/>
                <a:gd name="T13" fmla="*/ 592 h 592"/>
                <a:gd name="T14" fmla="*/ 58 w 561"/>
                <a:gd name="T15" fmla="*/ 592 h 592"/>
                <a:gd name="T16" fmla="*/ 561 w 561"/>
                <a:gd name="T17"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92">
                  <a:moveTo>
                    <a:pt x="561" y="0"/>
                  </a:moveTo>
                  <a:lnTo>
                    <a:pt x="510" y="0"/>
                  </a:lnTo>
                  <a:lnTo>
                    <a:pt x="451" y="0"/>
                  </a:lnTo>
                  <a:lnTo>
                    <a:pt x="58" y="0"/>
                  </a:lnTo>
                  <a:lnTo>
                    <a:pt x="0" y="0"/>
                  </a:lnTo>
                  <a:lnTo>
                    <a:pt x="0" y="592"/>
                  </a:lnTo>
                  <a:lnTo>
                    <a:pt x="58" y="592"/>
                  </a:lnTo>
                  <a:lnTo>
                    <a:pt x="58" y="592"/>
                  </a:lnTo>
                  <a:lnTo>
                    <a:pt x="561"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42" name="Rectangle 56">
              <a:extLst>
                <a:ext uri="{FF2B5EF4-FFF2-40B4-BE49-F238E27FC236}">
                  <a16:creationId xmlns:a16="http://schemas.microsoft.com/office/drawing/2014/main" id="{3E00E0B6-AA61-474F-A1F2-0CFD96236D3D}"/>
                </a:ext>
              </a:extLst>
            </p:cNvPr>
            <p:cNvSpPr>
              <a:spLocks noChangeArrowheads="1"/>
            </p:cNvSpPr>
            <p:nvPr/>
          </p:nvSpPr>
          <p:spPr bwMode="auto">
            <a:xfrm>
              <a:off x="4838700" y="4959350"/>
              <a:ext cx="3370263" cy="839788"/>
            </a:xfrm>
            <a:prstGeom prst="rect">
              <a:avLst/>
            </a:prstGeom>
            <a:solidFill>
              <a:srgbClr val="4E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43" name="Freeform 57">
              <a:extLst>
                <a:ext uri="{FF2B5EF4-FFF2-40B4-BE49-F238E27FC236}">
                  <a16:creationId xmlns:a16="http://schemas.microsoft.com/office/drawing/2014/main" id="{2298521F-DE0A-40B8-ACDB-6CEA3ADB82A1}"/>
                </a:ext>
              </a:extLst>
            </p:cNvPr>
            <p:cNvSpPr>
              <a:spLocks/>
            </p:cNvSpPr>
            <p:nvPr/>
          </p:nvSpPr>
          <p:spPr bwMode="auto">
            <a:xfrm>
              <a:off x="4838700" y="4640263"/>
              <a:ext cx="3684588" cy="319088"/>
            </a:xfrm>
            <a:custGeom>
              <a:avLst/>
              <a:gdLst>
                <a:gd name="T0" fmla="*/ 2321 w 2321"/>
                <a:gd name="T1" fmla="*/ 0 h 201"/>
                <a:gd name="T2" fmla="*/ 197 w 2321"/>
                <a:gd name="T3" fmla="*/ 0 h 201"/>
                <a:gd name="T4" fmla="*/ 0 w 2321"/>
                <a:gd name="T5" fmla="*/ 201 h 201"/>
                <a:gd name="T6" fmla="*/ 2123 w 2321"/>
                <a:gd name="T7" fmla="*/ 201 h 201"/>
                <a:gd name="T8" fmla="*/ 2321 w 2321"/>
                <a:gd name="T9" fmla="*/ 0 h 201"/>
              </a:gdLst>
              <a:ahLst/>
              <a:cxnLst>
                <a:cxn ang="0">
                  <a:pos x="T0" y="T1"/>
                </a:cxn>
                <a:cxn ang="0">
                  <a:pos x="T2" y="T3"/>
                </a:cxn>
                <a:cxn ang="0">
                  <a:pos x="T4" y="T5"/>
                </a:cxn>
                <a:cxn ang="0">
                  <a:pos x="T6" y="T7"/>
                </a:cxn>
                <a:cxn ang="0">
                  <a:pos x="T8" y="T9"/>
                </a:cxn>
              </a:cxnLst>
              <a:rect l="0" t="0" r="r" b="b"/>
              <a:pathLst>
                <a:path w="2321" h="201">
                  <a:moveTo>
                    <a:pt x="2321" y="0"/>
                  </a:moveTo>
                  <a:lnTo>
                    <a:pt x="197" y="0"/>
                  </a:lnTo>
                  <a:lnTo>
                    <a:pt x="0" y="201"/>
                  </a:lnTo>
                  <a:lnTo>
                    <a:pt x="2123" y="201"/>
                  </a:lnTo>
                  <a:lnTo>
                    <a:pt x="232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44" name="Freeform 58">
              <a:extLst>
                <a:ext uri="{FF2B5EF4-FFF2-40B4-BE49-F238E27FC236}">
                  <a16:creationId xmlns:a16="http://schemas.microsoft.com/office/drawing/2014/main" id="{E0A23C6E-8FF6-4646-B737-E995DE7CD85B}"/>
                </a:ext>
              </a:extLst>
            </p:cNvPr>
            <p:cNvSpPr>
              <a:spLocks/>
            </p:cNvSpPr>
            <p:nvPr/>
          </p:nvSpPr>
          <p:spPr bwMode="auto">
            <a:xfrm>
              <a:off x="4838700" y="4959350"/>
              <a:ext cx="2382838" cy="912813"/>
            </a:xfrm>
            <a:custGeom>
              <a:avLst/>
              <a:gdLst>
                <a:gd name="T0" fmla="*/ 1501 w 1501"/>
                <a:gd name="T1" fmla="*/ 0 h 575"/>
                <a:gd name="T2" fmla="*/ 0 w 1501"/>
                <a:gd name="T3" fmla="*/ 0 h 575"/>
                <a:gd name="T4" fmla="*/ 0 w 1501"/>
                <a:gd name="T5" fmla="*/ 575 h 575"/>
                <a:gd name="T6" fmla="*/ 58 w 1501"/>
                <a:gd name="T7" fmla="*/ 575 h 575"/>
                <a:gd name="T8" fmla="*/ 451 w 1501"/>
                <a:gd name="T9" fmla="*/ 575 h 575"/>
                <a:gd name="T10" fmla="*/ 510 w 1501"/>
                <a:gd name="T11" fmla="*/ 575 h 575"/>
                <a:gd name="T12" fmla="*/ 846 w 1501"/>
                <a:gd name="T13" fmla="*/ 575 h 575"/>
                <a:gd name="T14" fmla="*/ 905 w 1501"/>
                <a:gd name="T15" fmla="*/ 575 h 575"/>
                <a:gd name="T16" fmla="*/ 977 w 1501"/>
                <a:gd name="T17" fmla="*/ 575 h 575"/>
                <a:gd name="T18" fmla="*/ 1501 w 1501"/>
                <a:gd name="T19"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1" h="575">
                  <a:moveTo>
                    <a:pt x="1501" y="0"/>
                  </a:moveTo>
                  <a:lnTo>
                    <a:pt x="0" y="0"/>
                  </a:lnTo>
                  <a:lnTo>
                    <a:pt x="0" y="575"/>
                  </a:lnTo>
                  <a:lnTo>
                    <a:pt x="58" y="575"/>
                  </a:lnTo>
                  <a:lnTo>
                    <a:pt x="451" y="575"/>
                  </a:lnTo>
                  <a:lnTo>
                    <a:pt x="510" y="575"/>
                  </a:lnTo>
                  <a:lnTo>
                    <a:pt x="846" y="575"/>
                  </a:lnTo>
                  <a:lnTo>
                    <a:pt x="905" y="575"/>
                  </a:lnTo>
                  <a:lnTo>
                    <a:pt x="977" y="575"/>
                  </a:lnTo>
                  <a:lnTo>
                    <a:pt x="1501" y="0"/>
                  </a:lnTo>
                  <a:close/>
                </a:path>
              </a:pathLst>
            </a:custGeom>
            <a:solidFill>
              <a:srgbClr val="60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45" name="Rectangle 59">
              <a:extLst>
                <a:ext uri="{FF2B5EF4-FFF2-40B4-BE49-F238E27FC236}">
                  <a16:creationId xmlns:a16="http://schemas.microsoft.com/office/drawing/2014/main" id="{C825C01A-406E-4BEC-9B0B-13DDC4EE410D}"/>
                </a:ext>
              </a:extLst>
            </p:cNvPr>
            <p:cNvSpPr>
              <a:spLocks noChangeArrowheads="1"/>
            </p:cNvSpPr>
            <p:nvPr/>
          </p:nvSpPr>
          <p:spPr bwMode="auto">
            <a:xfrm>
              <a:off x="6259513" y="5226050"/>
              <a:ext cx="550863" cy="442913"/>
            </a:xfrm>
            <a:prstGeom prst="rect">
              <a:avLst/>
            </a:prstGeom>
            <a:solidFill>
              <a:srgbClr val="5FB2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46" name="Rectangle 60">
              <a:extLst>
                <a:ext uri="{FF2B5EF4-FFF2-40B4-BE49-F238E27FC236}">
                  <a16:creationId xmlns:a16="http://schemas.microsoft.com/office/drawing/2014/main" id="{75F559F3-94BE-4C5F-8920-97EC9E2C648D}"/>
                </a:ext>
              </a:extLst>
            </p:cNvPr>
            <p:cNvSpPr>
              <a:spLocks noChangeArrowheads="1"/>
            </p:cNvSpPr>
            <p:nvPr/>
          </p:nvSpPr>
          <p:spPr bwMode="auto">
            <a:xfrm>
              <a:off x="6904038" y="5226050"/>
              <a:ext cx="508000" cy="44291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47" name="Rectangle 61">
              <a:extLst>
                <a:ext uri="{FF2B5EF4-FFF2-40B4-BE49-F238E27FC236}">
                  <a16:creationId xmlns:a16="http://schemas.microsoft.com/office/drawing/2014/main" id="{F7CD6B45-A4D0-4715-9C9A-15B69F7707FB}"/>
                </a:ext>
              </a:extLst>
            </p:cNvPr>
            <p:cNvSpPr>
              <a:spLocks noChangeArrowheads="1"/>
            </p:cNvSpPr>
            <p:nvPr/>
          </p:nvSpPr>
          <p:spPr bwMode="auto">
            <a:xfrm>
              <a:off x="6904038" y="5354638"/>
              <a:ext cx="508000" cy="314325"/>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48" name="Rectangle 62">
              <a:extLst>
                <a:ext uri="{FF2B5EF4-FFF2-40B4-BE49-F238E27FC236}">
                  <a16:creationId xmlns:a16="http://schemas.microsoft.com/office/drawing/2014/main" id="{583461C9-F52B-4F1E-B2F3-6B40C6BF71A6}"/>
                </a:ext>
              </a:extLst>
            </p:cNvPr>
            <p:cNvSpPr>
              <a:spLocks noChangeArrowheads="1"/>
            </p:cNvSpPr>
            <p:nvPr/>
          </p:nvSpPr>
          <p:spPr bwMode="auto">
            <a:xfrm>
              <a:off x="7526338" y="5226050"/>
              <a:ext cx="534988" cy="442913"/>
            </a:xfrm>
            <a:prstGeom prst="rect">
              <a:avLst/>
            </a:prstGeom>
            <a:solidFill>
              <a:srgbClr val="096D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49" name="Rectangle 63">
              <a:extLst>
                <a:ext uri="{FF2B5EF4-FFF2-40B4-BE49-F238E27FC236}">
                  <a16:creationId xmlns:a16="http://schemas.microsoft.com/office/drawing/2014/main" id="{BBF1E49A-7D64-493F-9C5B-B789FEE2BA91}"/>
                </a:ext>
              </a:extLst>
            </p:cNvPr>
            <p:cNvSpPr>
              <a:spLocks noChangeArrowheads="1"/>
            </p:cNvSpPr>
            <p:nvPr/>
          </p:nvSpPr>
          <p:spPr bwMode="auto">
            <a:xfrm>
              <a:off x="5640388" y="5226050"/>
              <a:ext cx="550863" cy="442913"/>
            </a:xfrm>
            <a:prstGeom prst="rect">
              <a:avLst/>
            </a:prstGeom>
            <a:solidFill>
              <a:srgbClr val="81A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50" name="Freeform 64">
              <a:extLst>
                <a:ext uri="{FF2B5EF4-FFF2-40B4-BE49-F238E27FC236}">
                  <a16:creationId xmlns:a16="http://schemas.microsoft.com/office/drawing/2014/main" id="{E7AE609E-55EC-4E25-9E81-70CC50C07AFE}"/>
                </a:ext>
              </a:extLst>
            </p:cNvPr>
            <p:cNvSpPr>
              <a:spLocks/>
            </p:cNvSpPr>
            <p:nvPr/>
          </p:nvSpPr>
          <p:spPr bwMode="auto">
            <a:xfrm>
              <a:off x="5156200" y="6858000"/>
              <a:ext cx="2286000" cy="398463"/>
            </a:xfrm>
            <a:custGeom>
              <a:avLst/>
              <a:gdLst>
                <a:gd name="T0" fmla="*/ 1440 w 1440"/>
                <a:gd name="T1" fmla="*/ 0 h 251"/>
                <a:gd name="T2" fmla="*/ 214 w 1440"/>
                <a:gd name="T3" fmla="*/ 0 h 251"/>
                <a:gd name="T4" fmla="*/ 0 w 1440"/>
                <a:gd name="T5" fmla="*/ 251 h 251"/>
                <a:gd name="T6" fmla="*/ 1440 w 1440"/>
                <a:gd name="T7" fmla="*/ 251 h 251"/>
                <a:gd name="T8" fmla="*/ 1440 w 1440"/>
                <a:gd name="T9" fmla="*/ 0 h 251"/>
              </a:gdLst>
              <a:ahLst/>
              <a:cxnLst>
                <a:cxn ang="0">
                  <a:pos x="T0" y="T1"/>
                </a:cxn>
                <a:cxn ang="0">
                  <a:pos x="T2" y="T3"/>
                </a:cxn>
                <a:cxn ang="0">
                  <a:pos x="T4" y="T5"/>
                </a:cxn>
                <a:cxn ang="0">
                  <a:pos x="T6" y="T7"/>
                </a:cxn>
                <a:cxn ang="0">
                  <a:pos x="T8" y="T9"/>
                </a:cxn>
              </a:cxnLst>
              <a:rect l="0" t="0" r="r" b="b"/>
              <a:pathLst>
                <a:path w="1440" h="251">
                  <a:moveTo>
                    <a:pt x="1440" y="0"/>
                  </a:moveTo>
                  <a:lnTo>
                    <a:pt x="214" y="0"/>
                  </a:lnTo>
                  <a:lnTo>
                    <a:pt x="0" y="251"/>
                  </a:lnTo>
                  <a:lnTo>
                    <a:pt x="1440" y="251"/>
                  </a:lnTo>
                  <a:lnTo>
                    <a:pt x="1440" y="0"/>
                  </a:lnTo>
                  <a:close/>
                </a:path>
              </a:pathLst>
            </a:custGeom>
            <a:solidFill>
              <a:srgbClr val="289A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51" name="Freeform 65">
              <a:extLst>
                <a:ext uri="{FF2B5EF4-FFF2-40B4-BE49-F238E27FC236}">
                  <a16:creationId xmlns:a16="http://schemas.microsoft.com/office/drawing/2014/main" id="{7F2EF05A-D898-4CB3-8717-6BC2DFC91B36}"/>
                </a:ext>
              </a:extLst>
            </p:cNvPr>
            <p:cNvSpPr>
              <a:spLocks/>
            </p:cNvSpPr>
            <p:nvPr/>
          </p:nvSpPr>
          <p:spPr bwMode="auto">
            <a:xfrm>
              <a:off x="5072063" y="7256463"/>
              <a:ext cx="2370138" cy="93663"/>
            </a:xfrm>
            <a:custGeom>
              <a:avLst/>
              <a:gdLst>
                <a:gd name="T0" fmla="*/ 1493 w 1493"/>
                <a:gd name="T1" fmla="*/ 0 h 59"/>
                <a:gd name="T2" fmla="*/ 53 w 1493"/>
                <a:gd name="T3" fmla="*/ 0 h 59"/>
                <a:gd name="T4" fmla="*/ 0 w 1493"/>
                <a:gd name="T5" fmla="*/ 59 h 59"/>
                <a:gd name="T6" fmla="*/ 1493 w 1493"/>
                <a:gd name="T7" fmla="*/ 59 h 59"/>
                <a:gd name="T8" fmla="*/ 1493 w 1493"/>
                <a:gd name="T9" fmla="*/ 0 h 59"/>
              </a:gdLst>
              <a:ahLst/>
              <a:cxnLst>
                <a:cxn ang="0">
                  <a:pos x="T0" y="T1"/>
                </a:cxn>
                <a:cxn ang="0">
                  <a:pos x="T2" y="T3"/>
                </a:cxn>
                <a:cxn ang="0">
                  <a:pos x="T4" y="T5"/>
                </a:cxn>
                <a:cxn ang="0">
                  <a:pos x="T6" y="T7"/>
                </a:cxn>
                <a:cxn ang="0">
                  <a:pos x="T8" y="T9"/>
                </a:cxn>
              </a:cxnLst>
              <a:rect l="0" t="0" r="r" b="b"/>
              <a:pathLst>
                <a:path w="1493" h="59">
                  <a:moveTo>
                    <a:pt x="1493" y="0"/>
                  </a:moveTo>
                  <a:lnTo>
                    <a:pt x="53" y="0"/>
                  </a:lnTo>
                  <a:lnTo>
                    <a:pt x="0" y="59"/>
                  </a:lnTo>
                  <a:lnTo>
                    <a:pt x="1493" y="59"/>
                  </a:lnTo>
                  <a:lnTo>
                    <a:pt x="1493" y="0"/>
                  </a:lnTo>
                  <a:close/>
                </a:path>
              </a:pathLst>
            </a:custGeom>
            <a:solidFill>
              <a:srgbClr val="088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52" name="Freeform 66">
              <a:extLst>
                <a:ext uri="{FF2B5EF4-FFF2-40B4-BE49-F238E27FC236}">
                  <a16:creationId xmlns:a16="http://schemas.microsoft.com/office/drawing/2014/main" id="{C52D731B-7E50-4C23-9316-8CC642619DD3}"/>
                </a:ext>
              </a:extLst>
            </p:cNvPr>
            <p:cNvSpPr>
              <a:spLocks/>
            </p:cNvSpPr>
            <p:nvPr/>
          </p:nvSpPr>
          <p:spPr bwMode="auto">
            <a:xfrm>
              <a:off x="4968875" y="6858000"/>
              <a:ext cx="527050" cy="492125"/>
            </a:xfrm>
            <a:custGeom>
              <a:avLst/>
              <a:gdLst>
                <a:gd name="T0" fmla="*/ 332 w 332"/>
                <a:gd name="T1" fmla="*/ 0 h 310"/>
                <a:gd name="T2" fmla="*/ 0 w 332"/>
                <a:gd name="T3" fmla="*/ 0 h 310"/>
                <a:gd name="T4" fmla="*/ 0 w 332"/>
                <a:gd name="T5" fmla="*/ 310 h 310"/>
                <a:gd name="T6" fmla="*/ 65 w 332"/>
                <a:gd name="T7" fmla="*/ 310 h 310"/>
                <a:gd name="T8" fmla="*/ 0 w 332"/>
                <a:gd name="T9" fmla="*/ 310 h 310"/>
                <a:gd name="T10" fmla="*/ 0 w 332"/>
                <a:gd name="T11" fmla="*/ 251 h 310"/>
                <a:gd name="T12" fmla="*/ 118 w 332"/>
                <a:gd name="T13" fmla="*/ 251 h 310"/>
                <a:gd name="T14" fmla="*/ 332 w 332"/>
                <a:gd name="T15" fmla="*/ 0 h 3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2" h="310">
                  <a:moveTo>
                    <a:pt x="332" y="0"/>
                  </a:moveTo>
                  <a:lnTo>
                    <a:pt x="0" y="0"/>
                  </a:lnTo>
                  <a:lnTo>
                    <a:pt x="0" y="310"/>
                  </a:lnTo>
                  <a:lnTo>
                    <a:pt x="65" y="310"/>
                  </a:lnTo>
                  <a:lnTo>
                    <a:pt x="0" y="310"/>
                  </a:lnTo>
                  <a:lnTo>
                    <a:pt x="0" y="251"/>
                  </a:lnTo>
                  <a:lnTo>
                    <a:pt x="118" y="251"/>
                  </a:lnTo>
                  <a:lnTo>
                    <a:pt x="332" y="0"/>
                  </a:lnTo>
                  <a:close/>
                </a:path>
              </a:pathLst>
            </a:custGeom>
            <a:solidFill>
              <a:srgbClr val="3EA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53" name="Freeform 67">
              <a:extLst>
                <a:ext uri="{FF2B5EF4-FFF2-40B4-BE49-F238E27FC236}">
                  <a16:creationId xmlns:a16="http://schemas.microsoft.com/office/drawing/2014/main" id="{3791B4C8-705C-485B-B5FE-0ADE58DCADE1}"/>
                </a:ext>
              </a:extLst>
            </p:cNvPr>
            <p:cNvSpPr>
              <a:spLocks/>
            </p:cNvSpPr>
            <p:nvPr/>
          </p:nvSpPr>
          <p:spPr bwMode="auto">
            <a:xfrm>
              <a:off x="4968875" y="7256463"/>
              <a:ext cx="187325" cy="93663"/>
            </a:xfrm>
            <a:custGeom>
              <a:avLst/>
              <a:gdLst>
                <a:gd name="T0" fmla="*/ 118 w 118"/>
                <a:gd name="T1" fmla="*/ 0 h 59"/>
                <a:gd name="T2" fmla="*/ 0 w 118"/>
                <a:gd name="T3" fmla="*/ 0 h 59"/>
                <a:gd name="T4" fmla="*/ 0 w 118"/>
                <a:gd name="T5" fmla="*/ 59 h 59"/>
                <a:gd name="T6" fmla="*/ 65 w 118"/>
                <a:gd name="T7" fmla="*/ 59 h 59"/>
                <a:gd name="T8" fmla="*/ 118 w 118"/>
                <a:gd name="T9" fmla="*/ 0 h 59"/>
              </a:gdLst>
              <a:ahLst/>
              <a:cxnLst>
                <a:cxn ang="0">
                  <a:pos x="T0" y="T1"/>
                </a:cxn>
                <a:cxn ang="0">
                  <a:pos x="T2" y="T3"/>
                </a:cxn>
                <a:cxn ang="0">
                  <a:pos x="T4" y="T5"/>
                </a:cxn>
                <a:cxn ang="0">
                  <a:pos x="T6" y="T7"/>
                </a:cxn>
                <a:cxn ang="0">
                  <a:pos x="T8" y="T9"/>
                </a:cxn>
              </a:cxnLst>
              <a:rect l="0" t="0" r="r" b="b"/>
              <a:pathLst>
                <a:path w="118" h="59">
                  <a:moveTo>
                    <a:pt x="118" y="0"/>
                  </a:moveTo>
                  <a:lnTo>
                    <a:pt x="0" y="0"/>
                  </a:lnTo>
                  <a:lnTo>
                    <a:pt x="0" y="59"/>
                  </a:lnTo>
                  <a:lnTo>
                    <a:pt x="65" y="59"/>
                  </a:lnTo>
                  <a:lnTo>
                    <a:pt x="118" y="0"/>
                  </a:lnTo>
                  <a:close/>
                </a:path>
              </a:pathLst>
            </a:custGeom>
            <a:solidFill>
              <a:srgbClr val="2191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54" name="Rectangle 68">
              <a:extLst>
                <a:ext uri="{FF2B5EF4-FFF2-40B4-BE49-F238E27FC236}">
                  <a16:creationId xmlns:a16="http://schemas.microsoft.com/office/drawing/2014/main" id="{AAFFAA2D-071F-4B0B-B26C-D2ACC94911B0}"/>
                </a:ext>
              </a:extLst>
            </p:cNvPr>
            <p:cNvSpPr>
              <a:spLocks noChangeArrowheads="1"/>
            </p:cNvSpPr>
            <p:nvPr/>
          </p:nvSpPr>
          <p:spPr bwMode="auto">
            <a:xfrm>
              <a:off x="7556500" y="6861175"/>
              <a:ext cx="474663" cy="650875"/>
            </a:xfrm>
            <a:prstGeom prst="rect">
              <a:avLst/>
            </a:prstGeom>
            <a:solidFill>
              <a:srgbClr val="289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55" name="Freeform 69">
              <a:extLst>
                <a:ext uri="{FF2B5EF4-FFF2-40B4-BE49-F238E27FC236}">
                  <a16:creationId xmlns:a16="http://schemas.microsoft.com/office/drawing/2014/main" id="{0218AEDA-AB4D-499B-B22B-367ACD8945ED}"/>
                </a:ext>
              </a:extLst>
            </p:cNvPr>
            <p:cNvSpPr>
              <a:spLocks/>
            </p:cNvSpPr>
            <p:nvPr/>
          </p:nvSpPr>
          <p:spPr bwMode="auto">
            <a:xfrm>
              <a:off x="7556500" y="7248525"/>
              <a:ext cx="474663" cy="263525"/>
            </a:xfrm>
            <a:custGeom>
              <a:avLst/>
              <a:gdLst>
                <a:gd name="T0" fmla="*/ 163 w 299"/>
                <a:gd name="T1" fmla="*/ 0 h 166"/>
                <a:gd name="T2" fmla="*/ 0 w 299"/>
                <a:gd name="T3" fmla="*/ 166 h 166"/>
                <a:gd name="T4" fmla="*/ 299 w 299"/>
                <a:gd name="T5" fmla="*/ 166 h 166"/>
                <a:gd name="T6" fmla="*/ 163 w 299"/>
                <a:gd name="T7" fmla="*/ 166 h 166"/>
                <a:gd name="T8" fmla="*/ 163 w 299"/>
                <a:gd name="T9" fmla="*/ 0 h 166"/>
              </a:gdLst>
              <a:ahLst/>
              <a:cxnLst>
                <a:cxn ang="0">
                  <a:pos x="T0" y="T1"/>
                </a:cxn>
                <a:cxn ang="0">
                  <a:pos x="T2" y="T3"/>
                </a:cxn>
                <a:cxn ang="0">
                  <a:pos x="T4" y="T5"/>
                </a:cxn>
                <a:cxn ang="0">
                  <a:pos x="T6" y="T7"/>
                </a:cxn>
                <a:cxn ang="0">
                  <a:pos x="T8" y="T9"/>
                </a:cxn>
              </a:cxnLst>
              <a:rect l="0" t="0" r="r" b="b"/>
              <a:pathLst>
                <a:path w="299" h="166">
                  <a:moveTo>
                    <a:pt x="163" y="0"/>
                  </a:moveTo>
                  <a:lnTo>
                    <a:pt x="0" y="166"/>
                  </a:lnTo>
                  <a:lnTo>
                    <a:pt x="299" y="166"/>
                  </a:lnTo>
                  <a:lnTo>
                    <a:pt x="163" y="166"/>
                  </a:lnTo>
                  <a:lnTo>
                    <a:pt x="163" y="0"/>
                  </a:lnTo>
                  <a:close/>
                </a:path>
              </a:pathLst>
            </a:custGeom>
            <a:solidFill>
              <a:srgbClr val="088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56" name="Freeform 70">
              <a:extLst>
                <a:ext uri="{FF2B5EF4-FFF2-40B4-BE49-F238E27FC236}">
                  <a16:creationId xmlns:a16="http://schemas.microsoft.com/office/drawing/2014/main" id="{A1A79AAD-F232-4DCB-953C-6DBB98C48F14}"/>
                </a:ext>
              </a:extLst>
            </p:cNvPr>
            <p:cNvSpPr>
              <a:spLocks/>
            </p:cNvSpPr>
            <p:nvPr/>
          </p:nvSpPr>
          <p:spPr bwMode="auto">
            <a:xfrm>
              <a:off x="7815263" y="6861175"/>
              <a:ext cx="215900" cy="387350"/>
            </a:xfrm>
            <a:custGeom>
              <a:avLst/>
              <a:gdLst>
                <a:gd name="T0" fmla="*/ 136 w 136"/>
                <a:gd name="T1" fmla="*/ 0 h 244"/>
                <a:gd name="T2" fmla="*/ 0 w 136"/>
                <a:gd name="T3" fmla="*/ 0 h 244"/>
                <a:gd name="T4" fmla="*/ 0 w 136"/>
                <a:gd name="T5" fmla="*/ 244 h 244"/>
                <a:gd name="T6" fmla="*/ 13 w 136"/>
                <a:gd name="T7" fmla="*/ 230 h 244"/>
                <a:gd name="T8" fmla="*/ 136 w 136"/>
                <a:gd name="T9" fmla="*/ 230 h 244"/>
                <a:gd name="T10" fmla="*/ 136 w 136"/>
                <a:gd name="T11" fmla="*/ 0 h 244"/>
              </a:gdLst>
              <a:ahLst/>
              <a:cxnLst>
                <a:cxn ang="0">
                  <a:pos x="T0" y="T1"/>
                </a:cxn>
                <a:cxn ang="0">
                  <a:pos x="T2" y="T3"/>
                </a:cxn>
                <a:cxn ang="0">
                  <a:pos x="T4" y="T5"/>
                </a:cxn>
                <a:cxn ang="0">
                  <a:pos x="T6" y="T7"/>
                </a:cxn>
                <a:cxn ang="0">
                  <a:pos x="T8" y="T9"/>
                </a:cxn>
                <a:cxn ang="0">
                  <a:pos x="T10" y="T11"/>
                </a:cxn>
              </a:cxnLst>
              <a:rect l="0" t="0" r="r" b="b"/>
              <a:pathLst>
                <a:path w="136" h="244">
                  <a:moveTo>
                    <a:pt x="136" y="0"/>
                  </a:moveTo>
                  <a:lnTo>
                    <a:pt x="0" y="0"/>
                  </a:lnTo>
                  <a:lnTo>
                    <a:pt x="0" y="244"/>
                  </a:lnTo>
                  <a:lnTo>
                    <a:pt x="13" y="230"/>
                  </a:lnTo>
                  <a:lnTo>
                    <a:pt x="136" y="230"/>
                  </a:lnTo>
                  <a:lnTo>
                    <a:pt x="136" y="0"/>
                  </a:lnTo>
                  <a:close/>
                </a:path>
              </a:pathLst>
            </a:custGeom>
            <a:solidFill>
              <a:srgbClr val="4BA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57" name="Freeform 71">
              <a:extLst>
                <a:ext uri="{FF2B5EF4-FFF2-40B4-BE49-F238E27FC236}">
                  <a16:creationId xmlns:a16="http://schemas.microsoft.com/office/drawing/2014/main" id="{1089CE60-F57B-4A95-B8F9-B14DBB98553C}"/>
                </a:ext>
              </a:extLst>
            </p:cNvPr>
            <p:cNvSpPr>
              <a:spLocks/>
            </p:cNvSpPr>
            <p:nvPr/>
          </p:nvSpPr>
          <p:spPr bwMode="auto">
            <a:xfrm>
              <a:off x="7815263" y="7226300"/>
              <a:ext cx="215900" cy="285750"/>
            </a:xfrm>
            <a:custGeom>
              <a:avLst/>
              <a:gdLst>
                <a:gd name="T0" fmla="*/ 136 w 136"/>
                <a:gd name="T1" fmla="*/ 0 h 180"/>
                <a:gd name="T2" fmla="*/ 13 w 136"/>
                <a:gd name="T3" fmla="*/ 0 h 180"/>
                <a:gd name="T4" fmla="*/ 0 w 136"/>
                <a:gd name="T5" fmla="*/ 14 h 180"/>
                <a:gd name="T6" fmla="*/ 0 w 136"/>
                <a:gd name="T7" fmla="*/ 180 h 180"/>
                <a:gd name="T8" fmla="*/ 136 w 136"/>
                <a:gd name="T9" fmla="*/ 180 h 180"/>
                <a:gd name="T10" fmla="*/ 136 w 136"/>
                <a:gd name="T11" fmla="*/ 0 h 180"/>
              </a:gdLst>
              <a:ahLst/>
              <a:cxnLst>
                <a:cxn ang="0">
                  <a:pos x="T0" y="T1"/>
                </a:cxn>
                <a:cxn ang="0">
                  <a:pos x="T2" y="T3"/>
                </a:cxn>
                <a:cxn ang="0">
                  <a:pos x="T4" y="T5"/>
                </a:cxn>
                <a:cxn ang="0">
                  <a:pos x="T6" y="T7"/>
                </a:cxn>
                <a:cxn ang="0">
                  <a:pos x="T8" y="T9"/>
                </a:cxn>
                <a:cxn ang="0">
                  <a:pos x="T10" y="T11"/>
                </a:cxn>
              </a:cxnLst>
              <a:rect l="0" t="0" r="r" b="b"/>
              <a:pathLst>
                <a:path w="136" h="180">
                  <a:moveTo>
                    <a:pt x="136" y="0"/>
                  </a:moveTo>
                  <a:lnTo>
                    <a:pt x="13" y="0"/>
                  </a:lnTo>
                  <a:lnTo>
                    <a:pt x="0" y="14"/>
                  </a:lnTo>
                  <a:lnTo>
                    <a:pt x="0" y="180"/>
                  </a:lnTo>
                  <a:lnTo>
                    <a:pt x="136" y="180"/>
                  </a:lnTo>
                  <a:lnTo>
                    <a:pt x="136" y="0"/>
                  </a:lnTo>
                  <a:close/>
                </a:path>
              </a:pathLst>
            </a:custGeom>
            <a:solidFill>
              <a:srgbClr val="3097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58" name="Rectangle 72">
              <a:extLst>
                <a:ext uri="{FF2B5EF4-FFF2-40B4-BE49-F238E27FC236}">
                  <a16:creationId xmlns:a16="http://schemas.microsoft.com/office/drawing/2014/main" id="{5D79B825-BCD2-45DD-B747-B376CF3099A1}"/>
                </a:ext>
              </a:extLst>
            </p:cNvPr>
            <p:cNvSpPr>
              <a:spLocks noChangeArrowheads="1"/>
            </p:cNvSpPr>
            <p:nvPr/>
          </p:nvSpPr>
          <p:spPr bwMode="auto">
            <a:xfrm>
              <a:off x="4930775" y="5354638"/>
              <a:ext cx="623888" cy="314325"/>
            </a:xfrm>
            <a:prstGeom prst="rect">
              <a:avLst/>
            </a:prstGeom>
            <a:solidFill>
              <a:srgbClr val="08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59" name="Rectangle 73">
              <a:extLst>
                <a:ext uri="{FF2B5EF4-FFF2-40B4-BE49-F238E27FC236}">
                  <a16:creationId xmlns:a16="http://schemas.microsoft.com/office/drawing/2014/main" id="{B5524A9F-8100-4E1F-BEED-606B27E31BD4}"/>
                </a:ext>
              </a:extLst>
            </p:cNvPr>
            <p:cNvSpPr>
              <a:spLocks noChangeArrowheads="1"/>
            </p:cNvSpPr>
            <p:nvPr/>
          </p:nvSpPr>
          <p:spPr bwMode="auto">
            <a:xfrm>
              <a:off x="5245100" y="5226050"/>
              <a:ext cx="309563" cy="128588"/>
            </a:xfrm>
            <a:prstGeom prst="rect">
              <a:avLst/>
            </a:prstGeom>
            <a:solidFill>
              <a:srgbClr val="096D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60" name="Rectangle 74">
              <a:extLst>
                <a:ext uri="{FF2B5EF4-FFF2-40B4-BE49-F238E27FC236}">
                  <a16:creationId xmlns:a16="http://schemas.microsoft.com/office/drawing/2014/main" id="{7FC40B1D-BB21-4880-B664-6F266B92E38C}"/>
                </a:ext>
              </a:extLst>
            </p:cNvPr>
            <p:cNvSpPr>
              <a:spLocks noChangeArrowheads="1"/>
            </p:cNvSpPr>
            <p:nvPr/>
          </p:nvSpPr>
          <p:spPr bwMode="auto">
            <a:xfrm>
              <a:off x="7526338" y="5354638"/>
              <a:ext cx="534988" cy="314325"/>
            </a:xfrm>
            <a:prstGeom prst="rect">
              <a:avLst/>
            </a:prstGeom>
            <a:solidFill>
              <a:srgbClr val="0863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61" name="Freeform 75">
              <a:extLst>
                <a:ext uri="{FF2B5EF4-FFF2-40B4-BE49-F238E27FC236}">
                  <a16:creationId xmlns:a16="http://schemas.microsoft.com/office/drawing/2014/main" id="{A5006BEF-8F18-44A5-8CD9-A6848A3FCF17}"/>
                </a:ext>
              </a:extLst>
            </p:cNvPr>
            <p:cNvSpPr>
              <a:spLocks/>
            </p:cNvSpPr>
            <p:nvPr/>
          </p:nvSpPr>
          <p:spPr bwMode="auto">
            <a:xfrm>
              <a:off x="4930775" y="5226050"/>
              <a:ext cx="309563" cy="442913"/>
            </a:xfrm>
            <a:custGeom>
              <a:avLst/>
              <a:gdLst>
                <a:gd name="T0" fmla="*/ 195 w 195"/>
                <a:gd name="T1" fmla="*/ 0 h 279"/>
                <a:gd name="T2" fmla="*/ 0 w 195"/>
                <a:gd name="T3" fmla="*/ 0 h 279"/>
                <a:gd name="T4" fmla="*/ 0 w 195"/>
                <a:gd name="T5" fmla="*/ 279 h 279"/>
                <a:gd name="T6" fmla="*/ 195 w 195"/>
                <a:gd name="T7" fmla="*/ 81 h 279"/>
                <a:gd name="T8" fmla="*/ 195 w 195"/>
                <a:gd name="T9" fmla="*/ 0 h 279"/>
              </a:gdLst>
              <a:ahLst/>
              <a:cxnLst>
                <a:cxn ang="0">
                  <a:pos x="T0" y="T1"/>
                </a:cxn>
                <a:cxn ang="0">
                  <a:pos x="T2" y="T3"/>
                </a:cxn>
                <a:cxn ang="0">
                  <a:pos x="T4" y="T5"/>
                </a:cxn>
                <a:cxn ang="0">
                  <a:pos x="T6" y="T7"/>
                </a:cxn>
                <a:cxn ang="0">
                  <a:pos x="T8" y="T9"/>
                </a:cxn>
              </a:cxnLst>
              <a:rect l="0" t="0" r="r" b="b"/>
              <a:pathLst>
                <a:path w="195" h="279">
                  <a:moveTo>
                    <a:pt x="195" y="0"/>
                  </a:moveTo>
                  <a:lnTo>
                    <a:pt x="0" y="0"/>
                  </a:lnTo>
                  <a:lnTo>
                    <a:pt x="0" y="279"/>
                  </a:lnTo>
                  <a:lnTo>
                    <a:pt x="195" y="81"/>
                  </a:lnTo>
                  <a:lnTo>
                    <a:pt x="195" y="0"/>
                  </a:lnTo>
                  <a:close/>
                </a:path>
              </a:pathLst>
            </a:custGeom>
            <a:solidFill>
              <a:srgbClr val="075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62" name="Rectangle 76">
              <a:extLst>
                <a:ext uri="{FF2B5EF4-FFF2-40B4-BE49-F238E27FC236}">
                  <a16:creationId xmlns:a16="http://schemas.microsoft.com/office/drawing/2014/main" id="{EC24123F-C26F-48B8-8600-3321764CD16D}"/>
                </a:ext>
              </a:extLst>
            </p:cNvPr>
            <p:cNvSpPr>
              <a:spLocks noChangeArrowheads="1"/>
            </p:cNvSpPr>
            <p:nvPr/>
          </p:nvSpPr>
          <p:spPr bwMode="auto">
            <a:xfrm>
              <a:off x="5640388" y="5354638"/>
              <a:ext cx="550863" cy="314325"/>
            </a:xfrm>
            <a:prstGeom prst="rect">
              <a:avLst/>
            </a:prstGeom>
            <a:solidFill>
              <a:srgbClr val="5BA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sp>
          <p:nvSpPr>
            <p:cNvPr id="163" name="Rectangle 77">
              <a:extLst>
                <a:ext uri="{FF2B5EF4-FFF2-40B4-BE49-F238E27FC236}">
                  <a16:creationId xmlns:a16="http://schemas.microsoft.com/office/drawing/2014/main" id="{672D1A46-2CB2-41FD-B6A6-7D20E3630997}"/>
                </a:ext>
              </a:extLst>
            </p:cNvPr>
            <p:cNvSpPr>
              <a:spLocks noChangeArrowheads="1"/>
            </p:cNvSpPr>
            <p:nvPr/>
          </p:nvSpPr>
          <p:spPr bwMode="auto">
            <a:xfrm>
              <a:off x="6259513" y="5354638"/>
              <a:ext cx="546100" cy="314325"/>
            </a:xfrm>
            <a:prstGeom prst="rect">
              <a:avLst/>
            </a:prstGeom>
            <a:solidFill>
              <a:srgbClr val="2191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endParaRPr lang="en-US" sz="1050"/>
            </a:p>
          </p:txBody>
        </p:sp>
      </p:grpSp>
      <p:sp>
        <p:nvSpPr>
          <p:cNvPr id="164" name="Rectangle 163">
            <a:extLst>
              <a:ext uri="{FF2B5EF4-FFF2-40B4-BE49-F238E27FC236}">
                <a16:creationId xmlns:a16="http://schemas.microsoft.com/office/drawing/2014/main" id="{092FD1D0-D850-4436-8B1B-B9948714C429}"/>
              </a:ext>
            </a:extLst>
          </p:cNvPr>
          <p:cNvSpPr/>
          <p:nvPr/>
        </p:nvSpPr>
        <p:spPr>
          <a:xfrm>
            <a:off x="5457724" y="3318688"/>
            <a:ext cx="436120" cy="57957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5" name="Rectangle 164">
            <a:extLst>
              <a:ext uri="{FF2B5EF4-FFF2-40B4-BE49-F238E27FC236}">
                <a16:creationId xmlns:a16="http://schemas.microsoft.com/office/drawing/2014/main" id="{7DBFCE1D-934E-43D0-AFA8-97D363BB359D}"/>
              </a:ext>
            </a:extLst>
          </p:cNvPr>
          <p:cNvSpPr/>
          <p:nvPr/>
        </p:nvSpPr>
        <p:spPr>
          <a:xfrm>
            <a:off x="5973861" y="3310301"/>
            <a:ext cx="436120" cy="57957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6" name="Rectangle 165">
            <a:extLst>
              <a:ext uri="{FF2B5EF4-FFF2-40B4-BE49-F238E27FC236}">
                <a16:creationId xmlns:a16="http://schemas.microsoft.com/office/drawing/2014/main" id="{12250398-F67B-485E-9B19-81F7CA95B236}"/>
              </a:ext>
            </a:extLst>
          </p:cNvPr>
          <p:cNvSpPr/>
          <p:nvPr/>
        </p:nvSpPr>
        <p:spPr>
          <a:xfrm>
            <a:off x="8245489" y="2681605"/>
            <a:ext cx="1655153" cy="17395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ctr"/>
            <a:endParaRPr lang="en-US" sz="675" b="1"/>
          </a:p>
        </p:txBody>
      </p:sp>
      <p:sp>
        <p:nvSpPr>
          <p:cNvPr id="167" name="TextBox 166">
            <a:extLst>
              <a:ext uri="{FF2B5EF4-FFF2-40B4-BE49-F238E27FC236}">
                <a16:creationId xmlns:a16="http://schemas.microsoft.com/office/drawing/2014/main" id="{08CD8647-8B3B-45E0-8CB2-9481DFB617D2}"/>
              </a:ext>
            </a:extLst>
          </p:cNvPr>
          <p:cNvSpPr txBox="1"/>
          <p:nvPr/>
        </p:nvSpPr>
        <p:spPr>
          <a:xfrm>
            <a:off x="8818290" y="4450229"/>
            <a:ext cx="594542" cy="102000"/>
          </a:xfrm>
          <a:prstGeom prst="rect">
            <a:avLst/>
          </a:prstGeom>
          <a:noFill/>
        </p:spPr>
        <p:txBody>
          <a:bodyPr wrap="none" lIns="0" tIns="0" rIns="0" bIns="0" rtlCol="0">
            <a:noAutofit/>
          </a:bodyPr>
          <a:lstStyle/>
          <a:p>
            <a:pPr>
              <a:lnSpc>
                <a:spcPct val="90000"/>
              </a:lnSpc>
            </a:pPr>
            <a:r>
              <a:rPr lang="en-US" sz="825" b="1"/>
              <a:t>VMC SDDC</a:t>
            </a:r>
          </a:p>
        </p:txBody>
      </p:sp>
      <p:sp>
        <p:nvSpPr>
          <p:cNvPr id="168" name="TextBox 167">
            <a:extLst>
              <a:ext uri="{FF2B5EF4-FFF2-40B4-BE49-F238E27FC236}">
                <a16:creationId xmlns:a16="http://schemas.microsoft.com/office/drawing/2014/main" id="{CD6C3D79-13F1-4F84-8880-51A2DB1A0244}"/>
              </a:ext>
            </a:extLst>
          </p:cNvPr>
          <p:cNvSpPr txBox="1"/>
          <p:nvPr/>
        </p:nvSpPr>
        <p:spPr>
          <a:xfrm>
            <a:off x="8174300" y="4291191"/>
            <a:ext cx="614271" cy="184666"/>
          </a:xfrm>
          <a:prstGeom prst="rect">
            <a:avLst/>
          </a:prstGeom>
          <a:noFill/>
        </p:spPr>
        <p:txBody>
          <a:bodyPr wrap="none" rtlCol="0">
            <a:spAutoFit/>
          </a:bodyPr>
          <a:lstStyle/>
          <a:p>
            <a:r>
              <a:rPr lang="en-US" sz="600">
                <a:solidFill>
                  <a:schemeClr val="tx1"/>
                </a:solidFill>
              </a:rPr>
              <a:t>10.10.0.0/16</a:t>
            </a:r>
          </a:p>
        </p:txBody>
      </p:sp>
      <p:grpSp>
        <p:nvGrpSpPr>
          <p:cNvPr id="169" name="Group 168">
            <a:extLst>
              <a:ext uri="{FF2B5EF4-FFF2-40B4-BE49-F238E27FC236}">
                <a16:creationId xmlns:a16="http://schemas.microsoft.com/office/drawing/2014/main" id="{DDE67E8C-3443-4D38-8E2F-E6F5D79E7770}"/>
              </a:ext>
            </a:extLst>
          </p:cNvPr>
          <p:cNvGrpSpPr/>
          <p:nvPr/>
        </p:nvGrpSpPr>
        <p:grpSpPr>
          <a:xfrm>
            <a:off x="8399011" y="2767591"/>
            <a:ext cx="1334804" cy="736692"/>
            <a:chOff x="6307000" y="2356063"/>
            <a:chExt cx="1779739" cy="982255"/>
          </a:xfrm>
        </p:grpSpPr>
        <p:sp>
          <p:nvSpPr>
            <p:cNvPr id="170" name="Rectangle 169">
              <a:extLst>
                <a:ext uri="{FF2B5EF4-FFF2-40B4-BE49-F238E27FC236}">
                  <a16:creationId xmlns:a16="http://schemas.microsoft.com/office/drawing/2014/main" id="{A0BE45BB-1409-42E9-ACA4-884E4DA44207}"/>
                </a:ext>
              </a:extLst>
            </p:cNvPr>
            <p:cNvSpPr/>
            <p:nvPr/>
          </p:nvSpPr>
          <p:spPr>
            <a:xfrm>
              <a:off x="6307000" y="2356063"/>
              <a:ext cx="1779739" cy="932898"/>
            </a:xfrm>
            <a:prstGeom prst="rect">
              <a:avLst/>
            </a:prstGeom>
            <a:solidFill>
              <a:schemeClr val="accent5">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algn="ctr"/>
              <a:endParaRPr lang="en-US" sz="675" b="1">
                <a:solidFill>
                  <a:srgbClr val="FFFFFF"/>
                </a:solidFill>
              </a:endParaRPr>
            </a:p>
          </p:txBody>
        </p:sp>
        <p:grpSp>
          <p:nvGrpSpPr>
            <p:cNvPr id="171" name="Group 170">
              <a:extLst>
                <a:ext uri="{FF2B5EF4-FFF2-40B4-BE49-F238E27FC236}">
                  <a16:creationId xmlns:a16="http://schemas.microsoft.com/office/drawing/2014/main" id="{BD44F6E8-9310-402C-8D05-A8988744FF5A}"/>
                </a:ext>
              </a:extLst>
            </p:cNvPr>
            <p:cNvGrpSpPr>
              <a:grpSpLocks noChangeAspect="1"/>
            </p:cNvGrpSpPr>
            <p:nvPr/>
          </p:nvGrpSpPr>
          <p:grpSpPr>
            <a:xfrm rot="16200000">
              <a:off x="6636989" y="2701189"/>
              <a:ext cx="812253" cy="212918"/>
              <a:chOff x="8996626" y="2504789"/>
              <a:chExt cx="1461041" cy="365760"/>
            </a:xfrm>
          </p:grpSpPr>
          <p:sp>
            <p:nvSpPr>
              <p:cNvPr id="229" name="Rounded Rectangle 779">
                <a:extLst>
                  <a:ext uri="{FF2B5EF4-FFF2-40B4-BE49-F238E27FC236}">
                    <a16:creationId xmlns:a16="http://schemas.microsoft.com/office/drawing/2014/main" id="{CDF68D76-23A0-49B8-BC14-4B3C7D7ADB3B}"/>
                  </a:ext>
                </a:extLst>
              </p:cNvPr>
              <p:cNvSpPr/>
              <p:nvPr/>
            </p:nvSpPr>
            <p:spPr>
              <a:xfrm>
                <a:off x="8996626" y="2504789"/>
                <a:ext cx="1461041" cy="365760"/>
              </a:xfrm>
              <a:prstGeom prst="roundRect">
                <a:avLst>
                  <a:gd name="adj" fmla="val 18341"/>
                </a:avLst>
              </a:prstGeom>
              <a:solidFill>
                <a:schemeClr val="bg1">
                  <a:lumMod val="6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t" anchorCtr="0">
                <a:normAutofit/>
              </a:bodyPr>
              <a:lstStyle/>
              <a:p>
                <a:endParaRPr lang="en-US" sz="900">
                  <a:solidFill>
                    <a:prstClr val="white"/>
                  </a:solidFill>
                  <a:ea typeface="ＭＳ Ｐゴシック"/>
                </a:endParaRPr>
              </a:p>
            </p:txBody>
          </p:sp>
          <p:sp>
            <p:nvSpPr>
              <p:cNvPr id="230" name="TextBox 229">
                <a:extLst>
                  <a:ext uri="{FF2B5EF4-FFF2-40B4-BE49-F238E27FC236}">
                    <a16:creationId xmlns:a16="http://schemas.microsoft.com/office/drawing/2014/main" id="{E324A207-73BF-4055-8069-DAAE82CBF9F1}"/>
                  </a:ext>
                </a:extLst>
              </p:cNvPr>
              <p:cNvSpPr txBox="1"/>
              <p:nvPr/>
            </p:nvSpPr>
            <p:spPr>
              <a:xfrm>
                <a:off x="9271296" y="2611044"/>
                <a:ext cx="915089" cy="232191"/>
              </a:xfrm>
              <a:prstGeom prst="rect">
                <a:avLst/>
              </a:prstGeom>
              <a:noFill/>
            </p:spPr>
            <p:txBody>
              <a:bodyPr wrap="none" lIns="0" tIns="0" rIns="0" bIns="0" rtlCol="0">
                <a:noAutofit/>
              </a:bodyPr>
              <a:lstStyle/>
              <a:p>
                <a:pPr algn="ctr">
                  <a:lnSpc>
                    <a:spcPct val="90000"/>
                  </a:lnSpc>
                </a:pPr>
                <a:r>
                  <a:rPr lang="en-US" sz="600" b="1">
                    <a:solidFill>
                      <a:srgbClr val="FFFFFF"/>
                    </a:solidFill>
                  </a:rPr>
                  <a:t>DLR</a:t>
                </a:r>
              </a:p>
            </p:txBody>
          </p:sp>
          <p:grpSp>
            <p:nvGrpSpPr>
              <p:cNvPr id="231" name="Group 230">
                <a:extLst>
                  <a:ext uri="{FF2B5EF4-FFF2-40B4-BE49-F238E27FC236}">
                    <a16:creationId xmlns:a16="http://schemas.microsoft.com/office/drawing/2014/main" id="{46F5496F-D55F-478E-A3AF-4804781FF277}"/>
                  </a:ext>
                </a:extLst>
              </p:cNvPr>
              <p:cNvGrpSpPr>
                <a:grpSpLocks noChangeAspect="1"/>
              </p:cNvGrpSpPr>
              <p:nvPr/>
            </p:nvGrpSpPr>
            <p:grpSpPr>
              <a:xfrm>
                <a:off x="9131868" y="2532806"/>
                <a:ext cx="306607" cy="306263"/>
                <a:chOff x="12871451" y="892175"/>
                <a:chExt cx="5653088" cy="5646738"/>
              </a:xfrm>
            </p:grpSpPr>
            <p:sp>
              <p:nvSpPr>
                <p:cNvPr id="241" name="Freeform 52">
                  <a:extLst>
                    <a:ext uri="{FF2B5EF4-FFF2-40B4-BE49-F238E27FC236}">
                      <a16:creationId xmlns:a16="http://schemas.microsoft.com/office/drawing/2014/main" id="{504F53DF-5073-45FD-92B3-4141F3295767}"/>
                    </a:ext>
                  </a:extLst>
                </p:cNvPr>
                <p:cNvSpPr>
                  <a:spLocks/>
                </p:cNvSpPr>
                <p:nvPr/>
              </p:nvSpPr>
              <p:spPr bwMode="auto">
                <a:xfrm>
                  <a:off x="12871451" y="892175"/>
                  <a:ext cx="5653088" cy="5646738"/>
                </a:xfrm>
                <a:custGeom>
                  <a:avLst/>
                  <a:gdLst>
                    <a:gd name="T0" fmla="*/ 1304 w 1504"/>
                    <a:gd name="T1" fmla="*/ 205 h 1503"/>
                    <a:gd name="T2" fmla="*/ 813 w 1504"/>
                    <a:gd name="T3" fmla="*/ 0 h 1503"/>
                    <a:gd name="T4" fmla="*/ 326 w 1504"/>
                    <a:gd name="T5" fmla="*/ 201 h 1503"/>
                    <a:gd name="T6" fmla="*/ 326 w 1504"/>
                    <a:gd name="T7" fmla="*/ 200 h 1503"/>
                    <a:gd name="T8" fmla="*/ 201 w 1504"/>
                    <a:gd name="T9" fmla="*/ 325 h 1503"/>
                    <a:gd name="T10" fmla="*/ 201 w 1504"/>
                    <a:gd name="T11" fmla="*/ 326 h 1503"/>
                    <a:gd name="T12" fmla="*/ 0 w 1504"/>
                    <a:gd name="T13" fmla="*/ 813 h 1503"/>
                    <a:gd name="T14" fmla="*/ 205 w 1504"/>
                    <a:gd name="T15" fmla="*/ 1303 h 1503"/>
                    <a:gd name="T16" fmla="*/ 691 w 1504"/>
                    <a:gd name="T17" fmla="*/ 1503 h 1503"/>
                    <a:gd name="T18" fmla="*/ 1184 w 1504"/>
                    <a:gd name="T19" fmla="*/ 1296 h 1503"/>
                    <a:gd name="T20" fmla="*/ 1327 w 1504"/>
                    <a:gd name="T21" fmla="*/ 1151 h 1503"/>
                    <a:gd name="T22" fmla="*/ 1504 w 1504"/>
                    <a:gd name="T23" fmla="*/ 691 h 1503"/>
                    <a:gd name="T24" fmla="*/ 1304 w 1504"/>
                    <a:gd name="T25" fmla="*/ 205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4" h="1503">
                      <a:moveTo>
                        <a:pt x="1304" y="205"/>
                      </a:moveTo>
                      <a:cubicBezTo>
                        <a:pt x="1178" y="79"/>
                        <a:pt x="1005" y="0"/>
                        <a:pt x="813" y="0"/>
                      </a:cubicBez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330" y="1427"/>
                        <a:pt x="502" y="1503"/>
                        <a:pt x="691" y="1503"/>
                      </a:cubicBezTo>
                      <a:cubicBezTo>
                        <a:pt x="884" y="1503"/>
                        <a:pt x="1059" y="1424"/>
                        <a:pt x="1184" y="1296"/>
                      </a:cubicBezTo>
                      <a:cubicBezTo>
                        <a:pt x="1327" y="1151"/>
                        <a:pt x="1327" y="1151"/>
                        <a:pt x="1327" y="1151"/>
                      </a:cubicBezTo>
                      <a:cubicBezTo>
                        <a:pt x="1436" y="1029"/>
                        <a:pt x="1504" y="868"/>
                        <a:pt x="1504" y="691"/>
                      </a:cubicBezTo>
                      <a:cubicBezTo>
                        <a:pt x="1504" y="501"/>
                        <a:pt x="1427" y="330"/>
                        <a:pt x="1304" y="205"/>
                      </a:cubicBezTo>
                      <a:close/>
                    </a:path>
                  </a:pathLst>
                </a:custGeom>
                <a:solidFill>
                  <a:srgbClr val="1A6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none" lIns="51422" tIns="25711" rIns="51422" bIns="25711" numCol="1" anchor="t" anchorCtr="0" compatLnSpc="1">
                  <a:prstTxWarp prst="textNoShape">
                    <a:avLst/>
                  </a:prstTxWarp>
                  <a:noAutofit/>
                </a:bodyPr>
                <a:lstStyle/>
                <a:p>
                  <a:endParaRPr lang="en-US" sz="788"/>
                </a:p>
              </p:txBody>
            </p:sp>
            <p:sp>
              <p:nvSpPr>
                <p:cNvPr id="242" name="Freeform 53">
                  <a:extLst>
                    <a:ext uri="{FF2B5EF4-FFF2-40B4-BE49-F238E27FC236}">
                      <a16:creationId xmlns:a16="http://schemas.microsoft.com/office/drawing/2014/main" id="{534D5F2A-4928-443C-A703-8E5F8745B6DF}"/>
                    </a:ext>
                  </a:extLst>
                </p:cNvPr>
                <p:cNvSpPr>
                  <a:spLocks/>
                </p:cNvSpPr>
                <p:nvPr/>
              </p:nvSpPr>
              <p:spPr bwMode="auto">
                <a:xfrm>
                  <a:off x="12871451" y="892175"/>
                  <a:ext cx="4900607" cy="4895854"/>
                </a:xfrm>
                <a:custGeom>
                  <a:avLst/>
                  <a:gdLst>
                    <a:gd name="T0" fmla="*/ 813 w 1304"/>
                    <a:gd name="T1" fmla="*/ 0 h 1303"/>
                    <a:gd name="T2" fmla="*/ 326 w 1304"/>
                    <a:gd name="T3" fmla="*/ 201 h 1303"/>
                    <a:gd name="T4" fmla="*/ 326 w 1304"/>
                    <a:gd name="T5" fmla="*/ 200 h 1303"/>
                    <a:gd name="T6" fmla="*/ 201 w 1304"/>
                    <a:gd name="T7" fmla="*/ 325 h 1303"/>
                    <a:gd name="T8" fmla="*/ 201 w 1304"/>
                    <a:gd name="T9" fmla="*/ 326 h 1303"/>
                    <a:gd name="T10" fmla="*/ 0 w 1304"/>
                    <a:gd name="T11" fmla="*/ 813 h 1303"/>
                    <a:gd name="T12" fmla="*/ 205 w 1304"/>
                    <a:gd name="T13" fmla="*/ 1303 h 1303"/>
                    <a:gd name="T14" fmla="*/ 1304 w 1304"/>
                    <a:gd name="T15" fmla="*/ 205 h 1303"/>
                    <a:gd name="T16" fmla="*/ 813 w 1304"/>
                    <a:gd name="T17" fmla="*/ 0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4" h="1303">
                      <a:moveTo>
                        <a:pt x="813" y="0"/>
                      </a:move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1304" y="205"/>
                        <a:pt x="1304" y="205"/>
                        <a:pt x="1304" y="205"/>
                      </a:cubicBezTo>
                      <a:cubicBezTo>
                        <a:pt x="1178" y="79"/>
                        <a:pt x="1005" y="0"/>
                        <a:pt x="813" y="0"/>
                      </a:cubicBezTo>
                      <a:close/>
                    </a:path>
                  </a:pathLst>
                </a:custGeom>
                <a:solidFill>
                  <a:srgbClr val="2878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none" lIns="51422" tIns="25711" rIns="51422" bIns="25711" numCol="1" anchor="t" anchorCtr="0" compatLnSpc="1">
                  <a:prstTxWarp prst="textNoShape">
                    <a:avLst/>
                  </a:prstTxWarp>
                  <a:normAutofit fontScale="85000" lnSpcReduction="20000"/>
                </a:bodyPr>
                <a:lstStyle/>
                <a:p>
                  <a:endParaRPr lang="en-US" sz="619"/>
                </a:p>
              </p:txBody>
            </p:sp>
            <p:sp>
              <p:nvSpPr>
                <p:cNvPr id="243" name="Freeform 54">
                  <a:extLst>
                    <a:ext uri="{FF2B5EF4-FFF2-40B4-BE49-F238E27FC236}">
                      <a16:creationId xmlns:a16="http://schemas.microsoft.com/office/drawing/2014/main" id="{9C872F1E-F97C-4B50-8654-268B882F5118}"/>
                    </a:ext>
                  </a:extLst>
                </p:cNvPr>
                <p:cNvSpPr>
                  <a:spLocks/>
                </p:cNvSpPr>
                <p:nvPr/>
              </p:nvSpPr>
              <p:spPr bwMode="auto">
                <a:xfrm>
                  <a:off x="13642976" y="1662113"/>
                  <a:ext cx="4881563" cy="4876800"/>
                </a:xfrm>
                <a:custGeom>
                  <a:avLst/>
                  <a:gdLst>
                    <a:gd name="T0" fmla="*/ 0 w 1299"/>
                    <a:gd name="T1" fmla="*/ 1098 h 1298"/>
                    <a:gd name="T2" fmla="*/ 486 w 1299"/>
                    <a:gd name="T3" fmla="*/ 1298 h 1298"/>
                    <a:gd name="T4" fmla="*/ 979 w 1299"/>
                    <a:gd name="T5" fmla="*/ 1091 h 1298"/>
                    <a:gd name="T6" fmla="*/ 1122 w 1299"/>
                    <a:gd name="T7" fmla="*/ 946 h 1298"/>
                    <a:gd name="T8" fmla="*/ 1285 w 1299"/>
                    <a:gd name="T9" fmla="*/ 620 h 1298"/>
                    <a:gd name="T10" fmla="*/ 1299 w 1299"/>
                    <a:gd name="T11" fmla="*/ 486 h 1298"/>
                    <a:gd name="T12" fmla="*/ 1099 w 1299"/>
                    <a:gd name="T13" fmla="*/ 0 h 1298"/>
                    <a:gd name="T14" fmla="*/ 0 w 1299"/>
                    <a:gd name="T15" fmla="*/ 1098 h 1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9" h="1298">
                      <a:moveTo>
                        <a:pt x="0" y="1098"/>
                      </a:moveTo>
                      <a:cubicBezTo>
                        <a:pt x="125" y="1222"/>
                        <a:pt x="297" y="1298"/>
                        <a:pt x="486" y="1298"/>
                      </a:cubicBezTo>
                      <a:cubicBezTo>
                        <a:pt x="679" y="1298"/>
                        <a:pt x="854" y="1219"/>
                        <a:pt x="979" y="1091"/>
                      </a:cubicBezTo>
                      <a:cubicBezTo>
                        <a:pt x="1122" y="946"/>
                        <a:pt x="1122" y="946"/>
                        <a:pt x="1122" y="946"/>
                      </a:cubicBezTo>
                      <a:cubicBezTo>
                        <a:pt x="1203" y="856"/>
                        <a:pt x="1261" y="744"/>
                        <a:pt x="1285" y="620"/>
                      </a:cubicBezTo>
                      <a:cubicBezTo>
                        <a:pt x="1294" y="577"/>
                        <a:pt x="1299" y="532"/>
                        <a:pt x="1299" y="486"/>
                      </a:cubicBezTo>
                      <a:cubicBezTo>
                        <a:pt x="1299" y="296"/>
                        <a:pt x="1222" y="125"/>
                        <a:pt x="1099" y="0"/>
                      </a:cubicBezTo>
                      <a:lnTo>
                        <a:pt x="0" y="1098"/>
                      </a:lnTo>
                      <a:close/>
                    </a:path>
                  </a:pathLst>
                </a:custGeom>
                <a:solidFill>
                  <a:srgbClr val="14558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none" lIns="51422" tIns="25711" rIns="51422" bIns="25711" numCol="1" anchor="t" anchorCtr="0" compatLnSpc="1">
                  <a:prstTxWarp prst="textNoShape">
                    <a:avLst/>
                  </a:prstTxWarp>
                  <a:noAutofit/>
                </a:bodyPr>
                <a:lstStyle/>
                <a:p>
                  <a:endParaRPr lang="en-US" sz="619"/>
                </a:p>
              </p:txBody>
            </p:sp>
            <p:sp>
              <p:nvSpPr>
                <p:cNvPr id="244" name="Freeform 55">
                  <a:extLst>
                    <a:ext uri="{FF2B5EF4-FFF2-40B4-BE49-F238E27FC236}">
                      <a16:creationId xmlns:a16="http://schemas.microsoft.com/office/drawing/2014/main" id="{5ECC2E9F-7A23-4C80-B0EA-7BEBABF38BAA}"/>
                    </a:ext>
                  </a:extLst>
                </p:cNvPr>
                <p:cNvSpPr>
                  <a:spLocks/>
                </p:cNvSpPr>
                <p:nvPr/>
              </p:nvSpPr>
              <p:spPr bwMode="auto">
                <a:xfrm>
                  <a:off x="12871451" y="1350963"/>
                  <a:ext cx="5194300" cy="5187950"/>
                </a:xfrm>
                <a:custGeom>
                  <a:avLst/>
                  <a:gdLst>
                    <a:gd name="T0" fmla="*/ 1382 w 1382"/>
                    <a:gd name="T1" fmla="*/ 691 h 1381"/>
                    <a:gd name="T2" fmla="*/ 808 w 1382"/>
                    <a:gd name="T3" fmla="*/ 1372 h 1381"/>
                    <a:gd name="T4" fmla="*/ 691 w 1382"/>
                    <a:gd name="T5" fmla="*/ 1381 h 1381"/>
                    <a:gd name="T6" fmla="*/ 0 w 1382"/>
                    <a:gd name="T7" fmla="*/ 691 h 1381"/>
                    <a:gd name="T8" fmla="*/ 691 w 1382"/>
                    <a:gd name="T9" fmla="*/ 0 h 1381"/>
                    <a:gd name="T10" fmla="*/ 1382 w 1382"/>
                    <a:gd name="T11" fmla="*/ 691 h 1381"/>
                  </a:gdLst>
                  <a:ahLst/>
                  <a:cxnLst>
                    <a:cxn ang="0">
                      <a:pos x="T0" y="T1"/>
                    </a:cxn>
                    <a:cxn ang="0">
                      <a:pos x="T2" y="T3"/>
                    </a:cxn>
                    <a:cxn ang="0">
                      <a:pos x="T4" y="T5"/>
                    </a:cxn>
                    <a:cxn ang="0">
                      <a:pos x="T6" y="T7"/>
                    </a:cxn>
                    <a:cxn ang="0">
                      <a:pos x="T8" y="T9"/>
                    </a:cxn>
                    <a:cxn ang="0">
                      <a:pos x="T10" y="T11"/>
                    </a:cxn>
                  </a:cxnLst>
                  <a:rect l="0" t="0" r="r" b="b"/>
                  <a:pathLst>
                    <a:path w="1382" h="1381">
                      <a:moveTo>
                        <a:pt x="1382" y="691"/>
                      </a:moveTo>
                      <a:cubicBezTo>
                        <a:pt x="1382" y="1032"/>
                        <a:pt x="1134" y="1316"/>
                        <a:pt x="808" y="1372"/>
                      </a:cubicBezTo>
                      <a:cubicBezTo>
                        <a:pt x="770" y="1378"/>
                        <a:pt x="731" y="1381"/>
                        <a:pt x="691" y="1381"/>
                      </a:cubicBezTo>
                      <a:cubicBezTo>
                        <a:pt x="310" y="1381"/>
                        <a:pt x="0" y="1072"/>
                        <a:pt x="0" y="691"/>
                      </a:cubicBezTo>
                      <a:cubicBezTo>
                        <a:pt x="0" y="309"/>
                        <a:pt x="310" y="0"/>
                        <a:pt x="691" y="0"/>
                      </a:cubicBezTo>
                      <a:cubicBezTo>
                        <a:pt x="1072" y="0"/>
                        <a:pt x="1382" y="309"/>
                        <a:pt x="1382" y="691"/>
                      </a:cubicBezTo>
                      <a:close/>
                    </a:path>
                  </a:pathLst>
                </a:custGeom>
                <a:solidFill>
                  <a:srgbClr val="1A6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none" lIns="51422" tIns="25711" rIns="51422" bIns="25711" numCol="1" anchor="t" anchorCtr="0" compatLnSpc="1">
                  <a:prstTxWarp prst="textNoShape">
                    <a:avLst/>
                  </a:prstTxWarp>
                  <a:noAutofit/>
                </a:bodyPr>
                <a:lstStyle/>
                <a:p>
                  <a:endParaRPr lang="en-US" sz="900"/>
                </a:p>
              </p:txBody>
            </p:sp>
            <p:sp>
              <p:nvSpPr>
                <p:cNvPr id="245" name="Freeform 56">
                  <a:extLst>
                    <a:ext uri="{FF2B5EF4-FFF2-40B4-BE49-F238E27FC236}">
                      <a16:creationId xmlns:a16="http://schemas.microsoft.com/office/drawing/2014/main" id="{EBBDC878-4728-4790-94A3-CDBB5C467D62}"/>
                    </a:ext>
                  </a:extLst>
                </p:cNvPr>
                <p:cNvSpPr>
                  <a:spLocks/>
                </p:cNvSpPr>
                <p:nvPr/>
              </p:nvSpPr>
              <p:spPr bwMode="auto">
                <a:xfrm>
                  <a:off x="14781213" y="1992313"/>
                  <a:ext cx="1376363" cy="1555750"/>
                </a:xfrm>
                <a:custGeom>
                  <a:avLst/>
                  <a:gdLst>
                    <a:gd name="T0" fmla="*/ 289 w 867"/>
                    <a:gd name="T1" fmla="*/ 980 h 980"/>
                    <a:gd name="T2" fmla="*/ 289 w 867"/>
                    <a:gd name="T3" fmla="*/ 433 h 980"/>
                    <a:gd name="T4" fmla="*/ 0 w 867"/>
                    <a:gd name="T5" fmla="*/ 433 h 980"/>
                    <a:gd name="T6" fmla="*/ 433 w 867"/>
                    <a:gd name="T7" fmla="*/ 0 h 980"/>
                    <a:gd name="T8" fmla="*/ 867 w 867"/>
                    <a:gd name="T9" fmla="*/ 433 h 980"/>
                    <a:gd name="T10" fmla="*/ 578 w 867"/>
                    <a:gd name="T11" fmla="*/ 433 h 980"/>
                    <a:gd name="T12" fmla="*/ 578 w 867"/>
                    <a:gd name="T13" fmla="*/ 980 h 980"/>
                    <a:gd name="T14" fmla="*/ 289 w 867"/>
                    <a:gd name="T15" fmla="*/ 980 h 9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80">
                      <a:moveTo>
                        <a:pt x="289" y="980"/>
                      </a:moveTo>
                      <a:lnTo>
                        <a:pt x="289" y="433"/>
                      </a:lnTo>
                      <a:lnTo>
                        <a:pt x="0" y="433"/>
                      </a:lnTo>
                      <a:lnTo>
                        <a:pt x="433" y="0"/>
                      </a:lnTo>
                      <a:lnTo>
                        <a:pt x="867" y="433"/>
                      </a:lnTo>
                      <a:lnTo>
                        <a:pt x="578" y="433"/>
                      </a:lnTo>
                      <a:lnTo>
                        <a:pt x="578" y="980"/>
                      </a:lnTo>
                      <a:lnTo>
                        <a:pt x="289" y="9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none" lIns="51422" tIns="25711" rIns="51422" bIns="25711" numCol="1" anchor="t" anchorCtr="0" compatLnSpc="1">
                  <a:prstTxWarp prst="textNoShape">
                    <a:avLst/>
                  </a:prstTxWarp>
                  <a:noAutofit/>
                </a:bodyPr>
                <a:lstStyle/>
                <a:p>
                  <a:endParaRPr lang="en-US" sz="338"/>
                </a:p>
              </p:txBody>
            </p:sp>
            <p:sp>
              <p:nvSpPr>
                <p:cNvPr id="246" name="Freeform 57">
                  <a:extLst>
                    <a:ext uri="{FF2B5EF4-FFF2-40B4-BE49-F238E27FC236}">
                      <a16:creationId xmlns:a16="http://schemas.microsoft.com/office/drawing/2014/main" id="{8215613F-BC5B-4730-A100-C089FD97F5B1}"/>
                    </a:ext>
                  </a:extLst>
                </p:cNvPr>
                <p:cNvSpPr>
                  <a:spLocks/>
                </p:cNvSpPr>
                <p:nvPr/>
              </p:nvSpPr>
              <p:spPr bwMode="auto">
                <a:xfrm>
                  <a:off x="14781213" y="4344988"/>
                  <a:ext cx="1376363" cy="1550988"/>
                </a:xfrm>
                <a:custGeom>
                  <a:avLst/>
                  <a:gdLst>
                    <a:gd name="T0" fmla="*/ 0 w 867"/>
                    <a:gd name="T1" fmla="*/ 544 h 977"/>
                    <a:gd name="T2" fmla="*/ 289 w 867"/>
                    <a:gd name="T3" fmla="*/ 544 h 977"/>
                    <a:gd name="T4" fmla="*/ 289 w 867"/>
                    <a:gd name="T5" fmla="*/ 0 h 977"/>
                    <a:gd name="T6" fmla="*/ 578 w 867"/>
                    <a:gd name="T7" fmla="*/ 0 h 977"/>
                    <a:gd name="T8" fmla="*/ 578 w 867"/>
                    <a:gd name="T9" fmla="*/ 544 h 977"/>
                    <a:gd name="T10" fmla="*/ 867 w 867"/>
                    <a:gd name="T11" fmla="*/ 544 h 977"/>
                    <a:gd name="T12" fmla="*/ 433 w 867"/>
                    <a:gd name="T13" fmla="*/ 977 h 977"/>
                    <a:gd name="T14" fmla="*/ 0 w 867"/>
                    <a:gd name="T15" fmla="*/ 544 h 9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77">
                      <a:moveTo>
                        <a:pt x="0" y="544"/>
                      </a:moveTo>
                      <a:lnTo>
                        <a:pt x="289" y="544"/>
                      </a:lnTo>
                      <a:lnTo>
                        <a:pt x="289" y="0"/>
                      </a:lnTo>
                      <a:lnTo>
                        <a:pt x="578" y="0"/>
                      </a:lnTo>
                      <a:lnTo>
                        <a:pt x="578" y="544"/>
                      </a:lnTo>
                      <a:lnTo>
                        <a:pt x="867" y="544"/>
                      </a:lnTo>
                      <a:lnTo>
                        <a:pt x="433" y="977"/>
                      </a:lnTo>
                      <a:lnTo>
                        <a:pt x="0" y="54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none" lIns="51422" tIns="25711" rIns="51422" bIns="25711" numCol="1" anchor="t" anchorCtr="0" compatLnSpc="1">
                  <a:prstTxWarp prst="textNoShape">
                    <a:avLst/>
                  </a:prstTxWarp>
                  <a:noAutofit/>
                </a:bodyPr>
                <a:lstStyle/>
                <a:p>
                  <a:endParaRPr lang="en-US" sz="338"/>
                </a:p>
              </p:txBody>
            </p:sp>
            <p:sp>
              <p:nvSpPr>
                <p:cNvPr id="247" name="Freeform 58">
                  <a:extLst>
                    <a:ext uri="{FF2B5EF4-FFF2-40B4-BE49-F238E27FC236}">
                      <a16:creationId xmlns:a16="http://schemas.microsoft.com/office/drawing/2014/main" id="{A724F70D-C7B4-48B8-9803-3DAEA94344D9}"/>
                    </a:ext>
                  </a:extLst>
                </p:cNvPr>
                <p:cNvSpPr>
                  <a:spLocks/>
                </p:cNvSpPr>
                <p:nvPr/>
              </p:nvSpPr>
              <p:spPr bwMode="auto">
                <a:xfrm>
                  <a:off x="13555663" y="3259138"/>
                  <a:ext cx="1552575" cy="1374775"/>
                </a:xfrm>
                <a:custGeom>
                  <a:avLst/>
                  <a:gdLst>
                    <a:gd name="T0" fmla="*/ 545 w 978"/>
                    <a:gd name="T1" fmla="*/ 577 h 866"/>
                    <a:gd name="T2" fmla="*/ 0 w 978"/>
                    <a:gd name="T3" fmla="*/ 577 h 866"/>
                    <a:gd name="T4" fmla="*/ 0 w 978"/>
                    <a:gd name="T5" fmla="*/ 289 h 866"/>
                    <a:gd name="T6" fmla="*/ 545 w 978"/>
                    <a:gd name="T7" fmla="*/ 289 h 866"/>
                    <a:gd name="T8" fmla="*/ 545 w 978"/>
                    <a:gd name="T9" fmla="*/ 0 h 866"/>
                    <a:gd name="T10" fmla="*/ 978 w 978"/>
                    <a:gd name="T11" fmla="*/ 433 h 866"/>
                    <a:gd name="T12" fmla="*/ 545 w 978"/>
                    <a:gd name="T13" fmla="*/ 866 h 866"/>
                    <a:gd name="T14" fmla="*/ 545 w 978"/>
                    <a:gd name="T15" fmla="*/ 577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8" h="866">
                      <a:moveTo>
                        <a:pt x="545" y="577"/>
                      </a:moveTo>
                      <a:lnTo>
                        <a:pt x="0" y="577"/>
                      </a:lnTo>
                      <a:lnTo>
                        <a:pt x="0" y="289"/>
                      </a:lnTo>
                      <a:lnTo>
                        <a:pt x="545" y="289"/>
                      </a:lnTo>
                      <a:lnTo>
                        <a:pt x="545" y="0"/>
                      </a:lnTo>
                      <a:lnTo>
                        <a:pt x="978" y="433"/>
                      </a:lnTo>
                      <a:lnTo>
                        <a:pt x="545" y="866"/>
                      </a:lnTo>
                      <a:lnTo>
                        <a:pt x="545" y="5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none" lIns="51422" tIns="25711" rIns="51422" bIns="25711" numCol="1" anchor="t" anchorCtr="0" compatLnSpc="1">
                  <a:prstTxWarp prst="textNoShape">
                    <a:avLst/>
                  </a:prstTxWarp>
                  <a:noAutofit/>
                </a:bodyPr>
                <a:lstStyle/>
                <a:p>
                  <a:endParaRPr lang="en-US" sz="338"/>
                </a:p>
              </p:txBody>
            </p:sp>
            <p:sp>
              <p:nvSpPr>
                <p:cNvPr id="248" name="Freeform 59">
                  <a:extLst>
                    <a:ext uri="{FF2B5EF4-FFF2-40B4-BE49-F238E27FC236}">
                      <a16:creationId xmlns:a16="http://schemas.microsoft.com/office/drawing/2014/main" id="{706AAF5A-C146-4649-B4AF-9551ED2EFF24}"/>
                    </a:ext>
                  </a:extLst>
                </p:cNvPr>
                <p:cNvSpPr>
                  <a:spLocks/>
                </p:cNvSpPr>
                <p:nvPr/>
              </p:nvSpPr>
              <p:spPr bwMode="auto">
                <a:xfrm>
                  <a:off x="15830551" y="3259138"/>
                  <a:ext cx="1555750" cy="1374775"/>
                </a:xfrm>
                <a:custGeom>
                  <a:avLst/>
                  <a:gdLst>
                    <a:gd name="T0" fmla="*/ 0 w 980"/>
                    <a:gd name="T1" fmla="*/ 433 h 866"/>
                    <a:gd name="T2" fmla="*/ 433 w 980"/>
                    <a:gd name="T3" fmla="*/ 0 h 866"/>
                    <a:gd name="T4" fmla="*/ 433 w 980"/>
                    <a:gd name="T5" fmla="*/ 289 h 866"/>
                    <a:gd name="T6" fmla="*/ 980 w 980"/>
                    <a:gd name="T7" fmla="*/ 289 h 866"/>
                    <a:gd name="T8" fmla="*/ 980 w 980"/>
                    <a:gd name="T9" fmla="*/ 577 h 866"/>
                    <a:gd name="T10" fmla="*/ 433 w 980"/>
                    <a:gd name="T11" fmla="*/ 577 h 866"/>
                    <a:gd name="T12" fmla="*/ 433 w 980"/>
                    <a:gd name="T13" fmla="*/ 866 h 866"/>
                    <a:gd name="T14" fmla="*/ 0 w 980"/>
                    <a:gd name="T15" fmla="*/ 433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866">
                      <a:moveTo>
                        <a:pt x="0" y="433"/>
                      </a:moveTo>
                      <a:lnTo>
                        <a:pt x="433" y="0"/>
                      </a:lnTo>
                      <a:lnTo>
                        <a:pt x="433" y="289"/>
                      </a:lnTo>
                      <a:lnTo>
                        <a:pt x="980" y="289"/>
                      </a:lnTo>
                      <a:lnTo>
                        <a:pt x="980" y="577"/>
                      </a:lnTo>
                      <a:lnTo>
                        <a:pt x="433" y="577"/>
                      </a:lnTo>
                      <a:lnTo>
                        <a:pt x="433" y="866"/>
                      </a:lnTo>
                      <a:lnTo>
                        <a:pt x="0" y="4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none" lIns="51422" tIns="25711" rIns="51422" bIns="25711" numCol="1" anchor="t" anchorCtr="0" compatLnSpc="1">
                  <a:prstTxWarp prst="textNoShape">
                    <a:avLst/>
                  </a:prstTxWarp>
                  <a:noAutofit/>
                </a:bodyPr>
                <a:lstStyle/>
                <a:p>
                  <a:endParaRPr lang="en-US" sz="338"/>
                </a:p>
              </p:txBody>
            </p:sp>
          </p:grpSp>
          <p:grpSp>
            <p:nvGrpSpPr>
              <p:cNvPr id="232" name="Group 231">
                <a:extLst>
                  <a:ext uri="{FF2B5EF4-FFF2-40B4-BE49-F238E27FC236}">
                    <a16:creationId xmlns:a16="http://schemas.microsoft.com/office/drawing/2014/main" id="{2461F82B-FCA7-490F-8392-3C87A4AC496C}"/>
                  </a:ext>
                </a:extLst>
              </p:cNvPr>
              <p:cNvGrpSpPr>
                <a:grpSpLocks noChangeAspect="1"/>
              </p:cNvGrpSpPr>
              <p:nvPr/>
            </p:nvGrpSpPr>
            <p:grpSpPr>
              <a:xfrm>
                <a:off x="10021273" y="2534435"/>
                <a:ext cx="306607" cy="306263"/>
                <a:chOff x="12871451" y="892175"/>
                <a:chExt cx="5653088" cy="5646738"/>
              </a:xfrm>
            </p:grpSpPr>
            <p:sp>
              <p:nvSpPr>
                <p:cNvPr id="233" name="Freeform 52">
                  <a:extLst>
                    <a:ext uri="{FF2B5EF4-FFF2-40B4-BE49-F238E27FC236}">
                      <a16:creationId xmlns:a16="http://schemas.microsoft.com/office/drawing/2014/main" id="{D88C7117-DDC7-4928-A458-202DCFB6082B}"/>
                    </a:ext>
                  </a:extLst>
                </p:cNvPr>
                <p:cNvSpPr>
                  <a:spLocks/>
                </p:cNvSpPr>
                <p:nvPr/>
              </p:nvSpPr>
              <p:spPr bwMode="auto">
                <a:xfrm>
                  <a:off x="12871451" y="892175"/>
                  <a:ext cx="5653088" cy="5646738"/>
                </a:xfrm>
                <a:custGeom>
                  <a:avLst/>
                  <a:gdLst>
                    <a:gd name="T0" fmla="*/ 1304 w 1504"/>
                    <a:gd name="T1" fmla="*/ 205 h 1503"/>
                    <a:gd name="T2" fmla="*/ 813 w 1504"/>
                    <a:gd name="T3" fmla="*/ 0 h 1503"/>
                    <a:gd name="T4" fmla="*/ 326 w 1504"/>
                    <a:gd name="T5" fmla="*/ 201 h 1503"/>
                    <a:gd name="T6" fmla="*/ 326 w 1504"/>
                    <a:gd name="T7" fmla="*/ 200 h 1503"/>
                    <a:gd name="T8" fmla="*/ 201 w 1504"/>
                    <a:gd name="T9" fmla="*/ 325 h 1503"/>
                    <a:gd name="T10" fmla="*/ 201 w 1504"/>
                    <a:gd name="T11" fmla="*/ 326 h 1503"/>
                    <a:gd name="T12" fmla="*/ 0 w 1504"/>
                    <a:gd name="T13" fmla="*/ 813 h 1503"/>
                    <a:gd name="T14" fmla="*/ 205 w 1504"/>
                    <a:gd name="T15" fmla="*/ 1303 h 1503"/>
                    <a:gd name="T16" fmla="*/ 691 w 1504"/>
                    <a:gd name="T17" fmla="*/ 1503 h 1503"/>
                    <a:gd name="T18" fmla="*/ 1184 w 1504"/>
                    <a:gd name="T19" fmla="*/ 1296 h 1503"/>
                    <a:gd name="T20" fmla="*/ 1327 w 1504"/>
                    <a:gd name="T21" fmla="*/ 1151 h 1503"/>
                    <a:gd name="T22" fmla="*/ 1504 w 1504"/>
                    <a:gd name="T23" fmla="*/ 691 h 1503"/>
                    <a:gd name="T24" fmla="*/ 1304 w 1504"/>
                    <a:gd name="T25" fmla="*/ 205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4" h="1503">
                      <a:moveTo>
                        <a:pt x="1304" y="205"/>
                      </a:moveTo>
                      <a:cubicBezTo>
                        <a:pt x="1178" y="79"/>
                        <a:pt x="1005" y="0"/>
                        <a:pt x="813" y="0"/>
                      </a:cubicBez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330" y="1427"/>
                        <a:pt x="502" y="1503"/>
                        <a:pt x="691" y="1503"/>
                      </a:cubicBezTo>
                      <a:cubicBezTo>
                        <a:pt x="884" y="1503"/>
                        <a:pt x="1059" y="1424"/>
                        <a:pt x="1184" y="1296"/>
                      </a:cubicBezTo>
                      <a:cubicBezTo>
                        <a:pt x="1327" y="1151"/>
                        <a:pt x="1327" y="1151"/>
                        <a:pt x="1327" y="1151"/>
                      </a:cubicBezTo>
                      <a:cubicBezTo>
                        <a:pt x="1436" y="1029"/>
                        <a:pt x="1504" y="868"/>
                        <a:pt x="1504" y="691"/>
                      </a:cubicBezTo>
                      <a:cubicBezTo>
                        <a:pt x="1504" y="501"/>
                        <a:pt x="1427" y="330"/>
                        <a:pt x="1304" y="205"/>
                      </a:cubicBezTo>
                      <a:close/>
                    </a:path>
                  </a:pathLst>
                </a:custGeom>
                <a:solidFill>
                  <a:srgbClr val="1A6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none" lIns="51422" tIns="25711" rIns="51422" bIns="25711" numCol="1" anchor="t" anchorCtr="0" compatLnSpc="1">
                  <a:prstTxWarp prst="textNoShape">
                    <a:avLst/>
                  </a:prstTxWarp>
                  <a:noAutofit/>
                </a:bodyPr>
                <a:lstStyle/>
                <a:p>
                  <a:endParaRPr lang="en-US" sz="788"/>
                </a:p>
              </p:txBody>
            </p:sp>
            <p:sp>
              <p:nvSpPr>
                <p:cNvPr id="234" name="Freeform 53">
                  <a:extLst>
                    <a:ext uri="{FF2B5EF4-FFF2-40B4-BE49-F238E27FC236}">
                      <a16:creationId xmlns:a16="http://schemas.microsoft.com/office/drawing/2014/main" id="{D6853AD8-AC27-4661-85F0-135560998CAD}"/>
                    </a:ext>
                  </a:extLst>
                </p:cNvPr>
                <p:cNvSpPr>
                  <a:spLocks/>
                </p:cNvSpPr>
                <p:nvPr/>
              </p:nvSpPr>
              <p:spPr bwMode="auto">
                <a:xfrm>
                  <a:off x="12871451" y="892175"/>
                  <a:ext cx="4900613" cy="4895850"/>
                </a:xfrm>
                <a:custGeom>
                  <a:avLst/>
                  <a:gdLst>
                    <a:gd name="T0" fmla="*/ 813 w 1304"/>
                    <a:gd name="T1" fmla="*/ 0 h 1303"/>
                    <a:gd name="T2" fmla="*/ 326 w 1304"/>
                    <a:gd name="T3" fmla="*/ 201 h 1303"/>
                    <a:gd name="T4" fmla="*/ 326 w 1304"/>
                    <a:gd name="T5" fmla="*/ 200 h 1303"/>
                    <a:gd name="T6" fmla="*/ 201 w 1304"/>
                    <a:gd name="T7" fmla="*/ 325 h 1303"/>
                    <a:gd name="T8" fmla="*/ 201 w 1304"/>
                    <a:gd name="T9" fmla="*/ 326 h 1303"/>
                    <a:gd name="T10" fmla="*/ 0 w 1304"/>
                    <a:gd name="T11" fmla="*/ 813 h 1303"/>
                    <a:gd name="T12" fmla="*/ 205 w 1304"/>
                    <a:gd name="T13" fmla="*/ 1303 h 1303"/>
                    <a:gd name="T14" fmla="*/ 1304 w 1304"/>
                    <a:gd name="T15" fmla="*/ 205 h 1303"/>
                    <a:gd name="T16" fmla="*/ 813 w 1304"/>
                    <a:gd name="T17" fmla="*/ 0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4" h="1303">
                      <a:moveTo>
                        <a:pt x="813" y="0"/>
                      </a:move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1304" y="205"/>
                        <a:pt x="1304" y="205"/>
                        <a:pt x="1304" y="205"/>
                      </a:cubicBezTo>
                      <a:cubicBezTo>
                        <a:pt x="1178" y="79"/>
                        <a:pt x="1005" y="0"/>
                        <a:pt x="813" y="0"/>
                      </a:cubicBezTo>
                      <a:close/>
                    </a:path>
                  </a:pathLst>
                </a:custGeom>
                <a:solidFill>
                  <a:srgbClr val="2878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none" lIns="51422" tIns="25711" rIns="51422" bIns="25711" numCol="1" anchor="t" anchorCtr="0" compatLnSpc="1">
                  <a:prstTxWarp prst="textNoShape">
                    <a:avLst/>
                  </a:prstTxWarp>
                  <a:normAutofit fontScale="85000" lnSpcReduction="20000"/>
                </a:bodyPr>
                <a:lstStyle/>
                <a:p>
                  <a:endParaRPr lang="en-US" sz="619"/>
                </a:p>
              </p:txBody>
            </p:sp>
            <p:sp>
              <p:nvSpPr>
                <p:cNvPr id="235" name="Freeform 54">
                  <a:extLst>
                    <a:ext uri="{FF2B5EF4-FFF2-40B4-BE49-F238E27FC236}">
                      <a16:creationId xmlns:a16="http://schemas.microsoft.com/office/drawing/2014/main" id="{7514AC61-7124-473D-AE77-7F3A855E8EF5}"/>
                    </a:ext>
                  </a:extLst>
                </p:cNvPr>
                <p:cNvSpPr>
                  <a:spLocks/>
                </p:cNvSpPr>
                <p:nvPr/>
              </p:nvSpPr>
              <p:spPr bwMode="auto">
                <a:xfrm>
                  <a:off x="13642976" y="1662113"/>
                  <a:ext cx="4881563" cy="4876800"/>
                </a:xfrm>
                <a:custGeom>
                  <a:avLst/>
                  <a:gdLst>
                    <a:gd name="T0" fmla="*/ 0 w 1299"/>
                    <a:gd name="T1" fmla="*/ 1098 h 1298"/>
                    <a:gd name="T2" fmla="*/ 486 w 1299"/>
                    <a:gd name="T3" fmla="*/ 1298 h 1298"/>
                    <a:gd name="T4" fmla="*/ 979 w 1299"/>
                    <a:gd name="T5" fmla="*/ 1091 h 1298"/>
                    <a:gd name="T6" fmla="*/ 1122 w 1299"/>
                    <a:gd name="T7" fmla="*/ 946 h 1298"/>
                    <a:gd name="T8" fmla="*/ 1285 w 1299"/>
                    <a:gd name="T9" fmla="*/ 620 h 1298"/>
                    <a:gd name="T10" fmla="*/ 1299 w 1299"/>
                    <a:gd name="T11" fmla="*/ 486 h 1298"/>
                    <a:gd name="T12" fmla="*/ 1099 w 1299"/>
                    <a:gd name="T13" fmla="*/ 0 h 1298"/>
                    <a:gd name="T14" fmla="*/ 0 w 1299"/>
                    <a:gd name="T15" fmla="*/ 1098 h 1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9" h="1298">
                      <a:moveTo>
                        <a:pt x="0" y="1098"/>
                      </a:moveTo>
                      <a:cubicBezTo>
                        <a:pt x="125" y="1222"/>
                        <a:pt x="297" y="1298"/>
                        <a:pt x="486" y="1298"/>
                      </a:cubicBezTo>
                      <a:cubicBezTo>
                        <a:pt x="679" y="1298"/>
                        <a:pt x="854" y="1219"/>
                        <a:pt x="979" y="1091"/>
                      </a:cubicBezTo>
                      <a:cubicBezTo>
                        <a:pt x="1122" y="946"/>
                        <a:pt x="1122" y="946"/>
                        <a:pt x="1122" y="946"/>
                      </a:cubicBezTo>
                      <a:cubicBezTo>
                        <a:pt x="1203" y="856"/>
                        <a:pt x="1261" y="744"/>
                        <a:pt x="1285" y="620"/>
                      </a:cubicBezTo>
                      <a:cubicBezTo>
                        <a:pt x="1294" y="577"/>
                        <a:pt x="1299" y="532"/>
                        <a:pt x="1299" y="486"/>
                      </a:cubicBezTo>
                      <a:cubicBezTo>
                        <a:pt x="1299" y="296"/>
                        <a:pt x="1222" y="125"/>
                        <a:pt x="1099" y="0"/>
                      </a:cubicBezTo>
                      <a:lnTo>
                        <a:pt x="0" y="1098"/>
                      </a:lnTo>
                      <a:close/>
                    </a:path>
                  </a:pathLst>
                </a:custGeom>
                <a:solidFill>
                  <a:srgbClr val="14558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none" lIns="51422" tIns="25711" rIns="51422" bIns="25711" numCol="1" anchor="t" anchorCtr="0" compatLnSpc="1">
                  <a:prstTxWarp prst="textNoShape">
                    <a:avLst/>
                  </a:prstTxWarp>
                  <a:noAutofit/>
                </a:bodyPr>
                <a:lstStyle/>
                <a:p>
                  <a:endParaRPr lang="en-US" sz="619"/>
                </a:p>
              </p:txBody>
            </p:sp>
            <p:sp>
              <p:nvSpPr>
                <p:cNvPr id="236" name="Freeform 55">
                  <a:extLst>
                    <a:ext uri="{FF2B5EF4-FFF2-40B4-BE49-F238E27FC236}">
                      <a16:creationId xmlns:a16="http://schemas.microsoft.com/office/drawing/2014/main" id="{0DF3FBFE-BA6B-40EF-9946-12C62496750B}"/>
                    </a:ext>
                  </a:extLst>
                </p:cNvPr>
                <p:cNvSpPr>
                  <a:spLocks/>
                </p:cNvSpPr>
                <p:nvPr/>
              </p:nvSpPr>
              <p:spPr bwMode="auto">
                <a:xfrm>
                  <a:off x="12871451" y="1350963"/>
                  <a:ext cx="5194300" cy="5187950"/>
                </a:xfrm>
                <a:custGeom>
                  <a:avLst/>
                  <a:gdLst>
                    <a:gd name="T0" fmla="*/ 1382 w 1382"/>
                    <a:gd name="T1" fmla="*/ 691 h 1381"/>
                    <a:gd name="T2" fmla="*/ 808 w 1382"/>
                    <a:gd name="T3" fmla="*/ 1372 h 1381"/>
                    <a:gd name="T4" fmla="*/ 691 w 1382"/>
                    <a:gd name="T5" fmla="*/ 1381 h 1381"/>
                    <a:gd name="T6" fmla="*/ 0 w 1382"/>
                    <a:gd name="T7" fmla="*/ 691 h 1381"/>
                    <a:gd name="T8" fmla="*/ 691 w 1382"/>
                    <a:gd name="T9" fmla="*/ 0 h 1381"/>
                    <a:gd name="T10" fmla="*/ 1382 w 1382"/>
                    <a:gd name="T11" fmla="*/ 691 h 1381"/>
                  </a:gdLst>
                  <a:ahLst/>
                  <a:cxnLst>
                    <a:cxn ang="0">
                      <a:pos x="T0" y="T1"/>
                    </a:cxn>
                    <a:cxn ang="0">
                      <a:pos x="T2" y="T3"/>
                    </a:cxn>
                    <a:cxn ang="0">
                      <a:pos x="T4" y="T5"/>
                    </a:cxn>
                    <a:cxn ang="0">
                      <a:pos x="T6" y="T7"/>
                    </a:cxn>
                    <a:cxn ang="0">
                      <a:pos x="T8" y="T9"/>
                    </a:cxn>
                    <a:cxn ang="0">
                      <a:pos x="T10" y="T11"/>
                    </a:cxn>
                  </a:cxnLst>
                  <a:rect l="0" t="0" r="r" b="b"/>
                  <a:pathLst>
                    <a:path w="1382" h="1381">
                      <a:moveTo>
                        <a:pt x="1382" y="691"/>
                      </a:moveTo>
                      <a:cubicBezTo>
                        <a:pt x="1382" y="1032"/>
                        <a:pt x="1134" y="1316"/>
                        <a:pt x="808" y="1372"/>
                      </a:cubicBezTo>
                      <a:cubicBezTo>
                        <a:pt x="770" y="1378"/>
                        <a:pt x="731" y="1381"/>
                        <a:pt x="691" y="1381"/>
                      </a:cubicBezTo>
                      <a:cubicBezTo>
                        <a:pt x="310" y="1381"/>
                        <a:pt x="0" y="1072"/>
                        <a:pt x="0" y="691"/>
                      </a:cubicBezTo>
                      <a:cubicBezTo>
                        <a:pt x="0" y="309"/>
                        <a:pt x="310" y="0"/>
                        <a:pt x="691" y="0"/>
                      </a:cubicBezTo>
                      <a:cubicBezTo>
                        <a:pt x="1072" y="0"/>
                        <a:pt x="1382" y="309"/>
                        <a:pt x="1382" y="691"/>
                      </a:cubicBezTo>
                      <a:close/>
                    </a:path>
                  </a:pathLst>
                </a:custGeom>
                <a:solidFill>
                  <a:srgbClr val="1A6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none" lIns="51422" tIns="25711" rIns="51422" bIns="25711" numCol="1" anchor="t" anchorCtr="0" compatLnSpc="1">
                  <a:prstTxWarp prst="textNoShape">
                    <a:avLst/>
                  </a:prstTxWarp>
                  <a:noAutofit/>
                </a:bodyPr>
                <a:lstStyle/>
                <a:p>
                  <a:endParaRPr lang="en-US" sz="900"/>
                </a:p>
              </p:txBody>
            </p:sp>
            <p:sp>
              <p:nvSpPr>
                <p:cNvPr id="237" name="Freeform 56">
                  <a:extLst>
                    <a:ext uri="{FF2B5EF4-FFF2-40B4-BE49-F238E27FC236}">
                      <a16:creationId xmlns:a16="http://schemas.microsoft.com/office/drawing/2014/main" id="{BFC943F3-F2F9-4B95-8160-E045482CF800}"/>
                    </a:ext>
                  </a:extLst>
                </p:cNvPr>
                <p:cNvSpPr>
                  <a:spLocks/>
                </p:cNvSpPr>
                <p:nvPr/>
              </p:nvSpPr>
              <p:spPr bwMode="auto">
                <a:xfrm>
                  <a:off x="14781213" y="1992313"/>
                  <a:ext cx="1376363" cy="1555750"/>
                </a:xfrm>
                <a:custGeom>
                  <a:avLst/>
                  <a:gdLst>
                    <a:gd name="T0" fmla="*/ 289 w 867"/>
                    <a:gd name="T1" fmla="*/ 980 h 980"/>
                    <a:gd name="T2" fmla="*/ 289 w 867"/>
                    <a:gd name="T3" fmla="*/ 433 h 980"/>
                    <a:gd name="T4" fmla="*/ 0 w 867"/>
                    <a:gd name="T5" fmla="*/ 433 h 980"/>
                    <a:gd name="T6" fmla="*/ 433 w 867"/>
                    <a:gd name="T7" fmla="*/ 0 h 980"/>
                    <a:gd name="T8" fmla="*/ 867 w 867"/>
                    <a:gd name="T9" fmla="*/ 433 h 980"/>
                    <a:gd name="T10" fmla="*/ 578 w 867"/>
                    <a:gd name="T11" fmla="*/ 433 h 980"/>
                    <a:gd name="T12" fmla="*/ 578 w 867"/>
                    <a:gd name="T13" fmla="*/ 980 h 980"/>
                    <a:gd name="T14" fmla="*/ 289 w 867"/>
                    <a:gd name="T15" fmla="*/ 980 h 9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80">
                      <a:moveTo>
                        <a:pt x="289" y="980"/>
                      </a:moveTo>
                      <a:lnTo>
                        <a:pt x="289" y="433"/>
                      </a:lnTo>
                      <a:lnTo>
                        <a:pt x="0" y="433"/>
                      </a:lnTo>
                      <a:lnTo>
                        <a:pt x="433" y="0"/>
                      </a:lnTo>
                      <a:lnTo>
                        <a:pt x="867" y="433"/>
                      </a:lnTo>
                      <a:lnTo>
                        <a:pt x="578" y="433"/>
                      </a:lnTo>
                      <a:lnTo>
                        <a:pt x="578" y="980"/>
                      </a:lnTo>
                      <a:lnTo>
                        <a:pt x="289" y="98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none" lIns="51422" tIns="25711" rIns="51422" bIns="25711" numCol="1" anchor="t" anchorCtr="0" compatLnSpc="1">
                  <a:prstTxWarp prst="textNoShape">
                    <a:avLst/>
                  </a:prstTxWarp>
                  <a:noAutofit/>
                </a:bodyPr>
                <a:lstStyle/>
                <a:p>
                  <a:endParaRPr lang="en-US" sz="338"/>
                </a:p>
              </p:txBody>
            </p:sp>
            <p:sp>
              <p:nvSpPr>
                <p:cNvPr id="238" name="Freeform 57">
                  <a:extLst>
                    <a:ext uri="{FF2B5EF4-FFF2-40B4-BE49-F238E27FC236}">
                      <a16:creationId xmlns:a16="http://schemas.microsoft.com/office/drawing/2014/main" id="{4A271446-CAD4-4AB9-9EF3-42184830E812}"/>
                    </a:ext>
                  </a:extLst>
                </p:cNvPr>
                <p:cNvSpPr>
                  <a:spLocks/>
                </p:cNvSpPr>
                <p:nvPr/>
              </p:nvSpPr>
              <p:spPr bwMode="auto">
                <a:xfrm>
                  <a:off x="14781213" y="4344988"/>
                  <a:ext cx="1376363" cy="1550988"/>
                </a:xfrm>
                <a:custGeom>
                  <a:avLst/>
                  <a:gdLst>
                    <a:gd name="T0" fmla="*/ 0 w 867"/>
                    <a:gd name="T1" fmla="*/ 544 h 977"/>
                    <a:gd name="T2" fmla="*/ 289 w 867"/>
                    <a:gd name="T3" fmla="*/ 544 h 977"/>
                    <a:gd name="T4" fmla="*/ 289 w 867"/>
                    <a:gd name="T5" fmla="*/ 0 h 977"/>
                    <a:gd name="T6" fmla="*/ 578 w 867"/>
                    <a:gd name="T7" fmla="*/ 0 h 977"/>
                    <a:gd name="T8" fmla="*/ 578 w 867"/>
                    <a:gd name="T9" fmla="*/ 544 h 977"/>
                    <a:gd name="T10" fmla="*/ 867 w 867"/>
                    <a:gd name="T11" fmla="*/ 544 h 977"/>
                    <a:gd name="T12" fmla="*/ 433 w 867"/>
                    <a:gd name="T13" fmla="*/ 977 h 977"/>
                    <a:gd name="T14" fmla="*/ 0 w 867"/>
                    <a:gd name="T15" fmla="*/ 544 h 9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77">
                      <a:moveTo>
                        <a:pt x="0" y="544"/>
                      </a:moveTo>
                      <a:lnTo>
                        <a:pt x="289" y="544"/>
                      </a:lnTo>
                      <a:lnTo>
                        <a:pt x="289" y="0"/>
                      </a:lnTo>
                      <a:lnTo>
                        <a:pt x="578" y="0"/>
                      </a:lnTo>
                      <a:lnTo>
                        <a:pt x="578" y="544"/>
                      </a:lnTo>
                      <a:lnTo>
                        <a:pt x="867" y="544"/>
                      </a:lnTo>
                      <a:lnTo>
                        <a:pt x="433" y="977"/>
                      </a:lnTo>
                      <a:lnTo>
                        <a:pt x="0" y="54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none" lIns="51422" tIns="25711" rIns="51422" bIns="25711" numCol="1" anchor="t" anchorCtr="0" compatLnSpc="1">
                  <a:prstTxWarp prst="textNoShape">
                    <a:avLst/>
                  </a:prstTxWarp>
                  <a:noAutofit/>
                </a:bodyPr>
                <a:lstStyle/>
                <a:p>
                  <a:endParaRPr lang="en-US" sz="338"/>
                </a:p>
              </p:txBody>
            </p:sp>
            <p:sp>
              <p:nvSpPr>
                <p:cNvPr id="239" name="Freeform 58">
                  <a:extLst>
                    <a:ext uri="{FF2B5EF4-FFF2-40B4-BE49-F238E27FC236}">
                      <a16:creationId xmlns:a16="http://schemas.microsoft.com/office/drawing/2014/main" id="{8FD0E2E5-F23B-4CAF-B701-AC4AF29FA6E7}"/>
                    </a:ext>
                  </a:extLst>
                </p:cNvPr>
                <p:cNvSpPr>
                  <a:spLocks/>
                </p:cNvSpPr>
                <p:nvPr/>
              </p:nvSpPr>
              <p:spPr bwMode="auto">
                <a:xfrm>
                  <a:off x="13555663" y="3259138"/>
                  <a:ext cx="1552575" cy="1374775"/>
                </a:xfrm>
                <a:custGeom>
                  <a:avLst/>
                  <a:gdLst>
                    <a:gd name="T0" fmla="*/ 545 w 978"/>
                    <a:gd name="T1" fmla="*/ 577 h 866"/>
                    <a:gd name="T2" fmla="*/ 0 w 978"/>
                    <a:gd name="T3" fmla="*/ 577 h 866"/>
                    <a:gd name="T4" fmla="*/ 0 w 978"/>
                    <a:gd name="T5" fmla="*/ 289 h 866"/>
                    <a:gd name="T6" fmla="*/ 545 w 978"/>
                    <a:gd name="T7" fmla="*/ 289 h 866"/>
                    <a:gd name="T8" fmla="*/ 545 w 978"/>
                    <a:gd name="T9" fmla="*/ 0 h 866"/>
                    <a:gd name="T10" fmla="*/ 978 w 978"/>
                    <a:gd name="T11" fmla="*/ 433 h 866"/>
                    <a:gd name="T12" fmla="*/ 545 w 978"/>
                    <a:gd name="T13" fmla="*/ 866 h 866"/>
                    <a:gd name="T14" fmla="*/ 545 w 978"/>
                    <a:gd name="T15" fmla="*/ 577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8" h="866">
                      <a:moveTo>
                        <a:pt x="545" y="577"/>
                      </a:moveTo>
                      <a:lnTo>
                        <a:pt x="0" y="577"/>
                      </a:lnTo>
                      <a:lnTo>
                        <a:pt x="0" y="289"/>
                      </a:lnTo>
                      <a:lnTo>
                        <a:pt x="545" y="289"/>
                      </a:lnTo>
                      <a:lnTo>
                        <a:pt x="545" y="0"/>
                      </a:lnTo>
                      <a:lnTo>
                        <a:pt x="978" y="433"/>
                      </a:lnTo>
                      <a:lnTo>
                        <a:pt x="545" y="866"/>
                      </a:lnTo>
                      <a:lnTo>
                        <a:pt x="545" y="5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none" lIns="51422" tIns="25711" rIns="51422" bIns="25711" numCol="1" anchor="t" anchorCtr="0" compatLnSpc="1">
                  <a:prstTxWarp prst="textNoShape">
                    <a:avLst/>
                  </a:prstTxWarp>
                  <a:noAutofit/>
                </a:bodyPr>
                <a:lstStyle/>
                <a:p>
                  <a:endParaRPr lang="en-US" sz="338"/>
                </a:p>
              </p:txBody>
            </p:sp>
            <p:sp>
              <p:nvSpPr>
                <p:cNvPr id="240" name="Freeform 59">
                  <a:extLst>
                    <a:ext uri="{FF2B5EF4-FFF2-40B4-BE49-F238E27FC236}">
                      <a16:creationId xmlns:a16="http://schemas.microsoft.com/office/drawing/2014/main" id="{4A1214FC-E9A7-4840-8381-2EB6211F0880}"/>
                    </a:ext>
                  </a:extLst>
                </p:cNvPr>
                <p:cNvSpPr>
                  <a:spLocks/>
                </p:cNvSpPr>
                <p:nvPr/>
              </p:nvSpPr>
              <p:spPr bwMode="auto">
                <a:xfrm>
                  <a:off x="15830551" y="3259138"/>
                  <a:ext cx="1555750" cy="1374775"/>
                </a:xfrm>
                <a:custGeom>
                  <a:avLst/>
                  <a:gdLst>
                    <a:gd name="T0" fmla="*/ 0 w 980"/>
                    <a:gd name="T1" fmla="*/ 433 h 866"/>
                    <a:gd name="T2" fmla="*/ 433 w 980"/>
                    <a:gd name="T3" fmla="*/ 0 h 866"/>
                    <a:gd name="T4" fmla="*/ 433 w 980"/>
                    <a:gd name="T5" fmla="*/ 289 h 866"/>
                    <a:gd name="T6" fmla="*/ 980 w 980"/>
                    <a:gd name="T7" fmla="*/ 289 h 866"/>
                    <a:gd name="T8" fmla="*/ 980 w 980"/>
                    <a:gd name="T9" fmla="*/ 577 h 866"/>
                    <a:gd name="T10" fmla="*/ 433 w 980"/>
                    <a:gd name="T11" fmla="*/ 577 h 866"/>
                    <a:gd name="T12" fmla="*/ 433 w 980"/>
                    <a:gd name="T13" fmla="*/ 866 h 866"/>
                    <a:gd name="T14" fmla="*/ 0 w 980"/>
                    <a:gd name="T15" fmla="*/ 433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866">
                      <a:moveTo>
                        <a:pt x="0" y="433"/>
                      </a:moveTo>
                      <a:lnTo>
                        <a:pt x="433" y="0"/>
                      </a:lnTo>
                      <a:lnTo>
                        <a:pt x="433" y="289"/>
                      </a:lnTo>
                      <a:lnTo>
                        <a:pt x="980" y="289"/>
                      </a:lnTo>
                      <a:lnTo>
                        <a:pt x="980" y="577"/>
                      </a:lnTo>
                      <a:lnTo>
                        <a:pt x="433" y="577"/>
                      </a:lnTo>
                      <a:lnTo>
                        <a:pt x="433" y="866"/>
                      </a:lnTo>
                      <a:lnTo>
                        <a:pt x="0" y="4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none" lIns="51422" tIns="25711" rIns="51422" bIns="25711" numCol="1" anchor="t" anchorCtr="0" compatLnSpc="1">
                  <a:prstTxWarp prst="textNoShape">
                    <a:avLst/>
                  </a:prstTxWarp>
                  <a:noAutofit/>
                </a:bodyPr>
                <a:lstStyle/>
                <a:p>
                  <a:endParaRPr lang="en-US" sz="338"/>
                </a:p>
              </p:txBody>
            </p:sp>
          </p:grpSp>
        </p:grpSp>
        <p:grpSp>
          <p:nvGrpSpPr>
            <p:cNvPr id="172" name="Group 171">
              <a:extLst>
                <a:ext uri="{FF2B5EF4-FFF2-40B4-BE49-F238E27FC236}">
                  <a16:creationId xmlns:a16="http://schemas.microsoft.com/office/drawing/2014/main" id="{3CFF2D98-633F-42D2-ADA8-EC3B73483A70}"/>
                </a:ext>
              </a:extLst>
            </p:cNvPr>
            <p:cNvGrpSpPr>
              <a:grpSpLocks noChangeAspect="1"/>
            </p:cNvGrpSpPr>
            <p:nvPr/>
          </p:nvGrpSpPr>
          <p:grpSpPr>
            <a:xfrm>
              <a:off x="6451659" y="2690758"/>
              <a:ext cx="340449" cy="340067"/>
              <a:chOff x="12871451" y="892175"/>
              <a:chExt cx="5653088" cy="5646738"/>
            </a:xfrm>
          </p:grpSpPr>
          <p:sp>
            <p:nvSpPr>
              <p:cNvPr id="221" name="Freeform 52">
                <a:extLst>
                  <a:ext uri="{FF2B5EF4-FFF2-40B4-BE49-F238E27FC236}">
                    <a16:creationId xmlns:a16="http://schemas.microsoft.com/office/drawing/2014/main" id="{EEF4A25B-DF88-4A37-B9D4-A54721872559}"/>
                  </a:ext>
                </a:extLst>
              </p:cNvPr>
              <p:cNvSpPr>
                <a:spLocks/>
              </p:cNvSpPr>
              <p:nvPr/>
            </p:nvSpPr>
            <p:spPr bwMode="auto">
              <a:xfrm>
                <a:off x="12871451" y="892175"/>
                <a:ext cx="5653088" cy="5646738"/>
              </a:xfrm>
              <a:custGeom>
                <a:avLst/>
                <a:gdLst>
                  <a:gd name="T0" fmla="*/ 1304 w 1504"/>
                  <a:gd name="T1" fmla="*/ 205 h 1503"/>
                  <a:gd name="T2" fmla="*/ 813 w 1504"/>
                  <a:gd name="T3" fmla="*/ 0 h 1503"/>
                  <a:gd name="T4" fmla="*/ 326 w 1504"/>
                  <a:gd name="T5" fmla="*/ 201 h 1503"/>
                  <a:gd name="T6" fmla="*/ 326 w 1504"/>
                  <a:gd name="T7" fmla="*/ 200 h 1503"/>
                  <a:gd name="T8" fmla="*/ 201 w 1504"/>
                  <a:gd name="T9" fmla="*/ 325 h 1503"/>
                  <a:gd name="T10" fmla="*/ 201 w 1504"/>
                  <a:gd name="T11" fmla="*/ 326 h 1503"/>
                  <a:gd name="T12" fmla="*/ 0 w 1504"/>
                  <a:gd name="T13" fmla="*/ 813 h 1503"/>
                  <a:gd name="T14" fmla="*/ 205 w 1504"/>
                  <a:gd name="T15" fmla="*/ 1303 h 1503"/>
                  <a:gd name="T16" fmla="*/ 691 w 1504"/>
                  <a:gd name="T17" fmla="*/ 1503 h 1503"/>
                  <a:gd name="T18" fmla="*/ 1184 w 1504"/>
                  <a:gd name="T19" fmla="*/ 1296 h 1503"/>
                  <a:gd name="T20" fmla="*/ 1327 w 1504"/>
                  <a:gd name="T21" fmla="*/ 1151 h 1503"/>
                  <a:gd name="T22" fmla="*/ 1504 w 1504"/>
                  <a:gd name="T23" fmla="*/ 691 h 1503"/>
                  <a:gd name="T24" fmla="*/ 1304 w 1504"/>
                  <a:gd name="T25" fmla="*/ 205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4" h="1503">
                    <a:moveTo>
                      <a:pt x="1304" y="205"/>
                    </a:moveTo>
                    <a:cubicBezTo>
                      <a:pt x="1178" y="79"/>
                      <a:pt x="1005" y="0"/>
                      <a:pt x="813" y="0"/>
                    </a:cubicBez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330" y="1427"/>
                      <a:pt x="502" y="1503"/>
                      <a:pt x="691" y="1503"/>
                    </a:cubicBezTo>
                    <a:cubicBezTo>
                      <a:pt x="884" y="1503"/>
                      <a:pt x="1059" y="1424"/>
                      <a:pt x="1184" y="1296"/>
                    </a:cubicBezTo>
                    <a:cubicBezTo>
                      <a:pt x="1327" y="1151"/>
                      <a:pt x="1327" y="1151"/>
                      <a:pt x="1327" y="1151"/>
                    </a:cubicBezTo>
                    <a:cubicBezTo>
                      <a:pt x="1436" y="1029"/>
                      <a:pt x="1504" y="868"/>
                      <a:pt x="1504" y="691"/>
                    </a:cubicBezTo>
                    <a:cubicBezTo>
                      <a:pt x="1504" y="501"/>
                      <a:pt x="1427" y="330"/>
                      <a:pt x="1304" y="205"/>
                    </a:cubicBezTo>
                    <a:close/>
                  </a:path>
                </a:pathLst>
              </a:custGeom>
              <a:solidFill>
                <a:srgbClr val="1A6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22" name="Freeform 53">
                <a:extLst>
                  <a:ext uri="{FF2B5EF4-FFF2-40B4-BE49-F238E27FC236}">
                    <a16:creationId xmlns:a16="http://schemas.microsoft.com/office/drawing/2014/main" id="{64FD9535-F31A-4B83-BE3F-BAF2FE8431C9}"/>
                  </a:ext>
                </a:extLst>
              </p:cNvPr>
              <p:cNvSpPr>
                <a:spLocks/>
              </p:cNvSpPr>
              <p:nvPr/>
            </p:nvSpPr>
            <p:spPr bwMode="auto">
              <a:xfrm>
                <a:off x="12871451" y="892175"/>
                <a:ext cx="4900613" cy="4895850"/>
              </a:xfrm>
              <a:custGeom>
                <a:avLst/>
                <a:gdLst>
                  <a:gd name="T0" fmla="*/ 813 w 1304"/>
                  <a:gd name="T1" fmla="*/ 0 h 1303"/>
                  <a:gd name="T2" fmla="*/ 326 w 1304"/>
                  <a:gd name="T3" fmla="*/ 201 h 1303"/>
                  <a:gd name="T4" fmla="*/ 326 w 1304"/>
                  <a:gd name="T5" fmla="*/ 200 h 1303"/>
                  <a:gd name="T6" fmla="*/ 201 w 1304"/>
                  <a:gd name="T7" fmla="*/ 325 h 1303"/>
                  <a:gd name="T8" fmla="*/ 201 w 1304"/>
                  <a:gd name="T9" fmla="*/ 326 h 1303"/>
                  <a:gd name="T10" fmla="*/ 0 w 1304"/>
                  <a:gd name="T11" fmla="*/ 813 h 1303"/>
                  <a:gd name="T12" fmla="*/ 205 w 1304"/>
                  <a:gd name="T13" fmla="*/ 1303 h 1303"/>
                  <a:gd name="T14" fmla="*/ 1304 w 1304"/>
                  <a:gd name="T15" fmla="*/ 205 h 1303"/>
                  <a:gd name="T16" fmla="*/ 813 w 1304"/>
                  <a:gd name="T17" fmla="*/ 0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4" h="1303">
                    <a:moveTo>
                      <a:pt x="813" y="0"/>
                    </a:move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1304" y="205"/>
                      <a:pt x="1304" y="205"/>
                      <a:pt x="1304" y="205"/>
                    </a:cubicBezTo>
                    <a:cubicBezTo>
                      <a:pt x="1178" y="79"/>
                      <a:pt x="1005" y="0"/>
                      <a:pt x="813" y="0"/>
                    </a:cubicBezTo>
                    <a:close/>
                  </a:path>
                </a:pathLst>
              </a:custGeom>
              <a:solidFill>
                <a:srgbClr val="2878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23" name="Freeform 54">
                <a:extLst>
                  <a:ext uri="{FF2B5EF4-FFF2-40B4-BE49-F238E27FC236}">
                    <a16:creationId xmlns:a16="http://schemas.microsoft.com/office/drawing/2014/main" id="{DB63BE8C-F8B3-4FC9-B6CD-5E7CBC4AFE75}"/>
                  </a:ext>
                </a:extLst>
              </p:cNvPr>
              <p:cNvSpPr>
                <a:spLocks/>
              </p:cNvSpPr>
              <p:nvPr/>
            </p:nvSpPr>
            <p:spPr bwMode="auto">
              <a:xfrm>
                <a:off x="13642976" y="1662113"/>
                <a:ext cx="4881563" cy="4876800"/>
              </a:xfrm>
              <a:custGeom>
                <a:avLst/>
                <a:gdLst>
                  <a:gd name="T0" fmla="*/ 0 w 1299"/>
                  <a:gd name="T1" fmla="*/ 1098 h 1298"/>
                  <a:gd name="T2" fmla="*/ 486 w 1299"/>
                  <a:gd name="T3" fmla="*/ 1298 h 1298"/>
                  <a:gd name="T4" fmla="*/ 979 w 1299"/>
                  <a:gd name="T5" fmla="*/ 1091 h 1298"/>
                  <a:gd name="T6" fmla="*/ 1122 w 1299"/>
                  <a:gd name="T7" fmla="*/ 946 h 1298"/>
                  <a:gd name="T8" fmla="*/ 1285 w 1299"/>
                  <a:gd name="T9" fmla="*/ 620 h 1298"/>
                  <a:gd name="T10" fmla="*/ 1299 w 1299"/>
                  <a:gd name="T11" fmla="*/ 486 h 1298"/>
                  <a:gd name="T12" fmla="*/ 1099 w 1299"/>
                  <a:gd name="T13" fmla="*/ 0 h 1298"/>
                  <a:gd name="T14" fmla="*/ 0 w 1299"/>
                  <a:gd name="T15" fmla="*/ 1098 h 1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9" h="1298">
                    <a:moveTo>
                      <a:pt x="0" y="1098"/>
                    </a:moveTo>
                    <a:cubicBezTo>
                      <a:pt x="125" y="1222"/>
                      <a:pt x="297" y="1298"/>
                      <a:pt x="486" y="1298"/>
                    </a:cubicBezTo>
                    <a:cubicBezTo>
                      <a:pt x="679" y="1298"/>
                      <a:pt x="854" y="1219"/>
                      <a:pt x="979" y="1091"/>
                    </a:cubicBezTo>
                    <a:cubicBezTo>
                      <a:pt x="1122" y="946"/>
                      <a:pt x="1122" y="946"/>
                      <a:pt x="1122" y="946"/>
                    </a:cubicBezTo>
                    <a:cubicBezTo>
                      <a:pt x="1203" y="856"/>
                      <a:pt x="1261" y="744"/>
                      <a:pt x="1285" y="620"/>
                    </a:cubicBezTo>
                    <a:cubicBezTo>
                      <a:pt x="1294" y="577"/>
                      <a:pt x="1299" y="532"/>
                      <a:pt x="1299" y="486"/>
                    </a:cubicBezTo>
                    <a:cubicBezTo>
                      <a:pt x="1299" y="296"/>
                      <a:pt x="1222" y="125"/>
                      <a:pt x="1099" y="0"/>
                    </a:cubicBezTo>
                    <a:lnTo>
                      <a:pt x="0" y="1098"/>
                    </a:lnTo>
                    <a:close/>
                  </a:path>
                </a:pathLst>
              </a:custGeom>
              <a:solidFill>
                <a:srgbClr val="1455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24" name="Freeform 55">
                <a:extLst>
                  <a:ext uri="{FF2B5EF4-FFF2-40B4-BE49-F238E27FC236}">
                    <a16:creationId xmlns:a16="http://schemas.microsoft.com/office/drawing/2014/main" id="{F1FCB47D-C067-4824-A847-8D374187F663}"/>
                  </a:ext>
                </a:extLst>
              </p:cNvPr>
              <p:cNvSpPr>
                <a:spLocks/>
              </p:cNvSpPr>
              <p:nvPr/>
            </p:nvSpPr>
            <p:spPr bwMode="auto">
              <a:xfrm>
                <a:off x="12871451" y="1350966"/>
                <a:ext cx="5194297" cy="5187947"/>
              </a:xfrm>
              <a:custGeom>
                <a:avLst/>
                <a:gdLst>
                  <a:gd name="T0" fmla="*/ 1382 w 1382"/>
                  <a:gd name="T1" fmla="*/ 691 h 1381"/>
                  <a:gd name="T2" fmla="*/ 808 w 1382"/>
                  <a:gd name="T3" fmla="*/ 1372 h 1381"/>
                  <a:gd name="T4" fmla="*/ 691 w 1382"/>
                  <a:gd name="T5" fmla="*/ 1381 h 1381"/>
                  <a:gd name="T6" fmla="*/ 0 w 1382"/>
                  <a:gd name="T7" fmla="*/ 691 h 1381"/>
                  <a:gd name="T8" fmla="*/ 691 w 1382"/>
                  <a:gd name="T9" fmla="*/ 0 h 1381"/>
                  <a:gd name="T10" fmla="*/ 1382 w 1382"/>
                  <a:gd name="T11" fmla="*/ 691 h 1381"/>
                </a:gdLst>
                <a:ahLst/>
                <a:cxnLst>
                  <a:cxn ang="0">
                    <a:pos x="T0" y="T1"/>
                  </a:cxn>
                  <a:cxn ang="0">
                    <a:pos x="T2" y="T3"/>
                  </a:cxn>
                  <a:cxn ang="0">
                    <a:pos x="T4" y="T5"/>
                  </a:cxn>
                  <a:cxn ang="0">
                    <a:pos x="T6" y="T7"/>
                  </a:cxn>
                  <a:cxn ang="0">
                    <a:pos x="T8" y="T9"/>
                  </a:cxn>
                  <a:cxn ang="0">
                    <a:pos x="T10" y="T11"/>
                  </a:cxn>
                </a:cxnLst>
                <a:rect l="0" t="0" r="r" b="b"/>
                <a:pathLst>
                  <a:path w="1382" h="1381">
                    <a:moveTo>
                      <a:pt x="1382" y="691"/>
                    </a:moveTo>
                    <a:cubicBezTo>
                      <a:pt x="1382" y="1032"/>
                      <a:pt x="1134" y="1316"/>
                      <a:pt x="808" y="1372"/>
                    </a:cubicBezTo>
                    <a:cubicBezTo>
                      <a:pt x="770" y="1378"/>
                      <a:pt x="731" y="1381"/>
                      <a:pt x="691" y="1381"/>
                    </a:cubicBezTo>
                    <a:cubicBezTo>
                      <a:pt x="310" y="1381"/>
                      <a:pt x="0" y="1072"/>
                      <a:pt x="0" y="691"/>
                    </a:cubicBezTo>
                    <a:cubicBezTo>
                      <a:pt x="0" y="309"/>
                      <a:pt x="310" y="0"/>
                      <a:pt x="691" y="0"/>
                    </a:cubicBezTo>
                    <a:cubicBezTo>
                      <a:pt x="1072" y="0"/>
                      <a:pt x="1382" y="309"/>
                      <a:pt x="1382" y="691"/>
                    </a:cubicBezTo>
                    <a:close/>
                  </a:path>
                </a:pathLst>
              </a:custGeom>
              <a:solidFill>
                <a:srgbClr val="1A6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25" name="Freeform 56">
                <a:extLst>
                  <a:ext uri="{FF2B5EF4-FFF2-40B4-BE49-F238E27FC236}">
                    <a16:creationId xmlns:a16="http://schemas.microsoft.com/office/drawing/2014/main" id="{1760ADEA-F034-41E5-933A-FAACDD1596EA}"/>
                  </a:ext>
                </a:extLst>
              </p:cNvPr>
              <p:cNvSpPr>
                <a:spLocks/>
              </p:cNvSpPr>
              <p:nvPr/>
            </p:nvSpPr>
            <p:spPr bwMode="auto">
              <a:xfrm>
                <a:off x="14781213" y="1992313"/>
                <a:ext cx="1376363" cy="1555750"/>
              </a:xfrm>
              <a:custGeom>
                <a:avLst/>
                <a:gdLst>
                  <a:gd name="T0" fmla="*/ 289 w 867"/>
                  <a:gd name="T1" fmla="*/ 980 h 980"/>
                  <a:gd name="T2" fmla="*/ 289 w 867"/>
                  <a:gd name="T3" fmla="*/ 433 h 980"/>
                  <a:gd name="T4" fmla="*/ 0 w 867"/>
                  <a:gd name="T5" fmla="*/ 433 h 980"/>
                  <a:gd name="T6" fmla="*/ 433 w 867"/>
                  <a:gd name="T7" fmla="*/ 0 h 980"/>
                  <a:gd name="T8" fmla="*/ 867 w 867"/>
                  <a:gd name="T9" fmla="*/ 433 h 980"/>
                  <a:gd name="T10" fmla="*/ 578 w 867"/>
                  <a:gd name="T11" fmla="*/ 433 h 980"/>
                  <a:gd name="T12" fmla="*/ 578 w 867"/>
                  <a:gd name="T13" fmla="*/ 980 h 980"/>
                  <a:gd name="T14" fmla="*/ 289 w 867"/>
                  <a:gd name="T15" fmla="*/ 980 h 9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80">
                    <a:moveTo>
                      <a:pt x="289" y="980"/>
                    </a:moveTo>
                    <a:lnTo>
                      <a:pt x="289" y="433"/>
                    </a:lnTo>
                    <a:lnTo>
                      <a:pt x="0" y="433"/>
                    </a:lnTo>
                    <a:lnTo>
                      <a:pt x="433" y="0"/>
                    </a:lnTo>
                    <a:lnTo>
                      <a:pt x="867" y="433"/>
                    </a:lnTo>
                    <a:lnTo>
                      <a:pt x="578" y="433"/>
                    </a:lnTo>
                    <a:lnTo>
                      <a:pt x="578" y="980"/>
                    </a:lnTo>
                    <a:lnTo>
                      <a:pt x="289" y="9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26" name="Freeform 57">
                <a:extLst>
                  <a:ext uri="{FF2B5EF4-FFF2-40B4-BE49-F238E27FC236}">
                    <a16:creationId xmlns:a16="http://schemas.microsoft.com/office/drawing/2014/main" id="{C319192D-AA1C-42BA-BA5F-14B927E9048F}"/>
                  </a:ext>
                </a:extLst>
              </p:cNvPr>
              <p:cNvSpPr>
                <a:spLocks/>
              </p:cNvSpPr>
              <p:nvPr/>
            </p:nvSpPr>
            <p:spPr bwMode="auto">
              <a:xfrm>
                <a:off x="14781213" y="4344988"/>
                <a:ext cx="1376363" cy="1550988"/>
              </a:xfrm>
              <a:custGeom>
                <a:avLst/>
                <a:gdLst>
                  <a:gd name="T0" fmla="*/ 0 w 867"/>
                  <a:gd name="T1" fmla="*/ 544 h 977"/>
                  <a:gd name="T2" fmla="*/ 289 w 867"/>
                  <a:gd name="T3" fmla="*/ 544 h 977"/>
                  <a:gd name="T4" fmla="*/ 289 w 867"/>
                  <a:gd name="T5" fmla="*/ 0 h 977"/>
                  <a:gd name="T6" fmla="*/ 578 w 867"/>
                  <a:gd name="T7" fmla="*/ 0 h 977"/>
                  <a:gd name="T8" fmla="*/ 578 w 867"/>
                  <a:gd name="T9" fmla="*/ 544 h 977"/>
                  <a:gd name="T10" fmla="*/ 867 w 867"/>
                  <a:gd name="T11" fmla="*/ 544 h 977"/>
                  <a:gd name="T12" fmla="*/ 433 w 867"/>
                  <a:gd name="T13" fmla="*/ 977 h 977"/>
                  <a:gd name="T14" fmla="*/ 0 w 867"/>
                  <a:gd name="T15" fmla="*/ 544 h 9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77">
                    <a:moveTo>
                      <a:pt x="0" y="544"/>
                    </a:moveTo>
                    <a:lnTo>
                      <a:pt x="289" y="544"/>
                    </a:lnTo>
                    <a:lnTo>
                      <a:pt x="289" y="0"/>
                    </a:lnTo>
                    <a:lnTo>
                      <a:pt x="578" y="0"/>
                    </a:lnTo>
                    <a:lnTo>
                      <a:pt x="578" y="544"/>
                    </a:lnTo>
                    <a:lnTo>
                      <a:pt x="867" y="544"/>
                    </a:lnTo>
                    <a:lnTo>
                      <a:pt x="433" y="977"/>
                    </a:lnTo>
                    <a:lnTo>
                      <a:pt x="0" y="5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27" name="Freeform 58">
                <a:extLst>
                  <a:ext uri="{FF2B5EF4-FFF2-40B4-BE49-F238E27FC236}">
                    <a16:creationId xmlns:a16="http://schemas.microsoft.com/office/drawing/2014/main" id="{A7EF3D2F-3602-4E94-B2FD-641F618DA21F}"/>
                  </a:ext>
                </a:extLst>
              </p:cNvPr>
              <p:cNvSpPr>
                <a:spLocks/>
              </p:cNvSpPr>
              <p:nvPr/>
            </p:nvSpPr>
            <p:spPr bwMode="auto">
              <a:xfrm>
                <a:off x="13555663" y="3259138"/>
                <a:ext cx="1552575" cy="1374775"/>
              </a:xfrm>
              <a:custGeom>
                <a:avLst/>
                <a:gdLst>
                  <a:gd name="T0" fmla="*/ 545 w 978"/>
                  <a:gd name="T1" fmla="*/ 577 h 866"/>
                  <a:gd name="T2" fmla="*/ 0 w 978"/>
                  <a:gd name="T3" fmla="*/ 577 h 866"/>
                  <a:gd name="T4" fmla="*/ 0 w 978"/>
                  <a:gd name="T5" fmla="*/ 289 h 866"/>
                  <a:gd name="T6" fmla="*/ 545 w 978"/>
                  <a:gd name="T7" fmla="*/ 289 h 866"/>
                  <a:gd name="T8" fmla="*/ 545 w 978"/>
                  <a:gd name="T9" fmla="*/ 0 h 866"/>
                  <a:gd name="T10" fmla="*/ 978 w 978"/>
                  <a:gd name="T11" fmla="*/ 433 h 866"/>
                  <a:gd name="T12" fmla="*/ 545 w 978"/>
                  <a:gd name="T13" fmla="*/ 866 h 866"/>
                  <a:gd name="T14" fmla="*/ 545 w 978"/>
                  <a:gd name="T15" fmla="*/ 577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8" h="866">
                    <a:moveTo>
                      <a:pt x="545" y="577"/>
                    </a:moveTo>
                    <a:lnTo>
                      <a:pt x="0" y="577"/>
                    </a:lnTo>
                    <a:lnTo>
                      <a:pt x="0" y="289"/>
                    </a:lnTo>
                    <a:lnTo>
                      <a:pt x="545" y="289"/>
                    </a:lnTo>
                    <a:lnTo>
                      <a:pt x="545" y="0"/>
                    </a:lnTo>
                    <a:lnTo>
                      <a:pt x="978" y="433"/>
                    </a:lnTo>
                    <a:lnTo>
                      <a:pt x="545" y="866"/>
                    </a:lnTo>
                    <a:lnTo>
                      <a:pt x="545" y="57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28" name="Freeform 59">
                <a:extLst>
                  <a:ext uri="{FF2B5EF4-FFF2-40B4-BE49-F238E27FC236}">
                    <a16:creationId xmlns:a16="http://schemas.microsoft.com/office/drawing/2014/main" id="{1D4D94DE-3862-42E8-B5A2-851EE91FD257}"/>
                  </a:ext>
                </a:extLst>
              </p:cNvPr>
              <p:cNvSpPr>
                <a:spLocks/>
              </p:cNvSpPr>
              <p:nvPr/>
            </p:nvSpPr>
            <p:spPr bwMode="auto">
              <a:xfrm>
                <a:off x="15830551" y="3259138"/>
                <a:ext cx="1555750" cy="1374775"/>
              </a:xfrm>
              <a:custGeom>
                <a:avLst/>
                <a:gdLst>
                  <a:gd name="T0" fmla="*/ 0 w 980"/>
                  <a:gd name="T1" fmla="*/ 433 h 866"/>
                  <a:gd name="T2" fmla="*/ 433 w 980"/>
                  <a:gd name="T3" fmla="*/ 0 h 866"/>
                  <a:gd name="T4" fmla="*/ 433 w 980"/>
                  <a:gd name="T5" fmla="*/ 289 h 866"/>
                  <a:gd name="T6" fmla="*/ 980 w 980"/>
                  <a:gd name="T7" fmla="*/ 289 h 866"/>
                  <a:gd name="T8" fmla="*/ 980 w 980"/>
                  <a:gd name="T9" fmla="*/ 577 h 866"/>
                  <a:gd name="T10" fmla="*/ 433 w 980"/>
                  <a:gd name="T11" fmla="*/ 577 h 866"/>
                  <a:gd name="T12" fmla="*/ 433 w 980"/>
                  <a:gd name="T13" fmla="*/ 866 h 866"/>
                  <a:gd name="T14" fmla="*/ 0 w 980"/>
                  <a:gd name="T15" fmla="*/ 433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866">
                    <a:moveTo>
                      <a:pt x="0" y="433"/>
                    </a:moveTo>
                    <a:lnTo>
                      <a:pt x="433" y="0"/>
                    </a:lnTo>
                    <a:lnTo>
                      <a:pt x="433" y="289"/>
                    </a:lnTo>
                    <a:lnTo>
                      <a:pt x="980" y="289"/>
                    </a:lnTo>
                    <a:lnTo>
                      <a:pt x="980" y="577"/>
                    </a:lnTo>
                    <a:lnTo>
                      <a:pt x="433" y="577"/>
                    </a:lnTo>
                    <a:lnTo>
                      <a:pt x="433" y="866"/>
                    </a:lnTo>
                    <a:lnTo>
                      <a:pt x="0" y="4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grpSp>
        <p:cxnSp>
          <p:nvCxnSpPr>
            <p:cNvPr id="173" name="Straight Connector 172">
              <a:extLst>
                <a:ext uri="{FF2B5EF4-FFF2-40B4-BE49-F238E27FC236}">
                  <a16:creationId xmlns:a16="http://schemas.microsoft.com/office/drawing/2014/main" id="{4F225841-D84F-437E-9F08-CEA689C961C0}"/>
                </a:ext>
              </a:extLst>
            </p:cNvPr>
            <p:cNvCxnSpPr/>
            <p:nvPr/>
          </p:nvCxnSpPr>
          <p:spPr>
            <a:xfrm flipH="1" flipV="1">
              <a:off x="6732782" y="2860019"/>
              <a:ext cx="229808" cy="7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C416A09D-3686-4544-8E93-2DA1A00D16E3}"/>
                </a:ext>
              </a:extLst>
            </p:cNvPr>
            <p:cNvSpPr txBox="1"/>
            <p:nvPr/>
          </p:nvSpPr>
          <p:spPr>
            <a:xfrm>
              <a:off x="6391175" y="2446011"/>
              <a:ext cx="506977" cy="250153"/>
            </a:xfrm>
            <a:prstGeom prst="rect">
              <a:avLst/>
            </a:prstGeom>
            <a:noFill/>
          </p:spPr>
          <p:txBody>
            <a:bodyPr wrap="none" rtlCol="0">
              <a:spAutoFit/>
            </a:bodyPr>
            <a:lstStyle/>
            <a:p>
              <a:pPr algn="ctr"/>
              <a:r>
                <a:rPr lang="en-US" sz="619" b="1"/>
                <a:t>CGW</a:t>
              </a:r>
            </a:p>
          </p:txBody>
        </p:sp>
        <p:grpSp>
          <p:nvGrpSpPr>
            <p:cNvPr id="175" name="Group 174">
              <a:extLst>
                <a:ext uri="{FF2B5EF4-FFF2-40B4-BE49-F238E27FC236}">
                  <a16:creationId xmlns:a16="http://schemas.microsoft.com/office/drawing/2014/main" id="{58FD70A7-4CEA-453C-A349-6A73843E52F6}"/>
                </a:ext>
              </a:extLst>
            </p:cNvPr>
            <p:cNvGrpSpPr/>
            <p:nvPr/>
          </p:nvGrpSpPr>
          <p:grpSpPr>
            <a:xfrm>
              <a:off x="7268821" y="2400905"/>
              <a:ext cx="801929" cy="447114"/>
              <a:chOff x="4753447" y="228448"/>
              <a:chExt cx="801929" cy="447114"/>
            </a:xfrm>
          </p:grpSpPr>
          <p:sp>
            <p:nvSpPr>
              <p:cNvPr id="214" name="Rounded Rectangle 764">
                <a:extLst>
                  <a:ext uri="{FF2B5EF4-FFF2-40B4-BE49-F238E27FC236}">
                    <a16:creationId xmlns:a16="http://schemas.microsoft.com/office/drawing/2014/main" id="{A845B376-C747-44EB-B726-F865606C2EEC}"/>
                  </a:ext>
                </a:extLst>
              </p:cNvPr>
              <p:cNvSpPr/>
              <p:nvPr/>
            </p:nvSpPr>
            <p:spPr>
              <a:xfrm>
                <a:off x="4753447" y="228448"/>
                <a:ext cx="704616" cy="371494"/>
              </a:xfrm>
              <a:prstGeom prst="roundRect">
                <a:avLst/>
              </a:prstGeom>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0" tIns="0" rIns="0" bIns="0"/>
              <a:lstStyle/>
              <a:p>
                <a:endParaRPr lang="en-US" sz="1050" b="1"/>
              </a:p>
            </p:txBody>
          </p:sp>
          <p:cxnSp>
            <p:nvCxnSpPr>
              <p:cNvPr id="215" name="Straight Connector 214">
                <a:extLst>
                  <a:ext uri="{FF2B5EF4-FFF2-40B4-BE49-F238E27FC236}">
                    <a16:creationId xmlns:a16="http://schemas.microsoft.com/office/drawing/2014/main" id="{C0ADB866-C6CD-4F2C-B943-1872B8579375}"/>
                  </a:ext>
                </a:extLst>
              </p:cNvPr>
              <p:cNvCxnSpPr/>
              <p:nvPr/>
            </p:nvCxnSpPr>
            <p:spPr>
              <a:xfrm>
                <a:off x="5044685" y="352280"/>
                <a:ext cx="0" cy="123832"/>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39F6638-5459-41D7-90BF-53DCA7DADEA9}"/>
                  </a:ext>
                </a:extLst>
              </p:cNvPr>
              <p:cNvCxnSpPr/>
              <p:nvPr/>
            </p:nvCxnSpPr>
            <p:spPr>
              <a:xfrm>
                <a:off x="5318575" y="352280"/>
                <a:ext cx="0" cy="123832"/>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D6D1153E-C073-4C56-9562-08D39F3B3A95}"/>
                  </a:ext>
                </a:extLst>
              </p:cNvPr>
              <p:cNvCxnSpPr/>
              <p:nvPr/>
            </p:nvCxnSpPr>
            <p:spPr>
              <a:xfrm flipV="1">
                <a:off x="4848118" y="483800"/>
                <a:ext cx="560873" cy="1"/>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BFA6EC3C-C53C-4FA2-9570-7FAE910EBFFD}"/>
                  </a:ext>
                </a:extLst>
              </p:cNvPr>
              <p:cNvSpPr txBox="1"/>
              <p:nvPr/>
            </p:nvSpPr>
            <p:spPr>
              <a:xfrm>
                <a:off x="4753447" y="460118"/>
                <a:ext cx="801929" cy="215444"/>
              </a:xfrm>
              <a:prstGeom prst="rect">
                <a:avLst/>
              </a:prstGeom>
              <a:noFill/>
            </p:spPr>
            <p:txBody>
              <a:bodyPr wrap="none" rtlCol="0">
                <a:spAutoFit/>
              </a:bodyPr>
              <a:lstStyle/>
              <a:p>
                <a:r>
                  <a:rPr lang="en-US" sz="450"/>
                  <a:t>192.168.10.0/24</a:t>
                </a:r>
              </a:p>
            </p:txBody>
          </p:sp>
          <p:pic>
            <p:nvPicPr>
              <p:cNvPr id="219" name="Picture 218">
                <a:extLst>
                  <a:ext uri="{FF2B5EF4-FFF2-40B4-BE49-F238E27FC236}">
                    <a16:creationId xmlns:a16="http://schemas.microsoft.com/office/drawing/2014/main" id="{06DB192A-7485-4074-BB30-EA6494C83348}"/>
                  </a:ext>
                </a:extLst>
              </p:cNvPr>
              <p:cNvPicPr>
                <a:picLocks noChangeAspect="1"/>
              </p:cNvPicPr>
              <p:nvPr/>
            </p:nvPicPr>
            <p:blipFill>
              <a:blip r:embed="rId3"/>
              <a:stretch>
                <a:fillRect/>
              </a:stretch>
            </p:blipFill>
            <p:spPr>
              <a:xfrm>
                <a:off x="4959179" y="255285"/>
                <a:ext cx="179474" cy="157157"/>
              </a:xfrm>
              <a:prstGeom prst="rect">
                <a:avLst/>
              </a:prstGeom>
            </p:spPr>
          </p:pic>
          <p:pic>
            <p:nvPicPr>
              <p:cNvPr id="220" name="Picture 219">
                <a:extLst>
                  <a:ext uri="{FF2B5EF4-FFF2-40B4-BE49-F238E27FC236}">
                    <a16:creationId xmlns:a16="http://schemas.microsoft.com/office/drawing/2014/main" id="{2C39362E-0E7C-44E1-AE36-F47C12D3FEED}"/>
                  </a:ext>
                </a:extLst>
              </p:cNvPr>
              <p:cNvPicPr>
                <a:picLocks noChangeAspect="1"/>
              </p:cNvPicPr>
              <p:nvPr/>
            </p:nvPicPr>
            <p:blipFill>
              <a:blip r:embed="rId3"/>
              <a:stretch>
                <a:fillRect/>
              </a:stretch>
            </p:blipFill>
            <p:spPr>
              <a:xfrm>
                <a:off x="5229517" y="256093"/>
                <a:ext cx="179474" cy="157157"/>
              </a:xfrm>
              <a:prstGeom prst="rect">
                <a:avLst/>
              </a:prstGeom>
            </p:spPr>
          </p:pic>
        </p:grpSp>
        <p:grpSp>
          <p:nvGrpSpPr>
            <p:cNvPr id="176" name="Group 175">
              <a:extLst>
                <a:ext uri="{FF2B5EF4-FFF2-40B4-BE49-F238E27FC236}">
                  <a16:creationId xmlns:a16="http://schemas.microsoft.com/office/drawing/2014/main" id="{DC2E075B-F26A-4D30-B12C-2BD167EEDEAB}"/>
                </a:ext>
              </a:extLst>
            </p:cNvPr>
            <p:cNvGrpSpPr/>
            <p:nvPr/>
          </p:nvGrpSpPr>
          <p:grpSpPr>
            <a:xfrm>
              <a:off x="7268823" y="2830608"/>
              <a:ext cx="801930" cy="438322"/>
              <a:chOff x="3821959" y="-614065"/>
              <a:chExt cx="801930" cy="438322"/>
            </a:xfrm>
          </p:grpSpPr>
          <p:grpSp>
            <p:nvGrpSpPr>
              <p:cNvPr id="206" name="Group 205">
                <a:extLst>
                  <a:ext uri="{FF2B5EF4-FFF2-40B4-BE49-F238E27FC236}">
                    <a16:creationId xmlns:a16="http://schemas.microsoft.com/office/drawing/2014/main" id="{2F48FCCE-C559-4C89-B753-603A8C4D2995}"/>
                  </a:ext>
                </a:extLst>
              </p:cNvPr>
              <p:cNvGrpSpPr/>
              <p:nvPr/>
            </p:nvGrpSpPr>
            <p:grpSpPr>
              <a:xfrm>
                <a:off x="3821959" y="-614065"/>
                <a:ext cx="801930" cy="438322"/>
                <a:chOff x="3662793" y="-441987"/>
                <a:chExt cx="953224" cy="642346"/>
              </a:xfrm>
            </p:grpSpPr>
            <p:sp>
              <p:nvSpPr>
                <p:cNvPr id="209" name="Rounded Rectangle 759">
                  <a:extLst>
                    <a:ext uri="{FF2B5EF4-FFF2-40B4-BE49-F238E27FC236}">
                      <a16:creationId xmlns:a16="http://schemas.microsoft.com/office/drawing/2014/main" id="{38D937F2-8E85-4480-86AB-271F10016CB7}"/>
                    </a:ext>
                  </a:extLst>
                </p:cNvPr>
                <p:cNvSpPr/>
                <p:nvPr/>
              </p:nvSpPr>
              <p:spPr>
                <a:xfrm>
                  <a:off x="3668497" y="-441987"/>
                  <a:ext cx="837551" cy="544412"/>
                </a:xfrm>
                <a:prstGeom prst="roundRect">
                  <a:avLst/>
                </a:prstGeom>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0" tIns="0" rIns="0" bIns="0"/>
                <a:lstStyle/>
                <a:p>
                  <a:endParaRPr lang="en-US" sz="1050" b="1"/>
                </a:p>
              </p:txBody>
            </p:sp>
            <p:cxnSp>
              <p:nvCxnSpPr>
                <p:cNvPr id="210" name="Straight Connector 209">
                  <a:extLst>
                    <a:ext uri="{FF2B5EF4-FFF2-40B4-BE49-F238E27FC236}">
                      <a16:creationId xmlns:a16="http://schemas.microsoft.com/office/drawing/2014/main" id="{E3EC78FD-E3A5-4011-91CC-E79AACC7B85B}"/>
                    </a:ext>
                  </a:extLst>
                </p:cNvPr>
                <p:cNvCxnSpPr/>
                <p:nvPr/>
              </p:nvCxnSpPr>
              <p:spPr>
                <a:xfrm>
                  <a:off x="4014681" y="-260516"/>
                  <a:ext cx="0" cy="181471"/>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76F539E-C198-4E94-AA93-AC24FF695F79}"/>
                    </a:ext>
                  </a:extLst>
                </p:cNvPr>
                <p:cNvCxnSpPr/>
                <p:nvPr/>
              </p:nvCxnSpPr>
              <p:spPr>
                <a:xfrm>
                  <a:off x="4340244" y="-260516"/>
                  <a:ext cx="0" cy="181471"/>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AE0AE68-9593-4561-9F90-054BEC958698}"/>
                    </a:ext>
                  </a:extLst>
                </p:cNvPr>
                <p:cNvCxnSpPr/>
                <p:nvPr/>
              </p:nvCxnSpPr>
              <p:spPr>
                <a:xfrm flipV="1">
                  <a:off x="3812759" y="-79047"/>
                  <a:ext cx="674672" cy="3"/>
                </a:xfrm>
                <a:prstGeom prst="line">
                  <a:avLst/>
                </a:prstGeom>
                <a:ln w="19050">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5BAC474B-BBAD-49B5-965E-5C7DB4C133F2}"/>
                    </a:ext>
                  </a:extLst>
                </p:cNvPr>
                <p:cNvSpPr txBox="1"/>
                <p:nvPr/>
              </p:nvSpPr>
              <p:spPr>
                <a:xfrm>
                  <a:off x="3662793" y="-115366"/>
                  <a:ext cx="953224" cy="315725"/>
                </a:xfrm>
                <a:prstGeom prst="rect">
                  <a:avLst/>
                </a:prstGeom>
                <a:noFill/>
              </p:spPr>
              <p:txBody>
                <a:bodyPr wrap="none" rtlCol="0">
                  <a:spAutoFit/>
                </a:bodyPr>
                <a:lstStyle/>
                <a:p>
                  <a:r>
                    <a:rPr lang="en-US" sz="450"/>
                    <a:t>192.168.20.0/24</a:t>
                  </a:r>
                </a:p>
              </p:txBody>
            </p:sp>
          </p:grpSp>
          <p:pic>
            <p:nvPicPr>
              <p:cNvPr id="207" name="Picture 206">
                <a:extLst>
                  <a:ext uri="{FF2B5EF4-FFF2-40B4-BE49-F238E27FC236}">
                    <a16:creationId xmlns:a16="http://schemas.microsoft.com/office/drawing/2014/main" id="{EFEC836B-FCE0-45C8-B046-8CAA63356F9B}"/>
                  </a:ext>
                </a:extLst>
              </p:cNvPr>
              <p:cNvPicPr>
                <a:picLocks noChangeAspect="1"/>
              </p:cNvPicPr>
              <p:nvPr/>
            </p:nvPicPr>
            <p:blipFill>
              <a:blip r:embed="rId4"/>
              <a:stretch>
                <a:fillRect/>
              </a:stretch>
            </p:blipFill>
            <p:spPr>
              <a:xfrm>
                <a:off x="4048072" y="-580675"/>
                <a:ext cx="136237" cy="147237"/>
              </a:xfrm>
              <a:prstGeom prst="rect">
                <a:avLst/>
              </a:prstGeom>
            </p:spPr>
          </p:pic>
          <p:pic>
            <p:nvPicPr>
              <p:cNvPr id="208" name="Picture 207">
                <a:extLst>
                  <a:ext uri="{FF2B5EF4-FFF2-40B4-BE49-F238E27FC236}">
                    <a16:creationId xmlns:a16="http://schemas.microsoft.com/office/drawing/2014/main" id="{A689295D-8FDF-4551-A01D-59C6A5F1C56D}"/>
                  </a:ext>
                </a:extLst>
              </p:cNvPr>
              <p:cNvPicPr>
                <a:picLocks noChangeAspect="1"/>
              </p:cNvPicPr>
              <p:nvPr/>
            </p:nvPicPr>
            <p:blipFill>
              <a:blip r:embed="rId4"/>
              <a:stretch>
                <a:fillRect/>
              </a:stretch>
            </p:blipFill>
            <p:spPr>
              <a:xfrm>
                <a:off x="4317208" y="-593650"/>
                <a:ext cx="136237" cy="147237"/>
              </a:xfrm>
              <a:prstGeom prst="rect">
                <a:avLst/>
              </a:prstGeom>
            </p:spPr>
          </p:pic>
        </p:grpSp>
        <p:cxnSp>
          <p:nvCxnSpPr>
            <p:cNvPr id="177" name="Straight Connector 176">
              <a:extLst>
                <a:ext uri="{FF2B5EF4-FFF2-40B4-BE49-F238E27FC236}">
                  <a16:creationId xmlns:a16="http://schemas.microsoft.com/office/drawing/2014/main" id="{798CAC1E-1A2A-4259-BEB0-E9DD81293ED7}"/>
                </a:ext>
              </a:extLst>
            </p:cNvPr>
            <p:cNvCxnSpPr/>
            <p:nvPr/>
          </p:nvCxnSpPr>
          <p:spPr>
            <a:xfrm flipH="1" flipV="1">
              <a:off x="7162010" y="3007736"/>
              <a:ext cx="112157" cy="16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DD7945C6-FD7A-4FCD-89B6-412376554052}"/>
                </a:ext>
              </a:extLst>
            </p:cNvPr>
            <p:cNvSpPr txBox="1"/>
            <p:nvPr/>
          </p:nvSpPr>
          <p:spPr>
            <a:xfrm>
              <a:off x="6325921" y="3045760"/>
              <a:ext cx="654453" cy="292558"/>
            </a:xfrm>
            <a:prstGeom prst="rect">
              <a:avLst/>
            </a:prstGeom>
            <a:noFill/>
          </p:spPr>
          <p:txBody>
            <a:bodyPr wrap="none" rtlCol="0">
              <a:spAutoFit/>
            </a:bodyPr>
            <a:lstStyle/>
            <a:p>
              <a:pPr algn="ctr"/>
              <a:r>
                <a:rPr lang="en-US" sz="413"/>
                <a:t>NSX Overlay</a:t>
              </a:r>
            </a:p>
            <a:p>
              <a:pPr algn="ctr"/>
              <a:r>
                <a:rPr lang="en-US" sz="413"/>
                <a:t>Network</a:t>
              </a:r>
            </a:p>
          </p:txBody>
        </p:sp>
        <p:grpSp>
          <p:nvGrpSpPr>
            <p:cNvPr id="179" name="Group 178">
              <a:extLst>
                <a:ext uri="{FF2B5EF4-FFF2-40B4-BE49-F238E27FC236}">
                  <a16:creationId xmlns:a16="http://schemas.microsoft.com/office/drawing/2014/main" id="{E554BB88-20CE-4933-92BA-C19F89886A5A}"/>
                </a:ext>
              </a:extLst>
            </p:cNvPr>
            <p:cNvGrpSpPr>
              <a:grpSpLocks noChangeAspect="1"/>
            </p:cNvGrpSpPr>
            <p:nvPr/>
          </p:nvGrpSpPr>
          <p:grpSpPr>
            <a:xfrm>
              <a:off x="6425384" y="2636965"/>
              <a:ext cx="180065" cy="174508"/>
              <a:chOff x="21521738" y="-17352963"/>
              <a:chExt cx="16819563" cy="16300450"/>
            </a:xfrm>
          </p:grpSpPr>
          <p:sp>
            <p:nvSpPr>
              <p:cNvPr id="201" name="Freeform 128">
                <a:extLst>
                  <a:ext uri="{FF2B5EF4-FFF2-40B4-BE49-F238E27FC236}">
                    <a16:creationId xmlns:a16="http://schemas.microsoft.com/office/drawing/2014/main" id="{DB7D46F4-F944-4FB8-A058-F7F9BB55BA27}"/>
                  </a:ext>
                </a:extLst>
              </p:cNvPr>
              <p:cNvSpPr>
                <a:spLocks/>
              </p:cNvSpPr>
              <p:nvPr/>
            </p:nvSpPr>
            <p:spPr bwMode="auto">
              <a:xfrm>
                <a:off x="21521738" y="-17352963"/>
                <a:ext cx="16819563" cy="16300450"/>
              </a:xfrm>
              <a:custGeom>
                <a:avLst/>
                <a:gdLst>
                  <a:gd name="T0" fmla="*/ 3818 w 4482"/>
                  <a:gd name="T1" fmla="*/ 766 h 4344"/>
                  <a:gd name="T2" fmla="*/ 1665 w 4482"/>
                  <a:gd name="T3" fmla="*/ 318 h 4344"/>
                  <a:gd name="T4" fmla="*/ 1116 w 4482"/>
                  <a:gd name="T5" fmla="*/ 680 h 4344"/>
                  <a:gd name="T6" fmla="*/ 1114 w 4482"/>
                  <a:gd name="T7" fmla="*/ 678 h 4344"/>
                  <a:gd name="T8" fmla="*/ 759 w 4482"/>
                  <a:gd name="T9" fmla="*/ 1014 h 4344"/>
                  <a:gd name="T10" fmla="*/ 761 w 4482"/>
                  <a:gd name="T11" fmla="*/ 1016 h 4344"/>
                  <a:gd name="T12" fmla="*/ 358 w 4482"/>
                  <a:gd name="T13" fmla="*/ 3230 h 4344"/>
                  <a:gd name="T14" fmla="*/ 2183 w 4482"/>
                  <a:gd name="T15" fmla="*/ 4306 h 4344"/>
                  <a:gd name="T16" fmla="*/ 3424 w 4482"/>
                  <a:gd name="T17" fmla="*/ 3753 h 4344"/>
                  <a:gd name="T18" fmla="*/ 3809 w 4482"/>
                  <a:gd name="T19" fmla="*/ 3384 h 4344"/>
                  <a:gd name="T20" fmla="*/ 4165 w 4482"/>
                  <a:gd name="T21" fmla="*/ 1284 h 4344"/>
                  <a:gd name="T22" fmla="*/ 3818 w 4482"/>
                  <a:gd name="T23" fmla="*/ 766 h 4344"/>
                  <a:gd name="T24" fmla="*/ 3818 w 4482"/>
                  <a:gd name="T25" fmla="*/ 766 h 4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2" h="4344">
                    <a:moveTo>
                      <a:pt x="3818" y="766"/>
                    </a:moveTo>
                    <a:cubicBezTo>
                      <a:pt x="3273" y="184"/>
                      <a:pt x="2397" y="0"/>
                      <a:pt x="1665" y="318"/>
                    </a:cubicBezTo>
                    <a:cubicBezTo>
                      <a:pt x="1463" y="406"/>
                      <a:pt x="1276" y="529"/>
                      <a:pt x="1116" y="680"/>
                    </a:cubicBezTo>
                    <a:cubicBezTo>
                      <a:pt x="1114" y="678"/>
                      <a:pt x="1114" y="678"/>
                      <a:pt x="1114" y="678"/>
                    </a:cubicBezTo>
                    <a:cubicBezTo>
                      <a:pt x="759" y="1014"/>
                      <a:pt x="759" y="1014"/>
                      <a:pt x="759" y="1014"/>
                    </a:cubicBezTo>
                    <a:cubicBezTo>
                      <a:pt x="761" y="1016"/>
                      <a:pt x="761" y="1016"/>
                      <a:pt x="761" y="1016"/>
                    </a:cubicBezTo>
                    <a:cubicBezTo>
                      <a:pt x="166" y="1581"/>
                      <a:pt x="0" y="2492"/>
                      <a:pt x="358" y="3230"/>
                    </a:cubicBezTo>
                    <a:cubicBezTo>
                      <a:pt x="692" y="3920"/>
                      <a:pt x="1419" y="4344"/>
                      <a:pt x="2183" y="4306"/>
                    </a:cubicBezTo>
                    <a:cubicBezTo>
                      <a:pt x="2647" y="4283"/>
                      <a:pt x="3095" y="4080"/>
                      <a:pt x="3424" y="3753"/>
                    </a:cubicBezTo>
                    <a:cubicBezTo>
                      <a:pt x="3809" y="3384"/>
                      <a:pt x="3809" y="3384"/>
                      <a:pt x="3809" y="3384"/>
                    </a:cubicBezTo>
                    <a:cubicBezTo>
                      <a:pt x="4337" y="2827"/>
                      <a:pt x="4482" y="1985"/>
                      <a:pt x="4165" y="1284"/>
                    </a:cubicBezTo>
                    <a:cubicBezTo>
                      <a:pt x="4078" y="1094"/>
                      <a:pt x="3961" y="918"/>
                      <a:pt x="3818" y="766"/>
                    </a:cubicBezTo>
                    <a:cubicBezTo>
                      <a:pt x="3481" y="407"/>
                      <a:pt x="4150" y="1120"/>
                      <a:pt x="3818" y="766"/>
                    </a:cubicBezTo>
                    <a:close/>
                  </a:path>
                </a:pathLst>
              </a:custGeom>
              <a:solidFill>
                <a:srgbClr val="2680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02" name="Freeform 129">
                <a:extLst>
                  <a:ext uri="{FF2B5EF4-FFF2-40B4-BE49-F238E27FC236}">
                    <a16:creationId xmlns:a16="http://schemas.microsoft.com/office/drawing/2014/main" id="{F87AEA23-19B8-4A49-8F30-42674742B857}"/>
                  </a:ext>
                </a:extLst>
              </p:cNvPr>
              <p:cNvSpPr>
                <a:spLocks/>
              </p:cNvSpPr>
              <p:nvPr/>
            </p:nvSpPr>
            <p:spPr bwMode="auto">
              <a:xfrm>
                <a:off x="22110701" y="-16800513"/>
                <a:ext cx="13749338" cy="13398500"/>
              </a:xfrm>
              <a:custGeom>
                <a:avLst/>
                <a:gdLst>
                  <a:gd name="T0" fmla="*/ 2323 w 3664"/>
                  <a:gd name="T1" fmla="*/ 15 h 3571"/>
                  <a:gd name="T2" fmla="*/ 962 w 3664"/>
                  <a:gd name="T3" fmla="*/ 533 h 3571"/>
                  <a:gd name="T4" fmla="*/ 960 w 3664"/>
                  <a:gd name="T5" fmla="*/ 531 h 3571"/>
                  <a:gd name="T6" fmla="*/ 605 w 3664"/>
                  <a:gd name="T7" fmla="*/ 867 h 3571"/>
                  <a:gd name="T8" fmla="*/ 607 w 3664"/>
                  <a:gd name="T9" fmla="*/ 869 h 3571"/>
                  <a:gd name="T10" fmla="*/ 14 w 3664"/>
                  <a:gd name="T11" fmla="*/ 2199 h 3571"/>
                  <a:gd name="T12" fmla="*/ 543 w 3664"/>
                  <a:gd name="T13" fmla="*/ 3571 h 3571"/>
                  <a:gd name="T14" fmla="*/ 3664 w 3664"/>
                  <a:gd name="T15" fmla="*/ 619 h 3571"/>
                  <a:gd name="T16" fmla="*/ 2323 w 3664"/>
                  <a:gd name="T17" fmla="*/ 15 h 3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4" h="3571">
                    <a:moveTo>
                      <a:pt x="2323" y="15"/>
                    </a:moveTo>
                    <a:cubicBezTo>
                      <a:pt x="1798" y="0"/>
                      <a:pt x="1317" y="199"/>
                      <a:pt x="962" y="533"/>
                    </a:cubicBezTo>
                    <a:cubicBezTo>
                      <a:pt x="960" y="531"/>
                      <a:pt x="960" y="531"/>
                      <a:pt x="960" y="531"/>
                    </a:cubicBezTo>
                    <a:cubicBezTo>
                      <a:pt x="605" y="867"/>
                      <a:pt x="605" y="867"/>
                      <a:pt x="605" y="867"/>
                    </a:cubicBezTo>
                    <a:cubicBezTo>
                      <a:pt x="607" y="869"/>
                      <a:pt x="607" y="869"/>
                      <a:pt x="607" y="869"/>
                    </a:cubicBezTo>
                    <a:cubicBezTo>
                      <a:pt x="254" y="1204"/>
                      <a:pt x="29" y="1674"/>
                      <a:pt x="14" y="2199"/>
                    </a:cubicBezTo>
                    <a:cubicBezTo>
                      <a:pt x="0" y="2730"/>
                      <a:pt x="203" y="3216"/>
                      <a:pt x="543" y="3571"/>
                    </a:cubicBezTo>
                    <a:cubicBezTo>
                      <a:pt x="3664" y="619"/>
                      <a:pt x="3664" y="619"/>
                      <a:pt x="3664" y="619"/>
                    </a:cubicBezTo>
                    <a:cubicBezTo>
                      <a:pt x="3327" y="260"/>
                      <a:pt x="2854" y="29"/>
                      <a:pt x="2323" y="15"/>
                    </a:cubicBezTo>
                    <a:close/>
                  </a:path>
                </a:pathLst>
              </a:custGeom>
              <a:solidFill>
                <a:srgbClr val="51B9E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03" name="Freeform 130">
                <a:extLst>
                  <a:ext uri="{FF2B5EF4-FFF2-40B4-BE49-F238E27FC236}">
                    <a16:creationId xmlns:a16="http://schemas.microsoft.com/office/drawing/2014/main" id="{42C5B836-0318-4239-AA08-03CEABE29FE7}"/>
                  </a:ext>
                </a:extLst>
              </p:cNvPr>
              <p:cNvSpPr>
                <a:spLocks/>
              </p:cNvSpPr>
              <p:nvPr/>
            </p:nvSpPr>
            <p:spPr bwMode="auto">
              <a:xfrm>
                <a:off x="22053551" y="-15627350"/>
                <a:ext cx="14549438" cy="14552613"/>
              </a:xfrm>
              <a:custGeom>
                <a:avLst/>
                <a:gdLst>
                  <a:gd name="T0" fmla="*/ 3848 w 3877"/>
                  <a:gd name="T1" fmla="*/ 1992 h 3878"/>
                  <a:gd name="T2" fmla="*/ 1886 w 3877"/>
                  <a:gd name="T3" fmla="*/ 3848 h 3878"/>
                  <a:gd name="T4" fmla="*/ 29 w 3877"/>
                  <a:gd name="T5" fmla="*/ 1886 h 3878"/>
                  <a:gd name="T6" fmla="*/ 1992 w 3877"/>
                  <a:gd name="T7" fmla="*/ 29 h 3878"/>
                  <a:gd name="T8" fmla="*/ 3848 w 3877"/>
                  <a:gd name="T9" fmla="*/ 1992 h 3878"/>
                </a:gdLst>
                <a:ahLst/>
                <a:cxnLst>
                  <a:cxn ang="0">
                    <a:pos x="T0" y="T1"/>
                  </a:cxn>
                  <a:cxn ang="0">
                    <a:pos x="T2" y="T3"/>
                  </a:cxn>
                  <a:cxn ang="0">
                    <a:pos x="T4" y="T5"/>
                  </a:cxn>
                  <a:cxn ang="0">
                    <a:pos x="T6" y="T7"/>
                  </a:cxn>
                  <a:cxn ang="0">
                    <a:pos x="T8" y="T9"/>
                  </a:cxn>
                </a:cxnLst>
                <a:rect l="0" t="0" r="r" b="b"/>
                <a:pathLst>
                  <a:path w="3877" h="3878">
                    <a:moveTo>
                      <a:pt x="3848" y="1992"/>
                    </a:moveTo>
                    <a:cubicBezTo>
                      <a:pt x="3819" y="3046"/>
                      <a:pt x="2941" y="3878"/>
                      <a:pt x="1886" y="3848"/>
                    </a:cubicBezTo>
                    <a:cubicBezTo>
                      <a:pt x="831" y="3819"/>
                      <a:pt x="0" y="2941"/>
                      <a:pt x="29" y="1886"/>
                    </a:cubicBezTo>
                    <a:cubicBezTo>
                      <a:pt x="58" y="832"/>
                      <a:pt x="937" y="0"/>
                      <a:pt x="1992" y="29"/>
                    </a:cubicBezTo>
                    <a:cubicBezTo>
                      <a:pt x="3046" y="59"/>
                      <a:pt x="3877" y="937"/>
                      <a:pt x="3848" y="1992"/>
                    </a:cubicBezTo>
                    <a:close/>
                  </a:path>
                </a:pathLst>
              </a:custGeom>
              <a:solidFill>
                <a:srgbClr val="289A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04" name="Freeform 131">
                <a:extLst>
                  <a:ext uri="{FF2B5EF4-FFF2-40B4-BE49-F238E27FC236}">
                    <a16:creationId xmlns:a16="http://schemas.microsoft.com/office/drawing/2014/main" id="{9450CD2A-08EF-448F-8070-9993FB24F089}"/>
                  </a:ext>
                </a:extLst>
              </p:cNvPr>
              <p:cNvSpPr>
                <a:spLocks noEditPoints="1"/>
              </p:cNvSpPr>
              <p:nvPr/>
            </p:nvSpPr>
            <p:spPr bwMode="auto">
              <a:xfrm>
                <a:off x="27187526" y="-8958263"/>
                <a:ext cx="5006975" cy="3792538"/>
              </a:xfrm>
              <a:custGeom>
                <a:avLst/>
                <a:gdLst>
                  <a:gd name="T0" fmla="*/ 0 w 1334"/>
                  <a:gd name="T1" fmla="*/ 0 h 1011"/>
                  <a:gd name="T2" fmla="*/ 0 w 1334"/>
                  <a:gd name="T3" fmla="*/ 1011 h 1011"/>
                  <a:gd name="T4" fmla="*/ 1334 w 1334"/>
                  <a:gd name="T5" fmla="*/ 1011 h 1011"/>
                  <a:gd name="T6" fmla="*/ 1334 w 1334"/>
                  <a:gd name="T7" fmla="*/ 0 h 1011"/>
                  <a:gd name="T8" fmla="*/ 0 w 1334"/>
                  <a:gd name="T9" fmla="*/ 0 h 1011"/>
                  <a:gd name="T10" fmla="*/ 0 w 1334"/>
                  <a:gd name="T11" fmla="*/ 0 h 1011"/>
                  <a:gd name="T12" fmla="*/ 722 w 1334"/>
                  <a:gd name="T13" fmla="*/ 567 h 1011"/>
                  <a:gd name="T14" fmla="*/ 722 w 1334"/>
                  <a:gd name="T15" fmla="*/ 740 h 1011"/>
                  <a:gd name="T16" fmla="*/ 611 w 1334"/>
                  <a:gd name="T17" fmla="*/ 740 h 1011"/>
                  <a:gd name="T18" fmla="*/ 611 w 1334"/>
                  <a:gd name="T19" fmla="*/ 567 h 1011"/>
                  <a:gd name="T20" fmla="*/ 525 w 1334"/>
                  <a:gd name="T21" fmla="*/ 437 h 1011"/>
                  <a:gd name="T22" fmla="*/ 666 w 1334"/>
                  <a:gd name="T23" fmla="*/ 295 h 1011"/>
                  <a:gd name="T24" fmla="*/ 808 w 1334"/>
                  <a:gd name="T25" fmla="*/ 437 h 1011"/>
                  <a:gd name="T26" fmla="*/ 722 w 1334"/>
                  <a:gd name="T27" fmla="*/ 567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4" h="1011">
                    <a:moveTo>
                      <a:pt x="0" y="0"/>
                    </a:moveTo>
                    <a:cubicBezTo>
                      <a:pt x="0" y="1011"/>
                      <a:pt x="0" y="1011"/>
                      <a:pt x="0" y="1011"/>
                    </a:cubicBezTo>
                    <a:cubicBezTo>
                      <a:pt x="1334" y="1011"/>
                      <a:pt x="1334" y="1011"/>
                      <a:pt x="1334" y="1011"/>
                    </a:cubicBezTo>
                    <a:cubicBezTo>
                      <a:pt x="1334" y="0"/>
                      <a:pt x="1334" y="0"/>
                      <a:pt x="1334" y="0"/>
                    </a:cubicBezTo>
                    <a:cubicBezTo>
                      <a:pt x="0" y="0"/>
                      <a:pt x="0" y="0"/>
                      <a:pt x="0" y="0"/>
                    </a:cubicBezTo>
                    <a:cubicBezTo>
                      <a:pt x="0" y="0"/>
                      <a:pt x="0" y="0"/>
                      <a:pt x="0" y="0"/>
                    </a:cubicBezTo>
                    <a:close/>
                    <a:moveTo>
                      <a:pt x="722" y="567"/>
                    </a:moveTo>
                    <a:cubicBezTo>
                      <a:pt x="722" y="740"/>
                      <a:pt x="722" y="740"/>
                      <a:pt x="722" y="740"/>
                    </a:cubicBezTo>
                    <a:cubicBezTo>
                      <a:pt x="611" y="740"/>
                      <a:pt x="611" y="740"/>
                      <a:pt x="611" y="740"/>
                    </a:cubicBezTo>
                    <a:cubicBezTo>
                      <a:pt x="611" y="567"/>
                      <a:pt x="611" y="567"/>
                      <a:pt x="611" y="567"/>
                    </a:cubicBezTo>
                    <a:cubicBezTo>
                      <a:pt x="561" y="545"/>
                      <a:pt x="525" y="494"/>
                      <a:pt x="525" y="437"/>
                    </a:cubicBezTo>
                    <a:cubicBezTo>
                      <a:pt x="525" y="358"/>
                      <a:pt x="588" y="295"/>
                      <a:pt x="666" y="295"/>
                    </a:cubicBezTo>
                    <a:cubicBezTo>
                      <a:pt x="744" y="295"/>
                      <a:pt x="808" y="358"/>
                      <a:pt x="808" y="437"/>
                    </a:cubicBezTo>
                    <a:cubicBezTo>
                      <a:pt x="808" y="494"/>
                      <a:pt x="773" y="545"/>
                      <a:pt x="722" y="56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05" name="Freeform 132">
                <a:extLst>
                  <a:ext uri="{FF2B5EF4-FFF2-40B4-BE49-F238E27FC236}">
                    <a16:creationId xmlns:a16="http://schemas.microsoft.com/office/drawing/2014/main" id="{8486F7DC-E848-462B-A5A5-EBE680B317A4}"/>
                  </a:ext>
                </a:extLst>
              </p:cNvPr>
              <p:cNvSpPr>
                <a:spLocks/>
              </p:cNvSpPr>
              <p:nvPr/>
            </p:nvSpPr>
            <p:spPr bwMode="auto">
              <a:xfrm>
                <a:off x="27911426" y="-12188825"/>
                <a:ext cx="3554413" cy="2865438"/>
              </a:xfrm>
              <a:custGeom>
                <a:avLst/>
                <a:gdLst>
                  <a:gd name="T0" fmla="*/ 210 w 947"/>
                  <a:gd name="T1" fmla="*/ 468 h 764"/>
                  <a:gd name="T2" fmla="*/ 210 w 947"/>
                  <a:gd name="T3" fmla="*/ 468 h 764"/>
                  <a:gd name="T4" fmla="*/ 474 w 947"/>
                  <a:gd name="T5" fmla="*/ 207 h 764"/>
                  <a:gd name="T6" fmla="*/ 737 w 947"/>
                  <a:gd name="T7" fmla="*/ 468 h 764"/>
                  <a:gd name="T8" fmla="*/ 737 w 947"/>
                  <a:gd name="T9" fmla="*/ 468 h 764"/>
                  <a:gd name="T10" fmla="*/ 737 w 947"/>
                  <a:gd name="T11" fmla="*/ 764 h 764"/>
                  <a:gd name="T12" fmla="*/ 947 w 947"/>
                  <a:gd name="T13" fmla="*/ 764 h 764"/>
                  <a:gd name="T14" fmla="*/ 947 w 947"/>
                  <a:gd name="T15" fmla="*/ 468 h 764"/>
                  <a:gd name="T16" fmla="*/ 947 w 947"/>
                  <a:gd name="T17" fmla="*/ 468 h 764"/>
                  <a:gd name="T18" fmla="*/ 474 w 947"/>
                  <a:gd name="T19" fmla="*/ 0 h 764"/>
                  <a:gd name="T20" fmla="*/ 0 w 947"/>
                  <a:gd name="T21" fmla="*/ 468 h 764"/>
                  <a:gd name="T22" fmla="*/ 0 w 947"/>
                  <a:gd name="T23" fmla="*/ 468 h 764"/>
                  <a:gd name="T24" fmla="*/ 0 w 947"/>
                  <a:gd name="T25" fmla="*/ 764 h 764"/>
                  <a:gd name="T26" fmla="*/ 210 w 947"/>
                  <a:gd name="T27" fmla="*/ 764 h 764"/>
                  <a:gd name="T28" fmla="*/ 210 w 947"/>
                  <a:gd name="T29" fmla="*/ 468 h 764"/>
                  <a:gd name="T30" fmla="*/ 210 w 947"/>
                  <a:gd name="T31" fmla="*/ 46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7" h="764">
                    <a:moveTo>
                      <a:pt x="210" y="468"/>
                    </a:moveTo>
                    <a:cubicBezTo>
                      <a:pt x="210" y="468"/>
                      <a:pt x="210" y="468"/>
                      <a:pt x="210" y="468"/>
                    </a:cubicBezTo>
                    <a:cubicBezTo>
                      <a:pt x="210" y="325"/>
                      <a:pt x="329" y="207"/>
                      <a:pt x="474" y="207"/>
                    </a:cubicBezTo>
                    <a:cubicBezTo>
                      <a:pt x="620" y="207"/>
                      <a:pt x="737" y="325"/>
                      <a:pt x="737" y="468"/>
                    </a:cubicBezTo>
                    <a:cubicBezTo>
                      <a:pt x="737" y="468"/>
                      <a:pt x="737" y="468"/>
                      <a:pt x="737" y="468"/>
                    </a:cubicBezTo>
                    <a:cubicBezTo>
                      <a:pt x="737" y="764"/>
                      <a:pt x="737" y="764"/>
                      <a:pt x="737" y="764"/>
                    </a:cubicBezTo>
                    <a:cubicBezTo>
                      <a:pt x="947" y="764"/>
                      <a:pt x="947" y="764"/>
                      <a:pt x="947" y="764"/>
                    </a:cubicBezTo>
                    <a:cubicBezTo>
                      <a:pt x="947" y="468"/>
                      <a:pt x="947" y="468"/>
                      <a:pt x="947" y="468"/>
                    </a:cubicBezTo>
                    <a:cubicBezTo>
                      <a:pt x="947" y="468"/>
                      <a:pt x="947" y="468"/>
                      <a:pt x="947" y="468"/>
                    </a:cubicBezTo>
                    <a:cubicBezTo>
                      <a:pt x="947" y="210"/>
                      <a:pt x="736" y="0"/>
                      <a:pt x="474" y="0"/>
                    </a:cubicBezTo>
                    <a:cubicBezTo>
                      <a:pt x="213" y="0"/>
                      <a:pt x="0" y="210"/>
                      <a:pt x="0" y="468"/>
                    </a:cubicBezTo>
                    <a:cubicBezTo>
                      <a:pt x="0" y="468"/>
                      <a:pt x="0" y="468"/>
                      <a:pt x="0" y="468"/>
                    </a:cubicBezTo>
                    <a:cubicBezTo>
                      <a:pt x="0" y="764"/>
                      <a:pt x="0" y="764"/>
                      <a:pt x="0" y="764"/>
                    </a:cubicBezTo>
                    <a:cubicBezTo>
                      <a:pt x="210" y="764"/>
                      <a:pt x="210" y="764"/>
                      <a:pt x="210" y="764"/>
                    </a:cubicBezTo>
                    <a:cubicBezTo>
                      <a:pt x="210" y="468"/>
                      <a:pt x="210" y="468"/>
                      <a:pt x="210" y="468"/>
                    </a:cubicBezTo>
                    <a:cubicBezTo>
                      <a:pt x="210" y="468"/>
                      <a:pt x="210" y="468"/>
                      <a:pt x="210" y="46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grpSp>
        <p:grpSp>
          <p:nvGrpSpPr>
            <p:cNvPr id="180" name="Group 179">
              <a:extLst>
                <a:ext uri="{FF2B5EF4-FFF2-40B4-BE49-F238E27FC236}">
                  <a16:creationId xmlns:a16="http://schemas.microsoft.com/office/drawing/2014/main" id="{4974DF60-B1D1-479B-BBFA-2F53A65D425F}"/>
                </a:ext>
              </a:extLst>
            </p:cNvPr>
            <p:cNvGrpSpPr>
              <a:grpSpLocks noChangeAspect="1"/>
            </p:cNvGrpSpPr>
            <p:nvPr/>
          </p:nvGrpSpPr>
          <p:grpSpPr>
            <a:xfrm>
              <a:off x="6650561" y="2659112"/>
              <a:ext cx="152506" cy="148375"/>
              <a:chOff x="12933363" y="620713"/>
              <a:chExt cx="6156326" cy="5989637"/>
            </a:xfrm>
          </p:grpSpPr>
          <p:sp>
            <p:nvSpPr>
              <p:cNvPr id="182" name="Freeform 268">
                <a:extLst>
                  <a:ext uri="{FF2B5EF4-FFF2-40B4-BE49-F238E27FC236}">
                    <a16:creationId xmlns:a16="http://schemas.microsoft.com/office/drawing/2014/main" id="{AD4800BA-9C75-47D1-BE4E-EEF9477FDAFE}"/>
                  </a:ext>
                </a:extLst>
              </p:cNvPr>
              <p:cNvSpPr>
                <a:spLocks/>
              </p:cNvSpPr>
              <p:nvPr/>
            </p:nvSpPr>
            <p:spPr bwMode="auto">
              <a:xfrm>
                <a:off x="12933363" y="620713"/>
                <a:ext cx="6156325" cy="5989637"/>
              </a:xfrm>
              <a:custGeom>
                <a:avLst/>
                <a:gdLst>
                  <a:gd name="T0" fmla="*/ 390 w 3878"/>
                  <a:gd name="T1" fmla="*/ 0 h 3773"/>
                  <a:gd name="T2" fmla="*/ 0 w 3878"/>
                  <a:gd name="T3" fmla="*/ 393 h 3773"/>
                  <a:gd name="T4" fmla="*/ 0 w 3878"/>
                  <a:gd name="T5" fmla="*/ 3773 h 3773"/>
                  <a:gd name="T6" fmla="*/ 3495 w 3878"/>
                  <a:gd name="T7" fmla="*/ 3773 h 3773"/>
                  <a:gd name="T8" fmla="*/ 3878 w 3878"/>
                  <a:gd name="T9" fmla="*/ 3380 h 3773"/>
                  <a:gd name="T10" fmla="*/ 3878 w 3878"/>
                  <a:gd name="T11" fmla="*/ 0 h 3773"/>
                  <a:gd name="T12" fmla="*/ 390 w 3878"/>
                  <a:gd name="T13" fmla="*/ 0 h 3773"/>
                </a:gdLst>
                <a:ahLst/>
                <a:cxnLst>
                  <a:cxn ang="0">
                    <a:pos x="T0" y="T1"/>
                  </a:cxn>
                  <a:cxn ang="0">
                    <a:pos x="T2" y="T3"/>
                  </a:cxn>
                  <a:cxn ang="0">
                    <a:pos x="T4" y="T5"/>
                  </a:cxn>
                  <a:cxn ang="0">
                    <a:pos x="T6" y="T7"/>
                  </a:cxn>
                  <a:cxn ang="0">
                    <a:pos x="T8" y="T9"/>
                  </a:cxn>
                  <a:cxn ang="0">
                    <a:pos x="T10" y="T11"/>
                  </a:cxn>
                  <a:cxn ang="0">
                    <a:pos x="T12" y="T13"/>
                  </a:cxn>
                </a:cxnLst>
                <a:rect l="0" t="0" r="r" b="b"/>
                <a:pathLst>
                  <a:path w="3878" h="3773">
                    <a:moveTo>
                      <a:pt x="390" y="0"/>
                    </a:moveTo>
                    <a:lnTo>
                      <a:pt x="0" y="393"/>
                    </a:lnTo>
                    <a:lnTo>
                      <a:pt x="0" y="3773"/>
                    </a:lnTo>
                    <a:lnTo>
                      <a:pt x="3495" y="3773"/>
                    </a:lnTo>
                    <a:lnTo>
                      <a:pt x="3878" y="3380"/>
                    </a:lnTo>
                    <a:lnTo>
                      <a:pt x="3878" y="0"/>
                    </a:lnTo>
                    <a:lnTo>
                      <a:pt x="390" y="0"/>
                    </a:lnTo>
                    <a:close/>
                  </a:path>
                </a:pathLst>
              </a:custGeom>
              <a:solidFill>
                <a:srgbClr val="D855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183" name="Freeform 269">
                <a:extLst>
                  <a:ext uri="{FF2B5EF4-FFF2-40B4-BE49-F238E27FC236}">
                    <a16:creationId xmlns:a16="http://schemas.microsoft.com/office/drawing/2014/main" id="{6E1721B0-A2A7-49F7-89C6-F5C556147FFA}"/>
                  </a:ext>
                </a:extLst>
              </p:cNvPr>
              <p:cNvSpPr>
                <a:spLocks/>
              </p:cNvSpPr>
              <p:nvPr/>
            </p:nvSpPr>
            <p:spPr bwMode="auto">
              <a:xfrm>
                <a:off x="12933363" y="620713"/>
                <a:ext cx="6156325" cy="623887"/>
              </a:xfrm>
              <a:custGeom>
                <a:avLst/>
                <a:gdLst>
                  <a:gd name="T0" fmla="*/ 3878 w 3878"/>
                  <a:gd name="T1" fmla="*/ 0 h 393"/>
                  <a:gd name="T2" fmla="*/ 3495 w 3878"/>
                  <a:gd name="T3" fmla="*/ 393 h 393"/>
                  <a:gd name="T4" fmla="*/ 0 w 3878"/>
                  <a:gd name="T5" fmla="*/ 393 h 393"/>
                  <a:gd name="T6" fmla="*/ 390 w 3878"/>
                  <a:gd name="T7" fmla="*/ 0 h 393"/>
                  <a:gd name="T8" fmla="*/ 1808 w 3878"/>
                  <a:gd name="T9" fmla="*/ 0 h 393"/>
                  <a:gd name="T10" fmla="*/ 3878 w 3878"/>
                  <a:gd name="T11" fmla="*/ 0 h 393"/>
                </a:gdLst>
                <a:ahLst/>
                <a:cxnLst>
                  <a:cxn ang="0">
                    <a:pos x="T0" y="T1"/>
                  </a:cxn>
                  <a:cxn ang="0">
                    <a:pos x="T2" y="T3"/>
                  </a:cxn>
                  <a:cxn ang="0">
                    <a:pos x="T4" y="T5"/>
                  </a:cxn>
                  <a:cxn ang="0">
                    <a:pos x="T6" y="T7"/>
                  </a:cxn>
                  <a:cxn ang="0">
                    <a:pos x="T8" y="T9"/>
                  </a:cxn>
                  <a:cxn ang="0">
                    <a:pos x="T10" y="T11"/>
                  </a:cxn>
                </a:cxnLst>
                <a:rect l="0" t="0" r="r" b="b"/>
                <a:pathLst>
                  <a:path w="3878" h="393">
                    <a:moveTo>
                      <a:pt x="3878" y="0"/>
                    </a:moveTo>
                    <a:lnTo>
                      <a:pt x="3495" y="393"/>
                    </a:lnTo>
                    <a:lnTo>
                      <a:pt x="0" y="393"/>
                    </a:lnTo>
                    <a:lnTo>
                      <a:pt x="390" y="0"/>
                    </a:lnTo>
                    <a:lnTo>
                      <a:pt x="1808" y="0"/>
                    </a:lnTo>
                    <a:lnTo>
                      <a:pt x="3878" y="0"/>
                    </a:lnTo>
                    <a:close/>
                  </a:path>
                </a:pathLst>
              </a:custGeom>
              <a:solidFill>
                <a:srgbClr val="F2744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184" name="Freeform 270">
                <a:extLst>
                  <a:ext uri="{FF2B5EF4-FFF2-40B4-BE49-F238E27FC236}">
                    <a16:creationId xmlns:a16="http://schemas.microsoft.com/office/drawing/2014/main" id="{D8265FA5-120D-44B0-A888-031933704A8E}"/>
                  </a:ext>
                </a:extLst>
              </p:cNvPr>
              <p:cNvSpPr>
                <a:spLocks/>
              </p:cNvSpPr>
              <p:nvPr/>
            </p:nvSpPr>
            <p:spPr bwMode="auto">
              <a:xfrm>
                <a:off x="12933363" y="1244600"/>
                <a:ext cx="5548313" cy="5365750"/>
              </a:xfrm>
              <a:custGeom>
                <a:avLst/>
                <a:gdLst>
                  <a:gd name="T0" fmla="*/ 3495 w 3495"/>
                  <a:gd name="T1" fmla="*/ 3380 h 3380"/>
                  <a:gd name="T2" fmla="*/ 1805 w 3495"/>
                  <a:gd name="T3" fmla="*/ 3380 h 3380"/>
                  <a:gd name="T4" fmla="*/ 0 w 3495"/>
                  <a:gd name="T5" fmla="*/ 3380 h 3380"/>
                  <a:gd name="T6" fmla="*/ 0 w 3495"/>
                  <a:gd name="T7" fmla="*/ 1647 h 3380"/>
                  <a:gd name="T8" fmla="*/ 0 w 3495"/>
                  <a:gd name="T9" fmla="*/ 0 h 3380"/>
                  <a:gd name="T10" fmla="*/ 3495 w 3495"/>
                  <a:gd name="T11" fmla="*/ 0 h 3380"/>
                  <a:gd name="T12" fmla="*/ 3495 w 3495"/>
                  <a:gd name="T13" fmla="*/ 3380 h 3380"/>
                </a:gdLst>
                <a:ahLst/>
                <a:cxnLst>
                  <a:cxn ang="0">
                    <a:pos x="T0" y="T1"/>
                  </a:cxn>
                  <a:cxn ang="0">
                    <a:pos x="T2" y="T3"/>
                  </a:cxn>
                  <a:cxn ang="0">
                    <a:pos x="T4" y="T5"/>
                  </a:cxn>
                  <a:cxn ang="0">
                    <a:pos x="T6" y="T7"/>
                  </a:cxn>
                  <a:cxn ang="0">
                    <a:pos x="T8" y="T9"/>
                  </a:cxn>
                  <a:cxn ang="0">
                    <a:pos x="T10" y="T11"/>
                  </a:cxn>
                  <a:cxn ang="0">
                    <a:pos x="T12" y="T13"/>
                  </a:cxn>
                </a:cxnLst>
                <a:rect l="0" t="0" r="r" b="b"/>
                <a:pathLst>
                  <a:path w="3495" h="3380">
                    <a:moveTo>
                      <a:pt x="3495" y="3380"/>
                    </a:moveTo>
                    <a:lnTo>
                      <a:pt x="1805" y="3380"/>
                    </a:lnTo>
                    <a:lnTo>
                      <a:pt x="0" y="3380"/>
                    </a:lnTo>
                    <a:lnTo>
                      <a:pt x="0" y="1647"/>
                    </a:lnTo>
                    <a:lnTo>
                      <a:pt x="0" y="0"/>
                    </a:lnTo>
                    <a:lnTo>
                      <a:pt x="3495" y="0"/>
                    </a:lnTo>
                    <a:lnTo>
                      <a:pt x="3495" y="3380"/>
                    </a:lnTo>
                    <a:close/>
                  </a:path>
                </a:pathLst>
              </a:custGeom>
              <a:solidFill>
                <a:srgbClr val="D855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185" name="Freeform 271">
                <a:extLst>
                  <a:ext uri="{FF2B5EF4-FFF2-40B4-BE49-F238E27FC236}">
                    <a16:creationId xmlns:a16="http://schemas.microsoft.com/office/drawing/2014/main" id="{77A261B6-4B3C-46E5-A4F5-D22512C0AC89}"/>
                  </a:ext>
                </a:extLst>
              </p:cNvPr>
              <p:cNvSpPr>
                <a:spLocks/>
              </p:cNvSpPr>
              <p:nvPr/>
            </p:nvSpPr>
            <p:spPr bwMode="auto">
              <a:xfrm>
                <a:off x="17956213" y="6094413"/>
                <a:ext cx="288925" cy="290512"/>
              </a:xfrm>
              <a:custGeom>
                <a:avLst/>
                <a:gdLst>
                  <a:gd name="T0" fmla="*/ 60 w 77"/>
                  <a:gd name="T1" fmla="*/ 77 h 77"/>
                  <a:gd name="T2" fmla="*/ 17 w 77"/>
                  <a:gd name="T3" fmla="*/ 77 h 77"/>
                  <a:gd name="T4" fmla="*/ 0 w 77"/>
                  <a:gd name="T5" fmla="*/ 60 h 77"/>
                  <a:gd name="T6" fmla="*/ 17 w 77"/>
                  <a:gd name="T7" fmla="*/ 43 h 77"/>
                  <a:gd name="T8" fmla="*/ 43 w 77"/>
                  <a:gd name="T9" fmla="*/ 43 h 77"/>
                  <a:gd name="T10" fmla="*/ 43 w 77"/>
                  <a:gd name="T11" fmla="*/ 17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51"/>
                      <a:pt x="8" y="43"/>
                      <a:pt x="17" y="43"/>
                    </a:cubicBezTo>
                    <a:cubicBezTo>
                      <a:pt x="43" y="43"/>
                      <a:pt x="43" y="43"/>
                      <a:pt x="43" y="43"/>
                    </a:cubicBezTo>
                    <a:cubicBezTo>
                      <a:pt x="43" y="17"/>
                      <a:pt x="43" y="17"/>
                      <a:pt x="43" y="17"/>
                    </a:cubicBezTo>
                    <a:cubicBezTo>
                      <a:pt x="43" y="8"/>
                      <a:pt x="51" y="0"/>
                      <a:pt x="60" y="0"/>
                    </a:cubicBezTo>
                    <a:cubicBezTo>
                      <a:pt x="70" y="0"/>
                      <a:pt x="77" y="8"/>
                      <a:pt x="77" y="17"/>
                    </a:cubicBezTo>
                    <a:cubicBezTo>
                      <a:pt x="77" y="60"/>
                      <a:pt x="77" y="60"/>
                      <a:pt x="77" y="60"/>
                    </a:cubicBezTo>
                    <a:cubicBezTo>
                      <a:pt x="77" y="70"/>
                      <a:pt x="70" y="77"/>
                      <a:pt x="60"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186" name="Freeform 272">
                <a:extLst>
                  <a:ext uri="{FF2B5EF4-FFF2-40B4-BE49-F238E27FC236}">
                    <a16:creationId xmlns:a16="http://schemas.microsoft.com/office/drawing/2014/main" id="{0E6A93BB-A143-43C9-BD30-D95986955A51}"/>
                  </a:ext>
                </a:extLst>
              </p:cNvPr>
              <p:cNvSpPr>
                <a:spLocks noEditPoints="1"/>
              </p:cNvSpPr>
              <p:nvPr/>
            </p:nvSpPr>
            <p:spPr bwMode="auto">
              <a:xfrm>
                <a:off x="13989051" y="6256338"/>
                <a:ext cx="3433763" cy="128587"/>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187" name="Freeform 273">
                <a:extLst>
                  <a:ext uri="{FF2B5EF4-FFF2-40B4-BE49-F238E27FC236}">
                    <a16:creationId xmlns:a16="http://schemas.microsoft.com/office/drawing/2014/main" id="{EBDDA978-9784-4848-A878-2E4B044E8FC8}"/>
                  </a:ext>
                </a:extLst>
              </p:cNvPr>
              <p:cNvSpPr>
                <a:spLocks/>
              </p:cNvSpPr>
              <p:nvPr/>
            </p:nvSpPr>
            <p:spPr bwMode="auto">
              <a:xfrm>
                <a:off x="13166726" y="6094413"/>
                <a:ext cx="288925" cy="290512"/>
              </a:xfrm>
              <a:custGeom>
                <a:avLst/>
                <a:gdLst>
                  <a:gd name="T0" fmla="*/ 60 w 77"/>
                  <a:gd name="T1" fmla="*/ 77 h 77"/>
                  <a:gd name="T2" fmla="*/ 17 w 77"/>
                  <a:gd name="T3" fmla="*/ 77 h 77"/>
                  <a:gd name="T4" fmla="*/ 0 w 77"/>
                  <a:gd name="T5" fmla="*/ 60 h 77"/>
                  <a:gd name="T6" fmla="*/ 0 w 77"/>
                  <a:gd name="T7" fmla="*/ 17 h 77"/>
                  <a:gd name="T8" fmla="*/ 17 w 77"/>
                  <a:gd name="T9" fmla="*/ 0 h 77"/>
                  <a:gd name="T10" fmla="*/ 34 w 77"/>
                  <a:gd name="T11" fmla="*/ 17 h 77"/>
                  <a:gd name="T12" fmla="*/ 34 w 77"/>
                  <a:gd name="T13" fmla="*/ 43 h 77"/>
                  <a:gd name="T14" fmla="*/ 60 w 77"/>
                  <a:gd name="T15" fmla="*/ 43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17"/>
                      <a:pt x="0" y="17"/>
                      <a:pt x="0" y="17"/>
                    </a:cubicBezTo>
                    <a:cubicBezTo>
                      <a:pt x="0" y="8"/>
                      <a:pt x="8" y="0"/>
                      <a:pt x="17" y="0"/>
                    </a:cubicBezTo>
                    <a:cubicBezTo>
                      <a:pt x="27" y="0"/>
                      <a:pt x="34" y="8"/>
                      <a:pt x="34" y="17"/>
                    </a:cubicBezTo>
                    <a:cubicBezTo>
                      <a:pt x="34" y="43"/>
                      <a:pt x="34" y="43"/>
                      <a:pt x="34" y="43"/>
                    </a:cubicBezTo>
                    <a:cubicBezTo>
                      <a:pt x="60" y="43"/>
                      <a:pt x="60" y="43"/>
                      <a:pt x="60" y="43"/>
                    </a:cubicBezTo>
                    <a:cubicBezTo>
                      <a:pt x="69" y="43"/>
                      <a:pt x="77" y="51"/>
                      <a:pt x="77" y="60"/>
                    </a:cubicBezTo>
                    <a:cubicBezTo>
                      <a:pt x="77" y="70"/>
                      <a:pt x="69" y="77"/>
                      <a:pt x="60"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188" name="Freeform 274">
                <a:extLst>
                  <a:ext uri="{FF2B5EF4-FFF2-40B4-BE49-F238E27FC236}">
                    <a16:creationId xmlns:a16="http://schemas.microsoft.com/office/drawing/2014/main" id="{F37FBCEB-E741-4A06-A547-B56E9C173E21}"/>
                  </a:ext>
                </a:extLst>
              </p:cNvPr>
              <p:cNvSpPr>
                <a:spLocks noEditPoints="1"/>
              </p:cNvSpPr>
              <p:nvPr/>
            </p:nvSpPr>
            <p:spPr bwMode="auto">
              <a:xfrm>
                <a:off x="13166726" y="2266950"/>
                <a:ext cx="127000"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189" name="Freeform 275">
                <a:extLst>
                  <a:ext uri="{FF2B5EF4-FFF2-40B4-BE49-F238E27FC236}">
                    <a16:creationId xmlns:a16="http://schemas.microsoft.com/office/drawing/2014/main" id="{53C7144F-7DE2-441B-9A8F-915F10719776}"/>
                  </a:ext>
                </a:extLst>
              </p:cNvPr>
              <p:cNvSpPr>
                <a:spLocks/>
              </p:cNvSpPr>
              <p:nvPr/>
            </p:nvSpPr>
            <p:spPr bwMode="auto">
              <a:xfrm>
                <a:off x="13166726" y="1466850"/>
                <a:ext cx="288925" cy="288925"/>
              </a:xfrm>
              <a:custGeom>
                <a:avLst/>
                <a:gdLst>
                  <a:gd name="T0" fmla="*/ 17 w 77"/>
                  <a:gd name="T1" fmla="*/ 77 h 77"/>
                  <a:gd name="T2" fmla="*/ 0 w 77"/>
                  <a:gd name="T3" fmla="*/ 60 h 77"/>
                  <a:gd name="T4" fmla="*/ 0 w 77"/>
                  <a:gd name="T5" fmla="*/ 17 h 77"/>
                  <a:gd name="T6" fmla="*/ 17 w 77"/>
                  <a:gd name="T7" fmla="*/ 0 h 77"/>
                  <a:gd name="T8" fmla="*/ 60 w 77"/>
                  <a:gd name="T9" fmla="*/ 0 h 77"/>
                  <a:gd name="T10" fmla="*/ 77 w 77"/>
                  <a:gd name="T11" fmla="*/ 17 h 77"/>
                  <a:gd name="T12" fmla="*/ 60 w 77"/>
                  <a:gd name="T13" fmla="*/ 34 h 77"/>
                  <a:gd name="T14" fmla="*/ 34 w 77"/>
                  <a:gd name="T15" fmla="*/ 34 h 77"/>
                  <a:gd name="T16" fmla="*/ 34 w 77"/>
                  <a:gd name="T17" fmla="*/ 60 h 77"/>
                  <a:gd name="T18" fmla="*/ 17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17" y="77"/>
                    </a:moveTo>
                    <a:cubicBezTo>
                      <a:pt x="8" y="77"/>
                      <a:pt x="0" y="69"/>
                      <a:pt x="0" y="60"/>
                    </a:cubicBezTo>
                    <a:cubicBezTo>
                      <a:pt x="0" y="17"/>
                      <a:pt x="0" y="17"/>
                      <a:pt x="0" y="17"/>
                    </a:cubicBezTo>
                    <a:cubicBezTo>
                      <a:pt x="0" y="8"/>
                      <a:pt x="8" y="0"/>
                      <a:pt x="17" y="0"/>
                    </a:cubicBezTo>
                    <a:cubicBezTo>
                      <a:pt x="60" y="0"/>
                      <a:pt x="60" y="0"/>
                      <a:pt x="60" y="0"/>
                    </a:cubicBezTo>
                    <a:cubicBezTo>
                      <a:pt x="69" y="0"/>
                      <a:pt x="77" y="8"/>
                      <a:pt x="77" y="17"/>
                    </a:cubicBezTo>
                    <a:cubicBezTo>
                      <a:pt x="77" y="27"/>
                      <a:pt x="69" y="34"/>
                      <a:pt x="60" y="34"/>
                    </a:cubicBezTo>
                    <a:cubicBezTo>
                      <a:pt x="34" y="34"/>
                      <a:pt x="34" y="34"/>
                      <a:pt x="34" y="34"/>
                    </a:cubicBezTo>
                    <a:cubicBezTo>
                      <a:pt x="34" y="60"/>
                      <a:pt x="34" y="60"/>
                      <a:pt x="34" y="60"/>
                    </a:cubicBezTo>
                    <a:cubicBezTo>
                      <a:pt x="34" y="69"/>
                      <a:pt x="27" y="77"/>
                      <a:pt x="17"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190" name="Freeform 276">
                <a:extLst>
                  <a:ext uri="{FF2B5EF4-FFF2-40B4-BE49-F238E27FC236}">
                    <a16:creationId xmlns:a16="http://schemas.microsoft.com/office/drawing/2014/main" id="{DAD95F44-6BD6-46C0-AA95-95932B231B8F}"/>
                  </a:ext>
                </a:extLst>
              </p:cNvPr>
              <p:cNvSpPr>
                <a:spLocks noEditPoints="1"/>
              </p:cNvSpPr>
              <p:nvPr/>
            </p:nvSpPr>
            <p:spPr bwMode="auto">
              <a:xfrm>
                <a:off x="13989051" y="1466850"/>
                <a:ext cx="3433763" cy="127000"/>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191" name="Freeform 277">
                <a:extLst>
                  <a:ext uri="{FF2B5EF4-FFF2-40B4-BE49-F238E27FC236}">
                    <a16:creationId xmlns:a16="http://schemas.microsoft.com/office/drawing/2014/main" id="{AB6C22DC-2AB9-4AA6-8424-BC72E7484826}"/>
                  </a:ext>
                </a:extLst>
              </p:cNvPr>
              <p:cNvSpPr>
                <a:spLocks/>
              </p:cNvSpPr>
              <p:nvPr/>
            </p:nvSpPr>
            <p:spPr bwMode="auto">
              <a:xfrm>
                <a:off x="17956213" y="1466850"/>
                <a:ext cx="288925" cy="288925"/>
              </a:xfrm>
              <a:custGeom>
                <a:avLst/>
                <a:gdLst>
                  <a:gd name="T0" fmla="*/ 60 w 77"/>
                  <a:gd name="T1" fmla="*/ 77 h 77"/>
                  <a:gd name="T2" fmla="*/ 43 w 77"/>
                  <a:gd name="T3" fmla="*/ 60 h 77"/>
                  <a:gd name="T4" fmla="*/ 43 w 77"/>
                  <a:gd name="T5" fmla="*/ 34 h 77"/>
                  <a:gd name="T6" fmla="*/ 17 w 77"/>
                  <a:gd name="T7" fmla="*/ 34 h 77"/>
                  <a:gd name="T8" fmla="*/ 0 w 77"/>
                  <a:gd name="T9" fmla="*/ 17 h 77"/>
                  <a:gd name="T10" fmla="*/ 17 w 77"/>
                  <a:gd name="T11" fmla="*/ 0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51" y="77"/>
                      <a:pt x="43" y="69"/>
                      <a:pt x="43" y="60"/>
                    </a:cubicBezTo>
                    <a:cubicBezTo>
                      <a:pt x="43" y="34"/>
                      <a:pt x="43" y="34"/>
                      <a:pt x="43" y="34"/>
                    </a:cubicBezTo>
                    <a:cubicBezTo>
                      <a:pt x="17" y="34"/>
                      <a:pt x="17" y="34"/>
                      <a:pt x="17" y="34"/>
                    </a:cubicBezTo>
                    <a:cubicBezTo>
                      <a:pt x="8" y="34"/>
                      <a:pt x="0" y="27"/>
                      <a:pt x="0" y="17"/>
                    </a:cubicBezTo>
                    <a:cubicBezTo>
                      <a:pt x="0" y="8"/>
                      <a:pt x="8" y="0"/>
                      <a:pt x="17" y="0"/>
                    </a:cubicBezTo>
                    <a:cubicBezTo>
                      <a:pt x="60" y="0"/>
                      <a:pt x="60" y="0"/>
                      <a:pt x="60" y="0"/>
                    </a:cubicBezTo>
                    <a:cubicBezTo>
                      <a:pt x="70" y="0"/>
                      <a:pt x="77" y="8"/>
                      <a:pt x="77" y="17"/>
                    </a:cubicBezTo>
                    <a:cubicBezTo>
                      <a:pt x="77" y="60"/>
                      <a:pt x="77" y="60"/>
                      <a:pt x="77" y="60"/>
                    </a:cubicBezTo>
                    <a:cubicBezTo>
                      <a:pt x="77" y="69"/>
                      <a:pt x="70" y="77"/>
                      <a:pt x="60"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192" name="Freeform 278">
                <a:extLst>
                  <a:ext uri="{FF2B5EF4-FFF2-40B4-BE49-F238E27FC236}">
                    <a16:creationId xmlns:a16="http://schemas.microsoft.com/office/drawing/2014/main" id="{789B2152-EA88-4952-AA63-8966361D624C}"/>
                  </a:ext>
                </a:extLst>
              </p:cNvPr>
              <p:cNvSpPr>
                <a:spLocks noEditPoints="1"/>
              </p:cNvSpPr>
              <p:nvPr/>
            </p:nvSpPr>
            <p:spPr bwMode="auto">
              <a:xfrm>
                <a:off x="18116551" y="2266950"/>
                <a:ext cx="128588"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193" name="Freeform 279">
                <a:extLst>
                  <a:ext uri="{FF2B5EF4-FFF2-40B4-BE49-F238E27FC236}">
                    <a16:creationId xmlns:a16="http://schemas.microsoft.com/office/drawing/2014/main" id="{132F5048-F5FC-4579-A6C8-3461C91D7D19}"/>
                  </a:ext>
                </a:extLst>
              </p:cNvPr>
              <p:cNvSpPr>
                <a:spLocks/>
              </p:cNvSpPr>
              <p:nvPr/>
            </p:nvSpPr>
            <p:spPr bwMode="auto">
              <a:xfrm>
                <a:off x="18481676" y="620713"/>
                <a:ext cx="608013" cy="5989637"/>
              </a:xfrm>
              <a:custGeom>
                <a:avLst/>
                <a:gdLst>
                  <a:gd name="T0" fmla="*/ 0 w 383"/>
                  <a:gd name="T1" fmla="*/ 3773 h 3773"/>
                  <a:gd name="T2" fmla="*/ 383 w 383"/>
                  <a:gd name="T3" fmla="*/ 3380 h 3773"/>
                  <a:gd name="T4" fmla="*/ 383 w 383"/>
                  <a:gd name="T5" fmla="*/ 2040 h 3773"/>
                  <a:gd name="T6" fmla="*/ 383 w 383"/>
                  <a:gd name="T7" fmla="*/ 0 h 3773"/>
                  <a:gd name="T8" fmla="*/ 0 w 383"/>
                  <a:gd name="T9" fmla="*/ 393 h 3773"/>
                  <a:gd name="T10" fmla="*/ 0 w 383"/>
                  <a:gd name="T11" fmla="*/ 3773 h 3773"/>
                </a:gdLst>
                <a:ahLst/>
                <a:cxnLst>
                  <a:cxn ang="0">
                    <a:pos x="T0" y="T1"/>
                  </a:cxn>
                  <a:cxn ang="0">
                    <a:pos x="T2" y="T3"/>
                  </a:cxn>
                  <a:cxn ang="0">
                    <a:pos x="T4" y="T5"/>
                  </a:cxn>
                  <a:cxn ang="0">
                    <a:pos x="T6" y="T7"/>
                  </a:cxn>
                  <a:cxn ang="0">
                    <a:pos x="T8" y="T9"/>
                  </a:cxn>
                  <a:cxn ang="0">
                    <a:pos x="T10" y="T11"/>
                  </a:cxn>
                </a:cxnLst>
                <a:rect l="0" t="0" r="r" b="b"/>
                <a:pathLst>
                  <a:path w="383" h="3773">
                    <a:moveTo>
                      <a:pt x="0" y="3773"/>
                    </a:moveTo>
                    <a:lnTo>
                      <a:pt x="383" y="3380"/>
                    </a:lnTo>
                    <a:lnTo>
                      <a:pt x="383" y="2040"/>
                    </a:lnTo>
                    <a:lnTo>
                      <a:pt x="383" y="0"/>
                    </a:lnTo>
                    <a:lnTo>
                      <a:pt x="0" y="393"/>
                    </a:lnTo>
                    <a:lnTo>
                      <a:pt x="0" y="3773"/>
                    </a:lnTo>
                    <a:close/>
                  </a:path>
                </a:pathLst>
              </a:custGeom>
              <a:solidFill>
                <a:srgbClr val="B74F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194" name="Rectangle 280">
                <a:extLst>
                  <a:ext uri="{FF2B5EF4-FFF2-40B4-BE49-F238E27FC236}">
                    <a16:creationId xmlns:a16="http://schemas.microsoft.com/office/drawing/2014/main" id="{8D4DD3C5-400F-4B2F-A115-5336BE0BDBDC}"/>
                  </a:ext>
                </a:extLst>
              </p:cNvPr>
              <p:cNvSpPr>
                <a:spLocks noChangeArrowheads="1"/>
              </p:cNvSpPr>
              <p:nvPr/>
            </p:nvSpPr>
            <p:spPr bwMode="auto">
              <a:xfrm>
                <a:off x="14184313" y="2511425"/>
                <a:ext cx="1525588"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195" name="Rectangle 281">
                <a:extLst>
                  <a:ext uri="{FF2B5EF4-FFF2-40B4-BE49-F238E27FC236}">
                    <a16:creationId xmlns:a16="http://schemas.microsoft.com/office/drawing/2014/main" id="{C216A47D-F372-4C7F-9187-3BEF88D6A31C}"/>
                  </a:ext>
                </a:extLst>
              </p:cNvPr>
              <p:cNvSpPr>
                <a:spLocks noChangeArrowheads="1"/>
              </p:cNvSpPr>
              <p:nvPr/>
            </p:nvSpPr>
            <p:spPr bwMode="auto">
              <a:xfrm>
                <a:off x="15998826" y="2511425"/>
                <a:ext cx="1246188"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196" name="Rectangle 282">
                <a:extLst>
                  <a:ext uri="{FF2B5EF4-FFF2-40B4-BE49-F238E27FC236}">
                    <a16:creationId xmlns:a16="http://schemas.microsoft.com/office/drawing/2014/main" id="{668D4B44-5397-40D2-A21E-A71A1E8B7F3D}"/>
                  </a:ext>
                </a:extLst>
              </p:cNvPr>
              <p:cNvSpPr>
                <a:spLocks noChangeArrowheads="1"/>
              </p:cNvSpPr>
              <p:nvPr/>
            </p:nvSpPr>
            <p:spPr bwMode="auto">
              <a:xfrm>
                <a:off x="14184313" y="4603750"/>
                <a:ext cx="1525588" cy="7556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197" name="Rectangle 283">
                <a:extLst>
                  <a:ext uri="{FF2B5EF4-FFF2-40B4-BE49-F238E27FC236}">
                    <a16:creationId xmlns:a16="http://schemas.microsoft.com/office/drawing/2014/main" id="{9318D0CF-1F46-4F59-9BCF-99DCD53CC401}"/>
                  </a:ext>
                </a:extLst>
              </p:cNvPr>
              <p:cNvSpPr>
                <a:spLocks noChangeArrowheads="1"/>
              </p:cNvSpPr>
              <p:nvPr/>
            </p:nvSpPr>
            <p:spPr bwMode="auto">
              <a:xfrm>
                <a:off x="15998826" y="4603750"/>
                <a:ext cx="1246188" cy="7556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198" name="Rectangle 284">
                <a:extLst>
                  <a:ext uri="{FF2B5EF4-FFF2-40B4-BE49-F238E27FC236}">
                    <a16:creationId xmlns:a16="http://schemas.microsoft.com/office/drawing/2014/main" id="{F23D72FA-B070-4F4D-B0A0-7B8E82EACC7C}"/>
                  </a:ext>
                </a:extLst>
              </p:cNvPr>
              <p:cNvSpPr>
                <a:spLocks noChangeArrowheads="1"/>
              </p:cNvSpPr>
              <p:nvPr/>
            </p:nvSpPr>
            <p:spPr bwMode="auto">
              <a:xfrm>
                <a:off x="14184313" y="3562350"/>
                <a:ext cx="500063"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199" name="Rectangle 285">
                <a:extLst>
                  <a:ext uri="{FF2B5EF4-FFF2-40B4-BE49-F238E27FC236}">
                    <a16:creationId xmlns:a16="http://schemas.microsoft.com/office/drawing/2014/main" id="{CFBEFA64-4646-4214-B36A-AD838A4F7275}"/>
                  </a:ext>
                </a:extLst>
              </p:cNvPr>
              <p:cNvSpPr>
                <a:spLocks noChangeArrowheads="1"/>
              </p:cNvSpPr>
              <p:nvPr/>
            </p:nvSpPr>
            <p:spPr bwMode="auto">
              <a:xfrm>
                <a:off x="16460788" y="3562350"/>
                <a:ext cx="784225"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00" name="Rectangle 286">
                <a:extLst>
                  <a:ext uri="{FF2B5EF4-FFF2-40B4-BE49-F238E27FC236}">
                    <a16:creationId xmlns:a16="http://schemas.microsoft.com/office/drawing/2014/main" id="{CE7D3327-2A23-40B6-89C2-5E5E2B94FF10}"/>
                  </a:ext>
                </a:extLst>
              </p:cNvPr>
              <p:cNvSpPr>
                <a:spLocks noChangeArrowheads="1"/>
              </p:cNvSpPr>
              <p:nvPr/>
            </p:nvSpPr>
            <p:spPr bwMode="auto">
              <a:xfrm>
                <a:off x="14946313" y="3562350"/>
                <a:ext cx="1250950"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endParaRPr lang="en-US" sz="788"/>
              </a:p>
            </p:txBody>
          </p:sp>
        </p:grpSp>
        <p:cxnSp>
          <p:nvCxnSpPr>
            <p:cNvPr id="181" name="Straight Connector 180">
              <a:extLst>
                <a:ext uri="{FF2B5EF4-FFF2-40B4-BE49-F238E27FC236}">
                  <a16:creationId xmlns:a16="http://schemas.microsoft.com/office/drawing/2014/main" id="{7B5C4B8A-ADE0-4F9D-B7F1-4071CE4E9B38}"/>
                </a:ext>
              </a:extLst>
            </p:cNvPr>
            <p:cNvCxnSpPr/>
            <p:nvPr/>
          </p:nvCxnSpPr>
          <p:spPr>
            <a:xfrm flipH="1" flipV="1">
              <a:off x="7162010" y="2614379"/>
              <a:ext cx="112157" cy="16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0995920E-377C-445C-BF8A-EE3039FEE8E6}"/>
              </a:ext>
            </a:extLst>
          </p:cNvPr>
          <p:cNvGrpSpPr/>
          <p:nvPr/>
        </p:nvGrpSpPr>
        <p:grpSpPr>
          <a:xfrm>
            <a:off x="8399011" y="3490011"/>
            <a:ext cx="1410254" cy="816411"/>
            <a:chOff x="6307000" y="3319290"/>
            <a:chExt cx="1880339" cy="1088548"/>
          </a:xfrm>
        </p:grpSpPr>
        <p:sp>
          <p:nvSpPr>
            <p:cNvPr id="250" name="Rectangle 249">
              <a:extLst>
                <a:ext uri="{FF2B5EF4-FFF2-40B4-BE49-F238E27FC236}">
                  <a16:creationId xmlns:a16="http://schemas.microsoft.com/office/drawing/2014/main" id="{9DF20D2E-70DD-406E-ACD2-25639FE32C6C}"/>
                </a:ext>
              </a:extLst>
            </p:cNvPr>
            <p:cNvSpPr/>
            <p:nvPr/>
          </p:nvSpPr>
          <p:spPr>
            <a:xfrm>
              <a:off x="6307000" y="3319290"/>
              <a:ext cx="1779739" cy="1088548"/>
            </a:xfrm>
            <a:prstGeom prst="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algn="ctr"/>
              <a:endParaRPr lang="en-US" sz="675" b="1">
                <a:solidFill>
                  <a:srgbClr val="FFFFFF"/>
                </a:solidFill>
              </a:endParaRPr>
            </a:p>
          </p:txBody>
        </p:sp>
        <p:cxnSp>
          <p:nvCxnSpPr>
            <p:cNvPr id="251" name="Straight Connector 250">
              <a:extLst>
                <a:ext uri="{FF2B5EF4-FFF2-40B4-BE49-F238E27FC236}">
                  <a16:creationId xmlns:a16="http://schemas.microsoft.com/office/drawing/2014/main" id="{AB090434-0F7B-4915-9152-666ABD797065}"/>
                </a:ext>
              </a:extLst>
            </p:cNvPr>
            <p:cNvCxnSpPr/>
            <p:nvPr/>
          </p:nvCxnSpPr>
          <p:spPr>
            <a:xfrm flipV="1">
              <a:off x="6307000" y="4027879"/>
              <a:ext cx="1797478" cy="846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2" name="TextBox 251">
              <a:extLst>
                <a:ext uri="{FF2B5EF4-FFF2-40B4-BE49-F238E27FC236}">
                  <a16:creationId xmlns:a16="http://schemas.microsoft.com/office/drawing/2014/main" id="{91AF650A-02A9-4318-AA3D-34EC2922ADFF}"/>
                </a:ext>
              </a:extLst>
            </p:cNvPr>
            <p:cNvSpPr txBox="1"/>
            <p:nvPr/>
          </p:nvSpPr>
          <p:spPr>
            <a:xfrm>
              <a:off x="7584812" y="3543601"/>
              <a:ext cx="525948" cy="353943"/>
            </a:xfrm>
            <a:prstGeom prst="rect">
              <a:avLst/>
            </a:prstGeom>
            <a:noFill/>
          </p:spPr>
          <p:txBody>
            <a:bodyPr wrap="square" rtlCol="0">
              <a:spAutoFit/>
            </a:bodyPr>
            <a:lstStyle/>
            <a:p>
              <a:pPr algn="ctr"/>
              <a:r>
                <a:rPr lang="en-US" sz="375"/>
                <a:t>Mgmt.</a:t>
              </a:r>
            </a:p>
            <a:p>
              <a:pPr algn="ctr"/>
              <a:r>
                <a:rPr lang="en-US" sz="375"/>
                <a:t>Appliance</a:t>
              </a:r>
            </a:p>
          </p:txBody>
        </p:sp>
        <p:sp>
          <p:nvSpPr>
            <p:cNvPr id="253" name="TextBox 252">
              <a:extLst>
                <a:ext uri="{FF2B5EF4-FFF2-40B4-BE49-F238E27FC236}">
                  <a16:creationId xmlns:a16="http://schemas.microsoft.com/office/drawing/2014/main" id="{FB7F15A4-6FB5-4A01-91FD-37DEB6D6815E}"/>
                </a:ext>
              </a:extLst>
            </p:cNvPr>
            <p:cNvSpPr txBox="1"/>
            <p:nvPr/>
          </p:nvSpPr>
          <p:spPr>
            <a:xfrm>
              <a:off x="7661391" y="4083799"/>
              <a:ext cx="525948" cy="276999"/>
            </a:xfrm>
            <a:prstGeom prst="rect">
              <a:avLst/>
            </a:prstGeom>
            <a:noFill/>
          </p:spPr>
          <p:txBody>
            <a:bodyPr wrap="square" rtlCol="0">
              <a:spAutoFit/>
            </a:bodyPr>
            <a:lstStyle/>
            <a:p>
              <a:pPr algn="ctr"/>
              <a:r>
                <a:rPr lang="en-US" sz="375"/>
                <a:t>ESX VMKernel</a:t>
              </a:r>
            </a:p>
          </p:txBody>
        </p:sp>
        <p:sp>
          <p:nvSpPr>
            <p:cNvPr id="254" name="TextBox 253">
              <a:extLst>
                <a:ext uri="{FF2B5EF4-FFF2-40B4-BE49-F238E27FC236}">
                  <a16:creationId xmlns:a16="http://schemas.microsoft.com/office/drawing/2014/main" id="{0C99A81E-593C-476D-AAA2-2E9F379FC5E0}"/>
                </a:ext>
              </a:extLst>
            </p:cNvPr>
            <p:cNvSpPr txBox="1"/>
            <p:nvPr/>
          </p:nvSpPr>
          <p:spPr>
            <a:xfrm>
              <a:off x="6397559" y="3399207"/>
              <a:ext cx="517664" cy="250153"/>
            </a:xfrm>
            <a:prstGeom prst="rect">
              <a:avLst/>
            </a:prstGeom>
            <a:noFill/>
          </p:spPr>
          <p:txBody>
            <a:bodyPr wrap="none" rtlCol="0">
              <a:spAutoFit/>
            </a:bodyPr>
            <a:lstStyle/>
            <a:p>
              <a:pPr algn="ctr"/>
              <a:r>
                <a:rPr lang="en-US" sz="619" b="1"/>
                <a:t>MGW</a:t>
              </a:r>
            </a:p>
          </p:txBody>
        </p:sp>
        <p:grpSp>
          <p:nvGrpSpPr>
            <p:cNvPr id="255" name="Group 254">
              <a:extLst>
                <a:ext uri="{FF2B5EF4-FFF2-40B4-BE49-F238E27FC236}">
                  <a16:creationId xmlns:a16="http://schemas.microsoft.com/office/drawing/2014/main" id="{2022E601-173C-4A26-8099-E565C4BBF86C}"/>
                </a:ext>
              </a:extLst>
            </p:cNvPr>
            <p:cNvGrpSpPr>
              <a:grpSpLocks noChangeAspect="1"/>
            </p:cNvGrpSpPr>
            <p:nvPr/>
          </p:nvGrpSpPr>
          <p:grpSpPr>
            <a:xfrm>
              <a:off x="7426956" y="3734022"/>
              <a:ext cx="218203" cy="212073"/>
              <a:chOff x="13296900" y="1092200"/>
              <a:chExt cx="4803776" cy="4668838"/>
            </a:xfrm>
          </p:grpSpPr>
          <p:sp>
            <p:nvSpPr>
              <p:cNvPr id="342" name="Freeform 34">
                <a:extLst>
                  <a:ext uri="{FF2B5EF4-FFF2-40B4-BE49-F238E27FC236}">
                    <a16:creationId xmlns:a16="http://schemas.microsoft.com/office/drawing/2014/main" id="{4A63D12B-3FF5-44C8-A345-FD6F8808C2D1}"/>
                  </a:ext>
                </a:extLst>
              </p:cNvPr>
              <p:cNvSpPr>
                <a:spLocks/>
              </p:cNvSpPr>
              <p:nvPr/>
            </p:nvSpPr>
            <p:spPr bwMode="auto">
              <a:xfrm>
                <a:off x="13296900" y="1092200"/>
                <a:ext cx="4803775" cy="4668838"/>
              </a:xfrm>
              <a:custGeom>
                <a:avLst/>
                <a:gdLst>
                  <a:gd name="T0" fmla="*/ 2725 w 3026"/>
                  <a:gd name="T1" fmla="*/ 305 h 2941"/>
                  <a:gd name="T2" fmla="*/ 2725 w 3026"/>
                  <a:gd name="T3" fmla="*/ 301 h 2941"/>
                  <a:gd name="T4" fmla="*/ 2725 w 3026"/>
                  <a:gd name="T5" fmla="*/ 301 h 2941"/>
                  <a:gd name="T6" fmla="*/ 3026 w 3026"/>
                  <a:gd name="T7" fmla="*/ 0 h 2941"/>
                  <a:gd name="T8" fmla="*/ 305 w 3026"/>
                  <a:gd name="T9" fmla="*/ 0 h 2941"/>
                  <a:gd name="T10" fmla="*/ 0 w 3026"/>
                  <a:gd name="T11" fmla="*/ 301 h 2941"/>
                  <a:gd name="T12" fmla="*/ 0 w 3026"/>
                  <a:gd name="T13" fmla="*/ 2941 h 2941"/>
                  <a:gd name="T14" fmla="*/ 2725 w 3026"/>
                  <a:gd name="T15" fmla="*/ 2941 h 2941"/>
                  <a:gd name="T16" fmla="*/ 3026 w 3026"/>
                  <a:gd name="T17" fmla="*/ 2635 h 2941"/>
                  <a:gd name="T18" fmla="*/ 3026 w 3026"/>
                  <a:gd name="T19" fmla="*/ 0 h 2941"/>
                  <a:gd name="T20" fmla="*/ 2725 w 3026"/>
                  <a:gd name="T21" fmla="*/ 305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6" h="2941">
                    <a:moveTo>
                      <a:pt x="2725" y="305"/>
                    </a:moveTo>
                    <a:lnTo>
                      <a:pt x="2725" y="301"/>
                    </a:lnTo>
                    <a:lnTo>
                      <a:pt x="2725" y="301"/>
                    </a:lnTo>
                    <a:lnTo>
                      <a:pt x="3026" y="0"/>
                    </a:lnTo>
                    <a:lnTo>
                      <a:pt x="305" y="0"/>
                    </a:lnTo>
                    <a:lnTo>
                      <a:pt x="0" y="301"/>
                    </a:lnTo>
                    <a:lnTo>
                      <a:pt x="0" y="2941"/>
                    </a:lnTo>
                    <a:lnTo>
                      <a:pt x="2725" y="2941"/>
                    </a:lnTo>
                    <a:lnTo>
                      <a:pt x="3026" y="2635"/>
                    </a:lnTo>
                    <a:lnTo>
                      <a:pt x="3026" y="0"/>
                    </a:lnTo>
                    <a:lnTo>
                      <a:pt x="2725" y="305"/>
                    </a:lnTo>
                    <a:close/>
                  </a:path>
                </a:pathLst>
              </a:custGeom>
              <a:solidFill>
                <a:srgbClr val="1A6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343" name="Freeform 35">
                <a:extLst>
                  <a:ext uri="{FF2B5EF4-FFF2-40B4-BE49-F238E27FC236}">
                    <a16:creationId xmlns:a16="http://schemas.microsoft.com/office/drawing/2014/main" id="{7BC68D7F-A203-4134-A12A-D19648F25A50}"/>
                  </a:ext>
                </a:extLst>
              </p:cNvPr>
              <p:cNvSpPr>
                <a:spLocks/>
              </p:cNvSpPr>
              <p:nvPr/>
            </p:nvSpPr>
            <p:spPr bwMode="auto">
              <a:xfrm>
                <a:off x="13296900" y="1092200"/>
                <a:ext cx="4803775" cy="477838"/>
              </a:xfrm>
              <a:custGeom>
                <a:avLst/>
                <a:gdLst>
                  <a:gd name="T0" fmla="*/ 3026 w 3026"/>
                  <a:gd name="T1" fmla="*/ 0 h 301"/>
                  <a:gd name="T2" fmla="*/ 2725 w 3026"/>
                  <a:gd name="T3" fmla="*/ 301 h 301"/>
                  <a:gd name="T4" fmla="*/ 0 w 3026"/>
                  <a:gd name="T5" fmla="*/ 301 h 301"/>
                  <a:gd name="T6" fmla="*/ 305 w 3026"/>
                  <a:gd name="T7" fmla="*/ 0 h 301"/>
                  <a:gd name="T8" fmla="*/ 1408 w 3026"/>
                  <a:gd name="T9" fmla="*/ 0 h 301"/>
                  <a:gd name="T10" fmla="*/ 3026 w 3026"/>
                  <a:gd name="T11" fmla="*/ 0 h 301"/>
                  <a:gd name="T12" fmla="*/ 3026 w 3026"/>
                  <a:gd name="T13" fmla="*/ 0 h 301"/>
                  <a:gd name="T14" fmla="*/ 3026 w 3026"/>
                  <a:gd name="T15" fmla="*/ 0 h 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6" h="301">
                    <a:moveTo>
                      <a:pt x="3026" y="0"/>
                    </a:moveTo>
                    <a:lnTo>
                      <a:pt x="2725" y="301"/>
                    </a:lnTo>
                    <a:lnTo>
                      <a:pt x="0" y="301"/>
                    </a:lnTo>
                    <a:lnTo>
                      <a:pt x="305" y="0"/>
                    </a:lnTo>
                    <a:lnTo>
                      <a:pt x="1408" y="0"/>
                    </a:lnTo>
                    <a:lnTo>
                      <a:pt x="3026" y="0"/>
                    </a:lnTo>
                    <a:lnTo>
                      <a:pt x="3026" y="0"/>
                    </a:lnTo>
                    <a:lnTo>
                      <a:pt x="3026" y="0"/>
                    </a:lnTo>
                    <a:close/>
                  </a:path>
                </a:pathLst>
              </a:custGeom>
              <a:solidFill>
                <a:srgbClr val="2878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344" name="Freeform 36">
                <a:extLst>
                  <a:ext uri="{FF2B5EF4-FFF2-40B4-BE49-F238E27FC236}">
                    <a16:creationId xmlns:a16="http://schemas.microsoft.com/office/drawing/2014/main" id="{268E9AE4-3E8B-46B3-83DB-DE34D34398F5}"/>
                  </a:ext>
                </a:extLst>
              </p:cNvPr>
              <p:cNvSpPr>
                <a:spLocks/>
              </p:cNvSpPr>
              <p:nvPr/>
            </p:nvSpPr>
            <p:spPr bwMode="auto">
              <a:xfrm>
                <a:off x="13296900" y="1570041"/>
                <a:ext cx="4325937" cy="4190997"/>
              </a:xfrm>
              <a:custGeom>
                <a:avLst/>
                <a:gdLst>
                  <a:gd name="T0" fmla="*/ 0 w 2725"/>
                  <a:gd name="T1" fmla="*/ 0 h 2640"/>
                  <a:gd name="T2" fmla="*/ 2725 w 2725"/>
                  <a:gd name="T3" fmla="*/ 0 h 2640"/>
                  <a:gd name="T4" fmla="*/ 2725 w 2725"/>
                  <a:gd name="T5" fmla="*/ 2640 h 2640"/>
                  <a:gd name="T6" fmla="*/ 1408 w 2725"/>
                  <a:gd name="T7" fmla="*/ 2640 h 2640"/>
                  <a:gd name="T8" fmla="*/ 0 w 2725"/>
                  <a:gd name="T9" fmla="*/ 2640 h 2640"/>
                  <a:gd name="T10" fmla="*/ 0 w 2725"/>
                  <a:gd name="T11" fmla="*/ 1338 h 2640"/>
                  <a:gd name="T12" fmla="*/ 0 w 2725"/>
                  <a:gd name="T13" fmla="*/ 0 h 2640"/>
                  <a:gd name="T14" fmla="*/ 0 w 2725"/>
                  <a:gd name="T15" fmla="*/ 0 h 26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5" h="2640">
                    <a:moveTo>
                      <a:pt x="0" y="0"/>
                    </a:moveTo>
                    <a:lnTo>
                      <a:pt x="2725" y="0"/>
                    </a:lnTo>
                    <a:lnTo>
                      <a:pt x="2725" y="2640"/>
                    </a:lnTo>
                    <a:lnTo>
                      <a:pt x="1408" y="2640"/>
                    </a:lnTo>
                    <a:lnTo>
                      <a:pt x="0" y="2640"/>
                    </a:lnTo>
                    <a:lnTo>
                      <a:pt x="0" y="1338"/>
                    </a:lnTo>
                    <a:lnTo>
                      <a:pt x="0" y="0"/>
                    </a:lnTo>
                    <a:lnTo>
                      <a:pt x="0" y="0"/>
                    </a:lnTo>
                    <a:close/>
                  </a:path>
                </a:pathLst>
              </a:custGeom>
              <a:solidFill>
                <a:srgbClr val="1A6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345" name="Freeform 37">
                <a:extLst>
                  <a:ext uri="{FF2B5EF4-FFF2-40B4-BE49-F238E27FC236}">
                    <a16:creationId xmlns:a16="http://schemas.microsoft.com/office/drawing/2014/main" id="{6F74FAFD-136B-4BC0-B139-C9DEB069DAB3}"/>
                  </a:ext>
                </a:extLst>
              </p:cNvPr>
              <p:cNvSpPr>
                <a:spLocks/>
              </p:cNvSpPr>
              <p:nvPr/>
            </p:nvSpPr>
            <p:spPr bwMode="auto">
              <a:xfrm>
                <a:off x="17622838" y="1092200"/>
                <a:ext cx="477838" cy="4668838"/>
              </a:xfrm>
              <a:custGeom>
                <a:avLst/>
                <a:gdLst>
                  <a:gd name="T0" fmla="*/ 0 w 301"/>
                  <a:gd name="T1" fmla="*/ 2941 h 2941"/>
                  <a:gd name="T2" fmla="*/ 301 w 301"/>
                  <a:gd name="T3" fmla="*/ 2635 h 2941"/>
                  <a:gd name="T4" fmla="*/ 301 w 301"/>
                  <a:gd name="T5" fmla="*/ 1639 h 2941"/>
                  <a:gd name="T6" fmla="*/ 301 w 301"/>
                  <a:gd name="T7" fmla="*/ 0 h 2941"/>
                  <a:gd name="T8" fmla="*/ 0 w 301"/>
                  <a:gd name="T9" fmla="*/ 305 h 2941"/>
                  <a:gd name="T10" fmla="*/ 0 w 301"/>
                  <a:gd name="T11" fmla="*/ 2941 h 2941"/>
                  <a:gd name="T12" fmla="*/ 0 w 301"/>
                  <a:gd name="T13" fmla="*/ 2941 h 2941"/>
                  <a:gd name="T14" fmla="*/ 0 w 301"/>
                  <a:gd name="T15" fmla="*/ 2941 h 2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941">
                    <a:moveTo>
                      <a:pt x="0" y="2941"/>
                    </a:moveTo>
                    <a:lnTo>
                      <a:pt x="301" y="2635"/>
                    </a:lnTo>
                    <a:lnTo>
                      <a:pt x="301" y="1639"/>
                    </a:lnTo>
                    <a:lnTo>
                      <a:pt x="301" y="0"/>
                    </a:lnTo>
                    <a:lnTo>
                      <a:pt x="0" y="305"/>
                    </a:lnTo>
                    <a:lnTo>
                      <a:pt x="0" y="2941"/>
                    </a:lnTo>
                    <a:lnTo>
                      <a:pt x="0" y="2941"/>
                    </a:lnTo>
                    <a:lnTo>
                      <a:pt x="0" y="2941"/>
                    </a:lnTo>
                    <a:close/>
                  </a:path>
                </a:pathLst>
              </a:custGeom>
              <a:solidFill>
                <a:srgbClr val="14558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346" name="Freeform 38">
                <a:extLst>
                  <a:ext uri="{FF2B5EF4-FFF2-40B4-BE49-F238E27FC236}">
                    <a16:creationId xmlns:a16="http://schemas.microsoft.com/office/drawing/2014/main" id="{AD629711-385F-4523-8B86-2DA196E2F980}"/>
                  </a:ext>
                </a:extLst>
              </p:cNvPr>
              <p:cNvSpPr>
                <a:spLocks/>
              </p:cNvSpPr>
              <p:nvPr/>
            </p:nvSpPr>
            <p:spPr bwMode="auto">
              <a:xfrm>
                <a:off x="14547850" y="3663950"/>
                <a:ext cx="912813" cy="909638"/>
              </a:xfrm>
              <a:custGeom>
                <a:avLst/>
                <a:gdLst>
                  <a:gd name="T0" fmla="*/ 44 w 243"/>
                  <a:gd name="T1" fmla="*/ 242 h 242"/>
                  <a:gd name="T2" fmla="*/ 199 w 243"/>
                  <a:gd name="T3" fmla="*/ 242 h 242"/>
                  <a:gd name="T4" fmla="*/ 243 w 243"/>
                  <a:gd name="T5" fmla="*/ 199 h 242"/>
                  <a:gd name="T6" fmla="*/ 243 w 243"/>
                  <a:gd name="T7" fmla="*/ 44 h 242"/>
                  <a:gd name="T8" fmla="*/ 199 w 243"/>
                  <a:gd name="T9" fmla="*/ 0 h 242"/>
                  <a:gd name="T10" fmla="*/ 44 w 243"/>
                  <a:gd name="T11" fmla="*/ 0 h 242"/>
                  <a:gd name="T12" fmla="*/ 0 w 243"/>
                  <a:gd name="T13" fmla="*/ 44 h 242"/>
                  <a:gd name="T14" fmla="*/ 0 w 243"/>
                  <a:gd name="T15" fmla="*/ 199 h 242"/>
                  <a:gd name="T16" fmla="*/ 44 w 243"/>
                  <a:gd name="T17"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242">
                    <a:moveTo>
                      <a:pt x="44" y="242"/>
                    </a:moveTo>
                    <a:cubicBezTo>
                      <a:pt x="199" y="242"/>
                      <a:pt x="199" y="242"/>
                      <a:pt x="199" y="242"/>
                    </a:cubicBezTo>
                    <a:cubicBezTo>
                      <a:pt x="223" y="242"/>
                      <a:pt x="243" y="223"/>
                      <a:pt x="243" y="199"/>
                    </a:cubicBezTo>
                    <a:cubicBezTo>
                      <a:pt x="243" y="44"/>
                      <a:pt x="243" y="44"/>
                      <a:pt x="243" y="44"/>
                    </a:cubicBezTo>
                    <a:cubicBezTo>
                      <a:pt x="243" y="20"/>
                      <a:pt x="223" y="0"/>
                      <a:pt x="199" y="0"/>
                    </a:cubicBezTo>
                    <a:cubicBezTo>
                      <a:pt x="44" y="0"/>
                      <a:pt x="44" y="0"/>
                      <a:pt x="44" y="0"/>
                    </a:cubicBezTo>
                    <a:cubicBezTo>
                      <a:pt x="20" y="0"/>
                      <a:pt x="0" y="20"/>
                      <a:pt x="0" y="44"/>
                    </a:cubicBezTo>
                    <a:cubicBezTo>
                      <a:pt x="0" y="199"/>
                      <a:pt x="0" y="199"/>
                      <a:pt x="0" y="199"/>
                    </a:cubicBezTo>
                    <a:cubicBezTo>
                      <a:pt x="0" y="223"/>
                      <a:pt x="20" y="242"/>
                      <a:pt x="44" y="242"/>
                    </a:cubicBezTo>
                    <a:close/>
                  </a:path>
                </a:pathLst>
              </a:custGeom>
              <a:solidFill>
                <a:srgbClr val="FFDA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347" name="Freeform 39">
                <a:extLst>
                  <a:ext uri="{FF2B5EF4-FFF2-40B4-BE49-F238E27FC236}">
                    <a16:creationId xmlns:a16="http://schemas.microsoft.com/office/drawing/2014/main" id="{A21FF4A9-D3C2-4315-B536-81D093171640}"/>
                  </a:ext>
                </a:extLst>
              </p:cNvPr>
              <p:cNvSpPr>
                <a:spLocks noEditPoints="1"/>
              </p:cNvSpPr>
              <p:nvPr/>
            </p:nvSpPr>
            <p:spPr bwMode="auto">
              <a:xfrm>
                <a:off x="14154150" y="2355850"/>
                <a:ext cx="2614613" cy="2616200"/>
              </a:xfrm>
              <a:custGeom>
                <a:avLst/>
                <a:gdLst>
                  <a:gd name="T0" fmla="*/ 242 w 696"/>
                  <a:gd name="T1" fmla="*/ 44 h 696"/>
                  <a:gd name="T2" fmla="*/ 242 w 696"/>
                  <a:gd name="T3" fmla="*/ 199 h 696"/>
                  <a:gd name="T4" fmla="*/ 198 w 696"/>
                  <a:gd name="T5" fmla="*/ 242 h 696"/>
                  <a:gd name="T6" fmla="*/ 43 w 696"/>
                  <a:gd name="T7" fmla="*/ 242 h 696"/>
                  <a:gd name="T8" fmla="*/ 0 w 696"/>
                  <a:gd name="T9" fmla="*/ 286 h 696"/>
                  <a:gd name="T10" fmla="*/ 0 w 696"/>
                  <a:gd name="T11" fmla="*/ 653 h 696"/>
                  <a:gd name="T12" fmla="*/ 43 w 696"/>
                  <a:gd name="T13" fmla="*/ 696 h 696"/>
                  <a:gd name="T14" fmla="*/ 410 w 696"/>
                  <a:gd name="T15" fmla="*/ 696 h 696"/>
                  <a:gd name="T16" fmla="*/ 454 w 696"/>
                  <a:gd name="T17" fmla="*/ 653 h 696"/>
                  <a:gd name="T18" fmla="*/ 454 w 696"/>
                  <a:gd name="T19" fmla="*/ 498 h 696"/>
                  <a:gd name="T20" fmla="*/ 497 w 696"/>
                  <a:gd name="T21" fmla="*/ 454 h 696"/>
                  <a:gd name="T22" fmla="*/ 652 w 696"/>
                  <a:gd name="T23" fmla="*/ 454 h 696"/>
                  <a:gd name="T24" fmla="*/ 696 w 696"/>
                  <a:gd name="T25" fmla="*/ 411 h 696"/>
                  <a:gd name="T26" fmla="*/ 696 w 696"/>
                  <a:gd name="T27" fmla="*/ 44 h 696"/>
                  <a:gd name="T28" fmla="*/ 652 w 696"/>
                  <a:gd name="T29" fmla="*/ 0 h 696"/>
                  <a:gd name="T30" fmla="*/ 285 w 696"/>
                  <a:gd name="T31" fmla="*/ 0 h 696"/>
                  <a:gd name="T32" fmla="*/ 242 w 696"/>
                  <a:gd name="T33" fmla="*/ 44 h 696"/>
                  <a:gd name="T34" fmla="*/ 599 w 696"/>
                  <a:gd name="T35" fmla="*/ 401 h 696"/>
                  <a:gd name="T36" fmla="*/ 444 w 696"/>
                  <a:gd name="T37" fmla="*/ 401 h 696"/>
                  <a:gd name="T38" fmla="*/ 401 w 696"/>
                  <a:gd name="T39" fmla="*/ 445 h 696"/>
                  <a:gd name="T40" fmla="*/ 401 w 696"/>
                  <a:gd name="T41" fmla="*/ 600 h 696"/>
                  <a:gd name="T42" fmla="*/ 357 w 696"/>
                  <a:gd name="T43" fmla="*/ 643 h 696"/>
                  <a:gd name="T44" fmla="*/ 96 w 696"/>
                  <a:gd name="T45" fmla="*/ 643 h 696"/>
                  <a:gd name="T46" fmla="*/ 53 w 696"/>
                  <a:gd name="T47" fmla="*/ 600 h 696"/>
                  <a:gd name="T48" fmla="*/ 53 w 696"/>
                  <a:gd name="T49" fmla="*/ 339 h 696"/>
                  <a:gd name="T50" fmla="*/ 96 w 696"/>
                  <a:gd name="T51" fmla="*/ 295 h 696"/>
                  <a:gd name="T52" fmla="*/ 251 w 696"/>
                  <a:gd name="T53" fmla="*/ 295 h 696"/>
                  <a:gd name="T54" fmla="*/ 295 w 696"/>
                  <a:gd name="T55" fmla="*/ 252 h 696"/>
                  <a:gd name="T56" fmla="*/ 295 w 696"/>
                  <a:gd name="T57" fmla="*/ 97 h 696"/>
                  <a:gd name="T58" fmla="*/ 338 w 696"/>
                  <a:gd name="T59" fmla="*/ 53 h 696"/>
                  <a:gd name="T60" fmla="*/ 599 w 696"/>
                  <a:gd name="T61" fmla="*/ 53 h 696"/>
                  <a:gd name="T62" fmla="*/ 643 w 696"/>
                  <a:gd name="T63" fmla="*/ 97 h 696"/>
                  <a:gd name="T64" fmla="*/ 643 w 696"/>
                  <a:gd name="T65" fmla="*/ 358 h 696"/>
                  <a:gd name="T66" fmla="*/ 599 w 696"/>
                  <a:gd name="T67" fmla="*/ 401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6" h="696">
                    <a:moveTo>
                      <a:pt x="242" y="44"/>
                    </a:moveTo>
                    <a:cubicBezTo>
                      <a:pt x="242" y="199"/>
                      <a:pt x="242" y="199"/>
                      <a:pt x="242" y="199"/>
                    </a:cubicBezTo>
                    <a:cubicBezTo>
                      <a:pt x="242" y="223"/>
                      <a:pt x="222" y="242"/>
                      <a:pt x="198" y="242"/>
                    </a:cubicBezTo>
                    <a:cubicBezTo>
                      <a:pt x="43" y="242"/>
                      <a:pt x="43" y="242"/>
                      <a:pt x="43" y="242"/>
                    </a:cubicBezTo>
                    <a:cubicBezTo>
                      <a:pt x="19" y="242"/>
                      <a:pt x="0" y="262"/>
                      <a:pt x="0" y="286"/>
                    </a:cubicBezTo>
                    <a:cubicBezTo>
                      <a:pt x="0" y="653"/>
                      <a:pt x="0" y="653"/>
                      <a:pt x="0" y="653"/>
                    </a:cubicBezTo>
                    <a:cubicBezTo>
                      <a:pt x="0" y="677"/>
                      <a:pt x="19" y="696"/>
                      <a:pt x="43" y="696"/>
                    </a:cubicBezTo>
                    <a:cubicBezTo>
                      <a:pt x="410" y="696"/>
                      <a:pt x="410" y="696"/>
                      <a:pt x="410" y="696"/>
                    </a:cubicBezTo>
                    <a:cubicBezTo>
                      <a:pt x="434" y="696"/>
                      <a:pt x="454" y="677"/>
                      <a:pt x="454" y="653"/>
                    </a:cubicBezTo>
                    <a:cubicBezTo>
                      <a:pt x="454" y="498"/>
                      <a:pt x="454" y="498"/>
                      <a:pt x="454" y="498"/>
                    </a:cubicBezTo>
                    <a:cubicBezTo>
                      <a:pt x="454" y="474"/>
                      <a:pt x="473" y="454"/>
                      <a:pt x="497" y="454"/>
                    </a:cubicBezTo>
                    <a:cubicBezTo>
                      <a:pt x="652" y="454"/>
                      <a:pt x="652" y="454"/>
                      <a:pt x="652" y="454"/>
                    </a:cubicBezTo>
                    <a:cubicBezTo>
                      <a:pt x="676" y="454"/>
                      <a:pt x="696" y="435"/>
                      <a:pt x="696" y="411"/>
                    </a:cubicBezTo>
                    <a:cubicBezTo>
                      <a:pt x="696" y="44"/>
                      <a:pt x="696" y="44"/>
                      <a:pt x="696" y="44"/>
                    </a:cubicBezTo>
                    <a:cubicBezTo>
                      <a:pt x="696" y="20"/>
                      <a:pt x="676" y="0"/>
                      <a:pt x="652" y="0"/>
                    </a:cubicBezTo>
                    <a:cubicBezTo>
                      <a:pt x="285" y="0"/>
                      <a:pt x="285" y="0"/>
                      <a:pt x="285" y="0"/>
                    </a:cubicBezTo>
                    <a:cubicBezTo>
                      <a:pt x="261" y="0"/>
                      <a:pt x="242" y="20"/>
                      <a:pt x="242" y="44"/>
                    </a:cubicBezTo>
                    <a:close/>
                    <a:moveTo>
                      <a:pt x="599" y="401"/>
                    </a:moveTo>
                    <a:cubicBezTo>
                      <a:pt x="444" y="401"/>
                      <a:pt x="444" y="401"/>
                      <a:pt x="444" y="401"/>
                    </a:cubicBezTo>
                    <a:cubicBezTo>
                      <a:pt x="420" y="401"/>
                      <a:pt x="401" y="421"/>
                      <a:pt x="401" y="445"/>
                    </a:cubicBezTo>
                    <a:cubicBezTo>
                      <a:pt x="401" y="600"/>
                      <a:pt x="401" y="600"/>
                      <a:pt x="401" y="600"/>
                    </a:cubicBezTo>
                    <a:cubicBezTo>
                      <a:pt x="401" y="624"/>
                      <a:pt x="381" y="643"/>
                      <a:pt x="357" y="643"/>
                    </a:cubicBezTo>
                    <a:cubicBezTo>
                      <a:pt x="96" y="643"/>
                      <a:pt x="96" y="643"/>
                      <a:pt x="96" y="643"/>
                    </a:cubicBezTo>
                    <a:cubicBezTo>
                      <a:pt x="72" y="643"/>
                      <a:pt x="53" y="624"/>
                      <a:pt x="53" y="600"/>
                    </a:cubicBezTo>
                    <a:cubicBezTo>
                      <a:pt x="53" y="339"/>
                      <a:pt x="53" y="339"/>
                      <a:pt x="53" y="339"/>
                    </a:cubicBezTo>
                    <a:cubicBezTo>
                      <a:pt x="53" y="315"/>
                      <a:pt x="72" y="295"/>
                      <a:pt x="96" y="295"/>
                    </a:cubicBezTo>
                    <a:cubicBezTo>
                      <a:pt x="251" y="295"/>
                      <a:pt x="251" y="295"/>
                      <a:pt x="251" y="295"/>
                    </a:cubicBezTo>
                    <a:cubicBezTo>
                      <a:pt x="275" y="295"/>
                      <a:pt x="295" y="276"/>
                      <a:pt x="295" y="252"/>
                    </a:cubicBezTo>
                    <a:cubicBezTo>
                      <a:pt x="295" y="97"/>
                      <a:pt x="295" y="97"/>
                      <a:pt x="295" y="97"/>
                    </a:cubicBezTo>
                    <a:cubicBezTo>
                      <a:pt x="295" y="73"/>
                      <a:pt x="314" y="53"/>
                      <a:pt x="338" y="53"/>
                    </a:cubicBezTo>
                    <a:cubicBezTo>
                      <a:pt x="599" y="53"/>
                      <a:pt x="599" y="53"/>
                      <a:pt x="599" y="53"/>
                    </a:cubicBezTo>
                    <a:cubicBezTo>
                      <a:pt x="623" y="53"/>
                      <a:pt x="643" y="73"/>
                      <a:pt x="643" y="97"/>
                    </a:cubicBezTo>
                    <a:cubicBezTo>
                      <a:pt x="643" y="358"/>
                      <a:pt x="643" y="358"/>
                      <a:pt x="643" y="358"/>
                    </a:cubicBezTo>
                    <a:cubicBezTo>
                      <a:pt x="643" y="382"/>
                      <a:pt x="623" y="401"/>
                      <a:pt x="599" y="401"/>
                    </a:cubicBezTo>
                    <a:close/>
                  </a:path>
                </a:pathLst>
              </a:custGeom>
              <a:solidFill>
                <a:srgbClr val="60BB5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348" name="Freeform 40">
                <a:extLst>
                  <a:ext uri="{FF2B5EF4-FFF2-40B4-BE49-F238E27FC236}">
                    <a16:creationId xmlns:a16="http://schemas.microsoft.com/office/drawing/2014/main" id="{7D121495-001C-489A-999D-11919F8D2195}"/>
                  </a:ext>
                </a:extLst>
              </p:cNvPr>
              <p:cNvSpPr>
                <a:spLocks/>
              </p:cNvSpPr>
              <p:nvPr/>
            </p:nvSpPr>
            <p:spPr bwMode="auto">
              <a:xfrm>
                <a:off x="15460663" y="2754313"/>
                <a:ext cx="909638" cy="909638"/>
              </a:xfrm>
              <a:custGeom>
                <a:avLst/>
                <a:gdLst>
                  <a:gd name="T0" fmla="*/ 0 w 242"/>
                  <a:gd name="T1" fmla="*/ 44 h 242"/>
                  <a:gd name="T2" fmla="*/ 0 w 242"/>
                  <a:gd name="T3" fmla="*/ 199 h 242"/>
                  <a:gd name="T4" fmla="*/ 43 w 242"/>
                  <a:gd name="T5" fmla="*/ 242 h 242"/>
                  <a:gd name="T6" fmla="*/ 198 w 242"/>
                  <a:gd name="T7" fmla="*/ 242 h 242"/>
                  <a:gd name="T8" fmla="*/ 242 w 242"/>
                  <a:gd name="T9" fmla="*/ 199 h 242"/>
                  <a:gd name="T10" fmla="*/ 242 w 242"/>
                  <a:gd name="T11" fmla="*/ 44 h 242"/>
                  <a:gd name="T12" fmla="*/ 198 w 242"/>
                  <a:gd name="T13" fmla="*/ 0 h 242"/>
                  <a:gd name="T14" fmla="*/ 43 w 242"/>
                  <a:gd name="T15" fmla="*/ 0 h 242"/>
                  <a:gd name="T16" fmla="*/ 0 w 242"/>
                  <a:gd name="T17" fmla="*/ 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242">
                    <a:moveTo>
                      <a:pt x="0" y="44"/>
                    </a:moveTo>
                    <a:cubicBezTo>
                      <a:pt x="0" y="199"/>
                      <a:pt x="0" y="199"/>
                      <a:pt x="0" y="199"/>
                    </a:cubicBezTo>
                    <a:cubicBezTo>
                      <a:pt x="0" y="223"/>
                      <a:pt x="19" y="242"/>
                      <a:pt x="43" y="242"/>
                    </a:cubicBezTo>
                    <a:cubicBezTo>
                      <a:pt x="198" y="242"/>
                      <a:pt x="198" y="242"/>
                      <a:pt x="198" y="242"/>
                    </a:cubicBezTo>
                    <a:cubicBezTo>
                      <a:pt x="222" y="242"/>
                      <a:pt x="242" y="223"/>
                      <a:pt x="242" y="199"/>
                    </a:cubicBezTo>
                    <a:cubicBezTo>
                      <a:pt x="242" y="44"/>
                      <a:pt x="242" y="44"/>
                      <a:pt x="242" y="44"/>
                    </a:cubicBezTo>
                    <a:cubicBezTo>
                      <a:pt x="242" y="20"/>
                      <a:pt x="222" y="0"/>
                      <a:pt x="198" y="0"/>
                    </a:cubicBezTo>
                    <a:cubicBezTo>
                      <a:pt x="43" y="0"/>
                      <a:pt x="43" y="0"/>
                      <a:pt x="43" y="0"/>
                    </a:cubicBezTo>
                    <a:cubicBezTo>
                      <a:pt x="19" y="0"/>
                      <a:pt x="0" y="20"/>
                      <a:pt x="0" y="44"/>
                    </a:cubicBezTo>
                    <a:close/>
                  </a:path>
                </a:pathLst>
              </a:custGeom>
              <a:solidFill>
                <a:srgbClr val="FFDA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grpSp>
        <p:grpSp>
          <p:nvGrpSpPr>
            <p:cNvPr id="256" name="Group 255">
              <a:extLst>
                <a:ext uri="{FF2B5EF4-FFF2-40B4-BE49-F238E27FC236}">
                  <a16:creationId xmlns:a16="http://schemas.microsoft.com/office/drawing/2014/main" id="{09BC5D19-511D-4D32-98DE-9C457BC73B10}"/>
                </a:ext>
              </a:extLst>
            </p:cNvPr>
            <p:cNvGrpSpPr>
              <a:grpSpLocks noChangeAspect="1"/>
            </p:cNvGrpSpPr>
            <p:nvPr/>
          </p:nvGrpSpPr>
          <p:grpSpPr>
            <a:xfrm>
              <a:off x="7408839" y="3354578"/>
              <a:ext cx="257780" cy="255835"/>
              <a:chOff x="12650788" y="2530476"/>
              <a:chExt cx="2943225" cy="2921000"/>
            </a:xfrm>
          </p:grpSpPr>
          <p:sp>
            <p:nvSpPr>
              <p:cNvPr id="335" name="Freeform 42">
                <a:extLst>
                  <a:ext uri="{FF2B5EF4-FFF2-40B4-BE49-F238E27FC236}">
                    <a16:creationId xmlns:a16="http://schemas.microsoft.com/office/drawing/2014/main" id="{595B4AD0-1367-4FC5-AE5E-8F2BEBB6795E}"/>
                  </a:ext>
                </a:extLst>
              </p:cNvPr>
              <p:cNvSpPr>
                <a:spLocks/>
              </p:cNvSpPr>
              <p:nvPr/>
            </p:nvSpPr>
            <p:spPr bwMode="auto">
              <a:xfrm>
                <a:off x="12658726" y="2530476"/>
                <a:ext cx="2935287" cy="2921000"/>
              </a:xfrm>
              <a:custGeom>
                <a:avLst/>
                <a:gdLst>
                  <a:gd name="T0" fmla="*/ 681 w 780"/>
                  <a:gd name="T1" fmla="*/ 115 h 776"/>
                  <a:gd name="T2" fmla="*/ 432 w 780"/>
                  <a:gd name="T3" fmla="*/ 3 h 776"/>
                  <a:gd name="T4" fmla="*/ 179 w 780"/>
                  <a:gd name="T5" fmla="*/ 99 h 776"/>
                  <a:gd name="T6" fmla="*/ 179 w 780"/>
                  <a:gd name="T7" fmla="*/ 99 h 776"/>
                  <a:gd name="T8" fmla="*/ 113 w 780"/>
                  <a:gd name="T9" fmla="*/ 161 h 776"/>
                  <a:gd name="T10" fmla="*/ 113 w 780"/>
                  <a:gd name="T11" fmla="*/ 161 h 776"/>
                  <a:gd name="T12" fmla="*/ 3 w 780"/>
                  <a:gd name="T13" fmla="*/ 409 h 776"/>
                  <a:gd name="T14" fmla="*/ 101 w 780"/>
                  <a:gd name="T15" fmla="*/ 664 h 776"/>
                  <a:gd name="T16" fmla="*/ 348 w 780"/>
                  <a:gd name="T17" fmla="*/ 773 h 776"/>
                  <a:gd name="T18" fmla="*/ 604 w 780"/>
                  <a:gd name="T19" fmla="*/ 674 h 776"/>
                  <a:gd name="T20" fmla="*/ 680 w 780"/>
                  <a:gd name="T21" fmla="*/ 601 h 776"/>
                  <a:gd name="T22" fmla="*/ 777 w 780"/>
                  <a:gd name="T23" fmla="*/ 367 h 776"/>
                  <a:gd name="T24" fmla="*/ 681 w 780"/>
                  <a:gd name="T25" fmla="*/ 1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0" h="776">
                    <a:moveTo>
                      <a:pt x="681" y="115"/>
                    </a:moveTo>
                    <a:cubicBezTo>
                      <a:pt x="619" y="48"/>
                      <a:pt x="531" y="6"/>
                      <a:pt x="432" y="3"/>
                    </a:cubicBezTo>
                    <a:cubicBezTo>
                      <a:pt x="335" y="0"/>
                      <a:pt x="245" y="37"/>
                      <a:pt x="179" y="99"/>
                    </a:cubicBezTo>
                    <a:cubicBezTo>
                      <a:pt x="179" y="99"/>
                      <a:pt x="179" y="99"/>
                      <a:pt x="179" y="99"/>
                    </a:cubicBezTo>
                    <a:cubicBezTo>
                      <a:pt x="113" y="161"/>
                      <a:pt x="113" y="161"/>
                      <a:pt x="113" y="161"/>
                    </a:cubicBezTo>
                    <a:cubicBezTo>
                      <a:pt x="113" y="161"/>
                      <a:pt x="113" y="161"/>
                      <a:pt x="113" y="161"/>
                    </a:cubicBezTo>
                    <a:cubicBezTo>
                      <a:pt x="48" y="224"/>
                      <a:pt x="6" y="311"/>
                      <a:pt x="3" y="409"/>
                    </a:cubicBezTo>
                    <a:cubicBezTo>
                      <a:pt x="0" y="507"/>
                      <a:pt x="38" y="597"/>
                      <a:pt x="101" y="664"/>
                    </a:cubicBezTo>
                    <a:cubicBezTo>
                      <a:pt x="164" y="729"/>
                      <a:pt x="251" y="771"/>
                      <a:pt x="348" y="773"/>
                    </a:cubicBezTo>
                    <a:cubicBezTo>
                      <a:pt x="447" y="776"/>
                      <a:pt x="538" y="738"/>
                      <a:pt x="604" y="674"/>
                    </a:cubicBezTo>
                    <a:cubicBezTo>
                      <a:pt x="680" y="601"/>
                      <a:pt x="680" y="601"/>
                      <a:pt x="680" y="601"/>
                    </a:cubicBezTo>
                    <a:cubicBezTo>
                      <a:pt x="738" y="540"/>
                      <a:pt x="774" y="458"/>
                      <a:pt x="777" y="367"/>
                    </a:cubicBezTo>
                    <a:cubicBezTo>
                      <a:pt x="780" y="270"/>
                      <a:pt x="743" y="181"/>
                      <a:pt x="681" y="115"/>
                    </a:cubicBezTo>
                    <a:close/>
                  </a:path>
                </a:pathLst>
              </a:custGeom>
              <a:solidFill>
                <a:srgbClr val="289A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336" name="Freeform 43">
                <a:extLst>
                  <a:ext uri="{FF2B5EF4-FFF2-40B4-BE49-F238E27FC236}">
                    <a16:creationId xmlns:a16="http://schemas.microsoft.com/office/drawing/2014/main" id="{BE7FD2A3-D66A-4DF9-AB55-776C5BE18731}"/>
                  </a:ext>
                </a:extLst>
              </p:cNvPr>
              <p:cNvSpPr>
                <a:spLocks/>
              </p:cNvSpPr>
              <p:nvPr/>
            </p:nvSpPr>
            <p:spPr bwMode="auto">
              <a:xfrm>
                <a:off x="12658726" y="2530476"/>
                <a:ext cx="2562225" cy="2498725"/>
              </a:xfrm>
              <a:custGeom>
                <a:avLst/>
                <a:gdLst>
                  <a:gd name="T0" fmla="*/ 432 w 681"/>
                  <a:gd name="T1" fmla="*/ 3 h 664"/>
                  <a:gd name="T2" fmla="*/ 179 w 681"/>
                  <a:gd name="T3" fmla="*/ 99 h 664"/>
                  <a:gd name="T4" fmla="*/ 179 w 681"/>
                  <a:gd name="T5" fmla="*/ 99 h 664"/>
                  <a:gd name="T6" fmla="*/ 113 w 681"/>
                  <a:gd name="T7" fmla="*/ 161 h 664"/>
                  <a:gd name="T8" fmla="*/ 113 w 681"/>
                  <a:gd name="T9" fmla="*/ 162 h 664"/>
                  <a:gd name="T10" fmla="*/ 3 w 681"/>
                  <a:gd name="T11" fmla="*/ 409 h 664"/>
                  <a:gd name="T12" fmla="*/ 101 w 681"/>
                  <a:gd name="T13" fmla="*/ 664 h 664"/>
                  <a:gd name="T14" fmla="*/ 681 w 681"/>
                  <a:gd name="T15" fmla="*/ 115 h 664"/>
                  <a:gd name="T16" fmla="*/ 432 w 681"/>
                  <a:gd name="T17" fmla="*/ 3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1" h="664">
                    <a:moveTo>
                      <a:pt x="432" y="3"/>
                    </a:moveTo>
                    <a:cubicBezTo>
                      <a:pt x="335" y="0"/>
                      <a:pt x="245" y="37"/>
                      <a:pt x="179" y="99"/>
                    </a:cubicBezTo>
                    <a:cubicBezTo>
                      <a:pt x="179" y="99"/>
                      <a:pt x="179" y="99"/>
                      <a:pt x="179" y="99"/>
                    </a:cubicBezTo>
                    <a:cubicBezTo>
                      <a:pt x="113" y="161"/>
                      <a:pt x="113" y="161"/>
                      <a:pt x="113" y="161"/>
                    </a:cubicBezTo>
                    <a:cubicBezTo>
                      <a:pt x="113" y="162"/>
                      <a:pt x="113" y="162"/>
                      <a:pt x="113" y="162"/>
                    </a:cubicBezTo>
                    <a:cubicBezTo>
                      <a:pt x="48" y="224"/>
                      <a:pt x="6" y="311"/>
                      <a:pt x="3" y="409"/>
                    </a:cubicBezTo>
                    <a:cubicBezTo>
                      <a:pt x="0" y="508"/>
                      <a:pt x="38" y="598"/>
                      <a:pt x="101" y="664"/>
                    </a:cubicBezTo>
                    <a:cubicBezTo>
                      <a:pt x="681" y="115"/>
                      <a:pt x="681" y="115"/>
                      <a:pt x="681" y="115"/>
                    </a:cubicBezTo>
                    <a:cubicBezTo>
                      <a:pt x="619" y="49"/>
                      <a:pt x="531" y="6"/>
                      <a:pt x="432" y="3"/>
                    </a:cubicBezTo>
                    <a:close/>
                  </a:path>
                </a:pathLst>
              </a:custGeom>
              <a:solidFill>
                <a:srgbClr val="51B9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337" name="Freeform 44">
                <a:extLst>
                  <a:ext uri="{FF2B5EF4-FFF2-40B4-BE49-F238E27FC236}">
                    <a16:creationId xmlns:a16="http://schemas.microsoft.com/office/drawing/2014/main" id="{212DCDAE-763B-40E8-8ACE-B8B0A392179C}"/>
                  </a:ext>
                </a:extLst>
              </p:cNvPr>
              <p:cNvSpPr>
                <a:spLocks/>
              </p:cNvSpPr>
              <p:nvPr/>
            </p:nvSpPr>
            <p:spPr bwMode="auto">
              <a:xfrm>
                <a:off x="13038138" y="2963863"/>
                <a:ext cx="2555875" cy="2487613"/>
              </a:xfrm>
              <a:custGeom>
                <a:avLst/>
                <a:gdLst>
                  <a:gd name="T0" fmla="*/ 0 w 679"/>
                  <a:gd name="T1" fmla="*/ 549 h 661"/>
                  <a:gd name="T2" fmla="*/ 247 w 679"/>
                  <a:gd name="T3" fmla="*/ 659 h 661"/>
                  <a:gd name="T4" fmla="*/ 503 w 679"/>
                  <a:gd name="T5" fmla="*/ 559 h 661"/>
                  <a:gd name="T6" fmla="*/ 579 w 679"/>
                  <a:gd name="T7" fmla="*/ 487 h 661"/>
                  <a:gd name="T8" fmla="*/ 673 w 679"/>
                  <a:gd name="T9" fmla="*/ 294 h 661"/>
                  <a:gd name="T10" fmla="*/ 676 w 679"/>
                  <a:gd name="T11" fmla="*/ 253 h 661"/>
                  <a:gd name="T12" fmla="*/ 580 w 679"/>
                  <a:gd name="T13" fmla="*/ 0 h 661"/>
                  <a:gd name="T14" fmla="*/ 0 w 679"/>
                  <a:gd name="T15" fmla="*/ 54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9" h="661">
                    <a:moveTo>
                      <a:pt x="0" y="549"/>
                    </a:moveTo>
                    <a:cubicBezTo>
                      <a:pt x="63" y="614"/>
                      <a:pt x="150" y="656"/>
                      <a:pt x="247" y="659"/>
                    </a:cubicBezTo>
                    <a:cubicBezTo>
                      <a:pt x="346" y="661"/>
                      <a:pt x="437" y="623"/>
                      <a:pt x="503" y="559"/>
                    </a:cubicBezTo>
                    <a:cubicBezTo>
                      <a:pt x="579" y="487"/>
                      <a:pt x="579" y="487"/>
                      <a:pt x="579" y="487"/>
                    </a:cubicBezTo>
                    <a:cubicBezTo>
                      <a:pt x="628" y="435"/>
                      <a:pt x="662" y="368"/>
                      <a:pt x="673" y="294"/>
                    </a:cubicBezTo>
                    <a:cubicBezTo>
                      <a:pt x="674" y="280"/>
                      <a:pt x="676" y="267"/>
                      <a:pt x="676" y="253"/>
                    </a:cubicBezTo>
                    <a:cubicBezTo>
                      <a:pt x="679" y="155"/>
                      <a:pt x="642" y="66"/>
                      <a:pt x="580" y="0"/>
                    </a:cubicBezTo>
                    <a:lnTo>
                      <a:pt x="0" y="549"/>
                    </a:lnTo>
                    <a:close/>
                  </a:path>
                </a:pathLst>
              </a:custGeom>
              <a:solidFill>
                <a:srgbClr val="2680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338" name="Freeform 45">
                <a:extLst>
                  <a:ext uri="{FF2B5EF4-FFF2-40B4-BE49-F238E27FC236}">
                    <a16:creationId xmlns:a16="http://schemas.microsoft.com/office/drawing/2014/main" id="{251FCE34-A1CE-4A08-8D6B-6195A3D4554D}"/>
                  </a:ext>
                </a:extLst>
              </p:cNvPr>
              <p:cNvSpPr>
                <a:spLocks/>
              </p:cNvSpPr>
              <p:nvPr/>
            </p:nvSpPr>
            <p:spPr bwMode="auto">
              <a:xfrm>
                <a:off x="12650788" y="2752726"/>
                <a:ext cx="2709862" cy="2690813"/>
              </a:xfrm>
              <a:custGeom>
                <a:avLst/>
                <a:gdLst>
                  <a:gd name="T0" fmla="*/ 715 w 720"/>
                  <a:gd name="T1" fmla="*/ 370 h 715"/>
                  <a:gd name="T2" fmla="*/ 430 w 720"/>
                  <a:gd name="T3" fmla="*/ 708 h 715"/>
                  <a:gd name="T4" fmla="*/ 350 w 720"/>
                  <a:gd name="T5" fmla="*/ 715 h 715"/>
                  <a:gd name="T6" fmla="*/ 5 w 720"/>
                  <a:gd name="T7" fmla="*/ 350 h 715"/>
                  <a:gd name="T8" fmla="*/ 370 w 720"/>
                  <a:gd name="T9" fmla="*/ 5 h 715"/>
                  <a:gd name="T10" fmla="*/ 715 w 720"/>
                  <a:gd name="T11" fmla="*/ 370 h 715"/>
                </a:gdLst>
                <a:ahLst/>
                <a:cxnLst>
                  <a:cxn ang="0">
                    <a:pos x="T0" y="T1"/>
                  </a:cxn>
                  <a:cxn ang="0">
                    <a:pos x="T2" y="T3"/>
                  </a:cxn>
                  <a:cxn ang="0">
                    <a:pos x="T4" y="T5"/>
                  </a:cxn>
                  <a:cxn ang="0">
                    <a:pos x="T6" y="T7"/>
                  </a:cxn>
                  <a:cxn ang="0">
                    <a:pos x="T8" y="T9"/>
                  </a:cxn>
                  <a:cxn ang="0">
                    <a:pos x="T10" y="T11"/>
                  </a:cxn>
                </a:cxnLst>
                <a:rect l="0" t="0" r="r" b="b"/>
                <a:pathLst>
                  <a:path w="720" h="715">
                    <a:moveTo>
                      <a:pt x="715" y="370"/>
                    </a:moveTo>
                    <a:cubicBezTo>
                      <a:pt x="710" y="538"/>
                      <a:pt x="589" y="676"/>
                      <a:pt x="430" y="708"/>
                    </a:cubicBezTo>
                    <a:cubicBezTo>
                      <a:pt x="404" y="713"/>
                      <a:pt x="378" y="715"/>
                      <a:pt x="350" y="715"/>
                    </a:cubicBezTo>
                    <a:cubicBezTo>
                      <a:pt x="154" y="709"/>
                      <a:pt x="0" y="546"/>
                      <a:pt x="5" y="350"/>
                    </a:cubicBezTo>
                    <a:cubicBezTo>
                      <a:pt x="11" y="154"/>
                      <a:pt x="174" y="0"/>
                      <a:pt x="370" y="5"/>
                    </a:cubicBezTo>
                    <a:cubicBezTo>
                      <a:pt x="566" y="10"/>
                      <a:pt x="720" y="174"/>
                      <a:pt x="715" y="370"/>
                    </a:cubicBezTo>
                    <a:close/>
                  </a:path>
                </a:pathLst>
              </a:custGeom>
              <a:solidFill>
                <a:srgbClr val="289A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339" name="Freeform 46">
                <a:extLst>
                  <a:ext uri="{FF2B5EF4-FFF2-40B4-BE49-F238E27FC236}">
                    <a16:creationId xmlns:a16="http://schemas.microsoft.com/office/drawing/2014/main" id="{D6D4DE7E-3053-401A-B5DF-FB4F8C5880C2}"/>
                  </a:ext>
                </a:extLst>
              </p:cNvPr>
              <p:cNvSpPr>
                <a:spLocks/>
              </p:cNvSpPr>
              <p:nvPr/>
            </p:nvSpPr>
            <p:spPr bwMode="auto">
              <a:xfrm>
                <a:off x="13208000" y="3803651"/>
                <a:ext cx="508000" cy="568325"/>
              </a:xfrm>
              <a:custGeom>
                <a:avLst/>
                <a:gdLst>
                  <a:gd name="T0" fmla="*/ 9 w 320"/>
                  <a:gd name="T1" fmla="*/ 0 h 358"/>
                  <a:gd name="T2" fmla="*/ 81 w 320"/>
                  <a:gd name="T3" fmla="*/ 2 h 358"/>
                  <a:gd name="T4" fmla="*/ 237 w 320"/>
                  <a:gd name="T5" fmla="*/ 222 h 358"/>
                  <a:gd name="T6" fmla="*/ 244 w 320"/>
                  <a:gd name="T7" fmla="*/ 7 h 358"/>
                  <a:gd name="T8" fmla="*/ 320 w 320"/>
                  <a:gd name="T9" fmla="*/ 9 h 358"/>
                  <a:gd name="T10" fmla="*/ 311 w 320"/>
                  <a:gd name="T11" fmla="*/ 358 h 358"/>
                  <a:gd name="T12" fmla="*/ 244 w 320"/>
                  <a:gd name="T13" fmla="*/ 355 h 358"/>
                  <a:gd name="T14" fmla="*/ 81 w 320"/>
                  <a:gd name="T15" fmla="*/ 130 h 358"/>
                  <a:gd name="T16" fmla="*/ 76 w 320"/>
                  <a:gd name="T17" fmla="*/ 350 h 358"/>
                  <a:gd name="T18" fmla="*/ 0 w 320"/>
                  <a:gd name="T19" fmla="*/ 348 h 358"/>
                  <a:gd name="T20" fmla="*/ 9 w 320"/>
                  <a:gd name="T21"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358">
                    <a:moveTo>
                      <a:pt x="9" y="0"/>
                    </a:moveTo>
                    <a:lnTo>
                      <a:pt x="81" y="2"/>
                    </a:lnTo>
                    <a:lnTo>
                      <a:pt x="237" y="222"/>
                    </a:lnTo>
                    <a:lnTo>
                      <a:pt x="244" y="7"/>
                    </a:lnTo>
                    <a:lnTo>
                      <a:pt x="320" y="9"/>
                    </a:lnTo>
                    <a:lnTo>
                      <a:pt x="311" y="358"/>
                    </a:lnTo>
                    <a:lnTo>
                      <a:pt x="244" y="355"/>
                    </a:lnTo>
                    <a:lnTo>
                      <a:pt x="81" y="130"/>
                    </a:lnTo>
                    <a:lnTo>
                      <a:pt x="76" y="350"/>
                    </a:lnTo>
                    <a:lnTo>
                      <a:pt x="0" y="348"/>
                    </a:lnTo>
                    <a:lnTo>
                      <a:pt x="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340" name="Freeform 47">
                <a:extLst>
                  <a:ext uri="{FF2B5EF4-FFF2-40B4-BE49-F238E27FC236}">
                    <a16:creationId xmlns:a16="http://schemas.microsoft.com/office/drawing/2014/main" id="{EC679AAB-BFC7-427D-99D0-CFED7FF6B7CA}"/>
                  </a:ext>
                </a:extLst>
              </p:cNvPr>
              <p:cNvSpPr>
                <a:spLocks/>
              </p:cNvSpPr>
              <p:nvPr/>
            </p:nvSpPr>
            <p:spPr bwMode="auto">
              <a:xfrm>
                <a:off x="13798550" y="3817938"/>
                <a:ext cx="441325" cy="571500"/>
              </a:xfrm>
              <a:custGeom>
                <a:avLst/>
                <a:gdLst>
                  <a:gd name="T0" fmla="*/ 62 w 117"/>
                  <a:gd name="T1" fmla="*/ 152 h 152"/>
                  <a:gd name="T2" fmla="*/ 29 w 117"/>
                  <a:gd name="T3" fmla="*/ 145 h 152"/>
                  <a:gd name="T4" fmla="*/ 0 w 117"/>
                  <a:gd name="T5" fmla="*/ 126 h 152"/>
                  <a:gd name="T6" fmla="*/ 20 w 117"/>
                  <a:gd name="T7" fmla="*/ 104 h 152"/>
                  <a:gd name="T8" fmla="*/ 40 w 117"/>
                  <a:gd name="T9" fmla="*/ 117 h 152"/>
                  <a:gd name="T10" fmla="*/ 63 w 117"/>
                  <a:gd name="T11" fmla="*/ 123 h 152"/>
                  <a:gd name="T12" fmla="*/ 79 w 117"/>
                  <a:gd name="T13" fmla="*/ 120 h 152"/>
                  <a:gd name="T14" fmla="*/ 85 w 117"/>
                  <a:gd name="T15" fmla="*/ 110 h 152"/>
                  <a:gd name="T16" fmla="*/ 85 w 117"/>
                  <a:gd name="T17" fmla="*/ 109 h 152"/>
                  <a:gd name="T18" fmla="*/ 84 w 117"/>
                  <a:gd name="T19" fmla="*/ 104 h 152"/>
                  <a:gd name="T20" fmla="*/ 80 w 117"/>
                  <a:gd name="T21" fmla="*/ 99 h 152"/>
                  <a:gd name="T22" fmla="*/ 71 w 117"/>
                  <a:gd name="T23" fmla="*/ 95 h 152"/>
                  <a:gd name="T24" fmla="*/ 56 w 117"/>
                  <a:gd name="T25" fmla="*/ 90 h 152"/>
                  <a:gd name="T26" fmla="*/ 36 w 117"/>
                  <a:gd name="T27" fmla="*/ 83 h 152"/>
                  <a:gd name="T28" fmla="*/ 20 w 117"/>
                  <a:gd name="T29" fmla="*/ 74 h 152"/>
                  <a:gd name="T30" fmla="*/ 11 w 117"/>
                  <a:gd name="T31" fmla="*/ 62 h 152"/>
                  <a:gd name="T32" fmla="*/ 8 w 117"/>
                  <a:gd name="T33" fmla="*/ 43 h 152"/>
                  <a:gd name="T34" fmla="*/ 8 w 117"/>
                  <a:gd name="T35" fmla="*/ 43 h 152"/>
                  <a:gd name="T36" fmla="*/ 12 w 117"/>
                  <a:gd name="T37" fmla="*/ 25 h 152"/>
                  <a:gd name="T38" fmla="*/ 23 w 117"/>
                  <a:gd name="T39" fmla="*/ 11 h 152"/>
                  <a:gd name="T40" fmla="*/ 40 w 117"/>
                  <a:gd name="T41" fmla="*/ 2 h 152"/>
                  <a:gd name="T42" fmla="*/ 61 w 117"/>
                  <a:gd name="T43" fmla="*/ 0 h 152"/>
                  <a:gd name="T44" fmla="*/ 90 w 117"/>
                  <a:gd name="T45" fmla="*/ 5 h 152"/>
                  <a:gd name="T46" fmla="*/ 115 w 117"/>
                  <a:gd name="T47" fmla="*/ 20 h 152"/>
                  <a:gd name="T48" fmla="*/ 97 w 117"/>
                  <a:gd name="T49" fmla="*/ 44 h 152"/>
                  <a:gd name="T50" fmla="*/ 78 w 117"/>
                  <a:gd name="T51" fmla="*/ 33 h 152"/>
                  <a:gd name="T52" fmla="*/ 59 w 117"/>
                  <a:gd name="T53" fmla="*/ 28 h 152"/>
                  <a:gd name="T54" fmla="*/ 45 w 117"/>
                  <a:gd name="T55" fmla="*/ 32 h 152"/>
                  <a:gd name="T56" fmla="*/ 40 w 117"/>
                  <a:gd name="T57" fmla="*/ 41 h 152"/>
                  <a:gd name="T58" fmla="*/ 40 w 117"/>
                  <a:gd name="T59" fmla="*/ 41 h 152"/>
                  <a:gd name="T60" fmla="*/ 41 w 117"/>
                  <a:gd name="T61" fmla="*/ 47 h 152"/>
                  <a:gd name="T62" fmla="*/ 46 w 117"/>
                  <a:gd name="T63" fmla="*/ 52 h 152"/>
                  <a:gd name="T64" fmla="*/ 56 w 117"/>
                  <a:gd name="T65" fmla="*/ 57 h 152"/>
                  <a:gd name="T66" fmla="*/ 71 w 117"/>
                  <a:gd name="T67" fmla="*/ 61 h 152"/>
                  <a:gd name="T68" fmla="*/ 91 w 117"/>
                  <a:gd name="T69" fmla="*/ 69 h 152"/>
                  <a:gd name="T70" fmla="*/ 106 w 117"/>
                  <a:gd name="T71" fmla="*/ 78 h 152"/>
                  <a:gd name="T72" fmla="*/ 114 w 117"/>
                  <a:gd name="T73" fmla="*/ 90 h 152"/>
                  <a:gd name="T74" fmla="*/ 117 w 117"/>
                  <a:gd name="T75" fmla="*/ 107 h 152"/>
                  <a:gd name="T76" fmla="*/ 117 w 117"/>
                  <a:gd name="T77" fmla="*/ 107 h 152"/>
                  <a:gd name="T78" fmla="*/ 112 w 117"/>
                  <a:gd name="T79" fmla="*/ 127 h 152"/>
                  <a:gd name="T80" fmla="*/ 101 w 117"/>
                  <a:gd name="T81" fmla="*/ 141 h 152"/>
                  <a:gd name="T82" fmla="*/ 84 w 117"/>
                  <a:gd name="T83" fmla="*/ 149 h 152"/>
                  <a:gd name="T84" fmla="*/ 62 w 117"/>
                  <a:gd name="T8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 h="152">
                    <a:moveTo>
                      <a:pt x="62" y="152"/>
                    </a:moveTo>
                    <a:cubicBezTo>
                      <a:pt x="51" y="151"/>
                      <a:pt x="40" y="149"/>
                      <a:pt x="29" y="145"/>
                    </a:cubicBezTo>
                    <a:cubicBezTo>
                      <a:pt x="18" y="141"/>
                      <a:pt x="9" y="135"/>
                      <a:pt x="0" y="126"/>
                    </a:cubicBezTo>
                    <a:cubicBezTo>
                      <a:pt x="20" y="104"/>
                      <a:pt x="20" y="104"/>
                      <a:pt x="20" y="104"/>
                    </a:cubicBezTo>
                    <a:cubicBezTo>
                      <a:pt x="26" y="110"/>
                      <a:pt x="33" y="114"/>
                      <a:pt x="40" y="117"/>
                    </a:cubicBezTo>
                    <a:cubicBezTo>
                      <a:pt x="47" y="121"/>
                      <a:pt x="55" y="123"/>
                      <a:pt x="63" y="123"/>
                    </a:cubicBezTo>
                    <a:cubicBezTo>
                      <a:pt x="70" y="123"/>
                      <a:pt x="75" y="122"/>
                      <a:pt x="79" y="120"/>
                    </a:cubicBezTo>
                    <a:cubicBezTo>
                      <a:pt x="83" y="117"/>
                      <a:pt x="85" y="114"/>
                      <a:pt x="85" y="110"/>
                    </a:cubicBezTo>
                    <a:cubicBezTo>
                      <a:pt x="85" y="109"/>
                      <a:pt x="85" y="109"/>
                      <a:pt x="85" y="109"/>
                    </a:cubicBezTo>
                    <a:cubicBezTo>
                      <a:pt x="85" y="107"/>
                      <a:pt x="85" y="105"/>
                      <a:pt x="84" y="104"/>
                    </a:cubicBezTo>
                    <a:cubicBezTo>
                      <a:pt x="83" y="102"/>
                      <a:pt x="82" y="100"/>
                      <a:pt x="80" y="99"/>
                    </a:cubicBezTo>
                    <a:cubicBezTo>
                      <a:pt x="77" y="98"/>
                      <a:pt x="74" y="96"/>
                      <a:pt x="71" y="95"/>
                    </a:cubicBezTo>
                    <a:cubicBezTo>
                      <a:pt x="67" y="93"/>
                      <a:pt x="62" y="91"/>
                      <a:pt x="56" y="90"/>
                    </a:cubicBezTo>
                    <a:cubicBezTo>
                      <a:pt x="48" y="88"/>
                      <a:pt x="42" y="85"/>
                      <a:pt x="36" y="83"/>
                    </a:cubicBezTo>
                    <a:cubicBezTo>
                      <a:pt x="30" y="81"/>
                      <a:pt x="24" y="78"/>
                      <a:pt x="20" y="74"/>
                    </a:cubicBezTo>
                    <a:cubicBezTo>
                      <a:pt x="16" y="71"/>
                      <a:pt x="13" y="67"/>
                      <a:pt x="11" y="62"/>
                    </a:cubicBezTo>
                    <a:cubicBezTo>
                      <a:pt x="9" y="57"/>
                      <a:pt x="8" y="51"/>
                      <a:pt x="8" y="43"/>
                    </a:cubicBezTo>
                    <a:cubicBezTo>
                      <a:pt x="8" y="43"/>
                      <a:pt x="8" y="43"/>
                      <a:pt x="8" y="43"/>
                    </a:cubicBezTo>
                    <a:cubicBezTo>
                      <a:pt x="8" y="36"/>
                      <a:pt x="10" y="30"/>
                      <a:pt x="12" y="25"/>
                    </a:cubicBezTo>
                    <a:cubicBezTo>
                      <a:pt x="15" y="19"/>
                      <a:pt x="18" y="15"/>
                      <a:pt x="23" y="11"/>
                    </a:cubicBezTo>
                    <a:cubicBezTo>
                      <a:pt x="28" y="7"/>
                      <a:pt x="33" y="4"/>
                      <a:pt x="40" y="2"/>
                    </a:cubicBezTo>
                    <a:cubicBezTo>
                      <a:pt x="46" y="0"/>
                      <a:pt x="53" y="0"/>
                      <a:pt x="61" y="0"/>
                    </a:cubicBezTo>
                    <a:cubicBezTo>
                      <a:pt x="71" y="0"/>
                      <a:pt x="81" y="2"/>
                      <a:pt x="90" y="5"/>
                    </a:cubicBezTo>
                    <a:cubicBezTo>
                      <a:pt x="99" y="9"/>
                      <a:pt x="107" y="14"/>
                      <a:pt x="115" y="20"/>
                    </a:cubicBezTo>
                    <a:cubicBezTo>
                      <a:pt x="97" y="44"/>
                      <a:pt x="97" y="44"/>
                      <a:pt x="97" y="44"/>
                    </a:cubicBezTo>
                    <a:cubicBezTo>
                      <a:pt x="91" y="39"/>
                      <a:pt x="84" y="36"/>
                      <a:pt x="78" y="33"/>
                    </a:cubicBezTo>
                    <a:cubicBezTo>
                      <a:pt x="72" y="30"/>
                      <a:pt x="66" y="29"/>
                      <a:pt x="59" y="28"/>
                    </a:cubicBezTo>
                    <a:cubicBezTo>
                      <a:pt x="53" y="28"/>
                      <a:pt x="48" y="29"/>
                      <a:pt x="45" y="32"/>
                    </a:cubicBezTo>
                    <a:cubicBezTo>
                      <a:pt x="42" y="34"/>
                      <a:pt x="40" y="37"/>
                      <a:pt x="40" y="41"/>
                    </a:cubicBezTo>
                    <a:cubicBezTo>
                      <a:pt x="40" y="41"/>
                      <a:pt x="40" y="41"/>
                      <a:pt x="40" y="41"/>
                    </a:cubicBezTo>
                    <a:cubicBezTo>
                      <a:pt x="40" y="44"/>
                      <a:pt x="40" y="46"/>
                      <a:pt x="41" y="47"/>
                    </a:cubicBezTo>
                    <a:cubicBezTo>
                      <a:pt x="42" y="49"/>
                      <a:pt x="44" y="51"/>
                      <a:pt x="46" y="52"/>
                    </a:cubicBezTo>
                    <a:cubicBezTo>
                      <a:pt x="48" y="54"/>
                      <a:pt x="52" y="55"/>
                      <a:pt x="56" y="57"/>
                    </a:cubicBezTo>
                    <a:cubicBezTo>
                      <a:pt x="60" y="58"/>
                      <a:pt x="65" y="60"/>
                      <a:pt x="71" y="61"/>
                    </a:cubicBezTo>
                    <a:cubicBezTo>
                      <a:pt x="79" y="64"/>
                      <a:pt x="85" y="66"/>
                      <a:pt x="91" y="69"/>
                    </a:cubicBezTo>
                    <a:cubicBezTo>
                      <a:pt x="97" y="71"/>
                      <a:pt x="102" y="74"/>
                      <a:pt x="106" y="78"/>
                    </a:cubicBezTo>
                    <a:cubicBezTo>
                      <a:pt x="110" y="81"/>
                      <a:pt x="112" y="86"/>
                      <a:pt x="114" y="90"/>
                    </a:cubicBezTo>
                    <a:cubicBezTo>
                      <a:pt x="116" y="95"/>
                      <a:pt x="117" y="101"/>
                      <a:pt x="117" y="107"/>
                    </a:cubicBezTo>
                    <a:cubicBezTo>
                      <a:pt x="117" y="107"/>
                      <a:pt x="117" y="107"/>
                      <a:pt x="117" y="107"/>
                    </a:cubicBezTo>
                    <a:cubicBezTo>
                      <a:pt x="117" y="115"/>
                      <a:pt x="115" y="121"/>
                      <a:pt x="112" y="127"/>
                    </a:cubicBezTo>
                    <a:cubicBezTo>
                      <a:pt x="110" y="132"/>
                      <a:pt x="106" y="137"/>
                      <a:pt x="101" y="141"/>
                    </a:cubicBezTo>
                    <a:cubicBezTo>
                      <a:pt x="96" y="145"/>
                      <a:pt x="90" y="147"/>
                      <a:pt x="84" y="149"/>
                    </a:cubicBezTo>
                    <a:cubicBezTo>
                      <a:pt x="77" y="151"/>
                      <a:pt x="70" y="152"/>
                      <a:pt x="62" y="15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341" name="Freeform 48">
                <a:extLst>
                  <a:ext uri="{FF2B5EF4-FFF2-40B4-BE49-F238E27FC236}">
                    <a16:creationId xmlns:a16="http://schemas.microsoft.com/office/drawing/2014/main" id="{2AE94B5E-2669-40A8-9E14-DF7091F13C5C}"/>
                  </a:ext>
                </a:extLst>
              </p:cNvPr>
              <p:cNvSpPr>
                <a:spLocks/>
              </p:cNvSpPr>
              <p:nvPr/>
            </p:nvSpPr>
            <p:spPr bwMode="auto">
              <a:xfrm>
                <a:off x="14298613" y="3833813"/>
                <a:ext cx="539750" cy="568325"/>
              </a:xfrm>
              <a:custGeom>
                <a:avLst/>
                <a:gdLst>
                  <a:gd name="T0" fmla="*/ 126 w 340"/>
                  <a:gd name="T1" fmla="*/ 175 h 358"/>
                  <a:gd name="T2" fmla="*/ 15 w 340"/>
                  <a:gd name="T3" fmla="*/ 0 h 358"/>
                  <a:gd name="T4" fmla="*/ 105 w 340"/>
                  <a:gd name="T5" fmla="*/ 2 h 358"/>
                  <a:gd name="T6" fmla="*/ 176 w 340"/>
                  <a:gd name="T7" fmla="*/ 118 h 358"/>
                  <a:gd name="T8" fmla="*/ 252 w 340"/>
                  <a:gd name="T9" fmla="*/ 7 h 358"/>
                  <a:gd name="T10" fmla="*/ 340 w 340"/>
                  <a:gd name="T11" fmla="*/ 9 h 358"/>
                  <a:gd name="T12" fmla="*/ 219 w 340"/>
                  <a:gd name="T13" fmla="*/ 177 h 358"/>
                  <a:gd name="T14" fmla="*/ 335 w 340"/>
                  <a:gd name="T15" fmla="*/ 358 h 358"/>
                  <a:gd name="T16" fmla="*/ 245 w 340"/>
                  <a:gd name="T17" fmla="*/ 355 h 358"/>
                  <a:gd name="T18" fmla="*/ 169 w 340"/>
                  <a:gd name="T19" fmla="*/ 234 h 358"/>
                  <a:gd name="T20" fmla="*/ 88 w 340"/>
                  <a:gd name="T21" fmla="*/ 350 h 358"/>
                  <a:gd name="T22" fmla="*/ 0 w 340"/>
                  <a:gd name="T23" fmla="*/ 348 h 358"/>
                  <a:gd name="T24" fmla="*/ 126 w 340"/>
                  <a:gd name="T25" fmla="*/ 17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58">
                    <a:moveTo>
                      <a:pt x="126" y="175"/>
                    </a:moveTo>
                    <a:lnTo>
                      <a:pt x="15" y="0"/>
                    </a:lnTo>
                    <a:lnTo>
                      <a:pt x="105" y="2"/>
                    </a:lnTo>
                    <a:lnTo>
                      <a:pt x="176" y="118"/>
                    </a:lnTo>
                    <a:lnTo>
                      <a:pt x="252" y="7"/>
                    </a:lnTo>
                    <a:lnTo>
                      <a:pt x="340" y="9"/>
                    </a:lnTo>
                    <a:lnTo>
                      <a:pt x="219" y="177"/>
                    </a:lnTo>
                    <a:lnTo>
                      <a:pt x="335" y="358"/>
                    </a:lnTo>
                    <a:lnTo>
                      <a:pt x="245" y="355"/>
                    </a:lnTo>
                    <a:lnTo>
                      <a:pt x="169" y="234"/>
                    </a:lnTo>
                    <a:lnTo>
                      <a:pt x="88" y="350"/>
                    </a:lnTo>
                    <a:lnTo>
                      <a:pt x="0" y="348"/>
                    </a:lnTo>
                    <a:lnTo>
                      <a:pt x="126" y="17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grpSp>
        <p:grpSp>
          <p:nvGrpSpPr>
            <p:cNvPr id="257" name="Group 256">
              <a:extLst>
                <a:ext uri="{FF2B5EF4-FFF2-40B4-BE49-F238E27FC236}">
                  <a16:creationId xmlns:a16="http://schemas.microsoft.com/office/drawing/2014/main" id="{487B5516-0A14-4A37-922F-D174A90F7FDD}"/>
                </a:ext>
              </a:extLst>
            </p:cNvPr>
            <p:cNvGrpSpPr/>
            <p:nvPr/>
          </p:nvGrpSpPr>
          <p:grpSpPr>
            <a:xfrm>
              <a:off x="7398991" y="4071766"/>
              <a:ext cx="293818" cy="270817"/>
              <a:chOff x="6693492" y="2824099"/>
              <a:chExt cx="881260" cy="623817"/>
            </a:xfrm>
          </p:grpSpPr>
          <p:grpSp>
            <p:nvGrpSpPr>
              <p:cNvPr id="299" name="Group 298">
                <a:extLst>
                  <a:ext uri="{FF2B5EF4-FFF2-40B4-BE49-F238E27FC236}">
                    <a16:creationId xmlns:a16="http://schemas.microsoft.com/office/drawing/2014/main" id="{026EFFB5-A9C3-4FAC-B301-71E9CD290469}"/>
                  </a:ext>
                </a:extLst>
              </p:cNvPr>
              <p:cNvGrpSpPr>
                <a:grpSpLocks noChangeAspect="1"/>
              </p:cNvGrpSpPr>
              <p:nvPr/>
            </p:nvGrpSpPr>
            <p:grpSpPr>
              <a:xfrm>
                <a:off x="6693492" y="3219603"/>
                <a:ext cx="881260" cy="228313"/>
                <a:chOff x="12847638" y="4179888"/>
                <a:chExt cx="2886074" cy="747713"/>
              </a:xfrm>
            </p:grpSpPr>
            <p:sp>
              <p:nvSpPr>
                <p:cNvPr id="324" name="Freeform 5">
                  <a:extLst>
                    <a:ext uri="{FF2B5EF4-FFF2-40B4-BE49-F238E27FC236}">
                      <a16:creationId xmlns:a16="http://schemas.microsoft.com/office/drawing/2014/main" id="{7A4C65D5-CC9F-48C8-A0CE-5A13CDF31B66}"/>
                    </a:ext>
                  </a:extLst>
                </p:cNvPr>
                <p:cNvSpPr>
                  <a:spLocks/>
                </p:cNvSpPr>
                <p:nvPr/>
              </p:nvSpPr>
              <p:spPr bwMode="auto">
                <a:xfrm>
                  <a:off x="12847638" y="4179888"/>
                  <a:ext cx="2886074" cy="747713"/>
                </a:xfrm>
                <a:custGeom>
                  <a:avLst/>
                  <a:gdLst>
                    <a:gd name="T0" fmla="*/ 166 w 1818"/>
                    <a:gd name="T1" fmla="*/ 0 h 471"/>
                    <a:gd name="T2" fmla="*/ 0 w 1818"/>
                    <a:gd name="T3" fmla="*/ 167 h 471"/>
                    <a:gd name="T4" fmla="*/ 0 w 1818"/>
                    <a:gd name="T5" fmla="*/ 471 h 471"/>
                    <a:gd name="T6" fmla="*/ 1653 w 1818"/>
                    <a:gd name="T7" fmla="*/ 471 h 471"/>
                    <a:gd name="T8" fmla="*/ 1818 w 1818"/>
                    <a:gd name="T9" fmla="*/ 304 h 471"/>
                    <a:gd name="T10" fmla="*/ 1818 w 1818"/>
                    <a:gd name="T11" fmla="*/ 0 h 471"/>
                    <a:gd name="T12" fmla="*/ 166 w 1818"/>
                    <a:gd name="T13" fmla="*/ 0 h 471"/>
                  </a:gdLst>
                  <a:ahLst/>
                  <a:cxnLst>
                    <a:cxn ang="0">
                      <a:pos x="T0" y="T1"/>
                    </a:cxn>
                    <a:cxn ang="0">
                      <a:pos x="T2" y="T3"/>
                    </a:cxn>
                    <a:cxn ang="0">
                      <a:pos x="T4" y="T5"/>
                    </a:cxn>
                    <a:cxn ang="0">
                      <a:pos x="T6" y="T7"/>
                    </a:cxn>
                    <a:cxn ang="0">
                      <a:pos x="T8" y="T9"/>
                    </a:cxn>
                    <a:cxn ang="0">
                      <a:pos x="T10" y="T11"/>
                    </a:cxn>
                    <a:cxn ang="0">
                      <a:pos x="T12" y="T13"/>
                    </a:cxn>
                  </a:cxnLst>
                  <a:rect l="0" t="0" r="r" b="b"/>
                  <a:pathLst>
                    <a:path w="1818" h="471">
                      <a:moveTo>
                        <a:pt x="166" y="0"/>
                      </a:moveTo>
                      <a:lnTo>
                        <a:pt x="0" y="167"/>
                      </a:lnTo>
                      <a:lnTo>
                        <a:pt x="0" y="471"/>
                      </a:lnTo>
                      <a:lnTo>
                        <a:pt x="1653" y="471"/>
                      </a:lnTo>
                      <a:lnTo>
                        <a:pt x="1818" y="304"/>
                      </a:lnTo>
                      <a:lnTo>
                        <a:pt x="1818" y="0"/>
                      </a:lnTo>
                      <a:lnTo>
                        <a:pt x="166"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25" name="Freeform 6">
                  <a:extLst>
                    <a:ext uri="{FF2B5EF4-FFF2-40B4-BE49-F238E27FC236}">
                      <a16:creationId xmlns:a16="http://schemas.microsoft.com/office/drawing/2014/main" id="{27196AB1-E223-4964-B545-19109A17FA60}"/>
                    </a:ext>
                  </a:extLst>
                </p:cNvPr>
                <p:cNvSpPr>
                  <a:spLocks/>
                </p:cNvSpPr>
                <p:nvPr/>
              </p:nvSpPr>
              <p:spPr bwMode="auto">
                <a:xfrm>
                  <a:off x="12847638" y="4445000"/>
                  <a:ext cx="2624137" cy="482600"/>
                </a:xfrm>
                <a:custGeom>
                  <a:avLst/>
                  <a:gdLst>
                    <a:gd name="T0" fmla="*/ 1653 w 1653"/>
                    <a:gd name="T1" fmla="*/ 304 h 304"/>
                    <a:gd name="T2" fmla="*/ 0 w 1653"/>
                    <a:gd name="T3" fmla="*/ 304 h 304"/>
                    <a:gd name="T4" fmla="*/ 0 w 1653"/>
                    <a:gd name="T5" fmla="*/ 69 h 304"/>
                    <a:gd name="T6" fmla="*/ 0 w 1653"/>
                    <a:gd name="T7" fmla="*/ 0 h 304"/>
                    <a:gd name="T8" fmla="*/ 1653 w 1653"/>
                    <a:gd name="T9" fmla="*/ 0 h 304"/>
                    <a:gd name="T10" fmla="*/ 1653 w 1653"/>
                    <a:gd name="T11" fmla="*/ 304 h 304"/>
                  </a:gdLst>
                  <a:ahLst/>
                  <a:cxnLst>
                    <a:cxn ang="0">
                      <a:pos x="T0" y="T1"/>
                    </a:cxn>
                    <a:cxn ang="0">
                      <a:pos x="T2" y="T3"/>
                    </a:cxn>
                    <a:cxn ang="0">
                      <a:pos x="T4" y="T5"/>
                    </a:cxn>
                    <a:cxn ang="0">
                      <a:pos x="T6" y="T7"/>
                    </a:cxn>
                    <a:cxn ang="0">
                      <a:pos x="T8" y="T9"/>
                    </a:cxn>
                    <a:cxn ang="0">
                      <a:pos x="T10" y="T11"/>
                    </a:cxn>
                  </a:cxnLst>
                  <a:rect l="0" t="0" r="r" b="b"/>
                  <a:pathLst>
                    <a:path w="1653" h="304">
                      <a:moveTo>
                        <a:pt x="1653" y="304"/>
                      </a:moveTo>
                      <a:lnTo>
                        <a:pt x="0" y="304"/>
                      </a:lnTo>
                      <a:lnTo>
                        <a:pt x="0" y="69"/>
                      </a:lnTo>
                      <a:lnTo>
                        <a:pt x="0" y="0"/>
                      </a:lnTo>
                      <a:lnTo>
                        <a:pt x="1653" y="0"/>
                      </a:lnTo>
                      <a:lnTo>
                        <a:pt x="1653" y="304"/>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26" name="Freeform 7">
                  <a:extLst>
                    <a:ext uri="{FF2B5EF4-FFF2-40B4-BE49-F238E27FC236}">
                      <a16:creationId xmlns:a16="http://schemas.microsoft.com/office/drawing/2014/main" id="{1DCFDDFA-D3F4-44D1-A358-4A4FBB8EBDF6}"/>
                    </a:ext>
                  </a:extLst>
                </p:cNvPr>
                <p:cNvSpPr>
                  <a:spLocks/>
                </p:cNvSpPr>
                <p:nvPr/>
              </p:nvSpPr>
              <p:spPr bwMode="auto">
                <a:xfrm>
                  <a:off x="13803313" y="4445000"/>
                  <a:ext cx="1668462" cy="482600"/>
                </a:xfrm>
                <a:custGeom>
                  <a:avLst/>
                  <a:gdLst>
                    <a:gd name="T0" fmla="*/ 1051 w 1051"/>
                    <a:gd name="T1" fmla="*/ 304 h 304"/>
                    <a:gd name="T2" fmla="*/ 311 w 1051"/>
                    <a:gd name="T3" fmla="*/ 304 h 304"/>
                    <a:gd name="T4" fmla="*/ 0 w 1051"/>
                    <a:gd name="T5" fmla="*/ 304 h 304"/>
                    <a:gd name="T6" fmla="*/ 295 w 1051"/>
                    <a:gd name="T7" fmla="*/ 0 h 304"/>
                    <a:gd name="T8" fmla="*/ 1051 w 1051"/>
                    <a:gd name="T9" fmla="*/ 0 h 304"/>
                    <a:gd name="T10" fmla="*/ 1051 w 1051"/>
                    <a:gd name="T11" fmla="*/ 304 h 304"/>
                  </a:gdLst>
                  <a:ahLst/>
                  <a:cxnLst>
                    <a:cxn ang="0">
                      <a:pos x="T0" y="T1"/>
                    </a:cxn>
                    <a:cxn ang="0">
                      <a:pos x="T2" y="T3"/>
                    </a:cxn>
                    <a:cxn ang="0">
                      <a:pos x="T4" y="T5"/>
                    </a:cxn>
                    <a:cxn ang="0">
                      <a:pos x="T6" y="T7"/>
                    </a:cxn>
                    <a:cxn ang="0">
                      <a:pos x="T8" y="T9"/>
                    </a:cxn>
                    <a:cxn ang="0">
                      <a:pos x="T10" y="T11"/>
                    </a:cxn>
                  </a:cxnLst>
                  <a:rect l="0" t="0" r="r" b="b"/>
                  <a:pathLst>
                    <a:path w="1051" h="304">
                      <a:moveTo>
                        <a:pt x="1051" y="304"/>
                      </a:moveTo>
                      <a:lnTo>
                        <a:pt x="311" y="304"/>
                      </a:lnTo>
                      <a:lnTo>
                        <a:pt x="0" y="304"/>
                      </a:lnTo>
                      <a:lnTo>
                        <a:pt x="295" y="0"/>
                      </a:lnTo>
                      <a:lnTo>
                        <a:pt x="1051" y="0"/>
                      </a:lnTo>
                      <a:lnTo>
                        <a:pt x="1051" y="30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27" name="Freeform 8">
                  <a:extLst>
                    <a:ext uri="{FF2B5EF4-FFF2-40B4-BE49-F238E27FC236}">
                      <a16:creationId xmlns:a16="http://schemas.microsoft.com/office/drawing/2014/main" id="{04778144-C611-44C7-A8D1-525C538CFEA7}"/>
                    </a:ext>
                  </a:extLst>
                </p:cNvPr>
                <p:cNvSpPr>
                  <a:spLocks/>
                </p:cNvSpPr>
                <p:nvPr/>
              </p:nvSpPr>
              <p:spPr bwMode="auto">
                <a:xfrm>
                  <a:off x="15471775" y="4179888"/>
                  <a:ext cx="261937" cy="747713"/>
                </a:xfrm>
                <a:custGeom>
                  <a:avLst/>
                  <a:gdLst>
                    <a:gd name="T0" fmla="*/ 0 w 165"/>
                    <a:gd name="T1" fmla="*/ 471 h 471"/>
                    <a:gd name="T2" fmla="*/ 165 w 165"/>
                    <a:gd name="T3" fmla="*/ 304 h 471"/>
                    <a:gd name="T4" fmla="*/ 165 w 165"/>
                    <a:gd name="T5" fmla="*/ 236 h 471"/>
                    <a:gd name="T6" fmla="*/ 165 w 165"/>
                    <a:gd name="T7" fmla="*/ 0 h 471"/>
                    <a:gd name="T8" fmla="*/ 0 w 165"/>
                    <a:gd name="T9" fmla="*/ 167 h 471"/>
                    <a:gd name="T10" fmla="*/ 0 w 165"/>
                    <a:gd name="T11" fmla="*/ 471 h 471"/>
                  </a:gdLst>
                  <a:ahLst/>
                  <a:cxnLst>
                    <a:cxn ang="0">
                      <a:pos x="T0" y="T1"/>
                    </a:cxn>
                    <a:cxn ang="0">
                      <a:pos x="T2" y="T3"/>
                    </a:cxn>
                    <a:cxn ang="0">
                      <a:pos x="T4" y="T5"/>
                    </a:cxn>
                    <a:cxn ang="0">
                      <a:pos x="T6" y="T7"/>
                    </a:cxn>
                    <a:cxn ang="0">
                      <a:pos x="T8" y="T9"/>
                    </a:cxn>
                    <a:cxn ang="0">
                      <a:pos x="T10" y="T11"/>
                    </a:cxn>
                  </a:cxnLst>
                  <a:rect l="0" t="0" r="r" b="b"/>
                  <a:pathLst>
                    <a:path w="165" h="471">
                      <a:moveTo>
                        <a:pt x="0" y="471"/>
                      </a:moveTo>
                      <a:lnTo>
                        <a:pt x="165" y="304"/>
                      </a:lnTo>
                      <a:lnTo>
                        <a:pt x="165" y="236"/>
                      </a:lnTo>
                      <a:lnTo>
                        <a:pt x="165" y="0"/>
                      </a:lnTo>
                      <a:lnTo>
                        <a:pt x="0" y="167"/>
                      </a:lnTo>
                      <a:lnTo>
                        <a:pt x="0" y="47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28" name="Freeform 9">
                  <a:extLst>
                    <a:ext uri="{FF2B5EF4-FFF2-40B4-BE49-F238E27FC236}">
                      <a16:creationId xmlns:a16="http://schemas.microsoft.com/office/drawing/2014/main" id="{CF023DB2-009D-4D99-9760-3ED8E53BEBD0}"/>
                    </a:ext>
                  </a:extLst>
                </p:cNvPr>
                <p:cNvSpPr>
                  <a:spLocks/>
                </p:cNvSpPr>
                <p:nvPr/>
              </p:nvSpPr>
              <p:spPr bwMode="auto">
                <a:xfrm>
                  <a:off x="12847638" y="4179888"/>
                  <a:ext cx="2886074" cy="265113"/>
                </a:xfrm>
                <a:custGeom>
                  <a:avLst/>
                  <a:gdLst>
                    <a:gd name="T0" fmla="*/ 1818 w 1818"/>
                    <a:gd name="T1" fmla="*/ 0 h 167"/>
                    <a:gd name="T2" fmla="*/ 1653 w 1818"/>
                    <a:gd name="T3" fmla="*/ 167 h 167"/>
                    <a:gd name="T4" fmla="*/ 0 w 1818"/>
                    <a:gd name="T5" fmla="*/ 167 h 167"/>
                    <a:gd name="T6" fmla="*/ 166 w 1818"/>
                    <a:gd name="T7" fmla="*/ 0 h 167"/>
                    <a:gd name="T8" fmla="*/ 909 w 1818"/>
                    <a:gd name="T9" fmla="*/ 0 h 167"/>
                    <a:gd name="T10" fmla="*/ 1818 w 1818"/>
                    <a:gd name="T11" fmla="*/ 0 h 167"/>
                  </a:gdLst>
                  <a:ahLst/>
                  <a:cxnLst>
                    <a:cxn ang="0">
                      <a:pos x="T0" y="T1"/>
                    </a:cxn>
                    <a:cxn ang="0">
                      <a:pos x="T2" y="T3"/>
                    </a:cxn>
                    <a:cxn ang="0">
                      <a:pos x="T4" y="T5"/>
                    </a:cxn>
                    <a:cxn ang="0">
                      <a:pos x="T6" y="T7"/>
                    </a:cxn>
                    <a:cxn ang="0">
                      <a:pos x="T8" y="T9"/>
                    </a:cxn>
                    <a:cxn ang="0">
                      <a:pos x="T10" y="T11"/>
                    </a:cxn>
                  </a:cxnLst>
                  <a:rect l="0" t="0" r="r" b="b"/>
                  <a:pathLst>
                    <a:path w="1818" h="167">
                      <a:moveTo>
                        <a:pt x="1818" y="0"/>
                      </a:moveTo>
                      <a:lnTo>
                        <a:pt x="1653" y="167"/>
                      </a:lnTo>
                      <a:lnTo>
                        <a:pt x="0" y="167"/>
                      </a:lnTo>
                      <a:lnTo>
                        <a:pt x="166" y="0"/>
                      </a:lnTo>
                      <a:lnTo>
                        <a:pt x="909" y="0"/>
                      </a:lnTo>
                      <a:lnTo>
                        <a:pt x="181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29" name="Rectangle 10">
                  <a:extLst>
                    <a:ext uri="{FF2B5EF4-FFF2-40B4-BE49-F238E27FC236}">
                      <a16:creationId xmlns:a16="http://schemas.microsoft.com/office/drawing/2014/main" id="{D721C493-7764-4F32-AA27-A38CAB9AB8EE}"/>
                    </a:ext>
                  </a:extLst>
                </p:cNvPr>
                <p:cNvSpPr>
                  <a:spLocks noChangeArrowheads="1"/>
                </p:cNvSpPr>
                <p:nvPr/>
              </p:nvSpPr>
              <p:spPr bwMode="auto">
                <a:xfrm>
                  <a:off x="12941300" y="4554538"/>
                  <a:ext cx="2430462" cy="2778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30" name="Freeform 11">
                  <a:extLst>
                    <a:ext uri="{FF2B5EF4-FFF2-40B4-BE49-F238E27FC236}">
                      <a16:creationId xmlns:a16="http://schemas.microsoft.com/office/drawing/2014/main" id="{554C2C53-7E17-46ED-A82E-49CEA7CB3190}"/>
                    </a:ext>
                  </a:extLst>
                </p:cNvPr>
                <p:cNvSpPr>
                  <a:spLocks/>
                </p:cNvSpPr>
                <p:nvPr/>
              </p:nvSpPr>
              <p:spPr bwMode="auto">
                <a:xfrm>
                  <a:off x="12941300" y="4554538"/>
                  <a:ext cx="1225550" cy="277813"/>
                </a:xfrm>
                <a:custGeom>
                  <a:avLst/>
                  <a:gdLst>
                    <a:gd name="T0" fmla="*/ 603 w 772"/>
                    <a:gd name="T1" fmla="*/ 175 h 175"/>
                    <a:gd name="T2" fmla="*/ 0 w 772"/>
                    <a:gd name="T3" fmla="*/ 175 h 175"/>
                    <a:gd name="T4" fmla="*/ 0 w 772"/>
                    <a:gd name="T5" fmla="*/ 0 h 175"/>
                    <a:gd name="T6" fmla="*/ 772 w 772"/>
                    <a:gd name="T7" fmla="*/ 0 h 175"/>
                    <a:gd name="T8" fmla="*/ 603 w 772"/>
                    <a:gd name="T9" fmla="*/ 175 h 175"/>
                  </a:gdLst>
                  <a:ahLst/>
                  <a:cxnLst>
                    <a:cxn ang="0">
                      <a:pos x="T0" y="T1"/>
                    </a:cxn>
                    <a:cxn ang="0">
                      <a:pos x="T2" y="T3"/>
                    </a:cxn>
                    <a:cxn ang="0">
                      <a:pos x="T4" y="T5"/>
                    </a:cxn>
                    <a:cxn ang="0">
                      <a:pos x="T6" y="T7"/>
                    </a:cxn>
                    <a:cxn ang="0">
                      <a:pos x="T8" y="T9"/>
                    </a:cxn>
                  </a:cxnLst>
                  <a:rect l="0" t="0" r="r" b="b"/>
                  <a:pathLst>
                    <a:path w="772" h="175">
                      <a:moveTo>
                        <a:pt x="603" y="175"/>
                      </a:moveTo>
                      <a:lnTo>
                        <a:pt x="0" y="175"/>
                      </a:lnTo>
                      <a:lnTo>
                        <a:pt x="0" y="0"/>
                      </a:lnTo>
                      <a:lnTo>
                        <a:pt x="772" y="0"/>
                      </a:lnTo>
                      <a:lnTo>
                        <a:pt x="603" y="175"/>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31" name="Rectangle 12">
                  <a:extLst>
                    <a:ext uri="{FF2B5EF4-FFF2-40B4-BE49-F238E27FC236}">
                      <a16:creationId xmlns:a16="http://schemas.microsoft.com/office/drawing/2014/main" id="{09A49979-B4AD-4AD9-B632-02499A4E1808}"/>
                    </a:ext>
                  </a:extLst>
                </p:cNvPr>
                <p:cNvSpPr>
                  <a:spLocks noChangeArrowheads="1"/>
                </p:cNvSpPr>
                <p:nvPr/>
              </p:nvSpPr>
              <p:spPr bwMode="auto">
                <a:xfrm>
                  <a:off x="14563725" y="4649788"/>
                  <a:ext cx="88900"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32" name="Rectangle 13">
                  <a:extLst>
                    <a:ext uri="{FF2B5EF4-FFF2-40B4-BE49-F238E27FC236}">
                      <a16:creationId xmlns:a16="http://schemas.microsoft.com/office/drawing/2014/main" id="{804ACB96-7294-485D-A7B5-DD3C968A15B6}"/>
                    </a:ext>
                  </a:extLst>
                </p:cNvPr>
                <p:cNvSpPr>
                  <a:spLocks noChangeArrowheads="1"/>
                </p:cNvSpPr>
                <p:nvPr/>
              </p:nvSpPr>
              <p:spPr bwMode="auto">
                <a:xfrm>
                  <a:off x="147447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33" name="Rectangle 14">
                  <a:extLst>
                    <a:ext uri="{FF2B5EF4-FFF2-40B4-BE49-F238E27FC236}">
                      <a16:creationId xmlns:a16="http://schemas.microsoft.com/office/drawing/2014/main" id="{9A8A664D-B477-450F-BA89-E2908FB02616}"/>
                    </a:ext>
                  </a:extLst>
                </p:cNvPr>
                <p:cNvSpPr>
                  <a:spLocks noChangeArrowheads="1"/>
                </p:cNvSpPr>
                <p:nvPr/>
              </p:nvSpPr>
              <p:spPr bwMode="auto">
                <a:xfrm>
                  <a:off x="149225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34" name="Rectangle 15">
                  <a:extLst>
                    <a:ext uri="{FF2B5EF4-FFF2-40B4-BE49-F238E27FC236}">
                      <a16:creationId xmlns:a16="http://schemas.microsoft.com/office/drawing/2014/main" id="{B2390D49-40EF-41C1-B5AA-206150B74C92}"/>
                    </a:ext>
                  </a:extLst>
                </p:cNvPr>
                <p:cNvSpPr>
                  <a:spLocks noChangeArrowheads="1"/>
                </p:cNvSpPr>
                <p:nvPr/>
              </p:nvSpPr>
              <p:spPr bwMode="auto">
                <a:xfrm>
                  <a:off x="1510665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300" name="Group 299">
                <a:extLst>
                  <a:ext uri="{FF2B5EF4-FFF2-40B4-BE49-F238E27FC236}">
                    <a16:creationId xmlns:a16="http://schemas.microsoft.com/office/drawing/2014/main" id="{DCCF9CB6-E6B0-405B-920A-63D6CAFF4691}"/>
                  </a:ext>
                </a:extLst>
              </p:cNvPr>
              <p:cNvGrpSpPr>
                <a:grpSpLocks noChangeAspect="1"/>
              </p:cNvGrpSpPr>
              <p:nvPr/>
            </p:nvGrpSpPr>
            <p:grpSpPr>
              <a:xfrm>
                <a:off x="6693492" y="3021851"/>
                <a:ext cx="881260" cy="228313"/>
                <a:chOff x="12847638" y="4179888"/>
                <a:chExt cx="2886074" cy="747713"/>
              </a:xfrm>
            </p:grpSpPr>
            <p:sp>
              <p:nvSpPr>
                <p:cNvPr id="313" name="Freeform 5">
                  <a:extLst>
                    <a:ext uri="{FF2B5EF4-FFF2-40B4-BE49-F238E27FC236}">
                      <a16:creationId xmlns:a16="http://schemas.microsoft.com/office/drawing/2014/main" id="{F11778D1-1FB7-4103-A848-83FD5AE210F4}"/>
                    </a:ext>
                  </a:extLst>
                </p:cNvPr>
                <p:cNvSpPr>
                  <a:spLocks/>
                </p:cNvSpPr>
                <p:nvPr/>
              </p:nvSpPr>
              <p:spPr bwMode="auto">
                <a:xfrm>
                  <a:off x="12847638" y="4179888"/>
                  <a:ext cx="2886074" cy="747713"/>
                </a:xfrm>
                <a:custGeom>
                  <a:avLst/>
                  <a:gdLst>
                    <a:gd name="T0" fmla="*/ 166 w 1818"/>
                    <a:gd name="T1" fmla="*/ 0 h 471"/>
                    <a:gd name="T2" fmla="*/ 0 w 1818"/>
                    <a:gd name="T3" fmla="*/ 167 h 471"/>
                    <a:gd name="T4" fmla="*/ 0 w 1818"/>
                    <a:gd name="T5" fmla="*/ 471 h 471"/>
                    <a:gd name="T6" fmla="*/ 1653 w 1818"/>
                    <a:gd name="T7" fmla="*/ 471 h 471"/>
                    <a:gd name="T8" fmla="*/ 1818 w 1818"/>
                    <a:gd name="T9" fmla="*/ 304 h 471"/>
                    <a:gd name="T10" fmla="*/ 1818 w 1818"/>
                    <a:gd name="T11" fmla="*/ 0 h 471"/>
                    <a:gd name="T12" fmla="*/ 166 w 1818"/>
                    <a:gd name="T13" fmla="*/ 0 h 471"/>
                  </a:gdLst>
                  <a:ahLst/>
                  <a:cxnLst>
                    <a:cxn ang="0">
                      <a:pos x="T0" y="T1"/>
                    </a:cxn>
                    <a:cxn ang="0">
                      <a:pos x="T2" y="T3"/>
                    </a:cxn>
                    <a:cxn ang="0">
                      <a:pos x="T4" y="T5"/>
                    </a:cxn>
                    <a:cxn ang="0">
                      <a:pos x="T6" y="T7"/>
                    </a:cxn>
                    <a:cxn ang="0">
                      <a:pos x="T8" y="T9"/>
                    </a:cxn>
                    <a:cxn ang="0">
                      <a:pos x="T10" y="T11"/>
                    </a:cxn>
                    <a:cxn ang="0">
                      <a:pos x="T12" y="T13"/>
                    </a:cxn>
                  </a:cxnLst>
                  <a:rect l="0" t="0" r="r" b="b"/>
                  <a:pathLst>
                    <a:path w="1818" h="471">
                      <a:moveTo>
                        <a:pt x="166" y="0"/>
                      </a:moveTo>
                      <a:lnTo>
                        <a:pt x="0" y="167"/>
                      </a:lnTo>
                      <a:lnTo>
                        <a:pt x="0" y="471"/>
                      </a:lnTo>
                      <a:lnTo>
                        <a:pt x="1653" y="471"/>
                      </a:lnTo>
                      <a:lnTo>
                        <a:pt x="1818" y="304"/>
                      </a:lnTo>
                      <a:lnTo>
                        <a:pt x="1818" y="0"/>
                      </a:lnTo>
                      <a:lnTo>
                        <a:pt x="166"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14" name="Freeform 6">
                  <a:extLst>
                    <a:ext uri="{FF2B5EF4-FFF2-40B4-BE49-F238E27FC236}">
                      <a16:creationId xmlns:a16="http://schemas.microsoft.com/office/drawing/2014/main" id="{79EFE789-4693-433F-89CB-B4755FC0CEAC}"/>
                    </a:ext>
                  </a:extLst>
                </p:cNvPr>
                <p:cNvSpPr>
                  <a:spLocks/>
                </p:cNvSpPr>
                <p:nvPr/>
              </p:nvSpPr>
              <p:spPr bwMode="auto">
                <a:xfrm>
                  <a:off x="12847638" y="4445000"/>
                  <a:ext cx="2624137" cy="482600"/>
                </a:xfrm>
                <a:custGeom>
                  <a:avLst/>
                  <a:gdLst>
                    <a:gd name="T0" fmla="*/ 1653 w 1653"/>
                    <a:gd name="T1" fmla="*/ 304 h 304"/>
                    <a:gd name="T2" fmla="*/ 0 w 1653"/>
                    <a:gd name="T3" fmla="*/ 304 h 304"/>
                    <a:gd name="T4" fmla="*/ 0 w 1653"/>
                    <a:gd name="T5" fmla="*/ 69 h 304"/>
                    <a:gd name="T6" fmla="*/ 0 w 1653"/>
                    <a:gd name="T7" fmla="*/ 0 h 304"/>
                    <a:gd name="T8" fmla="*/ 1653 w 1653"/>
                    <a:gd name="T9" fmla="*/ 0 h 304"/>
                    <a:gd name="T10" fmla="*/ 1653 w 1653"/>
                    <a:gd name="T11" fmla="*/ 304 h 304"/>
                  </a:gdLst>
                  <a:ahLst/>
                  <a:cxnLst>
                    <a:cxn ang="0">
                      <a:pos x="T0" y="T1"/>
                    </a:cxn>
                    <a:cxn ang="0">
                      <a:pos x="T2" y="T3"/>
                    </a:cxn>
                    <a:cxn ang="0">
                      <a:pos x="T4" y="T5"/>
                    </a:cxn>
                    <a:cxn ang="0">
                      <a:pos x="T6" y="T7"/>
                    </a:cxn>
                    <a:cxn ang="0">
                      <a:pos x="T8" y="T9"/>
                    </a:cxn>
                    <a:cxn ang="0">
                      <a:pos x="T10" y="T11"/>
                    </a:cxn>
                  </a:cxnLst>
                  <a:rect l="0" t="0" r="r" b="b"/>
                  <a:pathLst>
                    <a:path w="1653" h="304">
                      <a:moveTo>
                        <a:pt x="1653" y="304"/>
                      </a:moveTo>
                      <a:lnTo>
                        <a:pt x="0" y="304"/>
                      </a:lnTo>
                      <a:lnTo>
                        <a:pt x="0" y="69"/>
                      </a:lnTo>
                      <a:lnTo>
                        <a:pt x="0" y="0"/>
                      </a:lnTo>
                      <a:lnTo>
                        <a:pt x="1653" y="0"/>
                      </a:lnTo>
                      <a:lnTo>
                        <a:pt x="1653" y="304"/>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15" name="Freeform 7">
                  <a:extLst>
                    <a:ext uri="{FF2B5EF4-FFF2-40B4-BE49-F238E27FC236}">
                      <a16:creationId xmlns:a16="http://schemas.microsoft.com/office/drawing/2014/main" id="{D035749F-64CE-40FF-960A-AEA05F2952EB}"/>
                    </a:ext>
                  </a:extLst>
                </p:cNvPr>
                <p:cNvSpPr>
                  <a:spLocks/>
                </p:cNvSpPr>
                <p:nvPr/>
              </p:nvSpPr>
              <p:spPr bwMode="auto">
                <a:xfrm>
                  <a:off x="13803313" y="4445000"/>
                  <a:ext cx="1668462" cy="482600"/>
                </a:xfrm>
                <a:custGeom>
                  <a:avLst/>
                  <a:gdLst>
                    <a:gd name="T0" fmla="*/ 1051 w 1051"/>
                    <a:gd name="T1" fmla="*/ 304 h 304"/>
                    <a:gd name="T2" fmla="*/ 311 w 1051"/>
                    <a:gd name="T3" fmla="*/ 304 h 304"/>
                    <a:gd name="T4" fmla="*/ 0 w 1051"/>
                    <a:gd name="T5" fmla="*/ 304 h 304"/>
                    <a:gd name="T6" fmla="*/ 295 w 1051"/>
                    <a:gd name="T7" fmla="*/ 0 h 304"/>
                    <a:gd name="T8" fmla="*/ 1051 w 1051"/>
                    <a:gd name="T9" fmla="*/ 0 h 304"/>
                    <a:gd name="T10" fmla="*/ 1051 w 1051"/>
                    <a:gd name="T11" fmla="*/ 304 h 304"/>
                  </a:gdLst>
                  <a:ahLst/>
                  <a:cxnLst>
                    <a:cxn ang="0">
                      <a:pos x="T0" y="T1"/>
                    </a:cxn>
                    <a:cxn ang="0">
                      <a:pos x="T2" y="T3"/>
                    </a:cxn>
                    <a:cxn ang="0">
                      <a:pos x="T4" y="T5"/>
                    </a:cxn>
                    <a:cxn ang="0">
                      <a:pos x="T6" y="T7"/>
                    </a:cxn>
                    <a:cxn ang="0">
                      <a:pos x="T8" y="T9"/>
                    </a:cxn>
                    <a:cxn ang="0">
                      <a:pos x="T10" y="T11"/>
                    </a:cxn>
                  </a:cxnLst>
                  <a:rect l="0" t="0" r="r" b="b"/>
                  <a:pathLst>
                    <a:path w="1051" h="304">
                      <a:moveTo>
                        <a:pt x="1051" y="304"/>
                      </a:moveTo>
                      <a:lnTo>
                        <a:pt x="311" y="304"/>
                      </a:lnTo>
                      <a:lnTo>
                        <a:pt x="0" y="304"/>
                      </a:lnTo>
                      <a:lnTo>
                        <a:pt x="295" y="0"/>
                      </a:lnTo>
                      <a:lnTo>
                        <a:pt x="1051" y="0"/>
                      </a:lnTo>
                      <a:lnTo>
                        <a:pt x="1051" y="30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16" name="Freeform 8">
                  <a:extLst>
                    <a:ext uri="{FF2B5EF4-FFF2-40B4-BE49-F238E27FC236}">
                      <a16:creationId xmlns:a16="http://schemas.microsoft.com/office/drawing/2014/main" id="{86267E00-6E84-4DA3-A889-DDEB59BAFFEB}"/>
                    </a:ext>
                  </a:extLst>
                </p:cNvPr>
                <p:cNvSpPr>
                  <a:spLocks/>
                </p:cNvSpPr>
                <p:nvPr/>
              </p:nvSpPr>
              <p:spPr bwMode="auto">
                <a:xfrm>
                  <a:off x="15471775" y="4179888"/>
                  <a:ext cx="261937" cy="747713"/>
                </a:xfrm>
                <a:custGeom>
                  <a:avLst/>
                  <a:gdLst>
                    <a:gd name="T0" fmla="*/ 0 w 165"/>
                    <a:gd name="T1" fmla="*/ 471 h 471"/>
                    <a:gd name="T2" fmla="*/ 165 w 165"/>
                    <a:gd name="T3" fmla="*/ 304 h 471"/>
                    <a:gd name="T4" fmla="*/ 165 w 165"/>
                    <a:gd name="T5" fmla="*/ 236 h 471"/>
                    <a:gd name="T6" fmla="*/ 165 w 165"/>
                    <a:gd name="T7" fmla="*/ 0 h 471"/>
                    <a:gd name="T8" fmla="*/ 0 w 165"/>
                    <a:gd name="T9" fmla="*/ 167 h 471"/>
                    <a:gd name="T10" fmla="*/ 0 w 165"/>
                    <a:gd name="T11" fmla="*/ 471 h 471"/>
                  </a:gdLst>
                  <a:ahLst/>
                  <a:cxnLst>
                    <a:cxn ang="0">
                      <a:pos x="T0" y="T1"/>
                    </a:cxn>
                    <a:cxn ang="0">
                      <a:pos x="T2" y="T3"/>
                    </a:cxn>
                    <a:cxn ang="0">
                      <a:pos x="T4" y="T5"/>
                    </a:cxn>
                    <a:cxn ang="0">
                      <a:pos x="T6" y="T7"/>
                    </a:cxn>
                    <a:cxn ang="0">
                      <a:pos x="T8" y="T9"/>
                    </a:cxn>
                    <a:cxn ang="0">
                      <a:pos x="T10" y="T11"/>
                    </a:cxn>
                  </a:cxnLst>
                  <a:rect l="0" t="0" r="r" b="b"/>
                  <a:pathLst>
                    <a:path w="165" h="471">
                      <a:moveTo>
                        <a:pt x="0" y="471"/>
                      </a:moveTo>
                      <a:lnTo>
                        <a:pt x="165" y="304"/>
                      </a:lnTo>
                      <a:lnTo>
                        <a:pt x="165" y="236"/>
                      </a:lnTo>
                      <a:lnTo>
                        <a:pt x="165" y="0"/>
                      </a:lnTo>
                      <a:lnTo>
                        <a:pt x="0" y="167"/>
                      </a:lnTo>
                      <a:lnTo>
                        <a:pt x="0" y="47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17" name="Freeform 9">
                  <a:extLst>
                    <a:ext uri="{FF2B5EF4-FFF2-40B4-BE49-F238E27FC236}">
                      <a16:creationId xmlns:a16="http://schemas.microsoft.com/office/drawing/2014/main" id="{297899AB-EDA7-4919-927F-FCD449F86669}"/>
                    </a:ext>
                  </a:extLst>
                </p:cNvPr>
                <p:cNvSpPr>
                  <a:spLocks/>
                </p:cNvSpPr>
                <p:nvPr/>
              </p:nvSpPr>
              <p:spPr bwMode="auto">
                <a:xfrm>
                  <a:off x="12847638" y="4179888"/>
                  <a:ext cx="2886074" cy="265113"/>
                </a:xfrm>
                <a:custGeom>
                  <a:avLst/>
                  <a:gdLst>
                    <a:gd name="T0" fmla="*/ 1818 w 1818"/>
                    <a:gd name="T1" fmla="*/ 0 h 167"/>
                    <a:gd name="T2" fmla="*/ 1653 w 1818"/>
                    <a:gd name="T3" fmla="*/ 167 h 167"/>
                    <a:gd name="T4" fmla="*/ 0 w 1818"/>
                    <a:gd name="T5" fmla="*/ 167 h 167"/>
                    <a:gd name="T6" fmla="*/ 166 w 1818"/>
                    <a:gd name="T7" fmla="*/ 0 h 167"/>
                    <a:gd name="T8" fmla="*/ 909 w 1818"/>
                    <a:gd name="T9" fmla="*/ 0 h 167"/>
                    <a:gd name="T10" fmla="*/ 1818 w 1818"/>
                    <a:gd name="T11" fmla="*/ 0 h 167"/>
                  </a:gdLst>
                  <a:ahLst/>
                  <a:cxnLst>
                    <a:cxn ang="0">
                      <a:pos x="T0" y="T1"/>
                    </a:cxn>
                    <a:cxn ang="0">
                      <a:pos x="T2" y="T3"/>
                    </a:cxn>
                    <a:cxn ang="0">
                      <a:pos x="T4" y="T5"/>
                    </a:cxn>
                    <a:cxn ang="0">
                      <a:pos x="T6" y="T7"/>
                    </a:cxn>
                    <a:cxn ang="0">
                      <a:pos x="T8" y="T9"/>
                    </a:cxn>
                    <a:cxn ang="0">
                      <a:pos x="T10" y="T11"/>
                    </a:cxn>
                  </a:cxnLst>
                  <a:rect l="0" t="0" r="r" b="b"/>
                  <a:pathLst>
                    <a:path w="1818" h="167">
                      <a:moveTo>
                        <a:pt x="1818" y="0"/>
                      </a:moveTo>
                      <a:lnTo>
                        <a:pt x="1653" y="167"/>
                      </a:lnTo>
                      <a:lnTo>
                        <a:pt x="0" y="167"/>
                      </a:lnTo>
                      <a:lnTo>
                        <a:pt x="166" y="0"/>
                      </a:lnTo>
                      <a:lnTo>
                        <a:pt x="909" y="0"/>
                      </a:lnTo>
                      <a:lnTo>
                        <a:pt x="181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18" name="Rectangle 10">
                  <a:extLst>
                    <a:ext uri="{FF2B5EF4-FFF2-40B4-BE49-F238E27FC236}">
                      <a16:creationId xmlns:a16="http://schemas.microsoft.com/office/drawing/2014/main" id="{598D7438-EB2F-4F52-AFBE-F476D6D8ED14}"/>
                    </a:ext>
                  </a:extLst>
                </p:cNvPr>
                <p:cNvSpPr>
                  <a:spLocks noChangeArrowheads="1"/>
                </p:cNvSpPr>
                <p:nvPr/>
              </p:nvSpPr>
              <p:spPr bwMode="auto">
                <a:xfrm>
                  <a:off x="12941300" y="4554538"/>
                  <a:ext cx="2430462" cy="2778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19" name="Freeform 11">
                  <a:extLst>
                    <a:ext uri="{FF2B5EF4-FFF2-40B4-BE49-F238E27FC236}">
                      <a16:creationId xmlns:a16="http://schemas.microsoft.com/office/drawing/2014/main" id="{F016CC5B-FFE0-4BE4-B8A0-E2312B588648}"/>
                    </a:ext>
                  </a:extLst>
                </p:cNvPr>
                <p:cNvSpPr>
                  <a:spLocks/>
                </p:cNvSpPr>
                <p:nvPr/>
              </p:nvSpPr>
              <p:spPr bwMode="auto">
                <a:xfrm>
                  <a:off x="12941300" y="4554538"/>
                  <a:ext cx="1225550" cy="277813"/>
                </a:xfrm>
                <a:custGeom>
                  <a:avLst/>
                  <a:gdLst>
                    <a:gd name="T0" fmla="*/ 603 w 772"/>
                    <a:gd name="T1" fmla="*/ 175 h 175"/>
                    <a:gd name="T2" fmla="*/ 0 w 772"/>
                    <a:gd name="T3" fmla="*/ 175 h 175"/>
                    <a:gd name="T4" fmla="*/ 0 w 772"/>
                    <a:gd name="T5" fmla="*/ 0 h 175"/>
                    <a:gd name="T6" fmla="*/ 772 w 772"/>
                    <a:gd name="T7" fmla="*/ 0 h 175"/>
                    <a:gd name="T8" fmla="*/ 603 w 772"/>
                    <a:gd name="T9" fmla="*/ 175 h 175"/>
                  </a:gdLst>
                  <a:ahLst/>
                  <a:cxnLst>
                    <a:cxn ang="0">
                      <a:pos x="T0" y="T1"/>
                    </a:cxn>
                    <a:cxn ang="0">
                      <a:pos x="T2" y="T3"/>
                    </a:cxn>
                    <a:cxn ang="0">
                      <a:pos x="T4" y="T5"/>
                    </a:cxn>
                    <a:cxn ang="0">
                      <a:pos x="T6" y="T7"/>
                    </a:cxn>
                    <a:cxn ang="0">
                      <a:pos x="T8" y="T9"/>
                    </a:cxn>
                  </a:cxnLst>
                  <a:rect l="0" t="0" r="r" b="b"/>
                  <a:pathLst>
                    <a:path w="772" h="175">
                      <a:moveTo>
                        <a:pt x="603" y="175"/>
                      </a:moveTo>
                      <a:lnTo>
                        <a:pt x="0" y="175"/>
                      </a:lnTo>
                      <a:lnTo>
                        <a:pt x="0" y="0"/>
                      </a:lnTo>
                      <a:lnTo>
                        <a:pt x="772" y="0"/>
                      </a:lnTo>
                      <a:lnTo>
                        <a:pt x="603" y="175"/>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20" name="Rectangle 12">
                  <a:extLst>
                    <a:ext uri="{FF2B5EF4-FFF2-40B4-BE49-F238E27FC236}">
                      <a16:creationId xmlns:a16="http://schemas.microsoft.com/office/drawing/2014/main" id="{A5AE1EF9-CAC0-43EB-B2B5-4EF9EA3061CE}"/>
                    </a:ext>
                  </a:extLst>
                </p:cNvPr>
                <p:cNvSpPr>
                  <a:spLocks noChangeArrowheads="1"/>
                </p:cNvSpPr>
                <p:nvPr/>
              </p:nvSpPr>
              <p:spPr bwMode="auto">
                <a:xfrm>
                  <a:off x="14563725" y="4649788"/>
                  <a:ext cx="88900"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21" name="Rectangle 13">
                  <a:extLst>
                    <a:ext uri="{FF2B5EF4-FFF2-40B4-BE49-F238E27FC236}">
                      <a16:creationId xmlns:a16="http://schemas.microsoft.com/office/drawing/2014/main" id="{9AB9C6FE-BF81-4D1C-A406-2006A76FDD9F}"/>
                    </a:ext>
                  </a:extLst>
                </p:cNvPr>
                <p:cNvSpPr>
                  <a:spLocks noChangeArrowheads="1"/>
                </p:cNvSpPr>
                <p:nvPr/>
              </p:nvSpPr>
              <p:spPr bwMode="auto">
                <a:xfrm>
                  <a:off x="147447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22" name="Rectangle 14">
                  <a:extLst>
                    <a:ext uri="{FF2B5EF4-FFF2-40B4-BE49-F238E27FC236}">
                      <a16:creationId xmlns:a16="http://schemas.microsoft.com/office/drawing/2014/main" id="{092EFC94-4B5F-4EA1-A17C-1A632A9088A0}"/>
                    </a:ext>
                  </a:extLst>
                </p:cNvPr>
                <p:cNvSpPr>
                  <a:spLocks noChangeArrowheads="1"/>
                </p:cNvSpPr>
                <p:nvPr/>
              </p:nvSpPr>
              <p:spPr bwMode="auto">
                <a:xfrm>
                  <a:off x="149225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23" name="Rectangle 15">
                  <a:extLst>
                    <a:ext uri="{FF2B5EF4-FFF2-40B4-BE49-F238E27FC236}">
                      <a16:creationId xmlns:a16="http://schemas.microsoft.com/office/drawing/2014/main" id="{8FBEE574-71F1-4D0B-A2E3-59CA02219A01}"/>
                    </a:ext>
                  </a:extLst>
                </p:cNvPr>
                <p:cNvSpPr>
                  <a:spLocks noChangeArrowheads="1"/>
                </p:cNvSpPr>
                <p:nvPr/>
              </p:nvSpPr>
              <p:spPr bwMode="auto">
                <a:xfrm>
                  <a:off x="1510665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301" name="Group 300">
                <a:extLst>
                  <a:ext uri="{FF2B5EF4-FFF2-40B4-BE49-F238E27FC236}">
                    <a16:creationId xmlns:a16="http://schemas.microsoft.com/office/drawing/2014/main" id="{AE861C38-784E-4F92-B2A3-96E9AC0E95D9}"/>
                  </a:ext>
                </a:extLst>
              </p:cNvPr>
              <p:cNvGrpSpPr>
                <a:grpSpLocks noChangeAspect="1"/>
              </p:cNvGrpSpPr>
              <p:nvPr/>
            </p:nvGrpSpPr>
            <p:grpSpPr>
              <a:xfrm>
                <a:off x="6693492" y="2824099"/>
                <a:ext cx="881260" cy="228313"/>
                <a:chOff x="12847638" y="4179888"/>
                <a:chExt cx="2886074" cy="747713"/>
              </a:xfrm>
            </p:grpSpPr>
            <p:sp>
              <p:nvSpPr>
                <p:cNvPr id="302" name="Freeform 852">
                  <a:extLst>
                    <a:ext uri="{FF2B5EF4-FFF2-40B4-BE49-F238E27FC236}">
                      <a16:creationId xmlns:a16="http://schemas.microsoft.com/office/drawing/2014/main" id="{6E333EC1-2657-4CDB-BB3B-D966C8BCD3D8}"/>
                    </a:ext>
                  </a:extLst>
                </p:cNvPr>
                <p:cNvSpPr>
                  <a:spLocks/>
                </p:cNvSpPr>
                <p:nvPr/>
              </p:nvSpPr>
              <p:spPr bwMode="auto">
                <a:xfrm>
                  <a:off x="12847638" y="4179888"/>
                  <a:ext cx="2886074" cy="747713"/>
                </a:xfrm>
                <a:custGeom>
                  <a:avLst/>
                  <a:gdLst>
                    <a:gd name="T0" fmla="*/ 166 w 1818"/>
                    <a:gd name="T1" fmla="*/ 0 h 471"/>
                    <a:gd name="T2" fmla="*/ 0 w 1818"/>
                    <a:gd name="T3" fmla="*/ 167 h 471"/>
                    <a:gd name="T4" fmla="*/ 0 w 1818"/>
                    <a:gd name="T5" fmla="*/ 471 h 471"/>
                    <a:gd name="T6" fmla="*/ 1653 w 1818"/>
                    <a:gd name="T7" fmla="*/ 471 h 471"/>
                    <a:gd name="T8" fmla="*/ 1818 w 1818"/>
                    <a:gd name="T9" fmla="*/ 304 h 471"/>
                    <a:gd name="T10" fmla="*/ 1818 w 1818"/>
                    <a:gd name="T11" fmla="*/ 0 h 471"/>
                    <a:gd name="T12" fmla="*/ 166 w 1818"/>
                    <a:gd name="T13" fmla="*/ 0 h 471"/>
                  </a:gdLst>
                  <a:ahLst/>
                  <a:cxnLst>
                    <a:cxn ang="0">
                      <a:pos x="T0" y="T1"/>
                    </a:cxn>
                    <a:cxn ang="0">
                      <a:pos x="T2" y="T3"/>
                    </a:cxn>
                    <a:cxn ang="0">
                      <a:pos x="T4" y="T5"/>
                    </a:cxn>
                    <a:cxn ang="0">
                      <a:pos x="T6" y="T7"/>
                    </a:cxn>
                    <a:cxn ang="0">
                      <a:pos x="T8" y="T9"/>
                    </a:cxn>
                    <a:cxn ang="0">
                      <a:pos x="T10" y="T11"/>
                    </a:cxn>
                    <a:cxn ang="0">
                      <a:pos x="T12" y="T13"/>
                    </a:cxn>
                  </a:cxnLst>
                  <a:rect l="0" t="0" r="r" b="b"/>
                  <a:pathLst>
                    <a:path w="1818" h="471">
                      <a:moveTo>
                        <a:pt x="166" y="0"/>
                      </a:moveTo>
                      <a:lnTo>
                        <a:pt x="0" y="167"/>
                      </a:lnTo>
                      <a:lnTo>
                        <a:pt x="0" y="471"/>
                      </a:lnTo>
                      <a:lnTo>
                        <a:pt x="1653" y="471"/>
                      </a:lnTo>
                      <a:lnTo>
                        <a:pt x="1818" y="304"/>
                      </a:lnTo>
                      <a:lnTo>
                        <a:pt x="1818" y="0"/>
                      </a:lnTo>
                      <a:lnTo>
                        <a:pt x="166"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03" name="Freeform 853">
                  <a:extLst>
                    <a:ext uri="{FF2B5EF4-FFF2-40B4-BE49-F238E27FC236}">
                      <a16:creationId xmlns:a16="http://schemas.microsoft.com/office/drawing/2014/main" id="{A3F4E196-C08F-455F-9CBC-2D98B4E78222}"/>
                    </a:ext>
                  </a:extLst>
                </p:cNvPr>
                <p:cNvSpPr>
                  <a:spLocks/>
                </p:cNvSpPr>
                <p:nvPr/>
              </p:nvSpPr>
              <p:spPr bwMode="auto">
                <a:xfrm>
                  <a:off x="12847638" y="4445000"/>
                  <a:ext cx="2624137" cy="482600"/>
                </a:xfrm>
                <a:custGeom>
                  <a:avLst/>
                  <a:gdLst>
                    <a:gd name="T0" fmla="*/ 1653 w 1653"/>
                    <a:gd name="T1" fmla="*/ 304 h 304"/>
                    <a:gd name="T2" fmla="*/ 0 w 1653"/>
                    <a:gd name="T3" fmla="*/ 304 h 304"/>
                    <a:gd name="T4" fmla="*/ 0 w 1653"/>
                    <a:gd name="T5" fmla="*/ 69 h 304"/>
                    <a:gd name="T6" fmla="*/ 0 w 1653"/>
                    <a:gd name="T7" fmla="*/ 0 h 304"/>
                    <a:gd name="T8" fmla="*/ 1653 w 1653"/>
                    <a:gd name="T9" fmla="*/ 0 h 304"/>
                    <a:gd name="T10" fmla="*/ 1653 w 1653"/>
                    <a:gd name="T11" fmla="*/ 304 h 304"/>
                  </a:gdLst>
                  <a:ahLst/>
                  <a:cxnLst>
                    <a:cxn ang="0">
                      <a:pos x="T0" y="T1"/>
                    </a:cxn>
                    <a:cxn ang="0">
                      <a:pos x="T2" y="T3"/>
                    </a:cxn>
                    <a:cxn ang="0">
                      <a:pos x="T4" y="T5"/>
                    </a:cxn>
                    <a:cxn ang="0">
                      <a:pos x="T6" y="T7"/>
                    </a:cxn>
                    <a:cxn ang="0">
                      <a:pos x="T8" y="T9"/>
                    </a:cxn>
                    <a:cxn ang="0">
                      <a:pos x="T10" y="T11"/>
                    </a:cxn>
                  </a:cxnLst>
                  <a:rect l="0" t="0" r="r" b="b"/>
                  <a:pathLst>
                    <a:path w="1653" h="304">
                      <a:moveTo>
                        <a:pt x="1653" y="304"/>
                      </a:moveTo>
                      <a:lnTo>
                        <a:pt x="0" y="304"/>
                      </a:lnTo>
                      <a:lnTo>
                        <a:pt x="0" y="69"/>
                      </a:lnTo>
                      <a:lnTo>
                        <a:pt x="0" y="0"/>
                      </a:lnTo>
                      <a:lnTo>
                        <a:pt x="1653" y="0"/>
                      </a:lnTo>
                      <a:lnTo>
                        <a:pt x="1653" y="304"/>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04" name="Freeform 854">
                  <a:extLst>
                    <a:ext uri="{FF2B5EF4-FFF2-40B4-BE49-F238E27FC236}">
                      <a16:creationId xmlns:a16="http://schemas.microsoft.com/office/drawing/2014/main" id="{F17C319C-20A3-46E4-B4A9-555B4A07D2B8}"/>
                    </a:ext>
                  </a:extLst>
                </p:cNvPr>
                <p:cNvSpPr>
                  <a:spLocks/>
                </p:cNvSpPr>
                <p:nvPr/>
              </p:nvSpPr>
              <p:spPr bwMode="auto">
                <a:xfrm>
                  <a:off x="13803313" y="4445000"/>
                  <a:ext cx="1668462" cy="482600"/>
                </a:xfrm>
                <a:custGeom>
                  <a:avLst/>
                  <a:gdLst>
                    <a:gd name="T0" fmla="*/ 1051 w 1051"/>
                    <a:gd name="T1" fmla="*/ 304 h 304"/>
                    <a:gd name="T2" fmla="*/ 311 w 1051"/>
                    <a:gd name="T3" fmla="*/ 304 h 304"/>
                    <a:gd name="T4" fmla="*/ 0 w 1051"/>
                    <a:gd name="T5" fmla="*/ 304 h 304"/>
                    <a:gd name="T6" fmla="*/ 295 w 1051"/>
                    <a:gd name="T7" fmla="*/ 0 h 304"/>
                    <a:gd name="T8" fmla="*/ 1051 w 1051"/>
                    <a:gd name="T9" fmla="*/ 0 h 304"/>
                    <a:gd name="T10" fmla="*/ 1051 w 1051"/>
                    <a:gd name="T11" fmla="*/ 304 h 304"/>
                  </a:gdLst>
                  <a:ahLst/>
                  <a:cxnLst>
                    <a:cxn ang="0">
                      <a:pos x="T0" y="T1"/>
                    </a:cxn>
                    <a:cxn ang="0">
                      <a:pos x="T2" y="T3"/>
                    </a:cxn>
                    <a:cxn ang="0">
                      <a:pos x="T4" y="T5"/>
                    </a:cxn>
                    <a:cxn ang="0">
                      <a:pos x="T6" y="T7"/>
                    </a:cxn>
                    <a:cxn ang="0">
                      <a:pos x="T8" y="T9"/>
                    </a:cxn>
                    <a:cxn ang="0">
                      <a:pos x="T10" y="T11"/>
                    </a:cxn>
                  </a:cxnLst>
                  <a:rect l="0" t="0" r="r" b="b"/>
                  <a:pathLst>
                    <a:path w="1051" h="304">
                      <a:moveTo>
                        <a:pt x="1051" y="304"/>
                      </a:moveTo>
                      <a:lnTo>
                        <a:pt x="311" y="304"/>
                      </a:lnTo>
                      <a:lnTo>
                        <a:pt x="0" y="304"/>
                      </a:lnTo>
                      <a:lnTo>
                        <a:pt x="295" y="0"/>
                      </a:lnTo>
                      <a:lnTo>
                        <a:pt x="1051" y="0"/>
                      </a:lnTo>
                      <a:lnTo>
                        <a:pt x="1051" y="304"/>
                      </a:lnTo>
                      <a:close/>
                    </a:path>
                  </a:pathLst>
                </a:custGeom>
                <a:solidFill>
                  <a:srgbClr val="5C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05" name="Freeform 855">
                  <a:extLst>
                    <a:ext uri="{FF2B5EF4-FFF2-40B4-BE49-F238E27FC236}">
                      <a16:creationId xmlns:a16="http://schemas.microsoft.com/office/drawing/2014/main" id="{761DE111-16BC-42FE-9CA6-7D0323439248}"/>
                    </a:ext>
                  </a:extLst>
                </p:cNvPr>
                <p:cNvSpPr>
                  <a:spLocks/>
                </p:cNvSpPr>
                <p:nvPr/>
              </p:nvSpPr>
              <p:spPr bwMode="auto">
                <a:xfrm>
                  <a:off x="15471775" y="4179888"/>
                  <a:ext cx="261937" cy="747713"/>
                </a:xfrm>
                <a:custGeom>
                  <a:avLst/>
                  <a:gdLst>
                    <a:gd name="T0" fmla="*/ 0 w 165"/>
                    <a:gd name="T1" fmla="*/ 471 h 471"/>
                    <a:gd name="T2" fmla="*/ 165 w 165"/>
                    <a:gd name="T3" fmla="*/ 304 h 471"/>
                    <a:gd name="T4" fmla="*/ 165 w 165"/>
                    <a:gd name="T5" fmla="*/ 236 h 471"/>
                    <a:gd name="T6" fmla="*/ 165 w 165"/>
                    <a:gd name="T7" fmla="*/ 0 h 471"/>
                    <a:gd name="T8" fmla="*/ 0 w 165"/>
                    <a:gd name="T9" fmla="*/ 167 h 471"/>
                    <a:gd name="T10" fmla="*/ 0 w 165"/>
                    <a:gd name="T11" fmla="*/ 471 h 471"/>
                  </a:gdLst>
                  <a:ahLst/>
                  <a:cxnLst>
                    <a:cxn ang="0">
                      <a:pos x="T0" y="T1"/>
                    </a:cxn>
                    <a:cxn ang="0">
                      <a:pos x="T2" y="T3"/>
                    </a:cxn>
                    <a:cxn ang="0">
                      <a:pos x="T4" y="T5"/>
                    </a:cxn>
                    <a:cxn ang="0">
                      <a:pos x="T6" y="T7"/>
                    </a:cxn>
                    <a:cxn ang="0">
                      <a:pos x="T8" y="T9"/>
                    </a:cxn>
                    <a:cxn ang="0">
                      <a:pos x="T10" y="T11"/>
                    </a:cxn>
                  </a:cxnLst>
                  <a:rect l="0" t="0" r="r" b="b"/>
                  <a:pathLst>
                    <a:path w="165" h="471">
                      <a:moveTo>
                        <a:pt x="0" y="471"/>
                      </a:moveTo>
                      <a:lnTo>
                        <a:pt x="165" y="304"/>
                      </a:lnTo>
                      <a:lnTo>
                        <a:pt x="165" y="236"/>
                      </a:lnTo>
                      <a:lnTo>
                        <a:pt x="165" y="0"/>
                      </a:lnTo>
                      <a:lnTo>
                        <a:pt x="0" y="167"/>
                      </a:lnTo>
                      <a:lnTo>
                        <a:pt x="0" y="471"/>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06" name="Freeform 856">
                  <a:extLst>
                    <a:ext uri="{FF2B5EF4-FFF2-40B4-BE49-F238E27FC236}">
                      <a16:creationId xmlns:a16="http://schemas.microsoft.com/office/drawing/2014/main" id="{718082FB-7D46-43AB-B1DA-5729C6491DCF}"/>
                    </a:ext>
                  </a:extLst>
                </p:cNvPr>
                <p:cNvSpPr>
                  <a:spLocks/>
                </p:cNvSpPr>
                <p:nvPr/>
              </p:nvSpPr>
              <p:spPr bwMode="auto">
                <a:xfrm>
                  <a:off x="12847638" y="4179888"/>
                  <a:ext cx="2886074" cy="265113"/>
                </a:xfrm>
                <a:custGeom>
                  <a:avLst/>
                  <a:gdLst>
                    <a:gd name="T0" fmla="*/ 1818 w 1818"/>
                    <a:gd name="T1" fmla="*/ 0 h 167"/>
                    <a:gd name="T2" fmla="*/ 1653 w 1818"/>
                    <a:gd name="T3" fmla="*/ 167 h 167"/>
                    <a:gd name="T4" fmla="*/ 0 w 1818"/>
                    <a:gd name="T5" fmla="*/ 167 h 167"/>
                    <a:gd name="T6" fmla="*/ 166 w 1818"/>
                    <a:gd name="T7" fmla="*/ 0 h 167"/>
                    <a:gd name="T8" fmla="*/ 909 w 1818"/>
                    <a:gd name="T9" fmla="*/ 0 h 167"/>
                    <a:gd name="T10" fmla="*/ 1818 w 1818"/>
                    <a:gd name="T11" fmla="*/ 0 h 167"/>
                  </a:gdLst>
                  <a:ahLst/>
                  <a:cxnLst>
                    <a:cxn ang="0">
                      <a:pos x="T0" y="T1"/>
                    </a:cxn>
                    <a:cxn ang="0">
                      <a:pos x="T2" y="T3"/>
                    </a:cxn>
                    <a:cxn ang="0">
                      <a:pos x="T4" y="T5"/>
                    </a:cxn>
                    <a:cxn ang="0">
                      <a:pos x="T6" y="T7"/>
                    </a:cxn>
                    <a:cxn ang="0">
                      <a:pos x="T8" y="T9"/>
                    </a:cxn>
                    <a:cxn ang="0">
                      <a:pos x="T10" y="T11"/>
                    </a:cxn>
                  </a:cxnLst>
                  <a:rect l="0" t="0" r="r" b="b"/>
                  <a:pathLst>
                    <a:path w="1818" h="167">
                      <a:moveTo>
                        <a:pt x="1818" y="0"/>
                      </a:moveTo>
                      <a:lnTo>
                        <a:pt x="1653" y="167"/>
                      </a:lnTo>
                      <a:lnTo>
                        <a:pt x="0" y="167"/>
                      </a:lnTo>
                      <a:lnTo>
                        <a:pt x="166" y="0"/>
                      </a:lnTo>
                      <a:lnTo>
                        <a:pt x="909" y="0"/>
                      </a:lnTo>
                      <a:lnTo>
                        <a:pt x="181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07" name="Rectangle 306">
                  <a:extLst>
                    <a:ext uri="{FF2B5EF4-FFF2-40B4-BE49-F238E27FC236}">
                      <a16:creationId xmlns:a16="http://schemas.microsoft.com/office/drawing/2014/main" id="{DB150910-03E5-46BC-BF6B-81E0B4C825BF}"/>
                    </a:ext>
                  </a:extLst>
                </p:cNvPr>
                <p:cNvSpPr>
                  <a:spLocks noChangeArrowheads="1"/>
                </p:cNvSpPr>
                <p:nvPr/>
              </p:nvSpPr>
              <p:spPr bwMode="auto">
                <a:xfrm>
                  <a:off x="12941300" y="4554538"/>
                  <a:ext cx="2430462" cy="277813"/>
                </a:xfrm>
                <a:prstGeom prst="rect">
                  <a:avLst/>
                </a:prstGeom>
                <a:solidFill>
                  <a:srgbClr val="3D3D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08" name="Freeform 858">
                  <a:extLst>
                    <a:ext uri="{FF2B5EF4-FFF2-40B4-BE49-F238E27FC236}">
                      <a16:creationId xmlns:a16="http://schemas.microsoft.com/office/drawing/2014/main" id="{B64E1269-1B86-42E2-A115-8D17FBEE249E}"/>
                    </a:ext>
                  </a:extLst>
                </p:cNvPr>
                <p:cNvSpPr>
                  <a:spLocks/>
                </p:cNvSpPr>
                <p:nvPr/>
              </p:nvSpPr>
              <p:spPr bwMode="auto">
                <a:xfrm>
                  <a:off x="12941300" y="4554538"/>
                  <a:ext cx="1225550" cy="277813"/>
                </a:xfrm>
                <a:custGeom>
                  <a:avLst/>
                  <a:gdLst>
                    <a:gd name="T0" fmla="*/ 603 w 772"/>
                    <a:gd name="T1" fmla="*/ 175 h 175"/>
                    <a:gd name="T2" fmla="*/ 0 w 772"/>
                    <a:gd name="T3" fmla="*/ 175 h 175"/>
                    <a:gd name="T4" fmla="*/ 0 w 772"/>
                    <a:gd name="T5" fmla="*/ 0 h 175"/>
                    <a:gd name="T6" fmla="*/ 772 w 772"/>
                    <a:gd name="T7" fmla="*/ 0 h 175"/>
                    <a:gd name="T8" fmla="*/ 603 w 772"/>
                    <a:gd name="T9" fmla="*/ 175 h 175"/>
                  </a:gdLst>
                  <a:ahLst/>
                  <a:cxnLst>
                    <a:cxn ang="0">
                      <a:pos x="T0" y="T1"/>
                    </a:cxn>
                    <a:cxn ang="0">
                      <a:pos x="T2" y="T3"/>
                    </a:cxn>
                    <a:cxn ang="0">
                      <a:pos x="T4" y="T5"/>
                    </a:cxn>
                    <a:cxn ang="0">
                      <a:pos x="T6" y="T7"/>
                    </a:cxn>
                    <a:cxn ang="0">
                      <a:pos x="T8" y="T9"/>
                    </a:cxn>
                  </a:cxnLst>
                  <a:rect l="0" t="0" r="r" b="b"/>
                  <a:pathLst>
                    <a:path w="772" h="175">
                      <a:moveTo>
                        <a:pt x="603" y="175"/>
                      </a:moveTo>
                      <a:lnTo>
                        <a:pt x="0" y="175"/>
                      </a:lnTo>
                      <a:lnTo>
                        <a:pt x="0" y="0"/>
                      </a:lnTo>
                      <a:lnTo>
                        <a:pt x="772" y="0"/>
                      </a:lnTo>
                      <a:lnTo>
                        <a:pt x="603" y="175"/>
                      </a:lnTo>
                      <a:close/>
                    </a:path>
                  </a:pathLst>
                </a:custGeom>
                <a:solidFill>
                  <a:srgbClr val="4B4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09" name="Rectangle 308">
                  <a:extLst>
                    <a:ext uri="{FF2B5EF4-FFF2-40B4-BE49-F238E27FC236}">
                      <a16:creationId xmlns:a16="http://schemas.microsoft.com/office/drawing/2014/main" id="{9599C744-576A-4D06-B098-3E1F73570CBF}"/>
                    </a:ext>
                  </a:extLst>
                </p:cNvPr>
                <p:cNvSpPr>
                  <a:spLocks noChangeArrowheads="1"/>
                </p:cNvSpPr>
                <p:nvPr/>
              </p:nvSpPr>
              <p:spPr bwMode="auto">
                <a:xfrm>
                  <a:off x="14563725" y="4649788"/>
                  <a:ext cx="88900"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10" name="Rectangle 309">
                  <a:extLst>
                    <a:ext uri="{FF2B5EF4-FFF2-40B4-BE49-F238E27FC236}">
                      <a16:creationId xmlns:a16="http://schemas.microsoft.com/office/drawing/2014/main" id="{6FC8F967-F928-4FB3-8960-640FBB74E0C0}"/>
                    </a:ext>
                  </a:extLst>
                </p:cNvPr>
                <p:cNvSpPr>
                  <a:spLocks noChangeArrowheads="1"/>
                </p:cNvSpPr>
                <p:nvPr/>
              </p:nvSpPr>
              <p:spPr bwMode="auto">
                <a:xfrm>
                  <a:off x="147447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11" name="Rectangle 310">
                  <a:extLst>
                    <a:ext uri="{FF2B5EF4-FFF2-40B4-BE49-F238E27FC236}">
                      <a16:creationId xmlns:a16="http://schemas.microsoft.com/office/drawing/2014/main" id="{4048CB13-DA82-4588-8742-2E7FF7946898}"/>
                    </a:ext>
                  </a:extLst>
                </p:cNvPr>
                <p:cNvSpPr>
                  <a:spLocks noChangeArrowheads="1"/>
                </p:cNvSpPr>
                <p:nvPr/>
              </p:nvSpPr>
              <p:spPr bwMode="auto">
                <a:xfrm>
                  <a:off x="1492250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12" name="Rectangle 311">
                  <a:extLst>
                    <a:ext uri="{FF2B5EF4-FFF2-40B4-BE49-F238E27FC236}">
                      <a16:creationId xmlns:a16="http://schemas.microsoft.com/office/drawing/2014/main" id="{31C71CA3-75A7-4DC2-B926-991F4305C351}"/>
                    </a:ext>
                  </a:extLst>
                </p:cNvPr>
                <p:cNvSpPr>
                  <a:spLocks noChangeArrowheads="1"/>
                </p:cNvSpPr>
                <p:nvPr/>
              </p:nvSpPr>
              <p:spPr bwMode="auto">
                <a:xfrm>
                  <a:off x="15106650" y="4649788"/>
                  <a:ext cx="87312" cy="87313"/>
                </a:xfrm>
                <a:prstGeom prst="rect">
                  <a:avLst/>
                </a:prstGeom>
                <a:solidFill>
                  <a:srgbClr val="289A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cxnSp>
          <p:nvCxnSpPr>
            <p:cNvPr id="258" name="Straight Connector 257">
              <a:extLst>
                <a:ext uri="{FF2B5EF4-FFF2-40B4-BE49-F238E27FC236}">
                  <a16:creationId xmlns:a16="http://schemas.microsoft.com/office/drawing/2014/main" id="{D9665028-A063-44E3-AEE8-FBF4884CE52D}"/>
                </a:ext>
              </a:extLst>
            </p:cNvPr>
            <p:cNvCxnSpPr/>
            <p:nvPr/>
          </p:nvCxnSpPr>
          <p:spPr>
            <a:xfrm flipH="1">
              <a:off x="6690222" y="3850631"/>
              <a:ext cx="491523" cy="25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9" name="Group 258">
              <a:extLst>
                <a:ext uri="{FF2B5EF4-FFF2-40B4-BE49-F238E27FC236}">
                  <a16:creationId xmlns:a16="http://schemas.microsoft.com/office/drawing/2014/main" id="{DCCD1461-9AEA-48CC-BF86-709850BE9149}"/>
                </a:ext>
              </a:extLst>
            </p:cNvPr>
            <p:cNvGrpSpPr/>
            <p:nvPr/>
          </p:nvGrpSpPr>
          <p:grpSpPr>
            <a:xfrm>
              <a:off x="7176851" y="3488364"/>
              <a:ext cx="256740" cy="735650"/>
              <a:chOff x="7176851" y="3488364"/>
              <a:chExt cx="256740" cy="735650"/>
            </a:xfrm>
          </p:grpSpPr>
          <p:cxnSp>
            <p:nvCxnSpPr>
              <p:cNvPr id="295" name="Straight Connector 294">
                <a:extLst>
                  <a:ext uri="{FF2B5EF4-FFF2-40B4-BE49-F238E27FC236}">
                    <a16:creationId xmlns:a16="http://schemas.microsoft.com/office/drawing/2014/main" id="{9D30BA78-26FF-4FB1-9191-CCECD4FE63FD}"/>
                  </a:ext>
                </a:extLst>
              </p:cNvPr>
              <p:cNvCxnSpPr/>
              <p:nvPr/>
            </p:nvCxnSpPr>
            <p:spPr>
              <a:xfrm rot="5400000">
                <a:off x="7314782" y="3369557"/>
                <a:ext cx="0" cy="2376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C1F15BC1-7877-4BC7-BD52-9AC7218A27A6}"/>
                  </a:ext>
                </a:extLst>
              </p:cNvPr>
              <p:cNvCxnSpPr>
                <a:cxnSpLocks/>
              </p:cNvCxnSpPr>
              <p:nvPr/>
            </p:nvCxnSpPr>
            <p:spPr>
              <a:xfrm>
                <a:off x="7195974" y="3488364"/>
                <a:ext cx="4652" cy="7356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CE1AFB9-D2BD-4408-974B-3F199E03B7EF}"/>
                  </a:ext>
                </a:extLst>
              </p:cNvPr>
              <p:cNvCxnSpPr/>
              <p:nvPr/>
            </p:nvCxnSpPr>
            <p:spPr>
              <a:xfrm rot="5400000">
                <a:off x="7313864" y="3733541"/>
                <a:ext cx="0" cy="237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6D36E89F-1103-4557-99AB-F1EF0ED9D039}"/>
                  </a:ext>
                </a:extLst>
              </p:cNvPr>
              <p:cNvCxnSpPr/>
              <p:nvPr/>
            </p:nvCxnSpPr>
            <p:spPr>
              <a:xfrm rot="5400000">
                <a:off x="7295660" y="4105205"/>
                <a:ext cx="0" cy="237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0" name="Group 259">
              <a:extLst>
                <a:ext uri="{FF2B5EF4-FFF2-40B4-BE49-F238E27FC236}">
                  <a16:creationId xmlns:a16="http://schemas.microsoft.com/office/drawing/2014/main" id="{83715114-66EF-4BB3-9DB0-B158128E7DFD}"/>
                </a:ext>
              </a:extLst>
            </p:cNvPr>
            <p:cNvGrpSpPr>
              <a:grpSpLocks noChangeAspect="1"/>
            </p:cNvGrpSpPr>
            <p:nvPr/>
          </p:nvGrpSpPr>
          <p:grpSpPr>
            <a:xfrm>
              <a:off x="6477261" y="3638657"/>
              <a:ext cx="340449" cy="340067"/>
              <a:chOff x="12871451" y="892175"/>
              <a:chExt cx="5653088" cy="5646738"/>
            </a:xfrm>
          </p:grpSpPr>
          <p:sp>
            <p:nvSpPr>
              <p:cNvPr id="287" name="Freeform 52">
                <a:extLst>
                  <a:ext uri="{FF2B5EF4-FFF2-40B4-BE49-F238E27FC236}">
                    <a16:creationId xmlns:a16="http://schemas.microsoft.com/office/drawing/2014/main" id="{528ECBFD-B661-4E5D-A108-15606A2A4EA2}"/>
                  </a:ext>
                </a:extLst>
              </p:cNvPr>
              <p:cNvSpPr>
                <a:spLocks/>
              </p:cNvSpPr>
              <p:nvPr/>
            </p:nvSpPr>
            <p:spPr bwMode="auto">
              <a:xfrm>
                <a:off x="12871451" y="892175"/>
                <a:ext cx="5653088" cy="5646738"/>
              </a:xfrm>
              <a:custGeom>
                <a:avLst/>
                <a:gdLst>
                  <a:gd name="T0" fmla="*/ 1304 w 1504"/>
                  <a:gd name="T1" fmla="*/ 205 h 1503"/>
                  <a:gd name="T2" fmla="*/ 813 w 1504"/>
                  <a:gd name="T3" fmla="*/ 0 h 1503"/>
                  <a:gd name="T4" fmla="*/ 326 w 1504"/>
                  <a:gd name="T5" fmla="*/ 201 h 1503"/>
                  <a:gd name="T6" fmla="*/ 326 w 1504"/>
                  <a:gd name="T7" fmla="*/ 200 h 1503"/>
                  <a:gd name="T8" fmla="*/ 201 w 1504"/>
                  <a:gd name="T9" fmla="*/ 325 h 1503"/>
                  <a:gd name="T10" fmla="*/ 201 w 1504"/>
                  <a:gd name="T11" fmla="*/ 326 h 1503"/>
                  <a:gd name="T12" fmla="*/ 0 w 1504"/>
                  <a:gd name="T13" fmla="*/ 813 h 1503"/>
                  <a:gd name="T14" fmla="*/ 205 w 1504"/>
                  <a:gd name="T15" fmla="*/ 1303 h 1503"/>
                  <a:gd name="T16" fmla="*/ 691 w 1504"/>
                  <a:gd name="T17" fmla="*/ 1503 h 1503"/>
                  <a:gd name="T18" fmla="*/ 1184 w 1504"/>
                  <a:gd name="T19" fmla="*/ 1296 h 1503"/>
                  <a:gd name="T20" fmla="*/ 1327 w 1504"/>
                  <a:gd name="T21" fmla="*/ 1151 h 1503"/>
                  <a:gd name="T22" fmla="*/ 1504 w 1504"/>
                  <a:gd name="T23" fmla="*/ 691 h 1503"/>
                  <a:gd name="T24" fmla="*/ 1304 w 1504"/>
                  <a:gd name="T25" fmla="*/ 205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4" h="1503">
                    <a:moveTo>
                      <a:pt x="1304" y="205"/>
                    </a:moveTo>
                    <a:cubicBezTo>
                      <a:pt x="1178" y="79"/>
                      <a:pt x="1005" y="0"/>
                      <a:pt x="813" y="0"/>
                    </a:cubicBez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330" y="1427"/>
                      <a:pt x="502" y="1503"/>
                      <a:pt x="691" y="1503"/>
                    </a:cubicBezTo>
                    <a:cubicBezTo>
                      <a:pt x="884" y="1503"/>
                      <a:pt x="1059" y="1424"/>
                      <a:pt x="1184" y="1296"/>
                    </a:cubicBezTo>
                    <a:cubicBezTo>
                      <a:pt x="1327" y="1151"/>
                      <a:pt x="1327" y="1151"/>
                      <a:pt x="1327" y="1151"/>
                    </a:cubicBezTo>
                    <a:cubicBezTo>
                      <a:pt x="1436" y="1029"/>
                      <a:pt x="1504" y="868"/>
                      <a:pt x="1504" y="691"/>
                    </a:cubicBezTo>
                    <a:cubicBezTo>
                      <a:pt x="1504" y="501"/>
                      <a:pt x="1427" y="330"/>
                      <a:pt x="1304" y="205"/>
                    </a:cubicBezTo>
                    <a:close/>
                  </a:path>
                </a:pathLst>
              </a:custGeom>
              <a:solidFill>
                <a:srgbClr val="1A6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88" name="Freeform 53">
                <a:extLst>
                  <a:ext uri="{FF2B5EF4-FFF2-40B4-BE49-F238E27FC236}">
                    <a16:creationId xmlns:a16="http://schemas.microsoft.com/office/drawing/2014/main" id="{24F23D03-95C4-4A6A-A716-883A9484AEDB}"/>
                  </a:ext>
                </a:extLst>
              </p:cNvPr>
              <p:cNvSpPr>
                <a:spLocks/>
              </p:cNvSpPr>
              <p:nvPr/>
            </p:nvSpPr>
            <p:spPr bwMode="auto">
              <a:xfrm>
                <a:off x="12871451" y="892175"/>
                <a:ext cx="4900613" cy="4895850"/>
              </a:xfrm>
              <a:custGeom>
                <a:avLst/>
                <a:gdLst>
                  <a:gd name="T0" fmla="*/ 813 w 1304"/>
                  <a:gd name="T1" fmla="*/ 0 h 1303"/>
                  <a:gd name="T2" fmla="*/ 326 w 1304"/>
                  <a:gd name="T3" fmla="*/ 201 h 1303"/>
                  <a:gd name="T4" fmla="*/ 326 w 1304"/>
                  <a:gd name="T5" fmla="*/ 200 h 1303"/>
                  <a:gd name="T6" fmla="*/ 201 w 1304"/>
                  <a:gd name="T7" fmla="*/ 325 h 1303"/>
                  <a:gd name="T8" fmla="*/ 201 w 1304"/>
                  <a:gd name="T9" fmla="*/ 326 h 1303"/>
                  <a:gd name="T10" fmla="*/ 0 w 1304"/>
                  <a:gd name="T11" fmla="*/ 813 h 1303"/>
                  <a:gd name="T12" fmla="*/ 205 w 1304"/>
                  <a:gd name="T13" fmla="*/ 1303 h 1303"/>
                  <a:gd name="T14" fmla="*/ 1304 w 1304"/>
                  <a:gd name="T15" fmla="*/ 205 h 1303"/>
                  <a:gd name="T16" fmla="*/ 813 w 1304"/>
                  <a:gd name="T17" fmla="*/ 0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4" h="1303">
                    <a:moveTo>
                      <a:pt x="813" y="0"/>
                    </a:moveTo>
                    <a:cubicBezTo>
                      <a:pt x="623" y="0"/>
                      <a:pt x="451" y="77"/>
                      <a:pt x="326" y="201"/>
                    </a:cubicBezTo>
                    <a:cubicBezTo>
                      <a:pt x="326" y="200"/>
                      <a:pt x="326" y="200"/>
                      <a:pt x="326" y="200"/>
                    </a:cubicBezTo>
                    <a:cubicBezTo>
                      <a:pt x="201" y="325"/>
                      <a:pt x="201" y="325"/>
                      <a:pt x="201" y="325"/>
                    </a:cubicBezTo>
                    <a:cubicBezTo>
                      <a:pt x="201" y="326"/>
                      <a:pt x="201" y="326"/>
                      <a:pt x="201" y="326"/>
                    </a:cubicBezTo>
                    <a:cubicBezTo>
                      <a:pt x="77" y="451"/>
                      <a:pt x="0" y="623"/>
                      <a:pt x="0" y="813"/>
                    </a:cubicBezTo>
                    <a:cubicBezTo>
                      <a:pt x="0" y="1005"/>
                      <a:pt x="79" y="1178"/>
                      <a:pt x="205" y="1303"/>
                    </a:cubicBezTo>
                    <a:cubicBezTo>
                      <a:pt x="1304" y="205"/>
                      <a:pt x="1304" y="205"/>
                      <a:pt x="1304" y="205"/>
                    </a:cubicBezTo>
                    <a:cubicBezTo>
                      <a:pt x="1178" y="79"/>
                      <a:pt x="1005" y="0"/>
                      <a:pt x="813" y="0"/>
                    </a:cubicBezTo>
                    <a:close/>
                  </a:path>
                </a:pathLst>
              </a:custGeom>
              <a:solidFill>
                <a:srgbClr val="2878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89" name="Freeform 54">
                <a:extLst>
                  <a:ext uri="{FF2B5EF4-FFF2-40B4-BE49-F238E27FC236}">
                    <a16:creationId xmlns:a16="http://schemas.microsoft.com/office/drawing/2014/main" id="{4F49AC47-BFF4-440D-889F-2A3DBBC521A4}"/>
                  </a:ext>
                </a:extLst>
              </p:cNvPr>
              <p:cNvSpPr>
                <a:spLocks/>
              </p:cNvSpPr>
              <p:nvPr/>
            </p:nvSpPr>
            <p:spPr bwMode="auto">
              <a:xfrm>
                <a:off x="13642976" y="1662113"/>
                <a:ext cx="4881563" cy="4876800"/>
              </a:xfrm>
              <a:custGeom>
                <a:avLst/>
                <a:gdLst>
                  <a:gd name="T0" fmla="*/ 0 w 1299"/>
                  <a:gd name="T1" fmla="*/ 1098 h 1298"/>
                  <a:gd name="T2" fmla="*/ 486 w 1299"/>
                  <a:gd name="T3" fmla="*/ 1298 h 1298"/>
                  <a:gd name="T4" fmla="*/ 979 w 1299"/>
                  <a:gd name="T5" fmla="*/ 1091 h 1298"/>
                  <a:gd name="T6" fmla="*/ 1122 w 1299"/>
                  <a:gd name="T7" fmla="*/ 946 h 1298"/>
                  <a:gd name="T8" fmla="*/ 1285 w 1299"/>
                  <a:gd name="T9" fmla="*/ 620 h 1298"/>
                  <a:gd name="T10" fmla="*/ 1299 w 1299"/>
                  <a:gd name="T11" fmla="*/ 486 h 1298"/>
                  <a:gd name="T12" fmla="*/ 1099 w 1299"/>
                  <a:gd name="T13" fmla="*/ 0 h 1298"/>
                  <a:gd name="T14" fmla="*/ 0 w 1299"/>
                  <a:gd name="T15" fmla="*/ 1098 h 1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9" h="1298">
                    <a:moveTo>
                      <a:pt x="0" y="1098"/>
                    </a:moveTo>
                    <a:cubicBezTo>
                      <a:pt x="125" y="1222"/>
                      <a:pt x="297" y="1298"/>
                      <a:pt x="486" y="1298"/>
                    </a:cubicBezTo>
                    <a:cubicBezTo>
                      <a:pt x="679" y="1298"/>
                      <a:pt x="854" y="1219"/>
                      <a:pt x="979" y="1091"/>
                    </a:cubicBezTo>
                    <a:cubicBezTo>
                      <a:pt x="1122" y="946"/>
                      <a:pt x="1122" y="946"/>
                      <a:pt x="1122" y="946"/>
                    </a:cubicBezTo>
                    <a:cubicBezTo>
                      <a:pt x="1203" y="856"/>
                      <a:pt x="1261" y="744"/>
                      <a:pt x="1285" y="620"/>
                    </a:cubicBezTo>
                    <a:cubicBezTo>
                      <a:pt x="1294" y="577"/>
                      <a:pt x="1299" y="532"/>
                      <a:pt x="1299" y="486"/>
                    </a:cubicBezTo>
                    <a:cubicBezTo>
                      <a:pt x="1299" y="296"/>
                      <a:pt x="1222" y="125"/>
                      <a:pt x="1099" y="0"/>
                    </a:cubicBezTo>
                    <a:lnTo>
                      <a:pt x="0" y="1098"/>
                    </a:lnTo>
                    <a:close/>
                  </a:path>
                </a:pathLst>
              </a:custGeom>
              <a:solidFill>
                <a:srgbClr val="1455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90" name="Freeform 55">
                <a:extLst>
                  <a:ext uri="{FF2B5EF4-FFF2-40B4-BE49-F238E27FC236}">
                    <a16:creationId xmlns:a16="http://schemas.microsoft.com/office/drawing/2014/main" id="{C70A6AB1-5677-47CF-9905-CB25F40C50C4}"/>
                  </a:ext>
                </a:extLst>
              </p:cNvPr>
              <p:cNvSpPr>
                <a:spLocks/>
              </p:cNvSpPr>
              <p:nvPr/>
            </p:nvSpPr>
            <p:spPr bwMode="auto">
              <a:xfrm>
                <a:off x="12871451" y="1350966"/>
                <a:ext cx="5194297" cy="5187947"/>
              </a:xfrm>
              <a:custGeom>
                <a:avLst/>
                <a:gdLst>
                  <a:gd name="T0" fmla="*/ 1382 w 1382"/>
                  <a:gd name="T1" fmla="*/ 691 h 1381"/>
                  <a:gd name="T2" fmla="*/ 808 w 1382"/>
                  <a:gd name="T3" fmla="*/ 1372 h 1381"/>
                  <a:gd name="T4" fmla="*/ 691 w 1382"/>
                  <a:gd name="T5" fmla="*/ 1381 h 1381"/>
                  <a:gd name="T6" fmla="*/ 0 w 1382"/>
                  <a:gd name="T7" fmla="*/ 691 h 1381"/>
                  <a:gd name="T8" fmla="*/ 691 w 1382"/>
                  <a:gd name="T9" fmla="*/ 0 h 1381"/>
                  <a:gd name="T10" fmla="*/ 1382 w 1382"/>
                  <a:gd name="T11" fmla="*/ 691 h 1381"/>
                </a:gdLst>
                <a:ahLst/>
                <a:cxnLst>
                  <a:cxn ang="0">
                    <a:pos x="T0" y="T1"/>
                  </a:cxn>
                  <a:cxn ang="0">
                    <a:pos x="T2" y="T3"/>
                  </a:cxn>
                  <a:cxn ang="0">
                    <a:pos x="T4" y="T5"/>
                  </a:cxn>
                  <a:cxn ang="0">
                    <a:pos x="T6" y="T7"/>
                  </a:cxn>
                  <a:cxn ang="0">
                    <a:pos x="T8" y="T9"/>
                  </a:cxn>
                  <a:cxn ang="0">
                    <a:pos x="T10" y="T11"/>
                  </a:cxn>
                </a:cxnLst>
                <a:rect l="0" t="0" r="r" b="b"/>
                <a:pathLst>
                  <a:path w="1382" h="1381">
                    <a:moveTo>
                      <a:pt x="1382" y="691"/>
                    </a:moveTo>
                    <a:cubicBezTo>
                      <a:pt x="1382" y="1032"/>
                      <a:pt x="1134" y="1316"/>
                      <a:pt x="808" y="1372"/>
                    </a:cubicBezTo>
                    <a:cubicBezTo>
                      <a:pt x="770" y="1378"/>
                      <a:pt x="731" y="1381"/>
                      <a:pt x="691" y="1381"/>
                    </a:cubicBezTo>
                    <a:cubicBezTo>
                      <a:pt x="310" y="1381"/>
                      <a:pt x="0" y="1072"/>
                      <a:pt x="0" y="691"/>
                    </a:cubicBezTo>
                    <a:cubicBezTo>
                      <a:pt x="0" y="309"/>
                      <a:pt x="310" y="0"/>
                      <a:pt x="691" y="0"/>
                    </a:cubicBezTo>
                    <a:cubicBezTo>
                      <a:pt x="1072" y="0"/>
                      <a:pt x="1382" y="309"/>
                      <a:pt x="1382" y="691"/>
                    </a:cubicBezTo>
                    <a:close/>
                  </a:path>
                </a:pathLst>
              </a:custGeom>
              <a:solidFill>
                <a:srgbClr val="1A6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91" name="Freeform 56">
                <a:extLst>
                  <a:ext uri="{FF2B5EF4-FFF2-40B4-BE49-F238E27FC236}">
                    <a16:creationId xmlns:a16="http://schemas.microsoft.com/office/drawing/2014/main" id="{40BF9232-41D1-44B3-9704-4E09C6756C81}"/>
                  </a:ext>
                </a:extLst>
              </p:cNvPr>
              <p:cNvSpPr>
                <a:spLocks/>
              </p:cNvSpPr>
              <p:nvPr/>
            </p:nvSpPr>
            <p:spPr bwMode="auto">
              <a:xfrm>
                <a:off x="14781213" y="1992313"/>
                <a:ext cx="1376363" cy="1555750"/>
              </a:xfrm>
              <a:custGeom>
                <a:avLst/>
                <a:gdLst>
                  <a:gd name="T0" fmla="*/ 289 w 867"/>
                  <a:gd name="T1" fmla="*/ 980 h 980"/>
                  <a:gd name="T2" fmla="*/ 289 w 867"/>
                  <a:gd name="T3" fmla="*/ 433 h 980"/>
                  <a:gd name="T4" fmla="*/ 0 w 867"/>
                  <a:gd name="T5" fmla="*/ 433 h 980"/>
                  <a:gd name="T6" fmla="*/ 433 w 867"/>
                  <a:gd name="T7" fmla="*/ 0 h 980"/>
                  <a:gd name="T8" fmla="*/ 867 w 867"/>
                  <a:gd name="T9" fmla="*/ 433 h 980"/>
                  <a:gd name="T10" fmla="*/ 578 w 867"/>
                  <a:gd name="T11" fmla="*/ 433 h 980"/>
                  <a:gd name="T12" fmla="*/ 578 w 867"/>
                  <a:gd name="T13" fmla="*/ 980 h 980"/>
                  <a:gd name="T14" fmla="*/ 289 w 867"/>
                  <a:gd name="T15" fmla="*/ 980 h 9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80">
                    <a:moveTo>
                      <a:pt x="289" y="980"/>
                    </a:moveTo>
                    <a:lnTo>
                      <a:pt x="289" y="433"/>
                    </a:lnTo>
                    <a:lnTo>
                      <a:pt x="0" y="433"/>
                    </a:lnTo>
                    <a:lnTo>
                      <a:pt x="433" y="0"/>
                    </a:lnTo>
                    <a:lnTo>
                      <a:pt x="867" y="433"/>
                    </a:lnTo>
                    <a:lnTo>
                      <a:pt x="578" y="433"/>
                    </a:lnTo>
                    <a:lnTo>
                      <a:pt x="578" y="980"/>
                    </a:lnTo>
                    <a:lnTo>
                      <a:pt x="289" y="98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92" name="Freeform 57">
                <a:extLst>
                  <a:ext uri="{FF2B5EF4-FFF2-40B4-BE49-F238E27FC236}">
                    <a16:creationId xmlns:a16="http://schemas.microsoft.com/office/drawing/2014/main" id="{B164DD5F-CC68-4060-90DC-C6C33C6C2191}"/>
                  </a:ext>
                </a:extLst>
              </p:cNvPr>
              <p:cNvSpPr>
                <a:spLocks/>
              </p:cNvSpPr>
              <p:nvPr/>
            </p:nvSpPr>
            <p:spPr bwMode="auto">
              <a:xfrm>
                <a:off x="14781213" y="4344988"/>
                <a:ext cx="1376363" cy="1550988"/>
              </a:xfrm>
              <a:custGeom>
                <a:avLst/>
                <a:gdLst>
                  <a:gd name="T0" fmla="*/ 0 w 867"/>
                  <a:gd name="T1" fmla="*/ 544 h 977"/>
                  <a:gd name="T2" fmla="*/ 289 w 867"/>
                  <a:gd name="T3" fmla="*/ 544 h 977"/>
                  <a:gd name="T4" fmla="*/ 289 w 867"/>
                  <a:gd name="T5" fmla="*/ 0 h 977"/>
                  <a:gd name="T6" fmla="*/ 578 w 867"/>
                  <a:gd name="T7" fmla="*/ 0 h 977"/>
                  <a:gd name="T8" fmla="*/ 578 w 867"/>
                  <a:gd name="T9" fmla="*/ 544 h 977"/>
                  <a:gd name="T10" fmla="*/ 867 w 867"/>
                  <a:gd name="T11" fmla="*/ 544 h 977"/>
                  <a:gd name="T12" fmla="*/ 433 w 867"/>
                  <a:gd name="T13" fmla="*/ 977 h 977"/>
                  <a:gd name="T14" fmla="*/ 0 w 867"/>
                  <a:gd name="T15" fmla="*/ 544 h 9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977">
                    <a:moveTo>
                      <a:pt x="0" y="544"/>
                    </a:moveTo>
                    <a:lnTo>
                      <a:pt x="289" y="544"/>
                    </a:lnTo>
                    <a:lnTo>
                      <a:pt x="289" y="0"/>
                    </a:lnTo>
                    <a:lnTo>
                      <a:pt x="578" y="0"/>
                    </a:lnTo>
                    <a:lnTo>
                      <a:pt x="578" y="544"/>
                    </a:lnTo>
                    <a:lnTo>
                      <a:pt x="867" y="544"/>
                    </a:lnTo>
                    <a:lnTo>
                      <a:pt x="433" y="977"/>
                    </a:lnTo>
                    <a:lnTo>
                      <a:pt x="0" y="5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93" name="Freeform 58">
                <a:extLst>
                  <a:ext uri="{FF2B5EF4-FFF2-40B4-BE49-F238E27FC236}">
                    <a16:creationId xmlns:a16="http://schemas.microsoft.com/office/drawing/2014/main" id="{E02C6A0F-2420-4D43-87A9-C7419D7A43B1}"/>
                  </a:ext>
                </a:extLst>
              </p:cNvPr>
              <p:cNvSpPr>
                <a:spLocks/>
              </p:cNvSpPr>
              <p:nvPr/>
            </p:nvSpPr>
            <p:spPr bwMode="auto">
              <a:xfrm>
                <a:off x="13555663" y="3259138"/>
                <a:ext cx="1552575" cy="1374775"/>
              </a:xfrm>
              <a:custGeom>
                <a:avLst/>
                <a:gdLst>
                  <a:gd name="T0" fmla="*/ 545 w 978"/>
                  <a:gd name="T1" fmla="*/ 577 h 866"/>
                  <a:gd name="T2" fmla="*/ 0 w 978"/>
                  <a:gd name="T3" fmla="*/ 577 h 866"/>
                  <a:gd name="T4" fmla="*/ 0 w 978"/>
                  <a:gd name="T5" fmla="*/ 289 h 866"/>
                  <a:gd name="T6" fmla="*/ 545 w 978"/>
                  <a:gd name="T7" fmla="*/ 289 h 866"/>
                  <a:gd name="T8" fmla="*/ 545 w 978"/>
                  <a:gd name="T9" fmla="*/ 0 h 866"/>
                  <a:gd name="T10" fmla="*/ 978 w 978"/>
                  <a:gd name="T11" fmla="*/ 433 h 866"/>
                  <a:gd name="T12" fmla="*/ 545 w 978"/>
                  <a:gd name="T13" fmla="*/ 866 h 866"/>
                  <a:gd name="T14" fmla="*/ 545 w 978"/>
                  <a:gd name="T15" fmla="*/ 577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8" h="866">
                    <a:moveTo>
                      <a:pt x="545" y="577"/>
                    </a:moveTo>
                    <a:lnTo>
                      <a:pt x="0" y="577"/>
                    </a:lnTo>
                    <a:lnTo>
                      <a:pt x="0" y="289"/>
                    </a:lnTo>
                    <a:lnTo>
                      <a:pt x="545" y="289"/>
                    </a:lnTo>
                    <a:lnTo>
                      <a:pt x="545" y="0"/>
                    </a:lnTo>
                    <a:lnTo>
                      <a:pt x="978" y="433"/>
                    </a:lnTo>
                    <a:lnTo>
                      <a:pt x="545" y="866"/>
                    </a:lnTo>
                    <a:lnTo>
                      <a:pt x="545" y="57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94" name="Freeform 59">
                <a:extLst>
                  <a:ext uri="{FF2B5EF4-FFF2-40B4-BE49-F238E27FC236}">
                    <a16:creationId xmlns:a16="http://schemas.microsoft.com/office/drawing/2014/main" id="{D79A4742-60C9-48B3-B3F5-517434ED8BB2}"/>
                  </a:ext>
                </a:extLst>
              </p:cNvPr>
              <p:cNvSpPr>
                <a:spLocks/>
              </p:cNvSpPr>
              <p:nvPr/>
            </p:nvSpPr>
            <p:spPr bwMode="auto">
              <a:xfrm>
                <a:off x="15830551" y="3259138"/>
                <a:ext cx="1555750" cy="1374775"/>
              </a:xfrm>
              <a:custGeom>
                <a:avLst/>
                <a:gdLst>
                  <a:gd name="T0" fmla="*/ 0 w 980"/>
                  <a:gd name="T1" fmla="*/ 433 h 866"/>
                  <a:gd name="T2" fmla="*/ 433 w 980"/>
                  <a:gd name="T3" fmla="*/ 0 h 866"/>
                  <a:gd name="T4" fmla="*/ 433 w 980"/>
                  <a:gd name="T5" fmla="*/ 289 h 866"/>
                  <a:gd name="T6" fmla="*/ 980 w 980"/>
                  <a:gd name="T7" fmla="*/ 289 h 866"/>
                  <a:gd name="T8" fmla="*/ 980 w 980"/>
                  <a:gd name="T9" fmla="*/ 577 h 866"/>
                  <a:gd name="T10" fmla="*/ 433 w 980"/>
                  <a:gd name="T11" fmla="*/ 577 h 866"/>
                  <a:gd name="T12" fmla="*/ 433 w 980"/>
                  <a:gd name="T13" fmla="*/ 866 h 866"/>
                  <a:gd name="T14" fmla="*/ 0 w 980"/>
                  <a:gd name="T15" fmla="*/ 433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866">
                    <a:moveTo>
                      <a:pt x="0" y="433"/>
                    </a:moveTo>
                    <a:lnTo>
                      <a:pt x="433" y="0"/>
                    </a:lnTo>
                    <a:lnTo>
                      <a:pt x="433" y="289"/>
                    </a:lnTo>
                    <a:lnTo>
                      <a:pt x="980" y="289"/>
                    </a:lnTo>
                    <a:lnTo>
                      <a:pt x="980" y="577"/>
                    </a:lnTo>
                    <a:lnTo>
                      <a:pt x="433" y="577"/>
                    </a:lnTo>
                    <a:lnTo>
                      <a:pt x="433" y="866"/>
                    </a:lnTo>
                    <a:lnTo>
                      <a:pt x="0" y="4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grpSp>
        <p:grpSp>
          <p:nvGrpSpPr>
            <p:cNvPr id="261" name="Group 260">
              <a:extLst>
                <a:ext uri="{FF2B5EF4-FFF2-40B4-BE49-F238E27FC236}">
                  <a16:creationId xmlns:a16="http://schemas.microsoft.com/office/drawing/2014/main" id="{F2DA83CA-D7A1-44B7-BB1A-78436B5A8C11}"/>
                </a:ext>
              </a:extLst>
            </p:cNvPr>
            <p:cNvGrpSpPr>
              <a:grpSpLocks noChangeAspect="1"/>
            </p:cNvGrpSpPr>
            <p:nvPr/>
          </p:nvGrpSpPr>
          <p:grpSpPr>
            <a:xfrm>
              <a:off x="6468435" y="3583620"/>
              <a:ext cx="180065" cy="174508"/>
              <a:chOff x="21521738" y="-17352963"/>
              <a:chExt cx="16819563" cy="16300450"/>
            </a:xfrm>
          </p:grpSpPr>
          <p:sp>
            <p:nvSpPr>
              <p:cNvPr id="282" name="Freeform 128">
                <a:extLst>
                  <a:ext uri="{FF2B5EF4-FFF2-40B4-BE49-F238E27FC236}">
                    <a16:creationId xmlns:a16="http://schemas.microsoft.com/office/drawing/2014/main" id="{68D90963-A837-42B6-94BC-BC714310458F}"/>
                  </a:ext>
                </a:extLst>
              </p:cNvPr>
              <p:cNvSpPr>
                <a:spLocks/>
              </p:cNvSpPr>
              <p:nvPr/>
            </p:nvSpPr>
            <p:spPr bwMode="auto">
              <a:xfrm>
                <a:off x="21521738" y="-17352963"/>
                <a:ext cx="16819563" cy="16300450"/>
              </a:xfrm>
              <a:custGeom>
                <a:avLst/>
                <a:gdLst>
                  <a:gd name="T0" fmla="*/ 3818 w 4482"/>
                  <a:gd name="T1" fmla="*/ 766 h 4344"/>
                  <a:gd name="T2" fmla="*/ 1665 w 4482"/>
                  <a:gd name="T3" fmla="*/ 318 h 4344"/>
                  <a:gd name="T4" fmla="*/ 1116 w 4482"/>
                  <a:gd name="T5" fmla="*/ 680 h 4344"/>
                  <a:gd name="T6" fmla="*/ 1114 w 4482"/>
                  <a:gd name="T7" fmla="*/ 678 h 4344"/>
                  <a:gd name="T8" fmla="*/ 759 w 4482"/>
                  <a:gd name="T9" fmla="*/ 1014 h 4344"/>
                  <a:gd name="T10" fmla="*/ 761 w 4482"/>
                  <a:gd name="T11" fmla="*/ 1016 h 4344"/>
                  <a:gd name="T12" fmla="*/ 358 w 4482"/>
                  <a:gd name="T13" fmla="*/ 3230 h 4344"/>
                  <a:gd name="T14" fmla="*/ 2183 w 4482"/>
                  <a:gd name="T15" fmla="*/ 4306 h 4344"/>
                  <a:gd name="T16" fmla="*/ 3424 w 4482"/>
                  <a:gd name="T17" fmla="*/ 3753 h 4344"/>
                  <a:gd name="T18" fmla="*/ 3809 w 4482"/>
                  <a:gd name="T19" fmla="*/ 3384 h 4344"/>
                  <a:gd name="T20" fmla="*/ 4165 w 4482"/>
                  <a:gd name="T21" fmla="*/ 1284 h 4344"/>
                  <a:gd name="T22" fmla="*/ 3818 w 4482"/>
                  <a:gd name="T23" fmla="*/ 766 h 4344"/>
                  <a:gd name="T24" fmla="*/ 3818 w 4482"/>
                  <a:gd name="T25" fmla="*/ 766 h 4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2" h="4344">
                    <a:moveTo>
                      <a:pt x="3818" y="766"/>
                    </a:moveTo>
                    <a:cubicBezTo>
                      <a:pt x="3273" y="184"/>
                      <a:pt x="2397" y="0"/>
                      <a:pt x="1665" y="318"/>
                    </a:cubicBezTo>
                    <a:cubicBezTo>
                      <a:pt x="1463" y="406"/>
                      <a:pt x="1276" y="529"/>
                      <a:pt x="1116" y="680"/>
                    </a:cubicBezTo>
                    <a:cubicBezTo>
                      <a:pt x="1114" y="678"/>
                      <a:pt x="1114" y="678"/>
                      <a:pt x="1114" y="678"/>
                    </a:cubicBezTo>
                    <a:cubicBezTo>
                      <a:pt x="759" y="1014"/>
                      <a:pt x="759" y="1014"/>
                      <a:pt x="759" y="1014"/>
                    </a:cubicBezTo>
                    <a:cubicBezTo>
                      <a:pt x="761" y="1016"/>
                      <a:pt x="761" y="1016"/>
                      <a:pt x="761" y="1016"/>
                    </a:cubicBezTo>
                    <a:cubicBezTo>
                      <a:pt x="166" y="1581"/>
                      <a:pt x="0" y="2492"/>
                      <a:pt x="358" y="3230"/>
                    </a:cubicBezTo>
                    <a:cubicBezTo>
                      <a:pt x="692" y="3920"/>
                      <a:pt x="1419" y="4344"/>
                      <a:pt x="2183" y="4306"/>
                    </a:cubicBezTo>
                    <a:cubicBezTo>
                      <a:pt x="2647" y="4283"/>
                      <a:pt x="3095" y="4080"/>
                      <a:pt x="3424" y="3753"/>
                    </a:cubicBezTo>
                    <a:cubicBezTo>
                      <a:pt x="3809" y="3384"/>
                      <a:pt x="3809" y="3384"/>
                      <a:pt x="3809" y="3384"/>
                    </a:cubicBezTo>
                    <a:cubicBezTo>
                      <a:pt x="4337" y="2827"/>
                      <a:pt x="4482" y="1985"/>
                      <a:pt x="4165" y="1284"/>
                    </a:cubicBezTo>
                    <a:cubicBezTo>
                      <a:pt x="4078" y="1094"/>
                      <a:pt x="3961" y="918"/>
                      <a:pt x="3818" y="766"/>
                    </a:cubicBezTo>
                    <a:cubicBezTo>
                      <a:pt x="3481" y="407"/>
                      <a:pt x="4150" y="1120"/>
                      <a:pt x="3818" y="766"/>
                    </a:cubicBezTo>
                    <a:close/>
                  </a:path>
                </a:pathLst>
              </a:custGeom>
              <a:solidFill>
                <a:srgbClr val="2680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83" name="Freeform 129">
                <a:extLst>
                  <a:ext uri="{FF2B5EF4-FFF2-40B4-BE49-F238E27FC236}">
                    <a16:creationId xmlns:a16="http://schemas.microsoft.com/office/drawing/2014/main" id="{15DD8F32-DC36-4559-BA89-41744734E8BB}"/>
                  </a:ext>
                </a:extLst>
              </p:cNvPr>
              <p:cNvSpPr>
                <a:spLocks/>
              </p:cNvSpPr>
              <p:nvPr/>
            </p:nvSpPr>
            <p:spPr bwMode="auto">
              <a:xfrm>
                <a:off x="22110701" y="-16800513"/>
                <a:ext cx="13749338" cy="13398500"/>
              </a:xfrm>
              <a:custGeom>
                <a:avLst/>
                <a:gdLst>
                  <a:gd name="T0" fmla="*/ 2323 w 3664"/>
                  <a:gd name="T1" fmla="*/ 15 h 3571"/>
                  <a:gd name="T2" fmla="*/ 962 w 3664"/>
                  <a:gd name="T3" fmla="*/ 533 h 3571"/>
                  <a:gd name="T4" fmla="*/ 960 w 3664"/>
                  <a:gd name="T5" fmla="*/ 531 h 3571"/>
                  <a:gd name="T6" fmla="*/ 605 w 3664"/>
                  <a:gd name="T7" fmla="*/ 867 h 3571"/>
                  <a:gd name="T8" fmla="*/ 607 w 3664"/>
                  <a:gd name="T9" fmla="*/ 869 h 3571"/>
                  <a:gd name="T10" fmla="*/ 14 w 3664"/>
                  <a:gd name="T11" fmla="*/ 2199 h 3571"/>
                  <a:gd name="T12" fmla="*/ 543 w 3664"/>
                  <a:gd name="T13" fmla="*/ 3571 h 3571"/>
                  <a:gd name="T14" fmla="*/ 3664 w 3664"/>
                  <a:gd name="T15" fmla="*/ 619 h 3571"/>
                  <a:gd name="T16" fmla="*/ 2323 w 3664"/>
                  <a:gd name="T17" fmla="*/ 15 h 3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4" h="3571">
                    <a:moveTo>
                      <a:pt x="2323" y="15"/>
                    </a:moveTo>
                    <a:cubicBezTo>
                      <a:pt x="1798" y="0"/>
                      <a:pt x="1317" y="199"/>
                      <a:pt x="962" y="533"/>
                    </a:cubicBezTo>
                    <a:cubicBezTo>
                      <a:pt x="960" y="531"/>
                      <a:pt x="960" y="531"/>
                      <a:pt x="960" y="531"/>
                    </a:cubicBezTo>
                    <a:cubicBezTo>
                      <a:pt x="605" y="867"/>
                      <a:pt x="605" y="867"/>
                      <a:pt x="605" y="867"/>
                    </a:cubicBezTo>
                    <a:cubicBezTo>
                      <a:pt x="607" y="869"/>
                      <a:pt x="607" y="869"/>
                      <a:pt x="607" y="869"/>
                    </a:cubicBezTo>
                    <a:cubicBezTo>
                      <a:pt x="254" y="1204"/>
                      <a:pt x="29" y="1674"/>
                      <a:pt x="14" y="2199"/>
                    </a:cubicBezTo>
                    <a:cubicBezTo>
                      <a:pt x="0" y="2730"/>
                      <a:pt x="203" y="3216"/>
                      <a:pt x="543" y="3571"/>
                    </a:cubicBezTo>
                    <a:cubicBezTo>
                      <a:pt x="3664" y="619"/>
                      <a:pt x="3664" y="619"/>
                      <a:pt x="3664" y="619"/>
                    </a:cubicBezTo>
                    <a:cubicBezTo>
                      <a:pt x="3327" y="260"/>
                      <a:pt x="2854" y="29"/>
                      <a:pt x="2323" y="15"/>
                    </a:cubicBezTo>
                    <a:close/>
                  </a:path>
                </a:pathLst>
              </a:custGeom>
              <a:solidFill>
                <a:srgbClr val="51B9E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84" name="Freeform 130">
                <a:extLst>
                  <a:ext uri="{FF2B5EF4-FFF2-40B4-BE49-F238E27FC236}">
                    <a16:creationId xmlns:a16="http://schemas.microsoft.com/office/drawing/2014/main" id="{CF83C314-5266-4D59-A01A-F1C04A5918D7}"/>
                  </a:ext>
                </a:extLst>
              </p:cNvPr>
              <p:cNvSpPr>
                <a:spLocks/>
              </p:cNvSpPr>
              <p:nvPr/>
            </p:nvSpPr>
            <p:spPr bwMode="auto">
              <a:xfrm>
                <a:off x="22053551" y="-15627350"/>
                <a:ext cx="14549438" cy="14552613"/>
              </a:xfrm>
              <a:custGeom>
                <a:avLst/>
                <a:gdLst>
                  <a:gd name="T0" fmla="*/ 3848 w 3877"/>
                  <a:gd name="T1" fmla="*/ 1992 h 3878"/>
                  <a:gd name="T2" fmla="*/ 1886 w 3877"/>
                  <a:gd name="T3" fmla="*/ 3848 h 3878"/>
                  <a:gd name="T4" fmla="*/ 29 w 3877"/>
                  <a:gd name="T5" fmla="*/ 1886 h 3878"/>
                  <a:gd name="T6" fmla="*/ 1992 w 3877"/>
                  <a:gd name="T7" fmla="*/ 29 h 3878"/>
                  <a:gd name="T8" fmla="*/ 3848 w 3877"/>
                  <a:gd name="T9" fmla="*/ 1992 h 3878"/>
                </a:gdLst>
                <a:ahLst/>
                <a:cxnLst>
                  <a:cxn ang="0">
                    <a:pos x="T0" y="T1"/>
                  </a:cxn>
                  <a:cxn ang="0">
                    <a:pos x="T2" y="T3"/>
                  </a:cxn>
                  <a:cxn ang="0">
                    <a:pos x="T4" y="T5"/>
                  </a:cxn>
                  <a:cxn ang="0">
                    <a:pos x="T6" y="T7"/>
                  </a:cxn>
                  <a:cxn ang="0">
                    <a:pos x="T8" y="T9"/>
                  </a:cxn>
                </a:cxnLst>
                <a:rect l="0" t="0" r="r" b="b"/>
                <a:pathLst>
                  <a:path w="3877" h="3878">
                    <a:moveTo>
                      <a:pt x="3848" y="1992"/>
                    </a:moveTo>
                    <a:cubicBezTo>
                      <a:pt x="3819" y="3046"/>
                      <a:pt x="2941" y="3878"/>
                      <a:pt x="1886" y="3848"/>
                    </a:cubicBezTo>
                    <a:cubicBezTo>
                      <a:pt x="831" y="3819"/>
                      <a:pt x="0" y="2941"/>
                      <a:pt x="29" y="1886"/>
                    </a:cubicBezTo>
                    <a:cubicBezTo>
                      <a:pt x="58" y="832"/>
                      <a:pt x="937" y="0"/>
                      <a:pt x="1992" y="29"/>
                    </a:cubicBezTo>
                    <a:cubicBezTo>
                      <a:pt x="3046" y="59"/>
                      <a:pt x="3877" y="937"/>
                      <a:pt x="3848" y="1992"/>
                    </a:cubicBezTo>
                    <a:close/>
                  </a:path>
                </a:pathLst>
              </a:custGeom>
              <a:solidFill>
                <a:srgbClr val="289A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85" name="Freeform 131">
                <a:extLst>
                  <a:ext uri="{FF2B5EF4-FFF2-40B4-BE49-F238E27FC236}">
                    <a16:creationId xmlns:a16="http://schemas.microsoft.com/office/drawing/2014/main" id="{7272EDFE-7529-48C9-8FB5-9674712B692B}"/>
                  </a:ext>
                </a:extLst>
              </p:cNvPr>
              <p:cNvSpPr>
                <a:spLocks noEditPoints="1"/>
              </p:cNvSpPr>
              <p:nvPr/>
            </p:nvSpPr>
            <p:spPr bwMode="auto">
              <a:xfrm>
                <a:off x="27187526" y="-8958263"/>
                <a:ext cx="5006975" cy="3792538"/>
              </a:xfrm>
              <a:custGeom>
                <a:avLst/>
                <a:gdLst>
                  <a:gd name="T0" fmla="*/ 0 w 1334"/>
                  <a:gd name="T1" fmla="*/ 0 h 1011"/>
                  <a:gd name="T2" fmla="*/ 0 w 1334"/>
                  <a:gd name="T3" fmla="*/ 1011 h 1011"/>
                  <a:gd name="T4" fmla="*/ 1334 w 1334"/>
                  <a:gd name="T5" fmla="*/ 1011 h 1011"/>
                  <a:gd name="T6" fmla="*/ 1334 w 1334"/>
                  <a:gd name="T7" fmla="*/ 0 h 1011"/>
                  <a:gd name="T8" fmla="*/ 0 w 1334"/>
                  <a:gd name="T9" fmla="*/ 0 h 1011"/>
                  <a:gd name="T10" fmla="*/ 0 w 1334"/>
                  <a:gd name="T11" fmla="*/ 0 h 1011"/>
                  <a:gd name="T12" fmla="*/ 722 w 1334"/>
                  <a:gd name="T13" fmla="*/ 567 h 1011"/>
                  <a:gd name="T14" fmla="*/ 722 w 1334"/>
                  <a:gd name="T15" fmla="*/ 740 h 1011"/>
                  <a:gd name="T16" fmla="*/ 611 w 1334"/>
                  <a:gd name="T17" fmla="*/ 740 h 1011"/>
                  <a:gd name="T18" fmla="*/ 611 w 1334"/>
                  <a:gd name="T19" fmla="*/ 567 h 1011"/>
                  <a:gd name="T20" fmla="*/ 525 w 1334"/>
                  <a:gd name="T21" fmla="*/ 437 h 1011"/>
                  <a:gd name="T22" fmla="*/ 666 w 1334"/>
                  <a:gd name="T23" fmla="*/ 295 h 1011"/>
                  <a:gd name="T24" fmla="*/ 808 w 1334"/>
                  <a:gd name="T25" fmla="*/ 437 h 1011"/>
                  <a:gd name="T26" fmla="*/ 722 w 1334"/>
                  <a:gd name="T27" fmla="*/ 567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4" h="1011">
                    <a:moveTo>
                      <a:pt x="0" y="0"/>
                    </a:moveTo>
                    <a:cubicBezTo>
                      <a:pt x="0" y="1011"/>
                      <a:pt x="0" y="1011"/>
                      <a:pt x="0" y="1011"/>
                    </a:cubicBezTo>
                    <a:cubicBezTo>
                      <a:pt x="1334" y="1011"/>
                      <a:pt x="1334" y="1011"/>
                      <a:pt x="1334" y="1011"/>
                    </a:cubicBezTo>
                    <a:cubicBezTo>
                      <a:pt x="1334" y="0"/>
                      <a:pt x="1334" y="0"/>
                      <a:pt x="1334" y="0"/>
                    </a:cubicBezTo>
                    <a:cubicBezTo>
                      <a:pt x="0" y="0"/>
                      <a:pt x="0" y="0"/>
                      <a:pt x="0" y="0"/>
                    </a:cubicBezTo>
                    <a:cubicBezTo>
                      <a:pt x="0" y="0"/>
                      <a:pt x="0" y="0"/>
                      <a:pt x="0" y="0"/>
                    </a:cubicBezTo>
                    <a:close/>
                    <a:moveTo>
                      <a:pt x="722" y="567"/>
                    </a:moveTo>
                    <a:cubicBezTo>
                      <a:pt x="722" y="740"/>
                      <a:pt x="722" y="740"/>
                      <a:pt x="722" y="740"/>
                    </a:cubicBezTo>
                    <a:cubicBezTo>
                      <a:pt x="611" y="740"/>
                      <a:pt x="611" y="740"/>
                      <a:pt x="611" y="740"/>
                    </a:cubicBezTo>
                    <a:cubicBezTo>
                      <a:pt x="611" y="567"/>
                      <a:pt x="611" y="567"/>
                      <a:pt x="611" y="567"/>
                    </a:cubicBezTo>
                    <a:cubicBezTo>
                      <a:pt x="561" y="545"/>
                      <a:pt x="525" y="494"/>
                      <a:pt x="525" y="437"/>
                    </a:cubicBezTo>
                    <a:cubicBezTo>
                      <a:pt x="525" y="358"/>
                      <a:pt x="588" y="295"/>
                      <a:pt x="666" y="295"/>
                    </a:cubicBezTo>
                    <a:cubicBezTo>
                      <a:pt x="744" y="295"/>
                      <a:pt x="808" y="358"/>
                      <a:pt x="808" y="437"/>
                    </a:cubicBezTo>
                    <a:cubicBezTo>
                      <a:pt x="808" y="494"/>
                      <a:pt x="773" y="545"/>
                      <a:pt x="722" y="56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86" name="Freeform 132">
                <a:extLst>
                  <a:ext uri="{FF2B5EF4-FFF2-40B4-BE49-F238E27FC236}">
                    <a16:creationId xmlns:a16="http://schemas.microsoft.com/office/drawing/2014/main" id="{E3290D2C-6546-4F8C-833D-049DDBC476E8}"/>
                  </a:ext>
                </a:extLst>
              </p:cNvPr>
              <p:cNvSpPr>
                <a:spLocks/>
              </p:cNvSpPr>
              <p:nvPr/>
            </p:nvSpPr>
            <p:spPr bwMode="auto">
              <a:xfrm>
                <a:off x="27911426" y="-12188825"/>
                <a:ext cx="3554413" cy="2865438"/>
              </a:xfrm>
              <a:custGeom>
                <a:avLst/>
                <a:gdLst>
                  <a:gd name="T0" fmla="*/ 210 w 947"/>
                  <a:gd name="T1" fmla="*/ 468 h 764"/>
                  <a:gd name="T2" fmla="*/ 210 w 947"/>
                  <a:gd name="T3" fmla="*/ 468 h 764"/>
                  <a:gd name="T4" fmla="*/ 474 w 947"/>
                  <a:gd name="T5" fmla="*/ 207 h 764"/>
                  <a:gd name="T6" fmla="*/ 737 w 947"/>
                  <a:gd name="T7" fmla="*/ 468 h 764"/>
                  <a:gd name="T8" fmla="*/ 737 w 947"/>
                  <a:gd name="T9" fmla="*/ 468 h 764"/>
                  <a:gd name="T10" fmla="*/ 737 w 947"/>
                  <a:gd name="T11" fmla="*/ 764 h 764"/>
                  <a:gd name="T12" fmla="*/ 947 w 947"/>
                  <a:gd name="T13" fmla="*/ 764 h 764"/>
                  <a:gd name="T14" fmla="*/ 947 w 947"/>
                  <a:gd name="T15" fmla="*/ 468 h 764"/>
                  <a:gd name="T16" fmla="*/ 947 w 947"/>
                  <a:gd name="T17" fmla="*/ 468 h 764"/>
                  <a:gd name="T18" fmla="*/ 474 w 947"/>
                  <a:gd name="T19" fmla="*/ 0 h 764"/>
                  <a:gd name="T20" fmla="*/ 0 w 947"/>
                  <a:gd name="T21" fmla="*/ 468 h 764"/>
                  <a:gd name="T22" fmla="*/ 0 w 947"/>
                  <a:gd name="T23" fmla="*/ 468 h 764"/>
                  <a:gd name="T24" fmla="*/ 0 w 947"/>
                  <a:gd name="T25" fmla="*/ 764 h 764"/>
                  <a:gd name="T26" fmla="*/ 210 w 947"/>
                  <a:gd name="T27" fmla="*/ 764 h 764"/>
                  <a:gd name="T28" fmla="*/ 210 w 947"/>
                  <a:gd name="T29" fmla="*/ 468 h 764"/>
                  <a:gd name="T30" fmla="*/ 210 w 947"/>
                  <a:gd name="T31" fmla="*/ 46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7" h="764">
                    <a:moveTo>
                      <a:pt x="210" y="468"/>
                    </a:moveTo>
                    <a:cubicBezTo>
                      <a:pt x="210" y="468"/>
                      <a:pt x="210" y="468"/>
                      <a:pt x="210" y="468"/>
                    </a:cubicBezTo>
                    <a:cubicBezTo>
                      <a:pt x="210" y="325"/>
                      <a:pt x="329" y="207"/>
                      <a:pt x="474" y="207"/>
                    </a:cubicBezTo>
                    <a:cubicBezTo>
                      <a:pt x="620" y="207"/>
                      <a:pt x="737" y="325"/>
                      <a:pt x="737" y="468"/>
                    </a:cubicBezTo>
                    <a:cubicBezTo>
                      <a:pt x="737" y="468"/>
                      <a:pt x="737" y="468"/>
                      <a:pt x="737" y="468"/>
                    </a:cubicBezTo>
                    <a:cubicBezTo>
                      <a:pt x="737" y="764"/>
                      <a:pt x="737" y="764"/>
                      <a:pt x="737" y="764"/>
                    </a:cubicBezTo>
                    <a:cubicBezTo>
                      <a:pt x="947" y="764"/>
                      <a:pt x="947" y="764"/>
                      <a:pt x="947" y="764"/>
                    </a:cubicBezTo>
                    <a:cubicBezTo>
                      <a:pt x="947" y="468"/>
                      <a:pt x="947" y="468"/>
                      <a:pt x="947" y="468"/>
                    </a:cubicBezTo>
                    <a:cubicBezTo>
                      <a:pt x="947" y="468"/>
                      <a:pt x="947" y="468"/>
                      <a:pt x="947" y="468"/>
                    </a:cubicBezTo>
                    <a:cubicBezTo>
                      <a:pt x="947" y="210"/>
                      <a:pt x="736" y="0"/>
                      <a:pt x="474" y="0"/>
                    </a:cubicBezTo>
                    <a:cubicBezTo>
                      <a:pt x="213" y="0"/>
                      <a:pt x="0" y="210"/>
                      <a:pt x="0" y="468"/>
                    </a:cubicBezTo>
                    <a:cubicBezTo>
                      <a:pt x="0" y="468"/>
                      <a:pt x="0" y="468"/>
                      <a:pt x="0" y="468"/>
                    </a:cubicBezTo>
                    <a:cubicBezTo>
                      <a:pt x="0" y="764"/>
                      <a:pt x="0" y="764"/>
                      <a:pt x="0" y="764"/>
                    </a:cubicBezTo>
                    <a:cubicBezTo>
                      <a:pt x="210" y="764"/>
                      <a:pt x="210" y="764"/>
                      <a:pt x="210" y="764"/>
                    </a:cubicBezTo>
                    <a:cubicBezTo>
                      <a:pt x="210" y="468"/>
                      <a:pt x="210" y="468"/>
                      <a:pt x="210" y="468"/>
                    </a:cubicBezTo>
                    <a:cubicBezTo>
                      <a:pt x="210" y="468"/>
                      <a:pt x="210" y="468"/>
                      <a:pt x="210" y="46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grpSp>
        <p:grpSp>
          <p:nvGrpSpPr>
            <p:cNvPr id="262" name="Group 261">
              <a:extLst>
                <a:ext uri="{FF2B5EF4-FFF2-40B4-BE49-F238E27FC236}">
                  <a16:creationId xmlns:a16="http://schemas.microsoft.com/office/drawing/2014/main" id="{DC9332F2-5197-49D8-95CF-7FCAE983FDDD}"/>
                </a:ext>
              </a:extLst>
            </p:cNvPr>
            <p:cNvGrpSpPr>
              <a:grpSpLocks noChangeAspect="1"/>
            </p:cNvGrpSpPr>
            <p:nvPr/>
          </p:nvGrpSpPr>
          <p:grpSpPr>
            <a:xfrm>
              <a:off x="6655468" y="3604642"/>
              <a:ext cx="152506" cy="148375"/>
              <a:chOff x="12933363" y="620713"/>
              <a:chExt cx="6156326" cy="5989637"/>
            </a:xfrm>
          </p:grpSpPr>
          <p:sp>
            <p:nvSpPr>
              <p:cNvPr id="263" name="Freeform 268">
                <a:extLst>
                  <a:ext uri="{FF2B5EF4-FFF2-40B4-BE49-F238E27FC236}">
                    <a16:creationId xmlns:a16="http://schemas.microsoft.com/office/drawing/2014/main" id="{D8E04225-D9CA-4259-A3CC-E90E67665C76}"/>
                  </a:ext>
                </a:extLst>
              </p:cNvPr>
              <p:cNvSpPr>
                <a:spLocks/>
              </p:cNvSpPr>
              <p:nvPr/>
            </p:nvSpPr>
            <p:spPr bwMode="auto">
              <a:xfrm>
                <a:off x="12933363" y="620713"/>
                <a:ext cx="6156325" cy="5989637"/>
              </a:xfrm>
              <a:custGeom>
                <a:avLst/>
                <a:gdLst>
                  <a:gd name="T0" fmla="*/ 390 w 3878"/>
                  <a:gd name="T1" fmla="*/ 0 h 3773"/>
                  <a:gd name="T2" fmla="*/ 0 w 3878"/>
                  <a:gd name="T3" fmla="*/ 393 h 3773"/>
                  <a:gd name="T4" fmla="*/ 0 w 3878"/>
                  <a:gd name="T5" fmla="*/ 3773 h 3773"/>
                  <a:gd name="T6" fmla="*/ 3495 w 3878"/>
                  <a:gd name="T7" fmla="*/ 3773 h 3773"/>
                  <a:gd name="T8" fmla="*/ 3878 w 3878"/>
                  <a:gd name="T9" fmla="*/ 3380 h 3773"/>
                  <a:gd name="T10" fmla="*/ 3878 w 3878"/>
                  <a:gd name="T11" fmla="*/ 0 h 3773"/>
                  <a:gd name="T12" fmla="*/ 390 w 3878"/>
                  <a:gd name="T13" fmla="*/ 0 h 3773"/>
                </a:gdLst>
                <a:ahLst/>
                <a:cxnLst>
                  <a:cxn ang="0">
                    <a:pos x="T0" y="T1"/>
                  </a:cxn>
                  <a:cxn ang="0">
                    <a:pos x="T2" y="T3"/>
                  </a:cxn>
                  <a:cxn ang="0">
                    <a:pos x="T4" y="T5"/>
                  </a:cxn>
                  <a:cxn ang="0">
                    <a:pos x="T6" y="T7"/>
                  </a:cxn>
                  <a:cxn ang="0">
                    <a:pos x="T8" y="T9"/>
                  </a:cxn>
                  <a:cxn ang="0">
                    <a:pos x="T10" y="T11"/>
                  </a:cxn>
                  <a:cxn ang="0">
                    <a:pos x="T12" y="T13"/>
                  </a:cxn>
                </a:cxnLst>
                <a:rect l="0" t="0" r="r" b="b"/>
                <a:pathLst>
                  <a:path w="3878" h="3773">
                    <a:moveTo>
                      <a:pt x="390" y="0"/>
                    </a:moveTo>
                    <a:lnTo>
                      <a:pt x="0" y="393"/>
                    </a:lnTo>
                    <a:lnTo>
                      <a:pt x="0" y="3773"/>
                    </a:lnTo>
                    <a:lnTo>
                      <a:pt x="3495" y="3773"/>
                    </a:lnTo>
                    <a:lnTo>
                      <a:pt x="3878" y="3380"/>
                    </a:lnTo>
                    <a:lnTo>
                      <a:pt x="3878" y="0"/>
                    </a:lnTo>
                    <a:lnTo>
                      <a:pt x="390" y="0"/>
                    </a:lnTo>
                    <a:close/>
                  </a:path>
                </a:pathLst>
              </a:custGeom>
              <a:solidFill>
                <a:srgbClr val="D855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64" name="Freeform 269">
                <a:extLst>
                  <a:ext uri="{FF2B5EF4-FFF2-40B4-BE49-F238E27FC236}">
                    <a16:creationId xmlns:a16="http://schemas.microsoft.com/office/drawing/2014/main" id="{83E7E9E7-794B-4A18-A0EA-94D161BD8112}"/>
                  </a:ext>
                </a:extLst>
              </p:cNvPr>
              <p:cNvSpPr>
                <a:spLocks/>
              </p:cNvSpPr>
              <p:nvPr/>
            </p:nvSpPr>
            <p:spPr bwMode="auto">
              <a:xfrm>
                <a:off x="12933363" y="620713"/>
                <a:ext cx="6156325" cy="623887"/>
              </a:xfrm>
              <a:custGeom>
                <a:avLst/>
                <a:gdLst>
                  <a:gd name="T0" fmla="*/ 3878 w 3878"/>
                  <a:gd name="T1" fmla="*/ 0 h 393"/>
                  <a:gd name="T2" fmla="*/ 3495 w 3878"/>
                  <a:gd name="T3" fmla="*/ 393 h 393"/>
                  <a:gd name="T4" fmla="*/ 0 w 3878"/>
                  <a:gd name="T5" fmla="*/ 393 h 393"/>
                  <a:gd name="T6" fmla="*/ 390 w 3878"/>
                  <a:gd name="T7" fmla="*/ 0 h 393"/>
                  <a:gd name="T8" fmla="*/ 1808 w 3878"/>
                  <a:gd name="T9" fmla="*/ 0 h 393"/>
                  <a:gd name="T10" fmla="*/ 3878 w 3878"/>
                  <a:gd name="T11" fmla="*/ 0 h 393"/>
                </a:gdLst>
                <a:ahLst/>
                <a:cxnLst>
                  <a:cxn ang="0">
                    <a:pos x="T0" y="T1"/>
                  </a:cxn>
                  <a:cxn ang="0">
                    <a:pos x="T2" y="T3"/>
                  </a:cxn>
                  <a:cxn ang="0">
                    <a:pos x="T4" y="T5"/>
                  </a:cxn>
                  <a:cxn ang="0">
                    <a:pos x="T6" y="T7"/>
                  </a:cxn>
                  <a:cxn ang="0">
                    <a:pos x="T8" y="T9"/>
                  </a:cxn>
                  <a:cxn ang="0">
                    <a:pos x="T10" y="T11"/>
                  </a:cxn>
                </a:cxnLst>
                <a:rect l="0" t="0" r="r" b="b"/>
                <a:pathLst>
                  <a:path w="3878" h="393">
                    <a:moveTo>
                      <a:pt x="3878" y="0"/>
                    </a:moveTo>
                    <a:lnTo>
                      <a:pt x="3495" y="393"/>
                    </a:lnTo>
                    <a:lnTo>
                      <a:pt x="0" y="393"/>
                    </a:lnTo>
                    <a:lnTo>
                      <a:pt x="390" y="0"/>
                    </a:lnTo>
                    <a:lnTo>
                      <a:pt x="1808" y="0"/>
                    </a:lnTo>
                    <a:lnTo>
                      <a:pt x="3878" y="0"/>
                    </a:lnTo>
                    <a:close/>
                  </a:path>
                </a:pathLst>
              </a:custGeom>
              <a:solidFill>
                <a:srgbClr val="F2744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65" name="Freeform 270">
                <a:extLst>
                  <a:ext uri="{FF2B5EF4-FFF2-40B4-BE49-F238E27FC236}">
                    <a16:creationId xmlns:a16="http://schemas.microsoft.com/office/drawing/2014/main" id="{55173D7B-9404-4BDE-9F0B-2298E8E4ECC9}"/>
                  </a:ext>
                </a:extLst>
              </p:cNvPr>
              <p:cNvSpPr>
                <a:spLocks/>
              </p:cNvSpPr>
              <p:nvPr/>
            </p:nvSpPr>
            <p:spPr bwMode="auto">
              <a:xfrm>
                <a:off x="12933363" y="1244600"/>
                <a:ext cx="5548313" cy="5365750"/>
              </a:xfrm>
              <a:custGeom>
                <a:avLst/>
                <a:gdLst>
                  <a:gd name="T0" fmla="*/ 3495 w 3495"/>
                  <a:gd name="T1" fmla="*/ 3380 h 3380"/>
                  <a:gd name="T2" fmla="*/ 1805 w 3495"/>
                  <a:gd name="T3" fmla="*/ 3380 h 3380"/>
                  <a:gd name="T4" fmla="*/ 0 w 3495"/>
                  <a:gd name="T5" fmla="*/ 3380 h 3380"/>
                  <a:gd name="T6" fmla="*/ 0 w 3495"/>
                  <a:gd name="T7" fmla="*/ 1647 h 3380"/>
                  <a:gd name="T8" fmla="*/ 0 w 3495"/>
                  <a:gd name="T9" fmla="*/ 0 h 3380"/>
                  <a:gd name="T10" fmla="*/ 3495 w 3495"/>
                  <a:gd name="T11" fmla="*/ 0 h 3380"/>
                  <a:gd name="T12" fmla="*/ 3495 w 3495"/>
                  <a:gd name="T13" fmla="*/ 3380 h 3380"/>
                </a:gdLst>
                <a:ahLst/>
                <a:cxnLst>
                  <a:cxn ang="0">
                    <a:pos x="T0" y="T1"/>
                  </a:cxn>
                  <a:cxn ang="0">
                    <a:pos x="T2" y="T3"/>
                  </a:cxn>
                  <a:cxn ang="0">
                    <a:pos x="T4" y="T5"/>
                  </a:cxn>
                  <a:cxn ang="0">
                    <a:pos x="T6" y="T7"/>
                  </a:cxn>
                  <a:cxn ang="0">
                    <a:pos x="T8" y="T9"/>
                  </a:cxn>
                  <a:cxn ang="0">
                    <a:pos x="T10" y="T11"/>
                  </a:cxn>
                  <a:cxn ang="0">
                    <a:pos x="T12" y="T13"/>
                  </a:cxn>
                </a:cxnLst>
                <a:rect l="0" t="0" r="r" b="b"/>
                <a:pathLst>
                  <a:path w="3495" h="3380">
                    <a:moveTo>
                      <a:pt x="3495" y="3380"/>
                    </a:moveTo>
                    <a:lnTo>
                      <a:pt x="1805" y="3380"/>
                    </a:lnTo>
                    <a:lnTo>
                      <a:pt x="0" y="3380"/>
                    </a:lnTo>
                    <a:lnTo>
                      <a:pt x="0" y="1647"/>
                    </a:lnTo>
                    <a:lnTo>
                      <a:pt x="0" y="0"/>
                    </a:lnTo>
                    <a:lnTo>
                      <a:pt x="3495" y="0"/>
                    </a:lnTo>
                    <a:lnTo>
                      <a:pt x="3495" y="3380"/>
                    </a:lnTo>
                    <a:close/>
                  </a:path>
                </a:pathLst>
              </a:custGeom>
              <a:solidFill>
                <a:srgbClr val="D855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66" name="Freeform 271">
                <a:extLst>
                  <a:ext uri="{FF2B5EF4-FFF2-40B4-BE49-F238E27FC236}">
                    <a16:creationId xmlns:a16="http://schemas.microsoft.com/office/drawing/2014/main" id="{03948B7A-5EC8-4C32-9713-228989C959B3}"/>
                  </a:ext>
                </a:extLst>
              </p:cNvPr>
              <p:cNvSpPr>
                <a:spLocks/>
              </p:cNvSpPr>
              <p:nvPr/>
            </p:nvSpPr>
            <p:spPr bwMode="auto">
              <a:xfrm>
                <a:off x="17956213" y="6094413"/>
                <a:ext cx="288925" cy="290512"/>
              </a:xfrm>
              <a:custGeom>
                <a:avLst/>
                <a:gdLst>
                  <a:gd name="T0" fmla="*/ 60 w 77"/>
                  <a:gd name="T1" fmla="*/ 77 h 77"/>
                  <a:gd name="T2" fmla="*/ 17 w 77"/>
                  <a:gd name="T3" fmla="*/ 77 h 77"/>
                  <a:gd name="T4" fmla="*/ 0 w 77"/>
                  <a:gd name="T5" fmla="*/ 60 h 77"/>
                  <a:gd name="T6" fmla="*/ 17 w 77"/>
                  <a:gd name="T7" fmla="*/ 43 h 77"/>
                  <a:gd name="T8" fmla="*/ 43 w 77"/>
                  <a:gd name="T9" fmla="*/ 43 h 77"/>
                  <a:gd name="T10" fmla="*/ 43 w 77"/>
                  <a:gd name="T11" fmla="*/ 17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51"/>
                      <a:pt x="8" y="43"/>
                      <a:pt x="17" y="43"/>
                    </a:cubicBezTo>
                    <a:cubicBezTo>
                      <a:pt x="43" y="43"/>
                      <a:pt x="43" y="43"/>
                      <a:pt x="43" y="43"/>
                    </a:cubicBezTo>
                    <a:cubicBezTo>
                      <a:pt x="43" y="17"/>
                      <a:pt x="43" y="17"/>
                      <a:pt x="43" y="17"/>
                    </a:cubicBezTo>
                    <a:cubicBezTo>
                      <a:pt x="43" y="8"/>
                      <a:pt x="51" y="0"/>
                      <a:pt x="60" y="0"/>
                    </a:cubicBezTo>
                    <a:cubicBezTo>
                      <a:pt x="70" y="0"/>
                      <a:pt x="77" y="8"/>
                      <a:pt x="77" y="17"/>
                    </a:cubicBezTo>
                    <a:cubicBezTo>
                      <a:pt x="77" y="60"/>
                      <a:pt x="77" y="60"/>
                      <a:pt x="77" y="60"/>
                    </a:cubicBezTo>
                    <a:cubicBezTo>
                      <a:pt x="77" y="70"/>
                      <a:pt x="70" y="77"/>
                      <a:pt x="60"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67" name="Freeform 272">
                <a:extLst>
                  <a:ext uri="{FF2B5EF4-FFF2-40B4-BE49-F238E27FC236}">
                    <a16:creationId xmlns:a16="http://schemas.microsoft.com/office/drawing/2014/main" id="{3C022E26-3609-4B30-9737-3794B01E1753}"/>
                  </a:ext>
                </a:extLst>
              </p:cNvPr>
              <p:cNvSpPr>
                <a:spLocks noEditPoints="1"/>
              </p:cNvSpPr>
              <p:nvPr/>
            </p:nvSpPr>
            <p:spPr bwMode="auto">
              <a:xfrm>
                <a:off x="13989051" y="6256338"/>
                <a:ext cx="3433763" cy="128587"/>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68" name="Freeform 273">
                <a:extLst>
                  <a:ext uri="{FF2B5EF4-FFF2-40B4-BE49-F238E27FC236}">
                    <a16:creationId xmlns:a16="http://schemas.microsoft.com/office/drawing/2014/main" id="{DDFE6EEA-7C2C-4A07-BDCC-481FAFDB6D1D}"/>
                  </a:ext>
                </a:extLst>
              </p:cNvPr>
              <p:cNvSpPr>
                <a:spLocks/>
              </p:cNvSpPr>
              <p:nvPr/>
            </p:nvSpPr>
            <p:spPr bwMode="auto">
              <a:xfrm>
                <a:off x="13166726" y="6094413"/>
                <a:ext cx="288925" cy="290512"/>
              </a:xfrm>
              <a:custGeom>
                <a:avLst/>
                <a:gdLst>
                  <a:gd name="T0" fmla="*/ 60 w 77"/>
                  <a:gd name="T1" fmla="*/ 77 h 77"/>
                  <a:gd name="T2" fmla="*/ 17 w 77"/>
                  <a:gd name="T3" fmla="*/ 77 h 77"/>
                  <a:gd name="T4" fmla="*/ 0 w 77"/>
                  <a:gd name="T5" fmla="*/ 60 h 77"/>
                  <a:gd name="T6" fmla="*/ 0 w 77"/>
                  <a:gd name="T7" fmla="*/ 17 h 77"/>
                  <a:gd name="T8" fmla="*/ 17 w 77"/>
                  <a:gd name="T9" fmla="*/ 0 h 77"/>
                  <a:gd name="T10" fmla="*/ 34 w 77"/>
                  <a:gd name="T11" fmla="*/ 17 h 77"/>
                  <a:gd name="T12" fmla="*/ 34 w 77"/>
                  <a:gd name="T13" fmla="*/ 43 h 77"/>
                  <a:gd name="T14" fmla="*/ 60 w 77"/>
                  <a:gd name="T15" fmla="*/ 43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17" y="77"/>
                      <a:pt x="17" y="77"/>
                      <a:pt x="17" y="77"/>
                    </a:cubicBezTo>
                    <a:cubicBezTo>
                      <a:pt x="8" y="77"/>
                      <a:pt x="0" y="70"/>
                      <a:pt x="0" y="60"/>
                    </a:cubicBezTo>
                    <a:cubicBezTo>
                      <a:pt x="0" y="17"/>
                      <a:pt x="0" y="17"/>
                      <a:pt x="0" y="17"/>
                    </a:cubicBezTo>
                    <a:cubicBezTo>
                      <a:pt x="0" y="8"/>
                      <a:pt x="8" y="0"/>
                      <a:pt x="17" y="0"/>
                    </a:cubicBezTo>
                    <a:cubicBezTo>
                      <a:pt x="27" y="0"/>
                      <a:pt x="34" y="8"/>
                      <a:pt x="34" y="17"/>
                    </a:cubicBezTo>
                    <a:cubicBezTo>
                      <a:pt x="34" y="43"/>
                      <a:pt x="34" y="43"/>
                      <a:pt x="34" y="43"/>
                    </a:cubicBezTo>
                    <a:cubicBezTo>
                      <a:pt x="60" y="43"/>
                      <a:pt x="60" y="43"/>
                      <a:pt x="60" y="43"/>
                    </a:cubicBezTo>
                    <a:cubicBezTo>
                      <a:pt x="69" y="43"/>
                      <a:pt x="77" y="51"/>
                      <a:pt x="77" y="60"/>
                    </a:cubicBezTo>
                    <a:cubicBezTo>
                      <a:pt x="77" y="70"/>
                      <a:pt x="69" y="77"/>
                      <a:pt x="60"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69" name="Freeform 274">
                <a:extLst>
                  <a:ext uri="{FF2B5EF4-FFF2-40B4-BE49-F238E27FC236}">
                    <a16:creationId xmlns:a16="http://schemas.microsoft.com/office/drawing/2014/main" id="{0059A39C-7DEE-439D-A52D-214191642BC8}"/>
                  </a:ext>
                </a:extLst>
              </p:cNvPr>
              <p:cNvSpPr>
                <a:spLocks noEditPoints="1"/>
              </p:cNvSpPr>
              <p:nvPr/>
            </p:nvSpPr>
            <p:spPr bwMode="auto">
              <a:xfrm>
                <a:off x="13166726" y="2266950"/>
                <a:ext cx="127000"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70" name="Freeform 275">
                <a:extLst>
                  <a:ext uri="{FF2B5EF4-FFF2-40B4-BE49-F238E27FC236}">
                    <a16:creationId xmlns:a16="http://schemas.microsoft.com/office/drawing/2014/main" id="{84E9BE37-6653-4721-8493-7A9171AE3F7A}"/>
                  </a:ext>
                </a:extLst>
              </p:cNvPr>
              <p:cNvSpPr>
                <a:spLocks/>
              </p:cNvSpPr>
              <p:nvPr/>
            </p:nvSpPr>
            <p:spPr bwMode="auto">
              <a:xfrm>
                <a:off x="13166726" y="1466850"/>
                <a:ext cx="288925" cy="288925"/>
              </a:xfrm>
              <a:custGeom>
                <a:avLst/>
                <a:gdLst>
                  <a:gd name="T0" fmla="*/ 17 w 77"/>
                  <a:gd name="T1" fmla="*/ 77 h 77"/>
                  <a:gd name="T2" fmla="*/ 0 w 77"/>
                  <a:gd name="T3" fmla="*/ 60 h 77"/>
                  <a:gd name="T4" fmla="*/ 0 w 77"/>
                  <a:gd name="T5" fmla="*/ 17 h 77"/>
                  <a:gd name="T6" fmla="*/ 17 w 77"/>
                  <a:gd name="T7" fmla="*/ 0 h 77"/>
                  <a:gd name="T8" fmla="*/ 60 w 77"/>
                  <a:gd name="T9" fmla="*/ 0 h 77"/>
                  <a:gd name="T10" fmla="*/ 77 w 77"/>
                  <a:gd name="T11" fmla="*/ 17 h 77"/>
                  <a:gd name="T12" fmla="*/ 60 w 77"/>
                  <a:gd name="T13" fmla="*/ 34 h 77"/>
                  <a:gd name="T14" fmla="*/ 34 w 77"/>
                  <a:gd name="T15" fmla="*/ 34 h 77"/>
                  <a:gd name="T16" fmla="*/ 34 w 77"/>
                  <a:gd name="T17" fmla="*/ 60 h 77"/>
                  <a:gd name="T18" fmla="*/ 17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17" y="77"/>
                    </a:moveTo>
                    <a:cubicBezTo>
                      <a:pt x="8" y="77"/>
                      <a:pt x="0" y="69"/>
                      <a:pt x="0" y="60"/>
                    </a:cubicBezTo>
                    <a:cubicBezTo>
                      <a:pt x="0" y="17"/>
                      <a:pt x="0" y="17"/>
                      <a:pt x="0" y="17"/>
                    </a:cubicBezTo>
                    <a:cubicBezTo>
                      <a:pt x="0" y="8"/>
                      <a:pt x="8" y="0"/>
                      <a:pt x="17" y="0"/>
                    </a:cubicBezTo>
                    <a:cubicBezTo>
                      <a:pt x="60" y="0"/>
                      <a:pt x="60" y="0"/>
                      <a:pt x="60" y="0"/>
                    </a:cubicBezTo>
                    <a:cubicBezTo>
                      <a:pt x="69" y="0"/>
                      <a:pt x="77" y="8"/>
                      <a:pt x="77" y="17"/>
                    </a:cubicBezTo>
                    <a:cubicBezTo>
                      <a:pt x="77" y="27"/>
                      <a:pt x="69" y="34"/>
                      <a:pt x="60" y="34"/>
                    </a:cubicBezTo>
                    <a:cubicBezTo>
                      <a:pt x="34" y="34"/>
                      <a:pt x="34" y="34"/>
                      <a:pt x="34" y="34"/>
                    </a:cubicBezTo>
                    <a:cubicBezTo>
                      <a:pt x="34" y="60"/>
                      <a:pt x="34" y="60"/>
                      <a:pt x="34" y="60"/>
                    </a:cubicBezTo>
                    <a:cubicBezTo>
                      <a:pt x="34" y="69"/>
                      <a:pt x="27" y="77"/>
                      <a:pt x="17"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71" name="Freeform 276">
                <a:extLst>
                  <a:ext uri="{FF2B5EF4-FFF2-40B4-BE49-F238E27FC236}">
                    <a16:creationId xmlns:a16="http://schemas.microsoft.com/office/drawing/2014/main" id="{4F1B0839-7C80-4FB0-85DD-AB3F337C03AF}"/>
                  </a:ext>
                </a:extLst>
              </p:cNvPr>
              <p:cNvSpPr>
                <a:spLocks noEditPoints="1"/>
              </p:cNvSpPr>
              <p:nvPr/>
            </p:nvSpPr>
            <p:spPr bwMode="auto">
              <a:xfrm>
                <a:off x="13989051" y="1466850"/>
                <a:ext cx="3433763" cy="127000"/>
              </a:xfrm>
              <a:custGeom>
                <a:avLst/>
                <a:gdLst>
                  <a:gd name="T0" fmla="*/ 897 w 914"/>
                  <a:gd name="T1" fmla="*/ 34 h 34"/>
                  <a:gd name="T2" fmla="*/ 809 w 914"/>
                  <a:gd name="T3" fmla="*/ 34 h 34"/>
                  <a:gd name="T4" fmla="*/ 792 w 914"/>
                  <a:gd name="T5" fmla="*/ 17 h 34"/>
                  <a:gd name="T6" fmla="*/ 809 w 914"/>
                  <a:gd name="T7" fmla="*/ 0 h 34"/>
                  <a:gd name="T8" fmla="*/ 897 w 914"/>
                  <a:gd name="T9" fmla="*/ 0 h 34"/>
                  <a:gd name="T10" fmla="*/ 914 w 914"/>
                  <a:gd name="T11" fmla="*/ 17 h 34"/>
                  <a:gd name="T12" fmla="*/ 897 w 914"/>
                  <a:gd name="T13" fmla="*/ 34 h 34"/>
                  <a:gd name="T14" fmla="*/ 633 w 914"/>
                  <a:gd name="T15" fmla="*/ 34 h 34"/>
                  <a:gd name="T16" fmla="*/ 545 w 914"/>
                  <a:gd name="T17" fmla="*/ 34 h 34"/>
                  <a:gd name="T18" fmla="*/ 528 w 914"/>
                  <a:gd name="T19" fmla="*/ 17 h 34"/>
                  <a:gd name="T20" fmla="*/ 545 w 914"/>
                  <a:gd name="T21" fmla="*/ 0 h 34"/>
                  <a:gd name="T22" fmla="*/ 633 w 914"/>
                  <a:gd name="T23" fmla="*/ 0 h 34"/>
                  <a:gd name="T24" fmla="*/ 650 w 914"/>
                  <a:gd name="T25" fmla="*/ 17 h 34"/>
                  <a:gd name="T26" fmla="*/ 633 w 914"/>
                  <a:gd name="T27" fmla="*/ 34 h 34"/>
                  <a:gd name="T28" fmla="*/ 369 w 914"/>
                  <a:gd name="T29" fmla="*/ 34 h 34"/>
                  <a:gd name="T30" fmla="*/ 281 w 914"/>
                  <a:gd name="T31" fmla="*/ 34 h 34"/>
                  <a:gd name="T32" fmla="*/ 264 w 914"/>
                  <a:gd name="T33" fmla="*/ 17 h 34"/>
                  <a:gd name="T34" fmla="*/ 281 w 914"/>
                  <a:gd name="T35" fmla="*/ 0 h 34"/>
                  <a:gd name="T36" fmla="*/ 369 w 914"/>
                  <a:gd name="T37" fmla="*/ 0 h 34"/>
                  <a:gd name="T38" fmla="*/ 386 w 914"/>
                  <a:gd name="T39" fmla="*/ 17 h 34"/>
                  <a:gd name="T40" fmla="*/ 369 w 914"/>
                  <a:gd name="T41" fmla="*/ 34 h 34"/>
                  <a:gd name="T42" fmla="*/ 105 w 914"/>
                  <a:gd name="T43" fmla="*/ 34 h 34"/>
                  <a:gd name="T44" fmla="*/ 17 w 914"/>
                  <a:gd name="T45" fmla="*/ 34 h 34"/>
                  <a:gd name="T46" fmla="*/ 0 w 914"/>
                  <a:gd name="T47" fmla="*/ 17 h 34"/>
                  <a:gd name="T48" fmla="*/ 17 w 914"/>
                  <a:gd name="T49" fmla="*/ 0 h 34"/>
                  <a:gd name="T50" fmla="*/ 105 w 914"/>
                  <a:gd name="T51" fmla="*/ 0 h 34"/>
                  <a:gd name="T52" fmla="*/ 122 w 914"/>
                  <a:gd name="T53" fmla="*/ 17 h 34"/>
                  <a:gd name="T54" fmla="*/ 105 w 914"/>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4" h="34">
                    <a:moveTo>
                      <a:pt x="897" y="34"/>
                    </a:moveTo>
                    <a:cubicBezTo>
                      <a:pt x="809" y="34"/>
                      <a:pt x="809" y="34"/>
                      <a:pt x="809" y="34"/>
                    </a:cubicBezTo>
                    <a:cubicBezTo>
                      <a:pt x="800" y="34"/>
                      <a:pt x="792" y="27"/>
                      <a:pt x="792" y="17"/>
                    </a:cubicBezTo>
                    <a:cubicBezTo>
                      <a:pt x="792" y="8"/>
                      <a:pt x="800" y="0"/>
                      <a:pt x="809" y="0"/>
                    </a:cubicBezTo>
                    <a:cubicBezTo>
                      <a:pt x="897" y="0"/>
                      <a:pt x="897" y="0"/>
                      <a:pt x="897" y="0"/>
                    </a:cubicBezTo>
                    <a:cubicBezTo>
                      <a:pt x="907" y="0"/>
                      <a:pt x="914" y="8"/>
                      <a:pt x="914" y="17"/>
                    </a:cubicBezTo>
                    <a:cubicBezTo>
                      <a:pt x="914" y="27"/>
                      <a:pt x="907" y="34"/>
                      <a:pt x="897" y="34"/>
                    </a:cubicBezTo>
                    <a:close/>
                    <a:moveTo>
                      <a:pt x="633" y="34"/>
                    </a:moveTo>
                    <a:cubicBezTo>
                      <a:pt x="545" y="34"/>
                      <a:pt x="545" y="34"/>
                      <a:pt x="545" y="34"/>
                    </a:cubicBezTo>
                    <a:cubicBezTo>
                      <a:pt x="536" y="34"/>
                      <a:pt x="528" y="27"/>
                      <a:pt x="528" y="17"/>
                    </a:cubicBezTo>
                    <a:cubicBezTo>
                      <a:pt x="528" y="8"/>
                      <a:pt x="536" y="0"/>
                      <a:pt x="545" y="0"/>
                    </a:cubicBezTo>
                    <a:cubicBezTo>
                      <a:pt x="633" y="0"/>
                      <a:pt x="633" y="0"/>
                      <a:pt x="633" y="0"/>
                    </a:cubicBezTo>
                    <a:cubicBezTo>
                      <a:pt x="643" y="0"/>
                      <a:pt x="650" y="8"/>
                      <a:pt x="650" y="17"/>
                    </a:cubicBezTo>
                    <a:cubicBezTo>
                      <a:pt x="650" y="27"/>
                      <a:pt x="643" y="34"/>
                      <a:pt x="633" y="34"/>
                    </a:cubicBezTo>
                    <a:close/>
                    <a:moveTo>
                      <a:pt x="369" y="34"/>
                    </a:moveTo>
                    <a:cubicBezTo>
                      <a:pt x="281" y="34"/>
                      <a:pt x="281" y="34"/>
                      <a:pt x="281" y="34"/>
                    </a:cubicBezTo>
                    <a:cubicBezTo>
                      <a:pt x="272" y="34"/>
                      <a:pt x="264" y="27"/>
                      <a:pt x="264" y="17"/>
                    </a:cubicBezTo>
                    <a:cubicBezTo>
                      <a:pt x="264" y="8"/>
                      <a:pt x="272" y="0"/>
                      <a:pt x="281" y="0"/>
                    </a:cubicBezTo>
                    <a:cubicBezTo>
                      <a:pt x="369" y="0"/>
                      <a:pt x="369" y="0"/>
                      <a:pt x="369" y="0"/>
                    </a:cubicBezTo>
                    <a:cubicBezTo>
                      <a:pt x="378" y="0"/>
                      <a:pt x="386" y="8"/>
                      <a:pt x="386" y="17"/>
                    </a:cubicBezTo>
                    <a:cubicBezTo>
                      <a:pt x="386" y="27"/>
                      <a:pt x="378" y="34"/>
                      <a:pt x="369" y="34"/>
                    </a:cubicBezTo>
                    <a:close/>
                    <a:moveTo>
                      <a:pt x="105" y="34"/>
                    </a:moveTo>
                    <a:cubicBezTo>
                      <a:pt x="17" y="34"/>
                      <a:pt x="17" y="34"/>
                      <a:pt x="17" y="34"/>
                    </a:cubicBezTo>
                    <a:cubicBezTo>
                      <a:pt x="7" y="34"/>
                      <a:pt x="0" y="27"/>
                      <a:pt x="0" y="17"/>
                    </a:cubicBezTo>
                    <a:cubicBezTo>
                      <a:pt x="0" y="8"/>
                      <a:pt x="7" y="0"/>
                      <a:pt x="17" y="0"/>
                    </a:cubicBezTo>
                    <a:cubicBezTo>
                      <a:pt x="105" y="0"/>
                      <a:pt x="105" y="0"/>
                      <a:pt x="105" y="0"/>
                    </a:cubicBezTo>
                    <a:cubicBezTo>
                      <a:pt x="114" y="0"/>
                      <a:pt x="122" y="8"/>
                      <a:pt x="122" y="17"/>
                    </a:cubicBezTo>
                    <a:cubicBezTo>
                      <a:pt x="122" y="27"/>
                      <a:pt x="114" y="34"/>
                      <a:pt x="105" y="34"/>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72" name="Freeform 277">
                <a:extLst>
                  <a:ext uri="{FF2B5EF4-FFF2-40B4-BE49-F238E27FC236}">
                    <a16:creationId xmlns:a16="http://schemas.microsoft.com/office/drawing/2014/main" id="{C4A685F0-B9E2-4C10-A036-542CB6466588}"/>
                  </a:ext>
                </a:extLst>
              </p:cNvPr>
              <p:cNvSpPr>
                <a:spLocks/>
              </p:cNvSpPr>
              <p:nvPr/>
            </p:nvSpPr>
            <p:spPr bwMode="auto">
              <a:xfrm>
                <a:off x="17956213" y="1466850"/>
                <a:ext cx="288925" cy="288925"/>
              </a:xfrm>
              <a:custGeom>
                <a:avLst/>
                <a:gdLst>
                  <a:gd name="T0" fmla="*/ 60 w 77"/>
                  <a:gd name="T1" fmla="*/ 77 h 77"/>
                  <a:gd name="T2" fmla="*/ 43 w 77"/>
                  <a:gd name="T3" fmla="*/ 60 h 77"/>
                  <a:gd name="T4" fmla="*/ 43 w 77"/>
                  <a:gd name="T5" fmla="*/ 34 h 77"/>
                  <a:gd name="T6" fmla="*/ 17 w 77"/>
                  <a:gd name="T7" fmla="*/ 34 h 77"/>
                  <a:gd name="T8" fmla="*/ 0 w 77"/>
                  <a:gd name="T9" fmla="*/ 17 h 77"/>
                  <a:gd name="T10" fmla="*/ 17 w 77"/>
                  <a:gd name="T11" fmla="*/ 0 h 77"/>
                  <a:gd name="T12" fmla="*/ 60 w 77"/>
                  <a:gd name="T13" fmla="*/ 0 h 77"/>
                  <a:gd name="T14" fmla="*/ 77 w 77"/>
                  <a:gd name="T15" fmla="*/ 17 h 77"/>
                  <a:gd name="T16" fmla="*/ 77 w 77"/>
                  <a:gd name="T17" fmla="*/ 60 h 77"/>
                  <a:gd name="T18" fmla="*/ 60 w 77"/>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60" y="77"/>
                    </a:moveTo>
                    <a:cubicBezTo>
                      <a:pt x="51" y="77"/>
                      <a:pt x="43" y="69"/>
                      <a:pt x="43" y="60"/>
                    </a:cubicBezTo>
                    <a:cubicBezTo>
                      <a:pt x="43" y="34"/>
                      <a:pt x="43" y="34"/>
                      <a:pt x="43" y="34"/>
                    </a:cubicBezTo>
                    <a:cubicBezTo>
                      <a:pt x="17" y="34"/>
                      <a:pt x="17" y="34"/>
                      <a:pt x="17" y="34"/>
                    </a:cubicBezTo>
                    <a:cubicBezTo>
                      <a:pt x="8" y="34"/>
                      <a:pt x="0" y="27"/>
                      <a:pt x="0" y="17"/>
                    </a:cubicBezTo>
                    <a:cubicBezTo>
                      <a:pt x="0" y="8"/>
                      <a:pt x="8" y="0"/>
                      <a:pt x="17" y="0"/>
                    </a:cubicBezTo>
                    <a:cubicBezTo>
                      <a:pt x="60" y="0"/>
                      <a:pt x="60" y="0"/>
                      <a:pt x="60" y="0"/>
                    </a:cubicBezTo>
                    <a:cubicBezTo>
                      <a:pt x="70" y="0"/>
                      <a:pt x="77" y="8"/>
                      <a:pt x="77" y="17"/>
                    </a:cubicBezTo>
                    <a:cubicBezTo>
                      <a:pt x="77" y="60"/>
                      <a:pt x="77" y="60"/>
                      <a:pt x="77" y="60"/>
                    </a:cubicBezTo>
                    <a:cubicBezTo>
                      <a:pt x="77" y="69"/>
                      <a:pt x="70" y="77"/>
                      <a:pt x="60" y="77"/>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73" name="Freeform 278">
                <a:extLst>
                  <a:ext uri="{FF2B5EF4-FFF2-40B4-BE49-F238E27FC236}">
                    <a16:creationId xmlns:a16="http://schemas.microsoft.com/office/drawing/2014/main" id="{DA51BE8B-FE76-466E-86CE-D0452A7395D4}"/>
                  </a:ext>
                </a:extLst>
              </p:cNvPr>
              <p:cNvSpPr>
                <a:spLocks noEditPoints="1"/>
              </p:cNvSpPr>
              <p:nvPr/>
            </p:nvSpPr>
            <p:spPr bwMode="auto">
              <a:xfrm>
                <a:off x="18116551" y="2266950"/>
                <a:ext cx="128588" cy="3321050"/>
              </a:xfrm>
              <a:custGeom>
                <a:avLst/>
                <a:gdLst>
                  <a:gd name="T0" fmla="*/ 17 w 34"/>
                  <a:gd name="T1" fmla="*/ 884 h 884"/>
                  <a:gd name="T2" fmla="*/ 0 w 34"/>
                  <a:gd name="T3" fmla="*/ 867 h 884"/>
                  <a:gd name="T4" fmla="*/ 0 w 34"/>
                  <a:gd name="T5" fmla="*/ 782 h 884"/>
                  <a:gd name="T6" fmla="*/ 17 w 34"/>
                  <a:gd name="T7" fmla="*/ 765 h 884"/>
                  <a:gd name="T8" fmla="*/ 34 w 34"/>
                  <a:gd name="T9" fmla="*/ 782 h 884"/>
                  <a:gd name="T10" fmla="*/ 34 w 34"/>
                  <a:gd name="T11" fmla="*/ 867 h 884"/>
                  <a:gd name="T12" fmla="*/ 17 w 34"/>
                  <a:gd name="T13" fmla="*/ 884 h 884"/>
                  <a:gd name="T14" fmla="*/ 17 w 34"/>
                  <a:gd name="T15" fmla="*/ 629 h 884"/>
                  <a:gd name="T16" fmla="*/ 0 w 34"/>
                  <a:gd name="T17" fmla="*/ 612 h 884"/>
                  <a:gd name="T18" fmla="*/ 0 w 34"/>
                  <a:gd name="T19" fmla="*/ 527 h 884"/>
                  <a:gd name="T20" fmla="*/ 17 w 34"/>
                  <a:gd name="T21" fmla="*/ 510 h 884"/>
                  <a:gd name="T22" fmla="*/ 34 w 34"/>
                  <a:gd name="T23" fmla="*/ 527 h 884"/>
                  <a:gd name="T24" fmla="*/ 34 w 34"/>
                  <a:gd name="T25" fmla="*/ 612 h 884"/>
                  <a:gd name="T26" fmla="*/ 17 w 34"/>
                  <a:gd name="T27" fmla="*/ 629 h 884"/>
                  <a:gd name="T28" fmla="*/ 17 w 34"/>
                  <a:gd name="T29" fmla="*/ 374 h 884"/>
                  <a:gd name="T30" fmla="*/ 0 w 34"/>
                  <a:gd name="T31" fmla="*/ 357 h 884"/>
                  <a:gd name="T32" fmla="*/ 0 w 34"/>
                  <a:gd name="T33" fmla="*/ 272 h 884"/>
                  <a:gd name="T34" fmla="*/ 17 w 34"/>
                  <a:gd name="T35" fmla="*/ 255 h 884"/>
                  <a:gd name="T36" fmla="*/ 34 w 34"/>
                  <a:gd name="T37" fmla="*/ 272 h 884"/>
                  <a:gd name="T38" fmla="*/ 34 w 34"/>
                  <a:gd name="T39" fmla="*/ 357 h 884"/>
                  <a:gd name="T40" fmla="*/ 17 w 34"/>
                  <a:gd name="T41" fmla="*/ 374 h 884"/>
                  <a:gd name="T42" fmla="*/ 17 w 34"/>
                  <a:gd name="T43" fmla="*/ 119 h 884"/>
                  <a:gd name="T44" fmla="*/ 0 w 34"/>
                  <a:gd name="T45" fmla="*/ 102 h 884"/>
                  <a:gd name="T46" fmla="*/ 0 w 34"/>
                  <a:gd name="T47" fmla="*/ 17 h 884"/>
                  <a:gd name="T48" fmla="*/ 17 w 34"/>
                  <a:gd name="T49" fmla="*/ 0 h 884"/>
                  <a:gd name="T50" fmla="*/ 34 w 34"/>
                  <a:gd name="T51" fmla="*/ 17 h 884"/>
                  <a:gd name="T52" fmla="*/ 34 w 34"/>
                  <a:gd name="T53" fmla="*/ 102 h 884"/>
                  <a:gd name="T54" fmla="*/ 17 w 34"/>
                  <a:gd name="T55" fmla="*/ 119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884">
                    <a:moveTo>
                      <a:pt x="17" y="884"/>
                    </a:moveTo>
                    <a:cubicBezTo>
                      <a:pt x="8" y="884"/>
                      <a:pt x="0" y="876"/>
                      <a:pt x="0" y="867"/>
                    </a:cubicBezTo>
                    <a:cubicBezTo>
                      <a:pt x="0" y="782"/>
                      <a:pt x="0" y="782"/>
                      <a:pt x="0" y="782"/>
                    </a:cubicBezTo>
                    <a:cubicBezTo>
                      <a:pt x="0" y="772"/>
                      <a:pt x="8" y="765"/>
                      <a:pt x="17" y="765"/>
                    </a:cubicBezTo>
                    <a:cubicBezTo>
                      <a:pt x="27" y="765"/>
                      <a:pt x="34" y="772"/>
                      <a:pt x="34" y="782"/>
                    </a:cubicBezTo>
                    <a:cubicBezTo>
                      <a:pt x="34" y="867"/>
                      <a:pt x="34" y="867"/>
                      <a:pt x="34" y="867"/>
                    </a:cubicBezTo>
                    <a:cubicBezTo>
                      <a:pt x="34" y="876"/>
                      <a:pt x="27" y="884"/>
                      <a:pt x="17" y="884"/>
                    </a:cubicBezTo>
                    <a:close/>
                    <a:moveTo>
                      <a:pt x="17" y="629"/>
                    </a:moveTo>
                    <a:cubicBezTo>
                      <a:pt x="8" y="629"/>
                      <a:pt x="0" y="621"/>
                      <a:pt x="0" y="612"/>
                    </a:cubicBezTo>
                    <a:cubicBezTo>
                      <a:pt x="0" y="527"/>
                      <a:pt x="0" y="527"/>
                      <a:pt x="0" y="527"/>
                    </a:cubicBezTo>
                    <a:cubicBezTo>
                      <a:pt x="0" y="517"/>
                      <a:pt x="8" y="510"/>
                      <a:pt x="17" y="510"/>
                    </a:cubicBezTo>
                    <a:cubicBezTo>
                      <a:pt x="27" y="510"/>
                      <a:pt x="34" y="517"/>
                      <a:pt x="34" y="527"/>
                    </a:cubicBezTo>
                    <a:cubicBezTo>
                      <a:pt x="34" y="612"/>
                      <a:pt x="34" y="612"/>
                      <a:pt x="34" y="612"/>
                    </a:cubicBezTo>
                    <a:cubicBezTo>
                      <a:pt x="34" y="621"/>
                      <a:pt x="27" y="629"/>
                      <a:pt x="17" y="629"/>
                    </a:cubicBezTo>
                    <a:close/>
                    <a:moveTo>
                      <a:pt x="17" y="374"/>
                    </a:moveTo>
                    <a:cubicBezTo>
                      <a:pt x="8" y="374"/>
                      <a:pt x="0" y="366"/>
                      <a:pt x="0" y="357"/>
                    </a:cubicBezTo>
                    <a:cubicBezTo>
                      <a:pt x="0" y="272"/>
                      <a:pt x="0" y="272"/>
                      <a:pt x="0" y="272"/>
                    </a:cubicBezTo>
                    <a:cubicBezTo>
                      <a:pt x="0" y="262"/>
                      <a:pt x="8" y="255"/>
                      <a:pt x="17" y="255"/>
                    </a:cubicBezTo>
                    <a:cubicBezTo>
                      <a:pt x="27" y="255"/>
                      <a:pt x="34" y="262"/>
                      <a:pt x="34" y="272"/>
                    </a:cubicBezTo>
                    <a:cubicBezTo>
                      <a:pt x="34" y="357"/>
                      <a:pt x="34" y="357"/>
                      <a:pt x="34" y="357"/>
                    </a:cubicBezTo>
                    <a:cubicBezTo>
                      <a:pt x="34" y="366"/>
                      <a:pt x="27" y="374"/>
                      <a:pt x="17" y="374"/>
                    </a:cubicBezTo>
                    <a:close/>
                    <a:moveTo>
                      <a:pt x="17" y="119"/>
                    </a:moveTo>
                    <a:cubicBezTo>
                      <a:pt x="8" y="119"/>
                      <a:pt x="0" y="111"/>
                      <a:pt x="0" y="102"/>
                    </a:cubicBezTo>
                    <a:cubicBezTo>
                      <a:pt x="0" y="17"/>
                      <a:pt x="0" y="17"/>
                      <a:pt x="0" y="17"/>
                    </a:cubicBezTo>
                    <a:cubicBezTo>
                      <a:pt x="0" y="8"/>
                      <a:pt x="8" y="0"/>
                      <a:pt x="17" y="0"/>
                    </a:cubicBezTo>
                    <a:cubicBezTo>
                      <a:pt x="27" y="0"/>
                      <a:pt x="34" y="8"/>
                      <a:pt x="34" y="17"/>
                    </a:cubicBezTo>
                    <a:cubicBezTo>
                      <a:pt x="34" y="102"/>
                      <a:pt x="34" y="102"/>
                      <a:pt x="34" y="102"/>
                    </a:cubicBezTo>
                    <a:cubicBezTo>
                      <a:pt x="34" y="111"/>
                      <a:pt x="27" y="119"/>
                      <a:pt x="17" y="119"/>
                    </a:cubicBezTo>
                    <a:close/>
                  </a:path>
                </a:pathLst>
              </a:custGeom>
              <a:solidFill>
                <a:srgbClr val="F2916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74" name="Freeform 279">
                <a:extLst>
                  <a:ext uri="{FF2B5EF4-FFF2-40B4-BE49-F238E27FC236}">
                    <a16:creationId xmlns:a16="http://schemas.microsoft.com/office/drawing/2014/main" id="{780FFC24-82C8-4D81-964D-77C1ADA45150}"/>
                  </a:ext>
                </a:extLst>
              </p:cNvPr>
              <p:cNvSpPr>
                <a:spLocks/>
              </p:cNvSpPr>
              <p:nvPr/>
            </p:nvSpPr>
            <p:spPr bwMode="auto">
              <a:xfrm>
                <a:off x="18481676" y="620713"/>
                <a:ext cx="608013" cy="5989637"/>
              </a:xfrm>
              <a:custGeom>
                <a:avLst/>
                <a:gdLst>
                  <a:gd name="T0" fmla="*/ 0 w 383"/>
                  <a:gd name="T1" fmla="*/ 3773 h 3773"/>
                  <a:gd name="T2" fmla="*/ 383 w 383"/>
                  <a:gd name="T3" fmla="*/ 3380 h 3773"/>
                  <a:gd name="T4" fmla="*/ 383 w 383"/>
                  <a:gd name="T5" fmla="*/ 2040 h 3773"/>
                  <a:gd name="T6" fmla="*/ 383 w 383"/>
                  <a:gd name="T7" fmla="*/ 0 h 3773"/>
                  <a:gd name="T8" fmla="*/ 0 w 383"/>
                  <a:gd name="T9" fmla="*/ 393 h 3773"/>
                  <a:gd name="T10" fmla="*/ 0 w 383"/>
                  <a:gd name="T11" fmla="*/ 3773 h 3773"/>
                </a:gdLst>
                <a:ahLst/>
                <a:cxnLst>
                  <a:cxn ang="0">
                    <a:pos x="T0" y="T1"/>
                  </a:cxn>
                  <a:cxn ang="0">
                    <a:pos x="T2" y="T3"/>
                  </a:cxn>
                  <a:cxn ang="0">
                    <a:pos x="T4" y="T5"/>
                  </a:cxn>
                  <a:cxn ang="0">
                    <a:pos x="T6" y="T7"/>
                  </a:cxn>
                  <a:cxn ang="0">
                    <a:pos x="T8" y="T9"/>
                  </a:cxn>
                  <a:cxn ang="0">
                    <a:pos x="T10" y="T11"/>
                  </a:cxn>
                </a:cxnLst>
                <a:rect l="0" t="0" r="r" b="b"/>
                <a:pathLst>
                  <a:path w="383" h="3773">
                    <a:moveTo>
                      <a:pt x="0" y="3773"/>
                    </a:moveTo>
                    <a:lnTo>
                      <a:pt x="383" y="3380"/>
                    </a:lnTo>
                    <a:lnTo>
                      <a:pt x="383" y="2040"/>
                    </a:lnTo>
                    <a:lnTo>
                      <a:pt x="383" y="0"/>
                    </a:lnTo>
                    <a:lnTo>
                      <a:pt x="0" y="393"/>
                    </a:lnTo>
                    <a:lnTo>
                      <a:pt x="0" y="3773"/>
                    </a:lnTo>
                    <a:close/>
                  </a:path>
                </a:pathLst>
              </a:custGeom>
              <a:solidFill>
                <a:srgbClr val="B74F2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75" name="Rectangle 280">
                <a:extLst>
                  <a:ext uri="{FF2B5EF4-FFF2-40B4-BE49-F238E27FC236}">
                    <a16:creationId xmlns:a16="http://schemas.microsoft.com/office/drawing/2014/main" id="{C91E908C-4C30-44F6-82A9-83BC99E5BE89}"/>
                  </a:ext>
                </a:extLst>
              </p:cNvPr>
              <p:cNvSpPr>
                <a:spLocks noChangeArrowheads="1"/>
              </p:cNvSpPr>
              <p:nvPr/>
            </p:nvSpPr>
            <p:spPr bwMode="auto">
              <a:xfrm>
                <a:off x="14184313" y="2511425"/>
                <a:ext cx="1525588"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76" name="Rectangle 281">
                <a:extLst>
                  <a:ext uri="{FF2B5EF4-FFF2-40B4-BE49-F238E27FC236}">
                    <a16:creationId xmlns:a16="http://schemas.microsoft.com/office/drawing/2014/main" id="{8AF658BD-D59B-4088-913F-D82C6F13F8B9}"/>
                  </a:ext>
                </a:extLst>
              </p:cNvPr>
              <p:cNvSpPr>
                <a:spLocks noChangeArrowheads="1"/>
              </p:cNvSpPr>
              <p:nvPr/>
            </p:nvSpPr>
            <p:spPr bwMode="auto">
              <a:xfrm>
                <a:off x="15998826" y="2511425"/>
                <a:ext cx="1246188"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77" name="Rectangle 282">
                <a:extLst>
                  <a:ext uri="{FF2B5EF4-FFF2-40B4-BE49-F238E27FC236}">
                    <a16:creationId xmlns:a16="http://schemas.microsoft.com/office/drawing/2014/main" id="{9FB1412F-F4FC-476F-A901-199A312E052C}"/>
                  </a:ext>
                </a:extLst>
              </p:cNvPr>
              <p:cNvSpPr>
                <a:spLocks noChangeArrowheads="1"/>
              </p:cNvSpPr>
              <p:nvPr/>
            </p:nvSpPr>
            <p:spPr bwMode="auto">
              <a:xfrm>
                <a:off x="14184313" y="4603750"/>
                <a:ext cx="1525588" cy="7556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78" name="Rectangle 283">
                <a:extLst>
                  <a:ext uri="{FF2B5EF4-FFF2-40B4-BE49-F238E27FC236}">
                    <a16:creationId xmlns:a16="http://schemas.microsoft.com/office/drawing/2014/main" id="{58788268-52A4-49A8-B0BB-2548E7A465E1}"/>
                  </a:ext>
                </a:extLst>
              </p:cNvPr>
              <p:cNvSpPr>
                <a:spLocks noChangeArrowheads="1"/>
              </p:cNvSpPr>
              <p:nvPr/>
            </p:nvSpPr>
            <p:spPr bwMode="auto">
              <a:xfrm>
                <a:off x="15998826" y="4603750"/>
                <a:ext cx="1246188" cy="7556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79" name="Rectangle 284">
                <a:extLst>
                  <a:ext uri="{FF2B5EF4-FFF2-40B4-BE49-F238E27FC236}">
                    <a16:creationId xmlns:a16="http://schemas.microsoft.com/office/drawing/2014/main" id="{C88583E8-3535-4668-A2E0-D45D98F9CD90}"/>
                  </a:ext>
                </a:extLst>
              </p:cNvPr>
              <p:cNvSpPr>
                <a:spLocks noChangeArrowheads="1"/>
              </p:cNvSpPr>
              <p:nvPr/>
            </p:nvSpPr>
            <p:spPr bwMode="auto">
              <a:xfrm>
                <a:off x="14184313" y="3562350"/>
                <a:ext cx="500063"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80" name="Rectangle 285">
                <a:extLst>
                  <a:ext uri="{FF2B5EF4-FFF2-40B4-BE49-F238E27FC236}">
                    <a16:creationId xmlns:a16="http://schemas.microsoft.com/office/drawing/2014/main" id="{B3985113-1C38-49A2-BEFE-3608EFEF45DE}"/>
                  </a:ext>
                </a:extLst>
              </p:cNvPr>
              <p:cNvSpPr>
                <a:spLocks noChangeArrowheads="1"/>
              </p:cNvSpPr>
              <p:nvPr/>
            </p:nvSpPr>
            <p:spPr bwMode="auto">
              <a:xfrm>
                <a:off x="16460788" y="3562350"/>
                <a:ext cx="784225"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endParaRPr lang="en-US" sz="788"/>
              </a:p>
            </p:txBody>
          </p:sp>
          <p:sp>
            <p:nvSpPr>
              <p:cNvPr id="281" name="Rectangle 286">
                <a:extLst>
                  <a:ext uri="{FF2B5EF4-FFF2-40B4-BE49-F238E27FC236}">
                    <a16:creationId xmlns:a16="http://schemas.microsoft.com/office/drawing/2014/main" id="{C343812F-B3DB-4F65-9E7D-FA341E8FDED7}"/>
                  </a:ext>
                </a:extLst>
              </p:cNvPr>
              <p:cNvSpPr>
                <a:spLocks noChangeArrowheads="1"/>
              </p:cNvSpPr>
              <p:nvPr/>
            </p:nvSpPr>
            <p:spPr bwMode="auto">
              <a:xfrm>
                <a:off x="14946313" y="3562350"/>
                <a:ext cx="1250950" cy="758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endParaRPr lang="en-US" sz="788"/>
              </a:p>
            </p:txBody>
          </p:sp>
        </p:grpSp>
      </p:grpSp>
      <p:sp>
        <p:nvSpPr>
          <p:cNvPr id="349" name="TextBox 348">
            <a:extLst>
              <a:ext uri="{FF2B5EF4-FFF2-40B4-BE49-F238E27FC236}">
                <a16:creationId xmlns:a16="http://schemas.microsoft.com/office/drawing/2014/main" id="{8CE8D48B-80E4-4105-928C-708ADDD23977}"/>
              </a:ext>
            </a:extLst>
          </p:cNvPr>
          <p:cNvSpPr txBox="1"/>
          <p:nvPr/>
        </p:nvSpPr>
        <p:spPr>
          <a:xfrm>
            <a:off x="8517890" y="3514210"/>
            <a:ext cx="291465" cy="77475"/>
          </a:xfrm>
          <a:prstGeom prst="rect">
            <a:avLst/>
          </a:prstGeom>
          <a:solidFill>
            <a:schemeClr val="bg1"/>
          </a:solidFill>
        </p:spPr>
        <p:txBody>
          <a:bodyPr wrap="none" lIns="0" tIns="0" rIns="0" bIns="0" rtlCol="0">
            <a:noAutofit/>
          </a:bodyPr>
          <a:lstStyle/>
          <a:p>
            <a:pPr algn="ctr">
              <a:lnSpc>
                <a:spcPct val="90000"/>
              </a:lnSpc>
            </a:pPr>
            <a:r>
              <a:rPr lang="en-US" sz="506"/>
              <a:t>VPC Router</a:t>
            </a:r>
          </a:p>
        </p:txBody>
      </p:sp>
      <p:pic>
        <p:nvPicPr>
          <p:cNvPr id="350" name="Picture 349">
            <a:extLst>
              <a:ext uri="{FF2B5EF4-FFF2-40B4-BE49-F238E27FC236}">
                <a16:creationId xmlns:a16="http://schemas.microsoft.com/office/drawing/2014/main" id="{B704DC28-C84D-4B2A-8032-8ABA05B54F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6742" y="2768839"/>
            <a:ext cx="197494" cy="216394"/>
          </a:xfrm>
          <a:prstGeom prst="rect">
            <a:avLst/>
          </a:prstGeom>
        </p:spPr>
      </p:pic>
      <p:pic>
        <p:nvPicPr>
          <p:cNvPr id="351" name="Picture 350">
            <a:extLst>
              <a:ext uri="{FF2B5EF4-FFF2-40B4-BE49-F238E27FC236}">
                <a16:creationId xmlns:a16="http://schemas.microsoft.com/office/drawing/2014/main" id="{4AE60E96-499B-4669-86AD-3C4B8955F2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5601" y="3382967"/>
            <a:ext cx="169559" cy="177764"/>
          </a:xfrm>
          <a:prstGeom prst="rect">
            <a:avLst/>
          </a:prstGeom>
        </p:spPr>
      </p:pic>
      <p:grpSp>
        <p:nvGrpSpPr>
          <p:cNvPr id="352" name="Group 351">
            <a:extLst>
              <a:ext uri="{FF2B5EF4-FFF2-40B4-BE49-F238E27FC236}">
                <a16:creationId xmlns:a16="http://schemas.microsoft.com/office/drawing/2014/main" id="{79670B31-3F3B-43F6-A9F1-BF24C1F0BCEF}"/>
              </a:ext>
            </a:extLst>
          </p:cNvPr>
          <p:cNvGrpSpPr/>
          <p:nvPr/>
        </p:nvGrpSpPr>
        <p:grpSpPr>
          <a:xfrm>
            <a:off x="6276469" y="3573178"/>
            <a:ext cx="1875990" cy="215444"/>
            <a:chOff x="3401314" y="2349690"/>
            <a:chExt cx="1486293" cy="243835"/>
          </a:xfrm>
        </p:grpSpPr>
        <p:cxnSp>
          <p:nvCxnSpPr>
            <p:cNvPr id="353" name="Straight Arrow Connector 352">
              <a:extLst>
                <a:ext uri="{FF2B5EF4-FFF2-40B4-BE49-F238E27FC236}">
                  <a16:creationId xmlns:a16="http://schemas.microsoft.com/office/drawing/2014/main" id="{BB389734-2428-47D9-BE88-9AE42FD87198}"/>
                </a:ext>
              </a:extLst>
            </p:cNvPr>
            <p:cNvCxnSpPr/>
            <p:nvPr/>
          </p:nvCxnSpPr>
          <p:spPr>
            <a:xfrm flipV="1">
              <a:off x="3401314" y="2477962"/>
              <a:ext cx="1486293" cy="2"/>
            </a:xfrm>
            <a:prstGeom prst="straightConnector1">
              <a:avLst/>
            </a:prstGeom>
            <a:ln w="57150" cmpd="sng">
              <a:headEnd type="arrow"/>
              <a:tailEnd type="arrow"/>
            </a:ln>
          </p:spPr>
          <p:style>
            <a:lnRef idx="2">
              <a:schemeClr val="accent4"/>
            </a:lnRef>
            <a:fillRef idx="0">
              <a:schemeClr val="accent4"/>
            </a:fillRef>
            <a:effectRef idx="1">
              <a:schemeClr val="accent4"/>
            </a:effectRef>
            <a:fontRef idx="minor">
              <a:schemeClr val="tx1"/>
            </a:fontRef>
          </p:style>
        </p:cxnSp>
        <p:sp>
          <p:nvSpPr>
            <p:cNvPr id="354" name="TextBox 353">
              <a:extLst>
                <a:ext uri="{FF2B5EF4-FFF2-40B4-BE49-F238E27FC236}">
                  <a16:creationId xmlns:a16="http://schemas.microsoft.com/office/drawing/2014/main" id="{8491ACC7-CE06-4DD8-896E-CCAC61F94411}"/>
                </a:ext>
              </a:extLst>
            </p:cNvPr>
            <p:cNvSpPr txBox="1"/>
            <p:nvPr/>
          </p:nvSpPr>
          <p:spPr>
            <a:xfrm>
              <a:off x="3767037" y="2349690"/>
              <a:ext cx="761048" cy="2438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800" b="1"/>
                <a:t>Private VIF</a:t>
              </a:r>
            </a:p>
          </p:txBody>
        </p:sp>
      </p:grpSp>
      <p:pic>
        <p:nvPicPr>
          <p:cNvPr id="355" name="Picture 354">
            <a:extLst>
              <a:ext uri="{FF2B5EF4-FFF2-40B4-BE49-F238E27FC236}">
                <a16:creationId xmlns:a16="http://schemas.microsoft.com/office/drawing/2014/main" id="{94369D3D-7675-4A76-8013-9F3043740E3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51221" y="3580570"/>
            <a:ext cx="213350" cy="223675"/>
          </a:xfrm>
          <a:prstGeom prst="rect">
            <a:avLst/>
          </a:prstGeom>
        </p:spPr>
      </p:pic>
      <p:sp>
        <p:nvSpPr>
          <p:cNvPr id="356" name="TextBox 355">
            <a:extLst>
              <a:ext uri="{FF2B5EF4-FFF2-40B4-BE49-F238E27FC236}">
                <a16:creationId xmlns:a16="http://schemas.microsoft.com/office/drawing/2014/main" id="{959FC18C-3190-4FE0-B665-0490082FFF49}"/>
              </a:ext>
            </a:extLst>
          </p:cNvPr>
          <p:cNvSpPr txBox="1"/>
          <p:nvPr/>
        </p:nvSpPr>
        <p:spPr>
          <a:xfrm>
            <a:off x="6798676" y="3808697"/>
            <a:ext cx="1291200" cy="874106"/>
          </a:xfrm>
          <a:prstGeom prst="rect">
            <a:avLst/>
          </a:prstGeom>
          <a:solidFill>
            <a:schemeClr val="bg1"/>
          </a:solidFill>
        </p:spPr>
        <p:txBody>
          <a:bodyPr wrap="none" lIns="0" tIns="0" rIns="0" bIns="0" rtlCol="0">
            <a:noAutofit/>
          </a:bodyPr>
          <a:lstStyle/>
          <a:p>
            <a:pPr algn="ctr">
              <a:lnSpc>
                <a:spcPct val="90000"/>
              </a:lnSpc>
            </a:pPr>
            <a:r>
              <a:rPr lang="en-US" sz="900" b="1" err="1">
                <a:solidFill>
                  <a:srgbClr val="FDB813"/>
                </a:solidFill>
              </a:rPr>
              <a:t>vMotion</a:t>
            </a:r>
            <a:r>
              <a:rPr lang="en-US" sz="900" b="1">
                <a:solidFill>
                  <a:srgbClr val="FDB813"/>
                </a:solidFill>
              </a:rPr>
              <a:t>,</a:t>
            </a:r>
          </a:p>
          <a:p>
            <a:pPr algn="ctr">
              <a:lnSpc>
                <a:spcPct val="90000"/>
              </a:lnSpc>
            </a:pPr>
            <a:r>
              <a:rPr lang="en-US" sz="900" b="1">
                <a:solidFill>
                  <a:srgbClr val="FDB813"/>
                </a:solidFill>
              </a:rPr>
              <a:t>ESX Management, </a:t>
            </a:r>
          </a:p>
          <a:p>
            <a:pPr algn="ctr">
              <a:lnSpc>
                <a:spcPct val="90000"/>
              </a:lnSpc>
            </a:pPr>
            <a:r>
              <a:rPr lang="en-US" sz="900" b="1">
                <a:solidFill>
                  <a:srgbClr val="FDB813"/>
                </a:solidFill>
              </a:rPr>
              <a:t>Mgmt. Appliances  Traffic</a:t>
            </a:r>
          </a:p>
          <a:p>
            <a:pPr algn="ctr">
              <a:lnSpc>
                <a:spcPct val="90000"/>
              </a:lnSpc>
            </a:pPr>
            <a:r>
              <a:rPr lang="en-US" sz="900" b="1">
                <a:solidFill>
                  <a:srgbClr val="FDB813"/>
                </a:solidFill>
              </a:rPr>
              <a:t>Over Private VIF</a:t>
            </a:r>
          </a:p>
        </p:txBody>
      </p:sp>
      <p:sp>
        <p:nvSpPr>
          <p:cNvPr id="357" name="TextBox 356">
            <a:extLst>
              <a:ext uri="{FF2B5EF4-FFF2-40B4-BE49-F238E27FC236}">
                <a16:creationId xmlns:a16="http://schemas.microsoft.com/office/drawing/2014/main" id="{21C254AA-BB13-4C93-ABD5-D526B3AABE1E}"/>
              </a:ext>
            </a:extLst>
          </p:cNvPr>
          <p:cNvSpPr txBox="1"/>
          <p:nvPr/>
        </p:nvSpPr>
        <p:spPr>
          <a:xfrm>
            <a:off x="7955208" y="3391030"/>
            <a:ext cx="348332" cy="92074"/>
          </a:xfrm>
          <a:prstGeom prst="rect">
            <a:avLst/>
          </a:prstGeom>
          <a:solidFill>
            <a:schemeClr val="bg1"/>
          </a:solidFill>
        </p:spPr>
        <p:txBody>
          <a:bodyPr wrap="none" lIns="0" tIns="0" rIns="0" bIns="0" rtlCol="0">
            <a:noAutofit/>
          </a:bodyPr>
          <a:lstStyle/>
          <a:p>
            <a:pPr algn="ctr">
              <a:lnSpc>
                <a:spcPct val="90000"/>
              </a:lnSpc>
            </a:pPr>
            <a:r>
              <a:rPr lang="en-US" sz="800"/>
              <a:t>VGW</a:t>
            </a:r>
          </a:p>
        </p:txBody>
      </p:sp>
      <p:sp>
        <p:nvSpPr>
          <p:cNvPr id="358" name="Freeform 909">
            <a:extLst>
              <a:ext uri="{FF2B5EF4-FFF2-40B4-BE49-F238E27FC236}">
                <a16:creationId xmlns:a16="http://schemas.microsoft.com/office/drawing/2014/main" id="{50ADF9D5-56AD-4BFB-B8C5-EA923947CCF9}"/>
              </a:ext>
            </a:extLst>
          </p:cNvPr>
          <p:cNvSpPr/>
          <p:nvPr/>
        </p:nvSpPr>
        <p:spPr>
          <a:xfrm>
            <a:off x="3089647" y="3182851"/>
            <a:ext cx="5429956" cy="925689"/>
          </a:xfrm>
          <a:custGeom>
            <a:avLst/>
            <a:gdLst>
              <a:gd name="connsiteX0" fmla="*/ 5429956 w 5429956"/>
              <a:gd name="connsiteY0" fmla="*/ 0 h 925689"/>
              <a:gd name="connsiteX1" fmla="*/ 4052711 w 5429956"/>
              <a:gd name="connsiteY1" fmla="*/ 564444 h 925689"/>
              <a:gd name="connsiteX2" fmla="*/ 0 w 5429956"/>
              <a:gd name="connsiteY2" fmla="*/ 925689 h 925689"/>
            </a:gdLst>
            <a:ahLst/>
            <a:cxnLst>
              <a:cxn ang="0">
                <a:pos x="connsiteX0" y="connsiteY0"/>
              </a:cxn>
              <a:cxn ang="0">
                <a:pos x="connsiteX1" y="connsiteY1"/>
              </a:cxn>
              <a:cxn ang="0">
                <a:pos x="connsiteX2" y="connsiteY2"/>
              </a:cxn>
            </a:cxnLst>
            <a:rect l="l" t="t" r="r" b="b"/>
            <a:pathLst>
              <a:path w="5429956" h="925689">
                <a:moveTo>
                  <a:pt x="5429956" y="0"/>
                </a:moveTo>
                <a:cubicBezTo>
                  <a:pt x="5193829" y="205081"/>
                  <a:pt x="4957703" y="410163"/>
                  <a:pt x="4052711" y="564444"/>
                </a:cubicBezTo>
                <a:cubicBezTo>
                  <a:pt x="3147719" y="718725"/>
                  <a:pt x="1573859" y="822207"/>
                  <a:pt x="0" y="925689"/>
                </a:cubicBezTo>
              </a:path>
            </a:pathLst>
          </a:custGeom>
          <a:no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TextBox 358">
            <a:extLst>
              <a:ext uri="{FF2B5EF4-FFF2-40B4-BE49-F238E27FC236}">
                <a16:creationId xmlns:a16="http://schemas.microsoft.com/office/drawing/2014/main" id="{9BFBC6F5-DA42-4B6A-8C6B-57C7D903D8C9}"/>
              </a:ext>
            </a:extLst>
          </p:cNvPr>
          <p:cNvSpPr txBox="1"/>
          <p:nvPr/>
        </p:nvSpPr>
        <p:spPr>
          <a:xfrm>
            <a:off x="6877052" y="3193773"/>
            <a:ext cx="1042562" cy="280730"/>
          </a:xfrm>
          <a:prstGeom prst="rect">
            <a:avLst/>
          </a:prstGeom>
          <a:solidFill>
            <a:schemeClr val="bg1"/>
          </a:solidFill>
        </p:spPr>
        <p:txBody>
          <a:bodyPr wrap="none" lIns="0" tIns="0" rIns="0" bIns="0" rtlCol="0">
            <a:noAutofit/>
          </a:bodyPr>
          <a:lstStyle/>
          <a:p>
            <a:pPr algn="ctr">
              <a:lnSpc>
                <a:spcPct val="90000"/>
              </a:lnSpc>
            </a:pPr>
            <a:r>
              <a:rPr lang="en-US" sz="900" b="1">
                <a:solidFill>
                  <a:schemeClr val="accent3"/>
                </a:solidFill>
              </a:rPr>
              <a:t>Workload Traffic</a:t>
            </a:r>
          </a:p>
          <a:p>
            <a:pPr algn="ctr">
              <a:lnSpc>
                <a:spcPct val="90000"/>
              </a:lnSpc>
            </a:pPr>
            <a:r>
              <a:rPr lang="en-US" sz="900" b="1">
                <a:solidFill>
                  <a:schemeClr val="accent3"/>
                </a:solidFill>
              </a:rPr>
              <a:t>Over Private VIF</a:t>
            </a:r>
          </a:p>
        </p:txBody>
      </p:sp>
      <p:sp>
        <p:nvSpPr>
          <p:cNvPr id="360" name="Cloud 359">
            <a:extLst>
              <a:ext uri="{FF2B5EF4-FFF2-40B4-BE49-F238E27FC236}">
                <a16:creationId xmlns:a16="http://schemas.microsoft.com/office/drawing/2014/main" id="{D0D45E81-DE42-463E-89D3-1BB71E435828}"/>
              </a:ext>
            </a:extLst>
          </p:cNvPr>
          <p:cNvSpPr/>
          <p:nvPr/>
        </p:nvSpPr>
        <p:spPr>
          <a:xfrm>
            <a:off x="4646128" y="3466710"/>
            <a:ext cx="481498" cy="300090"/>
          </a:xfrm>
          <a:prstGeom prst="cloud">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8589" tIns="34295" rIns="68589" bIns="34295" rtlCol="0" anchor="ctr"/>
          <a:lstStyle/>
          <a:p>
            <a:pPr algn="ctr"/>
            <a:endParaRPr lang="en-US" sz="700">
              <a:solidFill>
                <a:schemeClr val="bg1"/>
              </a:solidFill>
            </a:endParaRPr>
          </a:p>
        </p:txBody>
      </p:sp>
      <p:sp>
        <p:nvSpPr>
          <p:cNvPr id="361" name="Freeform 910">
            <a:extLst>
              <a:ext uri="{FF2B5EF4-FFF2-40B4-BE49-F238E27FC236}">
                <a16:creationId xmlns:a16="http://schemas.microsoft.com/office/drawing/2014/main" id="{3BBC043C-7136-4FF7-B9FA-A25F0C3034E0}"/>
              </a:ext>
            </a:extLst>
          </p:cNvPr>
          <p:cNvSpPr/>
          <p:nvPr/>
        </p:nvSpPr>
        <p:spPr>
          <a:xfrm>
            <a:off x="3349292" y="3532806"/>
            <a:ext cx="5204178" cy="338667"/>
          </a:xfrm>
          <a:custGeom>
            <a:avLst/>
            <a:gdLst>
              <a:gd name="connsiteX0" fmla="*/ 5204178 w 5204178"/>
              <a:gd name="connsiteY0" fmla="*/ 338667 h 338667"/>
              <a:gd name="connsiteX1" fmla="*/ 3736622 w 5204178"/>
              <a:gd name="connsiteY1" fmla="*/ 101600 h 338667"/>
              <a:gd name="connsiteX2" fmla="*/ 0 w 5204178"/>
              <a:gd name="connsiteY2" fmla="*/ 0 h 338667"/>
            </a:gdLst>
            <a:ahLst/>
            <a:cxnLst>
              <a:cxn ang="0">
                <a:pos x="connsiteX0" y="connsiteY0"/>
              </a:cxn>
              <a:cxn ang="0">
                <a:pos x="connsiteX1" y="connsiteY1"/>
              </a:cxn>
              <a:cxn ang="0">
                <a:pos x="connsiteX2" y="connsiteY2"/>
              </a:cxn>
            </a:cxnLst>
            <a:rect l="l" t="t" r="r" b="b"/>
            <a:pathLst>
              <a:path w="5204178" h="338667">
                <a:moveTo>
                  <a:pt x="5204178" y="338667"/>
                </a:moveTo>
                <a:cubicBezTo>
                  <a:pt x="4904081" y="248355"/>
                  <a:pt x="4603985" y="158044"/>
                  <a:pt x="3736622" y="101600"/>
                </a:cubicBezTo>
                <a:cubicBezTo>
                  <a:pt x="2869259" y="45156"/>
                  <a:pt x="1434629" y="22578"/>
                  <a:pt x="0" y="0"/>
                </a:cubicBezTo>
              </a:path>
            </a:pathLst>
          </a:custGeom>
          <a:noFill/>
          <a:ln>
            <a:solidFill>
              <a:srgbClr val="FFC0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2" name="Picture 361">
            <a:extLst>
              <a:ext uri="{FF2B5EF4-FFF2-40B4-BE49-F238E27FC236}">
                <a16:creationId xmlns:a16="http://schemas.microsoft.com/office/drawing/2014/main" id="{F692AA1E-9027-4D1B-885D-40B849427104}"/>
              </a:ext>
            </a:extLst>
          </p:cNvPr>
          <p:cNvPicPr>
            <a:picLocks noChangeAspect="1"/>
          </p:cNvPicPr>
          <p:nvPr/>
        </p:nvPicPr>
        <p:blipFill>
          <a:blip r:embed="rId9"/>
          <a:stretch>
            <a:fillRect/>
          </a:stretch>
        </p:blipFill>
        <p:spPr>
          <a:xfrm>
            <a:off x="9764316" y="2530674"/>
            <a:ext cx="288000" cy="288000"/>
          </a:xfrm>
          <a:prstGeom prst="ellipse">
            <a:avLst/>
          </a:prstGeom>
          <a:solidFill>
            <a:schemeClr val="bg1"/>
          </a:solid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63" name="Title 4">
            <a:extLst>
              <a:ext uri="{FF2B5EF4-FFF2-40B4-BE49-F238E27FC236}">
                <a16:creationId xmlns:a16="http://schemas.microsoft.com/office/drawing/2014/main" id="{1F0814CB-175A-486B-A9B8-C82C098007B0}"/>
              </a:ext>
            </a:extLst>
          </p:cNvPr>
          <p:cNvSpPr>
            <a:spLocks noGrp="1"/>
          </p:cNvSpPr>
          <p:nvPr>
            <p:ph type="title"/>
          </p:nvPr>
        </p:nvSpPr>
        <p:spPr/>
        <p:txBody>
          <a:bodyPr/>
          <a:lstStyle/>
          <a:p>
            <a:r>
              <a:rPr lang="en-US"/>
              <a:t>Direct Connect Topology</a:t>
            </a:r>
          </a:p>
        </p:txBody>
      </p:sp>
    </p:spTree>
    <p:extLst>
      <p:ext uri="{BB962C8B-B14F-4D97-AF65-F5344CB8AC3E}">
        <p14:creationId xmlns:p14="http://schemas.microsoft.com/office/powerpoint/2010/main" val="378261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8" grpId="0" animBg="1"/>
      <p:bldP spid="359" grpId="0" animBg="1"/>
      <p:bldP spid="36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81245" y="413536"/>
            <a:ext cx="10998139" cy="380901"/>
          </a:xfrm>
        </p:spPr>
        <p:txBody>
          <a:bodyPr>
            <a:normAutofit fontScale="90000"/>
          </a:bodyPr>
          <a:lstStyle/>
          <a:p>
            <a:r>
              <a:rPr lang="en-US"/>
              <a:t>IPSEC VPN Enhancements</a:t>
            </a:r>
          </a:p>
        </p:txBody>
      </p:sp>
      <p:pic>
        <p:nvPicPr>
          <p:cNvPr id="6" name="Picture 5"/>
          <p:cNvPicPr>
            <a:picLocks noChangeAspect="1"/>
          </p:cNvPicPr>
          <p:nvPr/>
        </p:nvPicPr>
        <p:blipFill>
          <a:blip r:embed="rId3"/>
          <a:stretch>
            <a:fillRect/>
          </a:stretch>
        </p:blipFill>
        <p:spPr>
          <a:xfrm>
            <a:off x="2192482" y="730734"/>
            <a:ext cx="8633385" cy="5396532"/>
          </a:xfrm>
          <a:prstGeom prst="rect">
            <a:avLst/>
          </a:prstGeom>
        </p:spPr>
      </p:pic>
      <p:sp>
        <p:nvSpPr>
          <p:cNvPr id="2" name="Freeform: Shape 1">
            <a:extLst>
              <a:ext uri="{FF2B5EF4-FFF2-40B4-BE49-F238E27FC236}">
                <a16:creationId xmlns:a16="http://schemas.microsoft.com/office/drawing/2014/main" id="{9B83AB88-F19A-4250-B17F-B69182F28407}"/>
              </a:ext>
            </a:extLst>
          </p:cNvPr>
          <p:cNvSpPr/>
          <p:nvPr/>
        </p:nvSpPr>
        <p:spPr>
          <a:xfrm>
            <a:off x="3293918" y="1589809"/>
            <a:ext cx="5777346" cy="3086100"/>
          </a:xfrm>
          <a:custGeom>
            <a:avLst/>
            <a:gdLst>
              <a:gd name="connsiteX0" fmla="*/ 0 w 5777346"/>
              <a:gd name="connsiteY0" fmla="*/ 2888673 h 3086100"/>
              <a:gd name="connsiteX1" fmla="*/ 31173 w 5777346"/>
              <a:gd name="connsiteY1" fmla="*/ 3013364 h 3086100"/>
              <a:gd name="connsiteX2" fmla="*/ 62346 w 5777346"/>
              <a:gd name="connsiteY2" fmla="*/ 3023755 h 3086100"/>
              <a:gd name="connsiteX3" fmla="*/ 83127 w 5777346"/>
              <a:gd name="connsiteY3" fmla="*/ 3054927 h 3086100"/>
              <a:gd name="connsiteX4" fmla="*/ 166255 w 5777346"/>
              <a:gd name="connsiteY4" fmla="*/ 3086100 h 3086100"/>
              <a:gd name="connsiteX5" fmla="*/ 498764 w 5777346"/>
              <a:gd name="connsiteY5" fmla="*/ 3065318 h 3086100"/>
              <a:gd name="connsiteX6" fmla="*/ 529937 w 5777346"/>
              <a:gd name="connsiteY6" fmla="*/ 3054927 h 3086100"/>
              <a:gd name="connsiteX7" fmla="*/ 561109 w 5777346"/>
              <a:gd name="connsiteY7" fmla="*/ 2992582 h 3086100"/>
              <a:gd name="connsiteX8" fmla="*/ 581891 w 5777346"/>
              <a:gd name="connsiteY8" fmla="*/ 2930236 h 3086100"/>
              <a:gd name="connsiteX9" fmla="*/ 592282 w 5777346"/>
              <a:gd name="connsiteY9" fmla="*/ 2899064 h 3086100"/>
              <a:gd name="connsiteX10" fmla="*/ 602673 w 5777346"/>
              <a:gd name="connsiteY10" fmla="*/ 2867891 h 3086100"/>
              <a:gd name="connsiteX11" fmla="*/ 613064 w 5777346"/>
              <a:gd name="connsiteY11" fmla="*/ 2836718 h 3086100"/>
              <a:gd name="connsiteX12" fmla="*/ 633846 w 5777346"/>
              <a:gd name="connsiteY12" fmla="*/ 2670464 h 3086100"/>
              <a:gd name="connsiteX13" fmla="*/ 644237 w 5777346"/>
              <a:gd name="connsiteY13" fmla="*/ 2556164 h 3086100"/>
              <a:gd name="connsiteX14" fmla="*/ 665018 w 5777346"/>
              <a:gd name="connsiteY14" fmla="*/ 2452255 h 3086100"/>
              <a:gd name="connsiteX15" fmla="*/ 685800 w 5777346"/>
              <a:gd name="connsiteY15" fmla="*/ 2358736 h 3086100"/>
              <a:gd name="connsiteX16" fmla="*/ 727364 w 5777346"/>
              <a:gd name="connsiteY16" fmla="*/ 2296391 h 3086100"/>
              <a:gd name="connsiteX17" fmla="*/ 789709 w 5777346"/>
              <a:gd name="connsiteY17" fmla="*/ 2275609 h 3086100"/>
              <a:gd name="connsiteX18" fmla="*/ 831273 w 5777346"/>
              <a:gd name="connsiteY18" fmla="*/ 2234046 h 3086100"/>
              <a:gd name="connsiteX19" fmla="*/ 883227 w 5777346"/>
              <a:gd name="connsiteY19" fmla="*/ 2192482 h 3086100"/>
              <a:gd name="connsiteX20" fmla="*/ 924791 w 5777346"/>
              <a:gd name="connsiteY20" fmla="*/ 2140527 h 3086100"/>
              <a:gd name="connsiteX21" fmla="*/ 935182 w 5777346"/>
              <a:gd name="connsiteY21" fmla="*/ 2109355 h 3086100"/>
              <a:gd name="connsiteX22" fmla="*/ 966355 w 5777346"/>
              <a:gd name="connsiteY22" fmla="*/ 2078182 h 3086100"/>
              <a:gd name="connsiteX23" fmla="*/ 987137 w 5777346"/>
              <a:gd name="connsiteY23" fmla="*/ 2047009 h 3086100"/>
              <a:gd name="connsiteX24" fmla="*/ 1018309 w 5777346"/>
              <a:gd name="connsiteY24" fmla="*/ 2026227 h 3086100"/>
              <a:gd name="connsiteX25" fmla="*/ 1080655 w 5777346"/>
              <a:gd name="connsiteY25" fmla="*/ 1984664 h 3086100"/>
              <a:gd name="connsiteX26" fmla="*/ 1132609 w 5777346"/>
              <a:gd name="connsiteY26" fmla="*/ 1943100 h 3086100"/>
              <a:gd name="connsiteX27" fmla="*/ 1153391 w 5777346"/>
              <a:gd name="connsiteY27" fmla="*/ 1911927 h 3086100"/>
              <a:gd name="connsiteX28" fmla="*/ 1215737 w 5777346"/>
              <a:gd name="connsiteY28" fmla="*/ 1891146 h 3086100"/>
              <a:gd name="connsiteX29" fmla="*/ 1246909 w 5777346"/>
              <a:gd name="connsiteY29" fmla="*/ 1870364 h 3086100"/>
              <a:gd name="connsiteX30" fmla="*/ 1309255 w 5777346"/>
              <a:gd name="connsiteY30" fmla="*/ 1849582 h 3086100"/>
              <a:gd name="connsiteX31" fmla="*/ 1340427 w 5777346"/>
              <a:gd name="connsiteY31" fmla="*/ 1828800 h 3086100"/>
              <a:gd name="connsiteX32" fmla="*/ 1413164 w 5777346"/>
              <a:gd name="connsiteY32" fmla="*/ 1808018 h 3086100"/>
              <a:gd name="connsiteX33" fmla="*/ 1558637 w 5777346"/>
              <a:gd name="connsiteY33" fmla="*/ 1787236 h 3086100"/>
              <a:gd name="connsiteX34" fmla="*/ 1870364 w 5777346"/>
              <a:gd name="connsiteY34" fmla="*/ 1797627 h 3086100"/>
              <a:gd name="connsiteX35" fmla="*/ 1943100 w 5777346"/>
              <a:gd name="connsiteY35" fmla="*/ 1808018 h 3086100"/>
              <a:gd name="connsiteX36" fmla="*/ 2026227 w 5777346"/>
              <a:gd name="connsiteY36" fmla="*/ 1818409 h 3086100"/>
              <a:gd name="connsiteX37" fmla="*/ 2078182 w 5777346"/>
              <a:gd name="connsiteY37" fmla="*/ 1828800 h 3086100"/>
              <a:gd name="connsiteX38" fmla="*/ 2150918 w 5777346"/>
              <a:gd name="connsiteY38" fmla="*/ 1849582 h 3086100"/>
              <a:gd name="connsiteX39" fmla="*/ 2213264 w 5777346"/>
              <a:gd name="connsiteY39" fmla="*/ 1859973 h 3086100"/>
              <a:gd name="connsiteX40" fmla="*/ 2286000 w 5777346"/>
              <a:gd name="connsiteY40" fmla="*/ 1880755 h 3086100"/>
              <a:gd name="connsiteX41" fmla="*/ 2348346 w 5777346"/>
              <a:gd name="connsiteY41" fmla="*/ 1891146 h 3086100"/>
              <a:gd name="connsiteX42" fmla="*/ 2545773 w 5777346"/>
              <a:gd name="connsiteY42" fmla="*/ 1911927 h 3086100"/>
              <a:gd name="connsiteX43" fmla="*/ 2763982 w 5777346"/>
              <a:gd name="connsiteY43" fmla="*/ 1943100 h 3086100"/>
              <a:gd name="connsiteX44" fmla="*/ 2909455 w 5777346"/>
              <a:gd name="connsiteY44" fmla="*/ 1953491 h 3086100"/>
              <a:gd name="connsiteX45" fmla="*/ 3002973 w 5777346"/>
              <a:gd name="connsiteY45" fmla="*/ 1963882 h 3086100"/>
              <a:gd name="connsiteX46" fmla="*/ 3418609 w 5777346"/>
              <a:gd name="connsiteY46" fmla="*/ 1974273 h 3086100"/>
              <a:gd name="connsiteX47" fmla="*/ 3886200 w 5777346"/>
              <a:gd name="connsiteY47" fmla="*/ 1963882 h 3086100"/>
              <a:gd name="connsiteX48" fmla="*/ 3948546 w 5777346"/>
              <a:gd name="connsiteY48" fmla="*/ 1943100 h 3086100"/>
              <a:gd name="connsiteX49" fmla="*/ 4021282 w 5777346"/>
              <a:gd name="connsiteY49" fmla="*/ 1922318 h 3086100"/>
              <a:gd name="connsiteX50" fmla="*/ 4083627 w 5777346"/>
              <a:gd name="connsiteY50" fmla="*/ 1901536 h 3086100"/>
              <a:gd name="connsiteX51" fmla="*/ 4114800 w 5777346"/>
              <a:gd name="connsiteY51" fmla="*/ 1880755 h 3086100"/>
              <a:gd name="connsiteX52" fmla="*/ 4177146 w 5777346"/>
              <a:gd name="connsiteY52" fmla="*/ 1859973 h 3086100"/>
              <a:gd name="connsiteX53" fmla="*/ 4208318 w 5777346"/>
              <a:gd name="connsiteY53" fmla="*/ 1839191 h 3086100"/>
              <a:gd name="connsiteX54" fmla="*/ 4270664 w 5777346"/>
              <a:gd name="connsiteY54" fmla="*/ 1808018 h 3086100"/>
              <a:gd name="connsiteX55" fmla="*/ 4312227 w 5777346"/>
              <a:gd name="connsiteY55" fmla="*/ 1756064 h 3086100"/>
              <a:gd name="connsiteX56" fmla="*/ 4322618 w 5777346"/>
              <a:gd name="connsiteY56" fmla="*/ 1724891 h 3086100"/>
              <a:gd name="connsiteX57" fmla="*/ 4343400 w 5777346"/>
              <a:gd name="connsiteY57" fmla="*/ 1693718 h 3086100"/>
              <a:gd name="connsiteX58" fmla="*/ 4353791 w 5777346"/>
              <a:gd name="connsiteY58" fmla="*/ 1662546 h 3086100"/>
              <a:gd name="connsiteX59" fmla="*/ 4374573 w 5777346"/>
              <a:gd name="connsiteY59" fmla="*/ 1631373 h 3086100"/>
              <a:gd name="connsiteX60" fmla="*/ 4395355 w 5777346"/>
              <a:gd name="connsiteY60" fmla="*/ 1569027 h 3086100"/>
              <a:gd name="connsiteX61" fmla="*/ 4405746 w 5777346"/>
              <a:gd name="connsiteY61" fmla="*/ 1537855 h 3086100"/>
              <a:gd name="connsiteX62" fmla="*/ 4426527 w 5777346"/>
              <a:gd name="connsiteY62" fmla="*/ 1475509 h 3086100"/>
              <a:gd name="connsiteX63" fmla="*/ 4436918 w 5777346"/>
              <a:gd name="connsiteY63" fmla="*/ 1444336 h 3086100"/>
              <a:gd name="connsiteX64" fmla="*/ 4447309 w 5777346"/>
              <a:gd name="connsiteY64" fmla="*/ 1392382 h 3086100"/>
              <a:gd name="connsiteX65" fmla="*/ 4478482 w 5777346"/>
              <a:gd name="connsiteY65" fmla="*/ 1163782 h 3086100"/>
              <a:gd name="connsiteX66" fmla="*/ 4499264 w 5777346"/>
              <a:gd name="connsiteY66" fmla="*/ 1101436 h 3086100"/>
              <a:gd name="connsiteX67" fmla="*/ 4520046 w 5777346"/>
              <a:gd name="connsiteY67" fmla="*/ 1070264 h 3086100"/>
              <a:gd name="connsiteX68" fmla="*/ 4540827 w 5777346"/>
              <a:gd name="connsiteY68" fmla="*/ 1007918 h 3086100"/>
              <a:gd name="connsiteX69" fmla="*/ 4551218 w 5777346"/>
              <a:gd name="connsiteY69" fmla="*/ 966355 h 3086100"/>
              <a:gd name="connsiteX70" fmla="*/ 4572000 w 5777346"/>
              <a:gd name="connsiteY70" fmla="*/ 904009 h 3086100"/>
              <a:gd name="connsiteX71" fmla="*/ 4592782 w 5777346"/>
              <a:gd name="connsiteY71" fmla="*/ 841664 h 3086100"/>
              <a:gd name="connsiteX72" fmla="*/ 4613564 w 5777346"/>
              <a:gd name="connsiteY72" fmla="*/ 810491 h 3086100"/>
              <a:gd name="connsiteX73" fmla="*/ 4634346 w 5777346"/>
              <a:gd name="connsiteY73" fmla="*/ 727364 h 3086100"/>
              <a:gd name="connsiteX74" fmla="*/ 4665518 w 5777346"/>
              <a:gd name="connsiteY74" fmla="*/ 665018 h 3086100"/>
              <a:gd name="connsiteX75" fmla="*/ 4696691 w 5777346"/>
              <a:gd name="connsiteY75" fmla="*/ 644236 h 3086100"/>
              <a:gd name="connsiteX76" fmla="*/ 4717473 w 5777346"/>
              <a:gd name="connsiteY76" fmla="*/ 613064 h 3086100"/>
              <a:gd name="connsiteX77" fmla="*/ 4779818 w 5777346"/>
              <a:gd name="connsiteY77" fmla="*/ 571500 h 3086100"/>
              <a:gd name="connsiteX78" fmla="*/ 4831773 w 5777346"/>
              <a:gd name="connsiteY78" fmla="*/ 529936 h 3086100"/>
              <a:gd name="connsiteX79" fmla="*/ 4862946 w 5777346"/>
              <a:gd name="connsiteY79" fmla="*/ 498764 h 3086100"/>
              <a:gd name="connsiteX80" fmla="*/ 4883727 w 5777346"/>
              <a:gd name="connsiteY80" fmla="*/ 467591 h 3086100"/>
              <a:gd name="connsiteX81" fmla="*/ 4914900 w 5777346"/>
              <a:gd name="connsiteY81" fmla="*/ 457200 h 3086100"/>
              <a:gd name="connsiteX82" fmla="*/ 4956464 w 5777346"/>
              <a:gd name="connsiteY82" fmla="*/ 394855 h 3086100"/>
              <a:gd name="connsiteX83" fmla="*/ 5018809 w 5777346"/>
              <a:gd name="connsiteY83" fmla="*/ 342900 h 3086100"/>
              <a:gd name="connsiteX84" fmla="*/ 5081155 w 5777346"/>
              <a:gd name="connsiteY84" fmla="*/ 301336 h 3086100"/>
              <a:gd name="connsiteX85" fmla="*/ 5112327 w 5777346"/>
              <a:gd name="connsiteY85" fmla="*/ 270164 h 3086100"/>
              <a:gd name="connsiteX86" fmla="*/ 5174673 w 5777346"/>
              <a:gd name="connsiteY86" fmla="*/ 228600 h 3086100"/>
              <a:gd name="connsiteX87" fmla="*/ 5237018 w 5777346"/>
              <a:gd name="connsiteY87" fmla="*/ 187036 h 3086100"/>
              <a:gd name="connsiteX88" fmla="*/ 5309755 w 5777346"/>
              <a:gd name="connsiteY88" fmla="*/ 135082 h 3086100"/>
              <a:gd name="connsiteX89" fmla="*/ 5340927 w 5777346"/>
              <a:gd name="connsiteY89" fmla="*/ 103909 h 3086100"/>
              <a:gd name="connsiteX90" fmla="*/ 5372100 w 5777346"/>
              <a:gd name="connsiteY90" fmla="*/ 93518 h 3086100"/>
              <a:gd name="connsiteX91" fmla="*/ 5434446 w 5777346"/>
              <a:gd name="connsiteY91" fmla="*/ 62346 h 3086100"/>
              <a:gd name="connsiteX92" fmla="*/ 5465618 w 5777346"/>
              <a:gd name="connsiteY92" fmla="*/ 41564 h 3086100"/>
              <a:gd name="connsiteX93" fmla="*/ 5527964 w 5777346"/>
              <a:gd name="connsiteY93" fmla="*/ 20782 h 3086100"/>
              <a:gd name="connsiteX94" fmla="*/ 5600700 w 5777346"/>
              <a:gd name="connsiteY94" fmla="*/ 0 h 3086100"/>
              <a:gd name="connsiteX95" fmla="*/ 5777346 w 5777346"/>
              <a:gd name="connsiteY95" fmla="*/ 10391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777346" h="3086100">
                <a:moveTo>
                  <a:pt x="0" y="2888673"/>
                </a:moveTo>
                <a:cubicBezTo>
                  <a:pt x="3584" y="2920933"/>
                  <a:pt x="-3748" y="2985428"/>
                  <a:pt x="31173" y="3013364"/>
                </a:cubicBezTo>
                <a:cubicBezTo>
                  <a:pt x="39726" y="3020206"/>
                  <a:pt x="51955" y="3020291"/>
                  <a:pt x="62346" y="3023755"/>
                </a:cubicBezTo>
                <a:cubicBezTo>
                  <a:pt x="69273" y="3034146"/>
                  <a:pt x="74297" y="3046097"/>
                  <a:pt x="83127" y="3054927"/>
                </a:cubicBezTo>
                <a:cubicBezTo>
                  <a:pt x="109883" y="3081683"/>
                  <a:pt x="129082" y="3078665"/>
                  <a:pt x="166255" y="3086100"/>
                </a:cubicBezTo>
                <a:cubicBezTo>
                  <a:pt x="339731" y="3079904"/>
                  <a:pt x="382441" y="3098553"/>
                  <a:pt x="498764" y="3065318"/>
                </a:cubicBezTo>
                <a:cubicBezTo>
                  <a:pt x="509296" y="3062309"/>
                  <a:pt x="519546" y="3058391"/>
                  <a:pt x="529937" y="3054927"/>
                </a:cubicBezTo>
                <a:cubicBezTo>
                  <a:pt x="567825" y="2941257"/>
                  <a:pt x="507401" y="3113425"/>
                  <a:pt x="561109" y="2992582"/>
                </a:cubicBezTo>
                <a:cubicBezTo>
                  <a:pt x="570006" y="2972564"/>
                  <a:pt x="574964" y="2951018"/>
                  <a:pt x="581891" y="2930236"/>
                </a:cubicBezTo>
                <a:lnTo>
                  <a:pt x="592282" y="2899064"/>
                </a:lnTo>
                <a:lnTo>
                  <a:pt x="602673" y="2867891"/>
                </a:lnTo>
                <a:cubicBezTo>
                  <a:pt x="606137" y="2857500"/>
                  <a:pt x="611263" y="2847522"/>
                  <a:pt x="613064" y="2836718"/>
                </a:cubicBezTo>
                <a:cubicBezTo>
                  <a:pt x="628338" y="2745076"/>
                  <a:pt x="622746" y="2787012"/>
                  <a:pt x="633846" y="2670464"/>
                </a:cubicBezTo>
                <a:cubicBezTo>
                  <a:pt x="637473" y="2632379"/>
                  <a:pt x="638827" y="2594037"/>
                  <a:pt x="644237" y="2556164"/>
                </a:cubicBezTo>
                <a:cubicBezTo>
                  <a:pt x="649232" y="2521197"/>
                  <a:pt x="659211" y="2487097"/>
                  <a:pt x="665018" y="2452255"/>
                </a:cubicBezTo>
                <a:cubicBezTo>
                  <a:pt x="667837" y="2435339"/>
                  <a:pt x="673619" y="2380662"/>
                  <a:pt x="685800" y="2358736"/>
                </a:cubicBezTo>
                <a:cubicBezTo>
                  <a:pt x="697930" y="2336903"/>
                  <a:pt x="703669" y="2304289"/>
                  <a:pt x="727364" y="2296391"/>
                </a:cubicBezTo>
                <a:lnTo>
                  <a:pt x="789709" y="2275609"/>
                </a:lnTo>
                <a:cubicBezTo>
                  <a:pt x="812381" y="2207594"/>
                  <a:pt x="780892" y="2274350"/>
                  <a:pt x="831273" y="2234046"/>
                </a:cubicBezTo>
                <a:cubicBezTo>
                  <a:pt x="898420" y="2180329"/>
                  <a:pt x="804872" y="2218601"/>
                  <a:pt x="883227" y="2192482"/>
                </a:cubicBezTo>
                <a:cubicBezTo>
                  <a:pt x="909344" y="2114130"/>
                  <a:pt x="871076" y="2207669"/>
                  <a:pt x="924791" y="2140527"/>
                </a:cubicBezTo>
                <a:cubicBezTo>
                  <a:pt x="931633" y="2131974"/>
                  <a:pt x="929106" y="2118468"/>
                  <a:pt x="935182" y="2109355"/>
                </a:cubicBezTo>
                <a:cubicBezTo>
                  <a:pt x="943333" y="2097128"/>
                  <a:pt x="956947" y="2089471"/>
                  <a:pt x="966355" y="2078182"/>
                </a:cubicBezTo>
                <a:cubicBezTo>
                  <a:pt x="974350" y="2068588"/>
                  <a:pt x="978306" y="2055840"/>
                  <a:pt x="987137" y="2047009"/>
                </a:cubicBezTo>
                <a:cubicBezTo>
                  <a:pt x="995967" y="2038178"/>
                  <a:pt x="1008715" y="2034222"/>
                  <a:pt x="1018309" y="2026227"/>
                </a:cubicBezTo>
                <a:cubicBezTo>
                  <a:pt x="1070198" y="1982987"/>
                  <a:pt x="1025873" y="2002925"/>
                  <a:pt x="1080655" y="1984664"/>
                </a:cubicBezTo>
                <a:cubicBezTo>
                  <a:pt x="1140214" y="1895325"/>
                  <a:pt x="1060909" y="2000461"/>
                  <a:pt x="1132609" y="1943100"/>
                </a:cubicBezTo>
                <a:cubicBezTo>
                  <a:pt x="1142361" y="1935298"/>
                  <a:pt x="1142801" y="1918546"/>
                  <a:pt x="1153391" y="1911927"/>
                </a:cubicBezTo>
                <a:cubicBezTo>
                  <a:pt x="1171967" y="1900317"/>
                  <a:pt x="1215737" y="1891146"/>
                  <a:pt x="1215737" y="1891146"/>
                </a:cubicBezTo>
                <a:cubicBezTo>
                  <a:pt x="1226128" y="1884219"/>
                  <a:pt x="1235497" y="1875436"/>
                  <a:pt x="1246909" y="1870364"/>
                </a:cubicBezTo>
                <a:cubicBezTo>
                  <a:pt x="1266927" y="1861467"/>
                  <a:pt x="1309255" y="1849582"/>
                  <a:pt x="1309255" y="1849582"/>
                </a:cubicBezTo>
                <a:cubicBezTo>
                  <a:pt x="1319646" y="1842655"/>
                  <a:pt x="1329257" y="1834385"/>
                  <a:pt x="1340427" y="1828800"/>
                </a:cubicBezTo>
                <a:cubicBezTo>
                  <a:pt x="1352780" y="1822623"/>
                  <a:pt x="1403176" y="1809683"/>
                  <a:pt x="1413164" y="1808018"/>
                </a:cubicBezTo>
                <a:cubicBezTo>
                  <a:pt x="1461481" y="1799965"/>
                  <a:pt x="1558637" y="1787236"/>
                  <a:pt x="1558637" y="1787236"/>
                </a:cubicBezTo>
                <a:cubicBezTo>
                  <a:pt x="1662546" y="1790700"/>
                  <a:pt x="1766549" y="1792015"/>
                  <a:pt x="1870364" y="1797627"/>
                </a:cubicBezTo>
                <a:cubicBezTo>
                  <a:pt x="1894820" y="1798949"/>
                  <a:pt x="1918823" y="1804781"/>
                  <a:pt x="1943100" y="1808018"/>
                </a:cubicBezTo>
                <a:cubicBezTo>
                  <a:pt x="1970780" y="1811709"/>
                  <a:pt x="1998627" y="1814163"/>
                  <a:pt x="2026227" y="1818409"/>
                </a:cubicBezTo>
                <a:cubicBezTo>
                  <a:pt x="2043683" y="1821095"/>
                  <a:pt x="2061048" y="1824517"/>
                  <a:pt x="2078182" y="1828800"/>
                </a:cubicBezTo>
                <a:cubicBezTo>
                  <a:pt x="2157408" y="1848606"/>
                  <a:pt x="2053741" y="1830146"/>
                  <a:pt x="2150918" y="1849582"/>
                </a:cubicBezTo>
                <a:cubicBezTo>
                  <a:pt x="2171578" y="1853714"/>
                  <a:pt x="2192604" y="1855841"/>
                  <a:pt x="2213264" y="1859973"/>
                </a:cubicBezTo>
                <a:cubicBezTo>
                  <a:pt x="2439571" y="1905235"/>
                  <a:pt x="2107734" y="1841140"/>
                  <a:pt x="2286000" y="1880755"/>
                </a:cubicBezTo>
                <a:cubicBezTo>
                  <a:pt x="2306567" y="1885325"/>
                  <a:pt x="2327427" y="1888636"/>
                  <a:pt x="2348346" y="1891146"/>
                </a:cubicBezTo>
                <a:cubicBezTo>
                  <a:pt x="2414047" y="1899030"/>
                  <a:pt x="2545773" y="1911927"/>
                  <a:pt x="2545773" y="1911927"/>
                </a:cubicBezTo>
                <a:cubicBezTo>
                  <a:pt x="2628278" y="1928428"/>
                  <a:pt x="2656776" y="1935442"/>
                  <a:pt x="2763982" y="1943100"/>
                </a:cubicBezTo>
                <a:lnTo>
                  <a:pt x="2909455" y="1953491"/>
                </a:lnTo>
                <a:cubicBezTo>
                  <a:pt x="2940702" y="1956208"/>
                  <a:pt x="2971635" y="1962603"/>
                  <a:pt x="3002973" y="1963882"/>
                </a:cubicBezTo>
                <a:cubicBezTo>
                  <a:pt x="3141446" y="1969534"/>
                  <a:pt x="3280064" y="1970809"/>
                  <a:pt x="3418609" y="1974273"/>
                </a:cubicBezTo>
                <a:cubicBezTo>
                  <a:pt x="3574473" y="1970809"/>
                  <a:pt x="3730567" y="1973037"/>
                  <a:pt x="3886200" y="1963882"/>
                </a:cubicBezTo>
                <a:cubicBezTo>
                  <a:pt x="3908068" y="1962596"/>
                  <a:pt x="3927764" y="1950027"/>
                  <a:pt x="3948546" y="1943100"/>
                </a:cubicBezTo>
                <a:cubicBezTo>
                  <a:pt x="4053318" y="1908176"/>
                  <a:pt x="3890792" y="1961465"/>
                  <a:pt x="4021282" y="1922318"/>
                </a:cubicBezTo>
                <a:cubicBezTo>
                  <a:pt x="4042264" y="1916023"/>
                  <a:pt x="4065400" y="1913687"/>
                  <a:pt x="4083627" y="1901536"/>
                </a:cubicBezTo>
                <a:cubicBezTo>
                  <a:pt x="4094018" y="1894609"/>
                  <a:pt x="4103388" y="1885827"/>
                  <a:pt x="4114800" y="1880755"/>
                </a:cubicBezTo>
                <a:cubicBezTo>
                  <a:pt x="4134818" y="1871858"/>
                  <a:pt x="4177146" y="1859973"/>
                  <a:pt x="4177146" y="1859973"/>
                </a:cubicBezTo>
                <a:cubicBezTo>
                  <a:pt x="4187537" y="1853046"/>
                  <a:pt x="4197148" y="1844776"/>
                  <a:pt x="4208318" y="1839191"/>
                </a:cubicBezTo>
                <a:cubicBezTo>
                  <a:pt x="4294363" y="1796168"/>
                  <a:pt x="4181322" y="1867579"/>
                  <a:pt x="4270664" y="1808018"/>
                </a:cubicBezTo>
                <a:cubicBezTo>
                  <a:pt x="4296783" y="1729665"/>
                  <a:pt x="4258512" y="1823209"/>
                  <a:pt x="4312227" y="1756064"/>
                </a:cubicBezTo>
                <a:cubicBezTo>
                  <a:pt x="4319069" y="1747511"/>
                  <a:pt x="4317720" y="1734688"/>
                  <a:pt x="4322618" y="1724891"/>
                </a:cubicBezTo>
                <a:cubicBezTo>
                  <a:pt x="4328203" y="1713721"/>
                  <a:pt x="4337815" y="1704888"/>
                  <a:pt x="4343400" y="1693718"/>
                </a:cubicBezTo>
                <a:cubicBezTo>
                  <a:pt x="4348298" y="1683922"/>
                  <a:pt x="4348893" y="1672342"/>
                  <a:pt x="4353791" y="1662546"/>
                </a:cubicBezTo>
                <a:cubicBezTo>
                  <a:pt x="4359376" y="1651376"/>
                  <a:pt x="4369501" y="1642785"/>
                  <a:pt x="4374573" y="1631373"/>
                </a:cubicBezTo>
                <a:cubicBezTo>
                  <a:pt x="4383470" y="1611355"/>
                  <a:pt x="4388428" y="1589809"/>
                  <a:pt x="4395355" y="1569027"/>
                </a:cubicBezTo>
                <a:lnTo>
                  <a:pt x="4405746" y="1537855"/>
                </a:lnTo>
                <a:lnTo>
                  <a:pt x="4426527" y="1475509"/>
                </a:lnTo>
                <a:cubicBezTo>
                  <a:pt x="4429991" y="1465118"/>
                  <a:pt x="4434770" y="1455076"/>
                  <a:pt x="4436918" y="1444336"/>
                </a:cubicBezTo>
                <a:lnTo>
                  <a:pt x="4447309" y="1392382"/>
                </a:lnTo>
                <a:cubicBezTo>
                  <a:pt x="4456643" y="1271042"/>
                  <a:pt x="4450383" y="1269154"/>
                  <a:pt x="4478482" y="1163782"/>
                </a:cubicBezTo>
                <a:cubicBezTo>
                  <a:pt x="4484126" y="1142616"/>
                  <a:pt x="4487112" y="1119663"/>
                  <a:pt x="4499264" y="1101436"/>
                </a:cubicBezTo>
                <a:lnTo>
                  <a:pt x="4520046" y="1070264"/>
                </a:lnTo>
                <a:cubicBezTo>
                  <a:pt x="4526973" y="1049482"/>
                  <a:pt x="4535514" y="1029170"/>
                  <a:pt x="4540827" y="1007918"/>
                </a:cubicBezTo>
                <a:cubicBezTo>
                  <a:pt x="4544291" y="994064"/>
                  <a:pt x="4547114" y="980033"/>
                  <a:pt x="4551218" y="966355"/>
                </a:cubicBezTo>
                <a:cubicBezTo>
                  <a:pt x="4557513" y="945373"/>
                  <a:pt x="4565073" y="924791"/>
                  <a:pt x="4572000" y="904009"/>
                </a:cubicBezTo>
                <a:cubicBezTo>
                  <a:pt x="4572000" y="904008"/>
                  <a:pt x="4592781" y="841665"/>
                  <a:pt x="4592782" y="841664"/>
                </a:cubicBezTo>
                <a:cubicBezTo>
                  <a:pt x="4599709" y="831273"/>
                  <a:pt x="4607979" y="821661"/>
                  <a:pt x="4613564" y="810491"/>
                </a:cubicBezTo>
                <a:cubicBezTo>
                  <a:pt x="4625440" y="786739"/>
                  <a:pt x="4628418" y="751077"/>
                  <a:pt x="4634346" y="727364"/>
                </a:cubicBezTo>
                <a:cubicBezTo>
                  <a:pt x="4639980" y="704829"/>
                  <a:pt x="4648588" y="681948"/>
                  <a:pt x="4665518" y="665018"/>
                </a:cubicBezTo>
                <a:cubicBezTo>
                  <a:pt x="4674349" y="656187"/>
                  <a:pt x="4686300" y="651163"/>
                  <a:pt x="4696691" y="644236"/>
                </a:cubicBezTo>
                <a:cubicBezTo>
                  <a:pt x="4703618" y="633845"/>
                  <a:pt x="4708075" y="621287"/>
                  <a:pt x="4717473" y="613064"/>
                </a:cubicBezTo>
                <a:cubicBezTo>
                  <a:pt x="4736270" y="596617"/>
                  <a:pt x="4779818" y="571500"/>
                  <a:pt x="4779818" y="571500"/>
                </a:cubicBezTo>
                <a:cubicBezTo>
                  <a:pt x="4826295" y="501785"/>
                  <a:pt x="4771545" y="570087"/>
                  <a:pt x="4831773" y="529936"/>
                </a:cubicBezTo>
                <a:cubicBezTo>
                  <a:pt x="4844000" y="521785"/>
                  <a:pt x="4853539" y="510053"/>
                  <a:pt x="4862946" y="498764"/>
                </a:cubicBezTo>
                <a:cubicBezTo>
                  <a:pt x="4870941" y="489170"/>
                  <a:pt x="4873975" y="475392"/>
                  <a:pt x="4883727" y="467591"/>
                </a:cubicBezTo>
                <a:cubicBezTo>
                  <a:pt x="4892280" y="460749"/>
                  <a:pt x="4904509" y="460664"/>
                  <a:pt x="4914900" y="457200"/>
                </a:cubicBezTo>
                <a:cubicBezTo>
                  <a:pt x="4928755" y="436418"/>
                  <a:pt x="4935682" y="408710"/>
                  <a:pt x="4956464" y="394855"/>
                </a:cubicBezTo>
                <a:cubicBezTo>
                  <a:pt x="5067858" y="320592"/>
                  <a:pt x="4898799" y="436242"/>
                  <a:pt x="5018809" y="342900"/>
                </a:cubicBezTo>
                <a:cubicBezTo>
                  <a:pt x="5038524" y="327566"/>
                  <a:pt x="5063494" y="318997"/>
                  <a:pt x="5081155" y="301336"/>
                </a:cubicBezTo>
                <a:cubicBezTo>
                  <a:pt x="5091546" y="290945"/>
                  <a:pt x="5100728" y="279186"/>
                  <a:pt x="5112327" y="270164"/>
                </a:cubicBezTo>
                <a:cubicBezTo>
                  <a:pt x="5132043" y="254830"/>
                  <a:pt x="5153891" y="242455"/>
                  <a:pt x="5174673" y="228600"/>
                </a:cubicBezTo>
                <a:lnTo>
                  <a:pt x="5237018" y="187036"/>
                </a:lnTo>
                <a:cubicBezTo>
                  <a:pt x="5261427" y="169950"/>
                  <a:pt x="5288687" y="156151"/>
                  <a:pt x="5309755" y="135082"/>
                </a:cubicBezTo>
                <a:cubicBezTo>
                  <a:pt x="5320146" y="124691"/>
                  <a:pt x="5328700" y="112060"/>
                  <a:pt x="5340927" y="103909"/>
                </a:cubicBezTo>
                <a:cubicBezTo>
                  <a:pt x="5350040" y="97833"/>
                  <a:pt x="5362303" y="98416"/>
                  <a:pt x="5372100" y="93518"/>
                </a:cubicBezTo>
                <a:cubicBezTo>
                  <a:pt x="5452665" y="53235"/>
                  <a:pt x="5356099" y="88459"/>
                  <a:pt x="5434446" y="62346"/>
                </a:cubicBezTo>
                <a:cubicBezTo>
                  <a:pt x="5444837" y="55419"/>
                  <a:pt x="5454206" y="46636"/>
                  <a:pt x="5465618" y="41564"/>
                </a:cubicBezTo>
                <a:cubicBezTo>
                  <a:pt x="5485636" y="32667"/>
                  <a:pt x="5507182" y="27709"/>
                  <a:pt x="5527964" y="20782"/>
                </a:cubicBezTo>
                <a:cubicBezTo>
                  <a:pt x="5572685" y="5875"/>
                  <a:pt x="5548511" y="13048"/>
                  <a:pt x="5600700" y="0"/>
                </a:cubicBezTo>
                <a:lnTo>
                  <a:pt x="5777346" y="10391"/>
                </a:lnTo>
              </a:path>
            </a:pathLst>
          </a:custGeom>
          <a:ln w="28575">
            <a:solidFill>
              <a:srgbClr val="FF0000"/>
            </a:solidFill>
            <a:prstDash val="sysDash"/>
            <a:headEnd type="triangle" w="med" len="med"/>
            <a:tailEnd type="triangle" w="med"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3" name="Freeform: Shape 2">
            <a:extLst>
              <a:ext uri="{FF2B5EF4-FFF2-40B4-BE49-F238E27FC236}">
                <a16:creationId xmlns:a16="http://schemas.microsoft.com/office/drawing/2014/main" id="{799F3945-DD06-469F-ADBD-F689F2C53F8C}"/>
              </a:ext>
            </a:extLst>
          </p:cNvPr>
          <p:cNvSpPr/>
          <p:nvPr/>
        </p:nvSpPr>
        <p:spPr>
          <a:xfrm>
            <a:off x="3397827" y="3365847"/>
            <a:ext cx="5642264" cy="2193289"/>
          </a:xfrm>
          <a:custGeom>
            <a:avLst/>
            <a:gdLst>
              <a:gd name="connsiteX0" fmla="*/ 0 w 5642264"/>
              <a:gd name="connsiteY0" fmla="*/ 1964689 h 2193289"/>
              <a:gd name="connsiteX1" fmla="*/ 20782 w 5642264"/>
              <a:gd name="connsiteY1" fmla="*/ 2120553 h 2193289"/>
              <a:gd name="connsiteX2" fmla="*/ 41564 w 5642264"/>
              <a:gd name="connsiteY2" fmla="*/ 2151726 h 2193289"/>
              <a:gd name="connsiteX3" fmla="*/ 72737 w 5642264"/>
              <a:gd name="connsiteY3" fmla="*/ 2182898 h 2193289"/>
              <a:gd name="connsiteX4" fmla="*/ 228600 w 5642264"/>
              <a:gd name="connsiteY4" fmla="*/ 2193289 h 2193289"/>
              <a:gd name="connsiteX5" fmla="*/ 623455 w 5642264"/>
              <a:gd name="connsiteY5" fmla="*/ 2182898 h 2193289"/>
              <a:gd name="connsiteX6" fmla="*/ 654628 w 5642264"/>
              <a:gd name="connsiteY6" fmla="*/ 2172508 h 2193289"/>
              <a:gd name="connsiteX7" fmla="*/ 696191 w 5642264"/>
              <a:gd name="connsiteY7" fmla="*/ 2162117 h 2193289"/>
              <a:gd name="connsiteX8" fmla="*/ 768928 w 5642264"/>
              <a:gd name="connsiteY8" fmla="*/ 2120553 h 2193289"/>
              <a:gd name="connsiteX9" fmla="*/ 831273 w 5642264"/>
              <a:gd name="connsiteY9" fmla="*/ 2078989 h 2193289"/>
              <a:gd name="connsiteX10" fmla="*/ 862446 w 5642264"/>
              <a:gd name="connsiteY10" fmla="*/ 2037426 h 2193289"/>
              <a:gd name="connsiteX11" fmla="*/ 872837 w 5642264"/>
              <a:gd name="connsiteY11" fmla="*/ 1995862 h 2193289"/>
              <a:gd name="connsiteX12" fmla="*/ 883228 w 5642264"/>
              <a:gd name="connsiteY12" fmla="*/ 1902344 h 2193289"/>
              <a:gd name="connsiteX13" fmla="*/ 893618 w 5642264"/>
              <a:gd name="connsiteY13" fmla="*/ 1819217 h 2193289"/>
              <a:gd name="connsiteX14" fmla="*/ 914400 w 5642264"/>
              <a:gd name="connsiteY14" fmla="*/ 1725698 h 2193289"/>
              <a:gd name="connsiteX15" fmla="*/ 935182 w 5642264"/>
              <a:gd name="connsiteY15" fmla="*/ 1580226 h 2193289"/>
              <a:gd name="connsiteX16" fmla="*/ 945573 w 5642264"/>
              <a:gd name="connsiteY16" fmla="*/ 1549053 h 2193289"/>
              <a:gd name="connsiteX17" fmla="*/ 955964 w 5642264"/>
              <a:gd name="connsiteY17" fmla="*/ 1507489 h 2193289"/>
              <a:gd name="connsiteX18" fmla="*/ 976746 w 5642264"/>
              <a:gd name="connsiteY18" fmla="*/ 1434753 h 2193289"/>
              <a:gd name="connsiteX19" fmla="*/ 955964 w 5642264"/>
              <a:gd name="connsiteY19" fmla="*/ 1237326 h 2193289"/>
              <a:gd name="connsiteX20" fmla="*/ 945573 w 5642264"/>
              <a:gd name="connsiteY20" fmla="*/ 1195762 h 2193289"/>
              <a:gd name="connsiteX21" fmla="*/ 935182 w 5642264"/>
              <a:gd name="connsiteY21" fmla="*/ 1143808 h 2193289"/>
              <a:gd name="connsiteX22" fmla="*/ 914400 w 5642264"/>
              <a:gd name="connsiteY22" fmla="*/ 1081462 h 2193289"/>
              <a:gd name="connsiteX23" fmla="*/ 904009 w 5642264"/>
              <a:gd name="connsiteY23" fmla="*/ 1050289 h 2193289"/>
              <a:gd name="connsiteX24" fmla="*/ 893618 w 5642264"/>
              <a:gd name="connsiteY24" fmla="*/ 1019117 h 2193289"/>
              <a:gd name="connsiteX25" fmla="*/ 904009 w 5642264"/>
              <a:gd name="connsiteY25" fmla="*/ 603480 h 2193289"/>
              <a:gd name="connsiteX26" fmla="*/ 924791 w 5642264"/>
              <a:gd name="connsiteY26" fmla="*/ 541135 h 2193289"/>
              <a:gd name="connsiteX27" fmla="*/ 935182 w 5642264"/>
              <a:gd name="connsiteY27" fmla="*/ 509962 h 2193289"/>
              <a:gd name="connsiteX28" fmla="*/ 955964 w 5642264"/>
              <a:gd name="connsiteY28" fmla="*/ 478789 h 2193289"/>
              <a:gd name="connsiteX29" fmla="*/ 966355 w 5642264"/>
              <a:gd name="connsiteY29" fmla="*/ 447617 h 2193289"/>
              <a:gd name="connsiteX30" fmla="*/ 1039091 w 5642264"/>
              <a:gd name="connsiteY30" fmla="*/ 385271 h 2193289"/>
              <a:gd name="connsiteX31" fmla="*/ 1132609 w 5642264"/>
              <a:gd name="connsiteY31" fmla="*/ 322926 h 2193289"/>
              <a:gd name="connsiteX32" fmla="*/ 1163782 w 5642264"/>
              <a:gd name="connsiteY32" fmla="*/ 302144 h 2193289"/>
              <a:gd name="connsiteX33" fmla="*/ 1194955 w 5642264"/>
              <a:gd name="connsiteY33" fmla="*/ 291753 h 2193289"/>
              <a:gd name="connsiteX34" fmla="*/ 1226128 w 5642264"/>
              <a:gd name="connsiteY34" fmla="*/ 270971 h 2193289"/>
              <a:gd name="connsiteX35" fmla="*/ 1257300 w 5642264"/>
              <a:gd name="connsiteY35" fmla="*/ 260580 h 2193289"/>
              <a:gd name="connsiteX36" fmla="*/ 1319646 w 5642264"/>
              <a:gd name="connsiteY36" fmla="*/ 229408 h 2193289"/>
              <a:gd name="connsiteX37" fmla="*/ 1350818 w 5642264"/>
              <a:gd name="connsiteY37" fmla="*/ 219017 h 2193289"/>
              <a:gd name="connsiteX38" fmla="*/ 1413164 w 5642264"/>
              <a:gd name="connsiteY38" fmla="*/ 177453 h 2193289"/>
              <a:gd name="connsiteX39" fmla="*/ 1454728 w 5642264"/>
              <a:gd name="connsiteY39" fmla="*/ 156671 h 2193289"/>
              <a:gd name="connsiteX40" fmla="*/ 1527464 w 5642264"/>
              <a:gd name="connsiteY40" fmla="*/ 135889 h 2193289"/>
              <a:gd name="connsiteX41" fmla="*/ 1932709 w 5642264"/>
              <a:gd name="connsiteY41" fmla="*/ 156671 h 2193289"/>
              <a:gd name="connsiteX42" fmla="*/ 1984664 w 5642264"/>
              <a:gd name="connsiteY42" fmla="*/ 167062 h 2193289"/>
              <a:gd name="connsiteX43" fmla="*/ 2109355 w 5642264"/>
              <a:gd name="connsiteY43" fmla="*/ 187844 h 2193289"/>
              <a:gd name="connsiteX44" fmla="*/ 2296391 w 5642264"/>
              <a:gd name="connsiteY44" fmla="*/ 208626 h 2193289"/>
              <a:gd name="connsiteX45" fmla="*/ 3356264 w 5642264"/>
              <a:gd name="connsiteY45" fmla="*/ 177453 h 2193289"/>
              <a:gd name="connsiteX46" fmla="*/ 3449782 w 5642264"/>
              <a:gd name="connsiteY46" fmla="*/ 156671 h 2193289"/>
              <a:gd name="connsiteX47" fmla="*/ 3512128 w 5642264"/>
              <a:gd name="connsiteY47" fmla="*/ 146280 h 2193289"/>
              <a:gd name="connsiteX48" fmla="*/ 3595255 w 5642264"/>
              <a:gd name="connsiteY48" fmla="*/ 135889 h 2193289"/>
              <a:gd name="connsiteX49" fmla="*/ 3751118 w 5642264"/>
              <a:gd name="connsiteY49" fmla="*/ 115108 h 2193289"/>
              <a:gd name="connsiteX50" fmla="*/ 3927764 w 5642264"/>
              <a:gd name="connsiteY50" fmla="*/ 94326 h 2193289"/>
              <a:gd name="connsiteX51" fmla="*/ 4021282 w 5642264"/>
              <a:gd name="connsiteY51" fmla="*/ 73544 h 2193289"/>
              <a:gd name="connsiteX52" fmla="*/ 4052455 w 5642264"/>
              <a:gd name="connsiteY52" fmla="*/ 52762 h 2193289"/>
              <a:gd name="connsiteX53" fmla="*/ 4135582 w 5642264"/>
              <a:gd name="connsiteY53" fmla="*/ 31980 h 2193289"/>
              <a:gd name="connsiteX54" fmla="*/ 4166755 w 5642264"/>
              <a:gd name="connsiteY54" fmla="*/ 11198 h 2193289"/>
              <a:gd name="connsiteX55" fmla="*/ 4374573 w 5642264"/>
              <a:gd name="connsiteY55" fmla="*/ 11198 h 2193289"/>
              <a:gd name="connsiteX56" fmla="*/ 4405746 w 5642264"/>
              <a:gd name="connsiteY56" fmla="*/ 21589 h 2193289"/>
              <a:gd name="connsiteX57" fmla="*/ 4416137 w 5642264"/>
              <a:gd name="connsiteY57" fmla="*/ 52762 h 2193289"/>
              <a:gd name="connsiteX58" fmla="*/ 4457700 w 5642264"/>
              <a:gd name="connsiteY58" fmla="*/ 115108 h 2193289"/>
              <a:gd name="connsiteX59" fmla="*/ 4478482 w 5642264"/>
              <a:gd name="connsiteY59" fmla="*/ 146280 h 2193289"/>
              <a:gd name="connsiteX60" fmla="*/ 4488873 w 5642264"/>
              <a:gd name="connsiteY60" fmla="*/ 177453 h 2193289"/>
              <a:gd name="connsiteX61" fmla="*/ 4509655 w 5642264"/>
              <a:gd name="connsiteY61" fmla="*/ 333317 h 2193289"/>
              <a:gd name="connsiteX62" fmla="*/ 4520046 w 5642264"/>
              <a:gd name="connsiteY62" fmla="*/ 364489 h 2193289"/>
              <a:gd name="connsiteX63" fmla="*/ 4540828 w 5642264"/>
              <a:gd name="connsiteY63" fmla="*/ 468398 h 2193289"/>
              <a:gd name="connsiteX64" fmla="*/ 4561609 w 5642264"/>
              <a:gd name="connsiteY64" fmla="*/ 530744 h 2193289"/>
              <a:gd name="connsiteX65" fmla="*/ 4572000 w 5642264"/>
              <a:gd name="connsiteY65" fmla="*/ 561917 h 2193289"/>
              <a:gd name="connsiteX66" fmla="*/ 4592782 w 5642264"/>
              <a:gd name="connsiteY66" fmla="*/ 634653 h 2193289"/>
              <a:gd name="connsiteX67" fmla="*/ 4623955 w 5642264"/>
              <a:gd name="connsiteY67" fmla="*/ 717780 h 2193289"/>
              <a:gd name="connsiteX68" fmla="*/ 4655128 w 5642264"/>
              <a:gd name="connsiteY68" fmla="*/ 748953 h 2193289"/>
              <a:gd name="connsiteX69" fmla="*/ 4717473 w 5642264"/>
              <a:gd name="connsiteY69" fmla="*/ 790517 h 2193289"/>
              <a:gd name="connsiteX70" fmla="*/ 4821382 w 5642264"/>
              <a:gd name="connsiteY70" fmla="*/ 821689 h 2193289"/>
              <a:gd name="connsiteX71" fmla="*/ 4914900 w 5642264"/>
              <a:gd name="connsiteY71" fmla="*/ 852862 h 2193289"/>
              <a:gd name="connsiteX72" fmla="*/ 4946073 w 5642264"/>
              <a:gd name="connsiteY72" fmla="*/ 863253 h 2193289"/>
              <a:gd name="connsiteX73" fmla="*/ 5039591 w 5642264"/>
              <a:gd name="connsiteY73" fmla="*/ 884035 h 2193289"/>
              <a:gd name="connsiteX74" fmla="*/ 5101937 w 5642264"/>
              <a:gd name="connsiteY74" fmla="*/ 904817 h 2193289"/>
              <a:gd name="connsiteX75" fmla="*/ 5133109 w 5642264"/>
              <a:gd name="connsiteY75" fmla="*/ 915208 h 2193289"/>
              <a:gd name="connsiteX76" fmla="*/ 5205846 w 5642264"/>
              <a:gd name="connsiteY76" fmla="*/ 935989 h 2193289"/>
              <a:gd name="connsiteX77" fmla="*/ 5237018 w 5642264"/>
              <a:gd name="connsiteY77" fmla="*/ 956771 h 2193289"/>
              <a:gd name="connsiteX78" fmla="*/ 5299364 w 5642264"/>
              <a:gd name="connsiteY78" fmla="*/ 977553 h 2193289"/>
              <a:gd name="connsiteX79" fmla="*/ 5330537 w 5642264"/>
              <a:gd name="connsiteY79" fmla="*/ 987944 h 2193289"/>
              <a:gd name="connsiteX80" fmla="*/ 5642264 w 5642264"/>
              <a:gd name="connsiteY80" fmla="*/ 998335 h 219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642264" h="2193289">
                <a:moveTo>
                  <a:pt x="0" y="1964689"/>
                </a:moveTo>
                <a:cubicBezTo>
                  <a:pt x="2322" y="1992547"/>
                  <a:pt x="-440" y="2078109"/>
                  <a:pt x="20782" y="2120553"/>
                </a:cubicBezTo>
                <a:cubicBezTo>
                  <a:pt x="26367" y="2131723"/>
                  <a:pt x="33569" y="2142132"/>
                  <a:pt x="41564" y="2151726"/>
                </a:cubicBezTo>
                <a:cubicBezTo>
                  <a:pt x="50972" y="2163015"/>
                  <a:pt x="58392" y="2179710"/>
                  <a:pt x="72737" y="2182898"/>
                </a:cubicBezTo>
                <a:cubicBezTo>
                  <a:pt x="123567" y="2194193"/>
                  <a:pt x="176646" y="2189825"/>
                  <a:pt x="228600" y="2193289"/>
                </a:cubicBezTo>
                <a:cubicBezTo>
                  <a:pt x="360218" y="2189825"/>
                  <a:pt x="491947" y="2189313"/>
                  <a:pt x="623455" y="2182898"/>
                </a:cubicBezTo>
                <a:cubicBezTo>
                  <a:pt x="634395" y="2182364"/>
                  <a:pt x="644096" y="2175517"/>
                  <a:pt x="654628" y="2172508"/>
                </a:cubicBezTo>
                <a:cubicBezTo>
                  <a:pt x="668359" y="2168585"/>
                  <a:pt x="682337" y="2165581"/>
                  <a:pt x="696191" y="2162117"/>
                </a:cubicBezTo>
                <a:cubicBezTo>
                  <a:pt x="804035" y="2090221"/>
                  <a:pt x="637082" y="2199662"/>
                  <a:pt x="768928" y="2120553"/>
                </a:cubicBezTo>
                <a:cubicBezTo>
                  <a:pt x="790345" y="2107703"/>
                  <a:pt x="816287" y="2098970"/>
                  <a:pt x="831273" y="2078989"/>
                </a:cubicBezTo>
                <a:lnTo>
                  <a:pt x="862446" y="2037426"/>
                </a:lnTo>
                <a:cubicBezTo>
                  <a:pt x="865910" y="2023571"/>
                  <a:pt x="870665" y="2009977"/>
                  <a:pt x="872837" y="1995862"/>
                </a:cubicBezTo>
                <a:cubicBezTo>
                  <a:pt x="877606" y="1964862"/>
                  <a:pt x="879563" y="1933494"/>
                  <a:pt x="883228" y="1902344"/>
                </a:cubicBezTo>
                <a:cubicBezTo>
                  <a:pt x="886491" y="1874611"/>
                  <a:pt x="889372" y="1846817"/>
                  <a:pt x="893618" y="1819217"/>
                </a:cubicBezTo>
                <a:cubicBezTo>
                  <a:pt x="898894" y="1784921"/>
                  <a:pt x="906126" y="1758794"/>
                  <a:pt x="914400" y="1725698"/>
                </a:cubicBezTo>
                <a:cubicBezTo>
                  <a:pt x="920866" y="1667504"/>
                  <a:pt x="921948" y="1633161"/>
                  <a:pt x="935182" y="1580226"/>
                </a:cubicBezTo>
                <a:cubicBezTo>
                  <a:pt x="937839" y="1569600"/>
                  <a:pt x="942564" y="1559585"/>
                  <a:pt x="945573" y="1549053"/>
                </a:cubicBezTo>
                <a:cubicBezTo>
                  <a:pt x="949496" y="1535321"/>
                  <a:pt x="952041" y="1521221"/>
                  <a:pt x="955964" y="1507489"/>
                </a:cubicBezTo>
                <a:cubicBezTo>
                  <a:pt x="985778" y="1403140"/>
                  <a:pt x="944261" y="1564691"/>
                  <a:pt x="976746" y="1434753"/>
                </a:cubicBezTo>
                <a:cubicBezTo>
                  <a:pt x="970722" y="1362471"/>
                  <a:pt x="968494" y="1306243"/>
                  <a:pt x="955964" y="1237326"/>
                </a:cubicBezTo>
                <a:cubicBezTo>
                  <a:pt x="953409" y="1223275"/>
                  <a:pt x="948671" y="1209703"/>
                  <a:pt x="945573" y="1195762"/>
                </a:cubicBezTo>
                <a:cubicBezTo>
                  <a:pt x="941742" y="1178522"/>
                  <a:pt x="939829" y="1160847"/>
                  <a:pt x="935182" y="1143808"/>
                </a:cubicBezTo>
                <a:cubicBezTo>
                  <a:pt x="929418" y="1122674"/>
                  <a:pt x="921327" y="1102244"/>
                  <a:pt x="914400" y="1081462"/>
                </a:cubicBezTo>
                <a:lnTo>
                  <a:pt x="904009" y="1050289"/>
                </a:lnTo>
                <a:lnTo>
                  <a:pt x="893618" y="1019117"/>
                </a:lnTo>
                <a:cubicBezTo>
                  <a:pt x="897082" y="880571"/>
                  <a:pt x="894990" y="741775"/>
                  <a:pt x="904009" y="603480"/>
                </a:cubicBezTo>
                <a:cubicBezTo>
                  <a:pt x="905435" y="581621"/>
                  <a:pt x="917864" y="561917"/>
                  <a:pt x="924791" y="541135"/>
                </a:cubicBezTo>
                <a:cubicBezTo>
                  <a:pt x="928255" y="530744"/>
                  <a:pt x="929106" y="519076"/>
                  <a:pt x="935182" y="509962"/>
                </a:cubicBezTo>
                <a:cubicBezTo>
                  <a:pt x="942109" y="499571"/>
                  <a:pt x="950379" y="489959"/>
                  <a:pt x="955964" y="478789"/>
                </a:cubicBezTo>
                <a:cubicBezTo>
                  <a:pt x="960862" y="468993"/>
                  <a:pt x="960279" y="456730"/>
                  <a:pt x="966355" y="447617"/>
                </a:cubicBezTo>
                <a:cubicBezTo>
                  <a:pt x="979809" y="427437"/>
                  <a:pt x="1021086" y="397875"/>
                  <a:pt x="1039091" y="385271"/>
                </a:cubicBezTo>
                <a:cubicBezTo>
                  <a:pt x="1069783" y="363786"/>
                  <a:pt x="1101437" y="343708"/>
                  <a:pt x="1132609" y="322926"/>
                </a:cubicBezTo>
                <a:cubicBezTo>
                  <a:pt x="1143000" y="315999"/>
                  <a:pt x="1151934" y="306093"/>
                  <a:pt x="1163782" y="302144"/>
                </a:cubicBezTo>
                <a:cubicBezTo>
                  <a:pt x="1174173" y="298680"/>
                  <a:pt x="1185158" y="296651"/>
                  <a:pt x="1194955" y="291753"/>
                </a:cubicBezTo>
                <a:cubicBezTo>
                  <a:pt x="1206125" y="286168"/>
                  <a:pt x="1214958" y="276556"/>
                  <a:pt x="1226128" y="270971"/>
                </a:cubicBezTo>
                <a:cubicBezTo>
                  <a:pt x="1235924" y="266073"/>
                  <a:pt x="1247291" y="265028"/>
                  <a:pt x="1257300" y="260580"/>
                </a:cubicBezTo>
                <a:cubicBezTo>
                  <a:pt x="1278532" y="251144"/>
                  <a:pt x="1298414" y="238844"/>
                  <a:pt x="1319646" y="229408"/>
                </a:cubicBezTo>
                <a:cubicBezTo>
                  <a:pt x="1329655" y="224960"/>
                  <a:pt x="1341244" y="224336"/>
                  <a:pt x="1350818" y="219017"/>
                </a:cubicBezTo>
                <a:cubicBezTo>
                  <a:pt x="1372652" y="206887"/>
                  <a:pt x="1390824" y="188623"/>
                  <a:pt x="1413164" y="177453"/>
                </a:cubicBezTo>
                <a:cubicBezTo>
                  <a:pt x="1427019" y="170526"/>
                  <a:pt x="1440490" y="162773"/>
                  <a:pt x="1454728" y="156671"/>
                </a:cubicBezTo>
                <a:cubicBezTo>
                  <a:pt x="1475599" y="147726"/>
                  <a:pt x="1506370" y="141162"/>
                  <a:pt x="1527464" y="135889"/>
                </a:cubicBezTo>
                <a:lnTo>
                  <a:pt x="1932709" y="156671"/>
                </a:lnTo>
                <a:cubicBezTo>
                  <a:pt x="1950298" y="158270"/>
                  <a:pt x="1967271" y="163993"/>
                  <a:pt x="1984664" y="167062"/>
                </a:cubicBezTo>
                <a:cubicBezTo>
                  <a:pt x="2026160" y="174385"/>
                  <a:pt x="2067588" y="182275"/>
                  <a:pt x="2109355" y="187844"/>
                </a:cubicBezTo>
                <a:cubicBezTo>
                  <a:pt x="2171534" y="196135"/>
                  <a:pt x="2296391" y="208626"/>
                  <a:pt x="2296391" y="208626"/>
                </a:cubicBezTo>
                <a:cubicBezTo>
                  <a:pt x="2353731" y="207379"/>
                  <a:pt x="3037148" y="217343"/>
                  <a:pt x="3356264" y="177453"/>
                </a:cubicBezTo>
                <a:cubicBezTo>
                  <a:pt x="3510529" y="158170"/>
                  <a:pt x="3356451" y="177411"/>
                  <a:pt x="3449782" y="156671"/>
                </a:cubicBezTo>
                <a:cubicBezTo>
                  <a:pt x="3470349" y="152101"/>
                  <a:pt x="3491271" y="149260"/>
                  <a:pt x="3512128" y="146280"/>
                </a:cubicBezTo>
                <a:cubicBezTo>
                  <a:pt x="3539772" y="142331"/>
                  <a:pt x="3567575" y="139580"/>
                  <a:pt x="3595255" y="135889"/>
                </a:cubicBezTo>
                <a:cubicBezTo>
                  <a:pt x="3679797" y="124617"/>
                  <a:pt x="3661747" y="125038"/>
                  <a:pt x="3751118" y="115108"/>
                </a:cubicBezTo>
                <a:cubicBezTo>
                  <a:pt x="3873559" y="101504"/>
                  <a:pt x="3824677" y="110186"/>
                  <a:pt x="3927764" y="94326"/>
                </a:cubicBezTo>
                <a:cubicBezTo>
                  <a:pt x="3950822" y="90779"/>
                  <a:pt x="3996163" y="86103"/>
                  <a:pt x="4021282" y="73544"/>
                </a:cubicBezTo>
                <a:cubicBezTo>
                  <a:pt x="4032452" y="67959"/>
                  <a:pt x="4040718" y="57030"/>
                  <a:pt x="4052455" y="52762"/>
                </a:cubicBezTo>
                <a:cubicBezTo>
                  <a:pt x="4079297" y="43001"/>
                  <a:pt x="4135582" y="31980"/>
                  <a:pt x="4135582" y="31980"/>
                </a:cubicBezTo>
                <a:cubicBezTo>
                  <a:pt x="4145973" y="25053"/>
                  <a:pt x="4155062" y="15583"/>
                  <a:pt x="4166755" y="11198"/>
                </a:cubicBezTo>
                <a:cubicBezTo>
                  <a:pt x="4228948" y="-12124"/>
                  <a:pt x="4321436" y="7656"/>
                  <a:pt x="4374573" y="11198"/>
                </a:cubicBezTo>
                <a:cubicBezTo>
                  <a:pt x="4384964" y="14662"/>
                  <a:pt x="4398001" y="13844"/>
                  <a:pt x="4405746" y="21589"/>
                </a:cubicBezTo>
                <a:cubicBezTo>
                  <a:pt x="4413491" y="29334"/>
                  <a:pt x="4410818" y="43187"/>
                  <a:pt x="4416137" y="52762"/>
                </a:cubicBezTo>
                <a:cubicBezTo>
                  <a:pt x="4428267" y="74596"/>
                  <a:pt x="4443845" y="94326"/>
                  <a:pt x="4457700" y="115108"/>
                </a:cubicBezTo>
                <a:lnTo>
                  <a:pt x="4478482" y="146280"/>
                </a:lnTo>
                <a:cubicBezTo>
                  <a:pt x="4481946" y="156671"/>
                  <a:pt x="4486914" y="166677"/>
                  <a:pt x="4488873" y="177453"/>
                </a:cubicBezTo>
                <a:cubicBezTo>
                  <a:pt x="4504043" y="260887"/>
                  <a:pt x="4493788" y="253981"/>
                  <a:pt x="4509655" y="333317"/>
                </a:cubicBezTo>
                <a:cubicBezTo>
                  <a:pt x="4511803" y="344057"/>
                  <a:pt x="4516582" y="354098"/>
                  <a:pt x="4520046" y="364489"/>
                </a:cubicBezTo>
                <a:cubicBezTo>
                  <a:pt x="4527069" y="406626"/>
                  <a:pt x="4529201" y="429642"/>
                  <a:pt x="4540828" y="468398"/>
                </a:cubicBezTo>
                <a:cubicBezTo>
                  <a:pt x="4547123" y="489380"/>
                  <a:pt x="4554682" y="509962"/>
                  <a:pt x="4561609" y="530744"/>
                </a:cubicBezTo>
                <a:cubicBezTo>
                  <a:pt x="4565073" y="541135"/>
                  <a:pt x="4569343" y="551291"/>
                  <a:pt x="4572000" y="561917"/>
                </a:cubicBezTo>
                <a:cubicBezTo>
                  <a:pt x="4604487" y="691863"/>
                  <a:pt x="4562965" y="530294"/>
                  <a:pt x="4592782" y="634653"/>
                </a:cubicBezTo>
                <a:cubicBezTo>
                  <a:pt x="4603142" y="670913"/>
                  <a:pt x="4600895" y="685496"/>
                  <a:pt x="4623955" y="717780"/>
                </a:cubicBezTo>
                <a:cubicBezTo>
                  <a:pt x="4632496" y="729738"/>
                  <a:pt x="4643528" y="739931"/>
                  <a:pt x="4655128" y="748953"/>
                </a:cubicBezTo>
                <a:cubicBezTo>
                  <a:pt x="4674843" y="764287"/>
                  <a:pt x="4693242" y="784459"/>
                  <a:pt x="4717473" y="790517"/>
                </a:cubicBezTo>
                <a:cubicBezTo>
                  <a:pt x="4780287" y="806220"/>
                  <a:pt x="4745492" y="796393"/>
                  <a:pt x="4821382" y="821689"/>
                </a:cubicBezTo>
                <a:lnTo>
                  <a:pt x="4914900" y="852862"/>
                </a:lnTo>
                <a:cubicBezTo>
                  <a:pt x="4925291" y="856326"/>
                  <a:pt x="4935333" y="861105"/>
                  <a:pt x="4946073" y="863253"/>
                </a:cubicBezTo>
                <a:cubicBezTo>
                  <a:pt x="4975739" y="869186"/>
                  <a:pt x="5010240" y="875230"/>
                  <a:pt x="5039591" y="884035"/>
                </a:cubicBezTo>
                <a:cubicBezTo>
                  <a:pt x="5060573" y="890330"/>
                  <a:pt x="5081155" y="897890"/>
                  <a:pt x="5101937" y="904817"/>
                </a:cubicBezTo>
                <a:cubicBezTo>
                  <a:pt x="5112328" y="908281"/>
                  <a:pt x="5122483" y="912552"/>
                  <a:pt x="5133109" y="915208"/>
                </a:cubicBezTo>
                <a:cubicBezTo>
                  <a:pt x="5185299" y="928254"/>
                  <a:pt x="5161125" y="921082"/>
                  <a:pt x="5205846" y="935989"/>
                </a:cubicBezTo>
                <a:cubicBezTo>
                  <a:pt x="5216237" y="942916"/>
                  <a:pt x="5225606" y="951699"/>
                  <a:pt x="5237018" y="956771"/>
                </a:cubicBezTo>
                <a:cubicBezTo>
                  <a:pt x="5257036" y="965668"/>
                  <a:pt x="5278582" y="970626"/>
                  <a:pt x="5299364" y="977553"/>
                </a:cubicBezTo>
                <a:cubicBezTo>
                  <a:pt x="5309755" y="981017"/>
                  <a:pt x="5319638" y="986854"/>
                  <a:pt x="5330537" y="987944"/>
                </a:cubicBezTo>
                <a:cubicBezTo>
                  <a:pt x="5503375" y="1005228"/>
                  <a:pt x="5399637" y="998335"/>
                  <a:pt x="5642264" y="998335"/>
                </a:cubicBezTo>
              </a:path>
            </a:pathLst>
          </a:custGeom>
          <a:noFill/>
          <a:ln w="38100">
            <a:solidFill>
              <a:srgbClr val="F8981D"/>
            </a:solidFill>
            <a:prstDash val="sysDash"/>
            <a:headEnd type="triangl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996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581245" y="413536"/>
            <a:ext cx="10998139" cy="380901"/>
          </a:xfrm>
        </p:spPr>
        <p:txBody>
          <a:bodyPr>
            <a:normAutofit fontScale="90000"/>
          </a:bodyPr>
          <a:lstStyle/>
          <a:p>
            <a:r>
              <a:rPr lang="en-US"/>
              <a:t>Route Based IPSEC VPN</a:t>
            </a:r>
          </a:p>
        </p:txBody>
      </p:sp>
      <p:sp>
        <p:nvSpPr>
          <p:cNvPr id="5" name="TextBox 4"/>
          <p:cNvSpPr txBox="1"/>
          <p:nvPr/>
        </p:nvSpPr>
        <p:spPr>
          <a:xfrm>
            <a:off x="1141953" y="1672799"/>
            <a:ext cx="4952459" cy="4845685"/>
          </a:xfrm>
          <a:prstGeom prst="rect">
            <a:avLst/>
          </a:prstGeom>
        </p:spPr>
        <p:txBody>
          <a:bodyPr wrap="square" lIns="0" tIns="0" rIns="0" bIns="0" rtlCol="0">
            <a:spAutoFit/>
          </a:bodyPr>
          <a:lstStyle/>
          <a:p>
            <a:pPr marL="171348" indent="-171348">
              <a:spcAft>
                <a:spcPts val="600"/>
              </a:spcAft>
              <a:buFontTx/>
              <a:buChar char="-"/>
            </a:pPr>
            <a:r>
              <a:rPr lang="en-US" sz="1999"/>
              <a:t>Provides Redundancy – Setup VPN tunnels to two different on-</a:t>
            </a:r>
            <a:r>
              <a:rPr lang="en-US" sz="1999" err="1"/>
              <a:t>Prem</a:t>
            </a:r>
            <a:r>
              <a:rPr lang="en-US" sz="1999"/>
              <a:t> edge devices </a:t>
            </a:r>
          </a:p>
          <a:p>
            <a:pPr marL="628389" lvl="1" indent="-171348">
              <a:spcAft>
                <a:spcPts val="600"/>
              </a:spcAft>
              <a:buFontTx/>
              <a:buChar char="-"/>
            </a:pPr>
            <a:r>
              <a:rPr lang="en-US" sz="1999"/>
              <a:t>Active/Passive design possible</a:t>
            </a:r>
            <a:br>
              <a:rPr lang="en-US" sz="1999"/>
            </a:br>
            <a:endParaRPr lang="en-US" sz="1999"/>
          </a:p>
          <a:p>
            <a:pPr marL="171348" indent="-171348">
              <a:spcAft>
                <a:spcPts val="600"/>
              </a:spcAft>
              <a:buFontTx/>
              <a:buChar char="-"/>
            </a:pPr>
            <a:r>
              <a:rPr lang="en-US" sz="1999"/>
              <a:t>Networks automatically learned from VMware Cloud on AWS SDDC and on-</a:t>
            </a:r>
            <a:r>
              <a:rPr lang="en-US" sz="1999" err="1"/>
              <a:t>Prem</a:t>
            </a:r>
            <a:endParaRPr lang="en-US" sz="1999"/>
          </a:p>
          <a:p>
            <a:pPr marL="628389" lvl="1" indent="-171348">
              <a:spcAft>
                <a:spcPts val="600"/>
              </a:spcAft>
              <a:buFontTx/>
              <a:buChar char="-"/>
            </a:pPr>
            <a:r>
              <a:rPr lang="en-US" sz="1999"/>
              <a:t>No additional configuration required when advertising new networks</a:t>
            </a:r>
          </a:p>
          <a:p>
            <a:pPr marL="171348" indent="-171348">
              <a:spcAft>
                <a:spcPts val="600"/>
              </a:spcAft>
              <a:buFontTx/>
              <a:buChar char="-"/>
            </a:pPr>
            <a:endParaRPr lang="en-US" sz="1999"/>
          </a:p>
          <a:p>
            <a:pPr marL="171348" indent="-171348">
              <a:spcAft>
                <a:spcPts val="600"/>
              </a:spcAft>
              <a:buFontTx/>
              <a:buChar char="-"/>
            </a:pPr>
            <a:endParaRPr lang="en-US" sz="1999"/>
          </a:p>
          <a:p>
            <a:pPr marL="171348" indent="-171348">
              <a:spcAft>
                <a:spcPts val="600"/>
              </a:spcAft>
              <a:buFontTx/>
              <a:buChar char="-"/>
            </a:pPr>
            <a:endParaRPr lang="en-US" sz="1999"/>
          </a:p>
          <a:p>
            <a:pPr marL="171348" indent="-171348">
              <a:spcAft>
                <a:spcPts val="600"/>
              </a:spcAft>
              <a:buFontTx/>
              <a:buChar char="-"/>
            </a:pPr>
            <a:endParaRPr lang="en-US" sz="1999"/>
          </a:p>
        </p:txBody>
      </p:sp>
      <p:sp>
        <p:nvSpPr>
          <p:cNvPr id="6" name="Rectangle 5"/>
          <p:cNvSpPr/>
          <p:nvPr/>
        </p:nvSpPr>
        <p:spPr>
          <a:xfrm>
            <a:off x="743503" y="964914"/>
            <a:ext cx="2173427" cy="522764"/>
          </a:xfrm>
          <a:prstGeom prst="rect">
            <a:avLst/>
          </a:prstGeom>
        </p:spPr>
        <p:txBody>
          <a:bodyPr wrap="none">
            <a:spAutoFit/>
          </a:bodyPr>
          <a:lstStyle/>
          <a:p>
            <a:r>
              <a:rPr lang="en-US" sz="2798">
                <a:solidFill>
                  <a:schemeClr val="accent2"/>
                </a:solidFill>
              </a:rPr>
              <a:t>Advantages:</a:t>
            </a:r>
          </a:p>
        </p:txBody>
      </p:sp>
      <p:pic>
        <p:nvPicPr>
          <p:cNvPr id="2" name="Picture 1">
            <a:extLst>
              <a:ext uri="{FF2B5EF4-FFF2-40B4-BE49-F238E27FC236}">
                <a16:creationId xmlns:a16="http://schemas.microsoft.com/office/drawing/2014/main" id="{E43F6DEF-6191-4ABA-8B4D-0F2D3628029E}"/>
              </a:ext>
            </a:extLst>
          </p:cNvPr>
          <p:cNvPicPr>
            <a:picLocks noChangeAspect="1"/>
          </p:cNvPicPr>
          <p:nvPr/>
        </p:nvPicPr>
        <p:blipFill>
          <a:blip r:embed="rId2"/>
          <a:stretch>
            <a:fillRect/>
          </a:stretch>
        </p:blipFill>
        <p:spPr>
          <a:xfrm>
            <a:off x="6094412" y="1679161"/>
            <a:ext cx="5948796" cy="3499678"/>
          </a:xfrm>
          <a:prstGeom prst="rect">
            <a:avLst/>
          </a:prstGeom>
        </p:spPr>
      </p:pic>
    </p:spTree>
    <p:extLst>
      <p:ext uri="{BB962C8B-B14F-4D97-AF65-F5344CB8AC3E}">
        <p14:creationId xmlns:p14="http://schemas.microsoft.com/office/powerpoint/2010/main" val="238683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5">
                                            <p:txEl>
                                              <p:pRg st="2" end="2"/>
                                            </p:txEl>
                                          </p:spTgt>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5">
                                            <p:txEl>
                                              <p:pRg st="3" end="3"/>
                                            </p:txEl>
                                          </p:spTgt>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4BC169E2-1D66-4448-BE93-6CA117CBB176}"/>
              </a:ext>
            </a:extLst>
          </p:cNvPr>
          <p:cNvSpPr txBox="1">
            <a:spLocks/>
          </p:cNvSpPr>
          <p:nvPr/>
        </p:nvSpPr>
        <p:spPr>
          <a:xfrm>
            <a:off x="0" y="0"/>
            <a:ext cx="0" cy="0"/>
          </a:xfrm>
        </p:spPr>
        <p:txBody>
          <a:bodyPr/>
          <a:lstStyle>
            <a:defPPr>
              <a:defRPr lang="en-US"/>
            </a:defPPr>
            <a:lvl1pPr marL="0" algn="l" defTabSz="914095" rtl="0" eaLnBrk="1" latinLnBrk="0" hangingPunct="1">
              <a:defRPr sz="1900" kern="1200">
                <a:solidFill>
                  <a:schemeClr val="tx1"/>
                </a:solidFill>
                <a:latin typeface="+mn-lt"/>
                <a:ea typeface="+mn-ea"/>
                <a:cs typeface="+mn-cs"/>
              </a:defRPr>
            </a:lvl1pPr>
            <a:lvl2pPr marL="457041" algn="l" defTabSz="914095" rtl="0" eaLnBrk="1" latinLnBrk="0" hangingPunct="1">
              <a:defRPr sz="1900" kern="1200">
                <a:solidFill>
                  <a:schemeClr val="tx1"/>
                </a:solidFill>
                <a:latin typeface="+mn-lt"/>
                <a:ea typeface="+mn-ea"/>
                <a:cs typeface="+mn-cs"/>
              </a:defRPr>
            </a:lvl2pPr>
            <a:lvl3pPr marL="914095" algn="l" defTabSz="914095" rtl="0" eaLnBrk="1" latinLnBrk="0" hangingPunct="1">
              <a:defRPr sz="1900" kern="1200">
                <a:solidFill>
                  <a:schemeClr val="tx1"/>
                </a:solidFill>
                <a:latin typeface="+mn-lt"/>
                <a:ea typeface="+mn-ea"/>
                <a:cs typeface="+mn-cs"/>
              </a:defRPr>
            </a:lvl3pPr>
            <a:lvl4pPr marL="1371141" algn="l" defTabSz="914095" rtl="0" eaLnBrk="1" latinLnBrk="0" hangingPunct="1">
              <a:defRPr sz="1900" kern="1200">
                <a:solidFill>
                  <a:schemeClr val="tx1"/>
                </a:solidFill>
                <a:latin typeface="+mn-lt"/>
                <a:ea typeface="+mn-ea"/>
                <a:cs typeface="+mn-cs"/>
              </a:defRPr>
            </a:lvl4pPr>
            <a:lvl5pPr marL="1828192" algn="l" defTabSz="914095" rtl="0" eaLnBrk="1" latinLnBrk="0" hangingPunct="1">
              <a:defRPr sz="1900" kern="1200">
                <a:solidFill>
                  <a:schemeClr val="tx1"/>
                </a:solidFill>
                <a:latin typeface="+mn-lt"/>
                <a:ea typeface="+mn-ea"/>
                <a:cs typeface="+mn-cs"/>
              </a:defRPr>
            </a:lvl5pPr>
            <a:lvl6pPr marL="2285233" algn="l" defTabSz="914095" rtl="0" eaLnBrk="1" latinLnBrk="0" hangingPunct="1">
              <a:defRPr sz="1900" kern="1200">
                <a:solidFill>
                  <a:schemeClr val="tx1"/>
                </a:solidFill>
                <a:latin typeface="+mn-lt"/>
                <a:ea typeface="+mn-ea"/>
                <a:cs typeface="+mn-cs"/>
              </a:defRPr>
            </a:lvl6pPr>
            <a:lvl7pPr marL="2742287" algn="l" defTabSz="914095" rtl="0" eaLnBrk="1" latinLnBrk="0" hangingPunct="1">
              <a:defRPr sz="1900" kern="1200">
                <a:solidFill>
                  <a:schemeClr val="tx1"/>
                </a:solidFill>
                <a:latin typeface="+mn-lt"/>
                <a:ea typeface="+mn-ea"/>
                <a:cs typeface="+mn-cs"/>
              </a:defRPr>
            </a:lvl7pPr>
            <a:lvl8pPr marL="3199333" algn="l" defTabSz="914095" rtl="0" eaLnBrk="1" latinLnBrk="0" hangingPunct="1">
              <a:defRPr sz="1900" kern="1200">
                <a:solidFill>
                  <a:schemeClr val="tx1"/>
                </a:solidFill>
                <a:latin typeface="+mn-lt"/>
                <a:ea typeface="+mn-ea"/>
                <a:cs typeface="+mn-cs"/>
              </a:defRPr>
            </a:lvl8pPr>
            <a:lvl9pPr marL="3656384" algn="l" defTabSz="914095" rtl="0" eaLnBrk="1" latinLnBrk="0" hangingPunct="1">
              <a:defRPr sz="1900" kern="1200">
                <a:solidFill>
                  <a:schemeClr val="tx1"/>
                </a:solidFill>
                <a:latin typeface="+mn-lt"/>
                <a:ea typeface="+mn-ea"/>
                <a:cs typeface="+mn-cs"/>
              </a:defRPr>
            </a:lvl9pPr>
          </a:lstStyle>
          <a:p>
            <a:fld id="{6EA6D8CF-3CDE-4807-BCD2-C9F2B831AAA5}" type="slidenum">
              <a:rPr lang="en-US" smtClean="0">
                <a:solidFill>
                  <a:srgbClr val="717074">
                    <a:tint val="75000"/>
                  </a:srgbClr>
                </a:solidFill>
                <a:latin typeface="Metropolis"/>
              </a:rPr>
              <a:pPr/>
              <a:t>5</a:t>
            </a:fld>
            <a:endParaRPr lang="en-US">
              <a:solidFill>
                <a:srgbClr val="717074">
                  <a:tint val="75000"/>
                </a:srgbClr>
              </a:solidFill>
              <a:latin typeface="Metropolis"/>
            </a:endParaRPr>
          </a:p>
        </p:txBody>
      </p:sp>
      <p:sp>
        <p:nvSpPr>
          <p:cNvPr id="6" name="Oval 5">
            <a:extLst>
              <a:ext uri="{FF2B5EF4-FFF2-40B4-BE49-F238E27FC236}">
                <a16:creationId xmlns:a16="http://schemas.microsoft.com/office/drawing/2014/main" id="{46CC534A-3ADC-4CA6-8748-82AC8F5A67E6}"/>
              </a:ext>
            </a:extLst>
          </p:cNvPr>
          <p:cNvSpPr/>
          <p:nvPr/>
        </p:nvSpPr>
        <p:spPr>
          <a:xfrm>
            <a:off x="5454825" y="2105851"/>
            <a:ext cx="281067" cy="281067"/>
          </a:xfrm>
          <a:prstGeom prst="ellipse">
            <a:avLst/>
          </a:prstGeom>
          <a:solidFill>
            <a:schemeClr val="accent4">
              <a:alpha val="76000"/>
            </a:schemeClr>
          </a:solidFill>
          <a:ln w="2222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3</a:t>
            </a:r>
          </a:p>
        </p:txBody>
      </p:sp>
      <p:sp>
        <p:nvSpPr>
          <p:cNvPr id="7" name="Oval 6">
            <a:extLst>
              <a:ext uri="{FF2B5EF4-FFF2-40B4-BE49-F238E27FC236}">
                <a16:creationId xmlns:a16="http://schemas.microsoft.com/office/drawing/2014/main" id="{1DF2AD39-3C6D-48DD-AAA2-CCD2C3131CB5}"/>
              </a:ext>
            </a:extLst>
          </p:cNvPr>
          <p:cNvSpPr/>
          <p:nvPr/>
        </p:nvSpPr>
        <p:spPr>
          <a:xfrm>
            <a:off x="2491333" y="2864106"/>
            <a:ext cx="281067" cy="281067"/>
          </a:xfrm>
          <a:prstGeom prst="ellipse">
            <a:avLst/>
          </a:prstGeom>
          <a:solidFill>
            <a:schemeClr val="accent4">
              <a:alpha val="76000"/>
            </a:schemeClr>
          </a:solidFill>
          <a:ln w="2222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2</a:t>
            </a:r>
          </a:p>
        </p:txBody>
      </p:sp>
      <p:sp>
        <p:nvSpPr>
          <p:cNvPr id="8" name="Oval 7">
            <a:extLst>
              <a:ext uri="{FF2B5EF4-FFF2-40B4-BE49-F238E27FC236}">
                <a16:creationId xmlns:a16="http://schemas.microsoft.com/office/drawing/2014/main" id="{6A1221E0-6526-4835-9C30-12B1B96D5C1A}"/>
              </a:ext>
            </a:extLst>
          </p:cNvPr>
          <p:cNvSpPr/>
          <p:nvPr/>
        </p:nvSpPr>
        <p:spPr>
          <a:xfrm>
            <a:off x="9409752" y="2595779"/>
            <a:ext cx="281067" cy="281067"/>
          </a:xfrm>
          <a:prstGeom prst="ellipse">
            <a:avLst/>
          </a:prstGeom>
          <a:solidFill>
            <a:srgbClr val="90C56D">
              <a:alpha val="76000"/>
            </a:srgbClr>
          </a:solidFill>
          <a:ln w="2222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3</a:t>
            </a:r>
          </a:p>
        </p:txBody>
      </p:sp>
      <p:sp>
        <p:nvSpPr>
          <p:cNvPr id="9" name="Oval 8">
            <a:extLst>
              <a:ext uri="{FF2B5EF4-FFF2-40B4-BE49-F238E27FC236}">
                <a16:creationId xmlns:a16="http://schemas.microsoft.com/office/drawing/2014/main" id="{2769AA5B-5538-470A-884D-1D79369FABA8}"/>
              </a:ext>
            </a:extLst>
          </p:cNvPr>
          <p:cNvSpPr/>
          <p:nvPr/>
        </p:nvSpPr>
        <p:spPr>
          <a:xfrm>
            <a:off x="3456643" y="2546311"/>
            <a:ext cx="281067" cy="281067"/>
          </a:xfrm>
          <a:prstGeom prst="ellipse">
            <a:avLst/>
          </a:prstGeom>
          <a:solidFill>
            <a:schemeClr val="accent4">
              <a:alpha val="76000"/>
            </a:schemeClr>
          </a:solidFill>
          <a:ln w="2222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3</a:t>
            </a:r>
          </a:p>
        </p:txBody>
      </p:sp>
      <p:sp>
        <p:nvSpPr>
          <p:cNvPr id="10" name="Oval 9">
            <a:extLst>
              <a:ext uri="{FF2B5EF4-FFF2-40B4-BE49-F238E27FC236}">
                <a16:creationId xmlns:a16="http://schemas.microsoft.com/office/drawing/2014/main" id="{8AA75D8B-8AA0-43D9-B3E6-9784AD538926}"/>
              </a:ext>
            </a:extLst>
          </p:cNvPr>
          <p:cNvSpPr/>
          <p:nvPr/>
        </p:nvSpPr>
        <p:spPr>
          <a:xfrm>
            <a:off x="2567849" y="2651544"/>
            <a:ext cx="281067" cy="281067"/>
          </a:xfrm>
          <a:prstGeom prst="ellipse">
            <a:avLst/>
          </a:prstGeom>
          <a:solidFill>
            <a:schemeClr val="accent4">
              <a:alpha val="76000"/>
            </a:schemeClr>
          </a:solidFill>
          <a:ln w="2222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3</a:t>
            </a:r>
          </a:p>
        </p:txBody>
      </p:sp>
      <p:sp>
        <p:nvSpPr>
          <p:cNvPr id="11" name="Oval 10">
            <a:extLst>
              <a:ext uri="{FF2B5EF4-FFF2-40B4-BE49-F238E27FC236}">
                <a16:creationId xmlns:a16="http://schemas.microsoft.com/office/drawing/2014/main" id="{4911BFC3-5BFF-44F2-AC6A-39FC69F9412A}"/>
              </a:ext>
            </a:extLst>
          </p:cNvPr>
          <p:cNvSpPr/>
          <p:nvPr/>
        </p:nvSpPr>
        <p:spPr>
          <a:xfrm>
            <a:off x="2360760" y="2609452"/>
            <a:ext cx="281067" cy="281067"/>
          </a:xfrm>
          <a:prstGeom prst="ellipse">
            <a:avLst/>
          </a:prstGeom>
          <a:solidFill>
            <a:schemeClr val="accent4">
              <a:alpha val="76000"/>
            </a:schemeClr>
          </a:solidFill>
          <a:ln w="2222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3</a:t>
            </a:r>
          </a:p>
        </p:txBody>
      </p:sp>
      <p:sp>
        <p:nvSpPr>
          <p:cNvPr id="12" name="Oval 11">
            <a:extLst>
              <a:ext uri="{FF2B5EF4-FFF2-40B4-BE49-F238E27FC236}">
                <a16:creationId xmlns:a16="http://schemas.microsoft.com/office/drawing/2014/main" id="{C2EA1A76-B80F-4941-A1E6-64D007BAAEFD}"/>
              </a:ext>
            </a:extLst>
          </p:cNvPr>
          <p:cNvSpPr/>
          <p:nvPr/>
        </p:nvSpPr>
        <p:spPr>
          <a:xfrm>
            <a:off x="3519310" y="2774097"/>
            <a:ext cx="281067" cy="281067"/>
          </a:xfrm>
          <a:prstGeom prst="ellipse">
            <a:avLst/>
          </a:prstGeom>
          <a:solidFill>
            <a:schemeClr val="accent4">
              <a:alpha val="76000"/>
            </a:schemeClr>
          </a:solidFill>
          <a:ln w="2222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3</a:t>
            </a:r>
          </a:p>
        </p:txBody>
      </p:sp>
      <p:sp>
        <p:nvSpPr>
          <p:cNvPr id="13" name="Oval 12">
            <a:extLst>
              <a:ext uri="{FF2B5EF4-FFF2-40B4-BE49-F238E27FC236}">
                <a16:creationId xmlns:a16="http://schemas.microsoft.com/office/drawing/2014/main" id="{257C04CD-A562-49AB-8848-0E745AF6415D}"/>
              </a:ext>
            </a:extLst>
          </p:cNvPr>
          <p:cNvSpPr/>
          <p:nvPr/>
        </p:nvSpPr>
        <p:spPr>
          <a:xfrm>
            <a:off x="4252229" y="4450503"/>
            <a:ext cx="281067" cy="281067"/>
          </a:xfrm>
          <a:prstGeom prst="ellipse">
            <a:avLst/>
          </a:prstGeom>
          <a:solidFill>
            <a:schemeClr val="accent1">
              <a:alpha val="76000"/>
            </a:schemeClr>
          </a:solidFill>
          <a:ln w="2222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2</a:t>
            </a:r>
          </a:p>
        </p:txBody>
      </p:sp>
      <p:sp>
        <p:nvSpPr>
          <p:cNvPr id="14" name="Oval 13">
            <a:extLst>
              <a:ext uri="{FF2B5EF4-FFF2-40B4-BE49-F238E27FC236}">
                <a16:creationId xmlns:a16="http://schemas.microsoft.com/office/drawing/2014/main" id="{23DF5CDC-64B3-487C-93ED-5E424E30DB6B}"/>
              </a:ext>
            </a:extLst>
          </p:cNvPr>
          <p:cNvSpPr/>
          <p:nvPr/>
        </p:nvSpPr>
        <p:spPr>
          <a:xfrm>
            <a:off x="5590552" y="2267261"/>
            <a:ext cx="281067" cy="281067"/>
          </a:xfrm>
          <a:prstGeom prst="ellipse">
            <a:avLst/>
          </a:prstGeom>
          <a:solidFill>
            <a:schemeClr val="accent4">
              <a:alpha val="76000"/>
            </a:schemeClr>
          </a:solidFill>
          <a:ln w="2222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3</a:t>
            </a:r>
          </a:p>
        </p:txBody>
      </p:sp>
      <p:sp>
        <p:nvSpPr>
          <p:cNvPr id="15" name="Oval 14">
            <a:extLst>
              <a:ext uri="{FF2B5EF4-FFF2-40B4-BE49-F238E27FC236}">
                <a16:creationId xmlns:a16="http://schemas.microsoft.com/office/drawing/2014/main" id="{236B2D50-2BFD-45E6-B4F2-64B726BD78FF}"/>
              </a:ext>
            </a:extLst>
          </p:cNvPr>
          <p:cNvSpPr/>
          <p:nvPr/>
        </p:nvSpPr>
        <p:spPr>
          <a:xfrm>
            <a:off x="5815282" y="2276327"/>
            <a:ext cx="281067" cy="281067"/>
          </a:xfrm>
          <a:prstGeom prst="ellipse">
            <a:avLst/>
          </a:prstGeom>
          <a:solidFill>
            <a:schemeClr val="accent4">
              <a:alpha val="76000"/>
            </a:schemeClr>
          </a:solidFill>
          <a:ln w="2222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3</a:t>
            </a:r>
          </a:p>
        </p:txBody>
      </p:sp>
      <p:sp>
        <p:nvSpPr>
          <p:cNvPr id="16" name="Oval 15">
            <a:extLst>
              <a:ext uri="{FF2B5EF4-FFF2-40B4-BE49-F238E27FC236}">
                <a16:creationId xmlns:a16="http://schemas.microsoft.com/office/drawing/2014/main" id="{127706D6-A5F7-4E87-88D1-FA36DD0B29C2}"/>
              </a:ext>
            </a:extLst>
          </p:cNvPr>
          <p:cNvSpPr/>
          <p:nvPr/>
        </p:nvSpPr>
        <p:spPr>
          <a:xfrm>
            <a:off x="9673402" y="4700849"/>
            <a:ext cx="281067" cy="281067"/>
          </a:xfrm>
          <a:prstGeom prst="ellipse">
            <a:avLst/>
          </a:prstGeom>
          <a:solidFill>
            <a:srgbClr val="90C56D">
              <a:alpha val="76000"/>
            </a:srgbClr>
          </a:solidFill>
          <a:ln w="2222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3</a:t>
            </a:r>
          </a:p>
        </p:txBody>
      </p:sp>
      <p:sp>
        <p:nvSpPr>
          <p:cNvPr id="17" name="Oval 16">
            <a:extLst>
              <a:ext uri="{FF2B5EF4-FFF2-40B4-BE49-F238E27FC236}">
                <a16:creationId xmlns:a16="http://schemas.microsoft.com/office/drawing/2014/main" id="{EB445C47-4C53-4E81-8D58-F1C61FB11604}"/>
              </a:ext>
            </a:extLst>
          </p:cNvPr>
          <p:cNvSpPr/>
          <p:nvPr/>
        </p:nvSpPr>
        <p:spPr>
          <a:xfrm>
            <a:off x="6155074" y="4625279"/>
            <a:ext cx="281067" cy="281067"/>
          </a:xfrm>
          <a:prstGeom prst="ellipse">
            <a:avLst/>
          </a:prstGeom>
          <a:solidFill>
            <a:srgbClr val="FFFF00">
              <a:alpha val="76000"/>
            </a:srgbClr>
          </a:solidFill>
          <a:ln w="22225">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b="1">
              <a:solidFill>
                <a:prstClr val="white"/>
              </a:solidFill>
              <a:latin typeface="Metropolis"/>
            </a:endParaRPr>
          </a:p>
        </p:txBody>
      </p:sp>
      <p:sp>
        <p:nvSpPr>
          <p:cNvPr id="18" name="Oval 17">
            <a:extLst>
              <a:ext uri="{FF2B5EF4-FFF2-40B4-BE49-F238E27FC236}">
                <a16:creationId xmlns:a16="http://schemas.microsoft.com/office/drawing/2014/main" id="{3C2FF4F5-8B10-41AE-8F83-38D20D6B5A2A}"/>
              </a:ext>
            </a:extLst>
          </p:cNvPr>
          <p:cNvSpPr/>
          <p:nvPr/>
        </p:nvSpPr>
        <p:spPr>
          <a:xfrm>
            <a:off x="5912892" y="2519465"/>
            <a:ext cx="281067" cy="281067"/>
          </a:xfrm>
          <a:prstGeom prst="ellipse">
            <a:avLst/>
          </a:prstGeom>
          <a:solidFill>
            <a:srgbClr val="FFFF00">
              <a:alpha val="76000"/>
            </a:srgbClr>
          </a:solidFill>
          <a:ln w="22225">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b="1">
              <a:solidFill>
                <a:prstClr val="white"/>
              </a:solidFill>
              <a:latin typeface="Metropolis"/>
            </a:endParaRPr>
          </a:p>
        </p:txBody>
      </p:sp>
      <p:sp>
        <p:nvSpPr>
          <p:cNvPr id="19" name="Oval 18">
            <a:extLst>
              <a:ext uri="{FF2B5EF4-FFF2-40B4-BE49-F238E27FC236}">
                <a16:creationId xmlns:a16="http://schemas.microsoft.com/office/drawing/2014/main" id="{4429036D-2D24-46BE-844A-265BF29C9332}"/>
              </a:ext>
            </a:extLst>
          </p:cNvPr>
          <p:cNvSpPr/>
          <p:nvPr/>
        </p:nvSpPr>
        <p:spPr>
          <a:xfrm>
            <a:off x="3314758" y="2686844"/>
            <a:ext cx="281067" cy="281067"/>
          </a:xfrm>
          <a:prstGeom prst="ellipse">
            <a:avLst/>
          </a:prstGeom>
          <a:solidFill>
            <a:schemeClr val="accent1">
              <a:alpha val="76000"/>
            </a:schemeClr>
          </a:solidFill>
          <a:ln w="2222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3</a:t>
            </a:r>
          </a:p>
        </p:txBody>
      </p:sp>
      <p:sp>
        <p:nvSpPr>
          <p:cNvPr id="20" name="Oval 19">
            <a:extLst>
              <a:ext uri="{FF2B5EF4-FFF2-40B4-BE49-F238E27FC236}">
                <a16:creationId xmlns:a16="http://schemas.microsoft.com/office/drawing/2014/main" id="{E288F1EA-A217-4DCC-A868-2103E2317C17}"/>
              </a:ext>
            </a:extLst>
          </p:cNvPr>
          <p:cNvSpPr/>
          <p:nvPr/>
        </p:nvSpPr>
        <p:spPr>
          <a:xfrm>
            <a:off x="3649532" y="2514702"/>
            <a:ext cx="281067" cy="281067"/>
          </a:xfrm>
          <a:prstGeom prst="ellipse">
            <a:avLst/>
          </a:prstGeom>
          <a:solidFill>
            <a:schemeClr val="accent1">
              <a:alpha val="76000"/>
            </a:schemeClr>
          </a:solidFill>
          <a:ln w="2222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2</a:t>
            </a:r>
          </a:p>
        </p:txBody>
      </p:sp>
      <p:sp>
        <p:nvSpPr>
          <p:cNvPr id="21" name="Oval 20">
            <a:extLst>
              <a:ext uri="{FF2B5EF4-FFF2-40B4-BE49-F238E27FC236}">
                <a16:creationId xmlns:a16="http://schemas.microsoft.com/office/drawing/2014/main" id="{B17E66BC-9BF5-4C3A-AF4A-17E7991664D1}"/>
              </a:ext>
            </a:extLst>
          </p:cNvPr>
          <p:cNvSpPr/>
          <p:nvPr/>
        </p:nvSpPr>
        <p:spPr>
          <a:xfrm>
            <a:off x="5675519" y="2479108"/>
            <a:ext cx="281067" cy="281067"/>
          </a:xfrm>
          <a:prstGeom prst="ellipse">
            <a:avLst/>
          </a:prstGeom>
          <a:solidFill>
            <a:schemeClr val="accent1">
              <a:alpha val="76000"/>
            </a:schemeClr>
          </a:solidFill>
          <a:ln w="2222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3</a:t>
            </a:r>
          </a:p>
        </p:txBody>
      </p:sp>
      <p:sp>
        <p:nvSpPr>
          <p:cNvPr id="22" name="Oval 21">
            <a:extLst>
              <a:ext uri="{FF2B5EF4-FFF2-40B4-BE49-F238E27FC236}">
                <a16:creationId xmlns:a16="http://schemas.microsoft.com/office/drawing/2014/main" id="{30DF3F32-5B44-4660-BBE4-D041CEE3BD73}"/>
              </a:ext>
            </a:extLst>
          </p:cNvPr>
          <p:cNvSpPr/>
          <p:nvPr/>
        </p:nvSpPr>
        <p:spPr>
          <a:xfrm>
            <a:off x="6014541" y="1941648"/>
            <a:ext cx="281067" cy="281067"/>
          </a:xfrm>
          <a:prstGeom prst="ellipse">
            <a:avLst/>
          </a:prstGeom>
          <a:solidFill>
            <a:schemeClr val="accent1">
              <a:alpha val="76000"/>
            </a:schemeClr>
          </a:solidFill>
          <a:ln w="2222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3</a:t>
            </a:r>
          </a:p>
        </p:txBody>
      </p:sp>
      <p:sp>
        <p:nvSpPr>
          <p:cNvPr id="23" name="Oval 22">
            <a:extLst>
              <a:ext uri="{FF2B5EF4-FFF2-40B4-BE49-F238E27FC236}">
                <a16:creationId xmlns:a16="http://schemas.microsoft.com/office/drawing/2014/main" id="{B49A4447-00D3-4EB5-A804-CFE7EDADD3B0}"/>
              </a:ext>
            </a:extLst>
          </p:cNvPr>
          <p:cNvSpPr/>
          <p:nvPr/>
        </p:nvSpPr>
        <p:spPr>
          <a:xfrm>
            <a:off x="7703818" y="3231827"/>
            <a:ext cx="281067" cy="281067"/>
          </a:xfrm>
          <a:prstGeom prst="ellipse">
            <a:avLst/>
          </a:prstGeom>
          <a:solidFill>
            <a:schemeClr val="accent1">
              <a:alpha val="76000"/>
            </a:schemeClr>
          </a:solidFill>
          <a:ln w="2222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2</a:t>
            </a:r>
          </a:p>
        </p:txBody>
      </p:sp>
      <p:sp>
        <p:nvSpPr>
          <p:cNvPr id="24" name="Oval 23">
            <a:extLst>
              <a:ext uri="{FF2B5EF4-FFF2-40B4-BE49-F238E27FC236}">
                <a16:creationId xmlns:a16="http://schemas.microsoft.com/office/drawing/2014/main" id="{31FDC2F8-1584-4547-90AC-E81A691C8DB2}"/>
              </a:ext>
            </a:extLst>
          </p:cNvPr>
          <p:cNvSpPr/>
          <p:nvPr/>
        </p:nvSpPr>
        <p:spPr>
          <a:xfrm>
            <a:off x="8335875" y="3658153"/>
            <a:ext cx="281067" cy="281067"/>
          </a:xfrm>
          <a:prstGeom prst="ellipse">
            <a:avLst/>
          </a:prstGeom>
          <a:solidFill>
            <a:schemeClr val="accent1">
              <a:alpha val="76000"/>
            </a:schemeClr>
          </a:solidFill>
          <a:ln w="2222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3</a:t>
            </a:r>
          </a:p>
        </p:txBody>
      </p:sp>
      <p:sp>
        <p:nvSpPr>
          <p:cNvPr id="25" name="Oval 24">
            <a:extLst>
              <a:ext uri="{FF2B5EF4-FFF2-40B4-BE49-F238E27FC236}">
                <a16:creationId xmlns:a16="http://schemas.microsoft.com/office/drawing/2014/main" id="{31A2B2DA-0C37-444B-9501-DE3DAAA2F53C}"/>
              </a:ext>
            </a:extLst>
          </p:cNvPr>
          <p:cNvSpPr/>
          <p:nvPr/>
        </p:nvSpPr>
        <p:spPr>
          <a:xfrm>
            <a:off x="8647991" y="3087774"/>
            <a:ext cx="281067" cy="281067"/>
          </a:xfrm>
          <a:prstGeom prst="ellipse">
            <a:avLst/>
          </a:prstGeom>
          <a:solidFill>
            <a:schemeClr val="accent1">
              <a:alpha val="76000"/>
            </a:schemeClr>
          </a:solidFill>
          <a:ln w="2222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3</a:t>
            </a:r>
          </a:p>
        </p:txBody>
      </p:sp>
      <p:sp>
        <p:nvSpPr>
          <p:cNvPr id="26" name="Oval 25">
            <a:extLst>
              <a:ext uri="{FF2B5EF4-FFF2-40B4-BE49-F238E27FC236}">
                <a16:creationId xmlns:a16="http://schemas.microsoft.com/office/drawing/2014/main" id="{8DC7CAA2-938C-4EB2-AFED-A7B15C4EC7E7}"/>
              </a:ext>
            </a:extLst>
          </p:cNvPr>
          <p:cNvSpPr/>
          <p:nvPr/>
        </p:nvSpPr>
        <p:spPr>
          <a:xfrm>
            <a:off x="8989078" y="2708460"/>
            <a:ext cx="281067" cy="281067"/>
          </a:xfrm>
          <a:prstGeom prst="ellipse">
            <a:avLst/>
          </a:prstGeom>
          <a:solidFill>
            <a:schemeClr val="accent1">
              <a:alpha val="76000"/>
            </a:schemeClr>
          </a:solidFill>
          <a:ln w="2222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2</a:t>
            </a:r>
          </a:p>
        </p:txBody>
      </p:sp>
      <p:sp>
        <p:nvSpPr>
          <p:cNvPr id="27" name="Oval 26">
            <a:extLst>
              <a:ext uri="{FF2B5EF4-FFF2-40B4-BE49-F238E27FC236}">
                <a16:creationId xmlns:a16="http://schemas.microsoft.com/office/drawing/2014/main" id="{709329BB-76AB-4B30-B1FF-08857372B44F}"/>
              </a:ext>
            </a:extLst>
          </p:cNvPr>
          <p:cNvSpPr/>
          <p:nvPr/>
        </p:nvSpPr>
        <p:spPr>
          <a:xfrm>
            <a:off x="9286716" y="2788663"/>
            <a:ext cx="281067" cy="281067"/>
          </a:xfrm>
          <a:prstGeom prst="ellipse">
            <a:avLst/>
          </a:prstGeom>
          <a:solidFill>
            <a:schemeClr val="accent1">
              <a:alpha val="76000"/>
            </a:schemeClr>
          </a:solidFill>
          <a:ln w="2222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2</a:t>
            </a:r>
          </a:p>
        </p:txBody>
      </p:sp>
      <p:grpSp>
        <p:nvGrpSpPr>
          <p:cNvPr id="28" name="Group 27">
            <a:extLst>
              <a:ext uri="{FF2B5EF4-FFF2-40B4-BE49-F238E27FC236}">
                <a16:creationId xmlns:a16="http://schemas.microsoft.com/office/drawing/2014/main" id="{16B76D90-65A5-4E34-9A68-20DE0E5B28C9}"/>
              </a:ext>
            </a:extLst>
          </p:cNvPr>
          <p:cNvGrpSpPr/>
          <p:nvPr/>
        </p:nvGrpSpPr>
        <p:grpSpPr>
          <a:xfrm>
            <a:off x="571698" y="3547410"/>
            <a:ext cx="2242563" cy="1962998"/>
            <a:chOff x="1219973" y="4279747"/>
            <a:chExt cx="2242563" cy="1962998"/>
          </a:xfrm>
        </p:grpSpPr>
        <p:graphicFrame>
          <p:nvGraphicFramePr>
            <p:cNvPr id="29" name="Table 9">
              <a:extLst>
                <a:ext uri="{FF2B5EF4-FFF2-40B4-BE49-F238E27FC236}">
                  <a16:creationId xmlns:a16="http://schemas.microsoft.com/office/drawing/2014/main" id="{EB9490FC-A972-46A7-96F1-C748BDF4DA9B}"/>
                </a:ext>
              </a:extLst>
            </p:cNvPr>
            <p:cNvGraphicFramePr>
              <a:graphicFrameLocks/>
            </p:cNvGraphicFramePr>
            <p:nvPr>
              <p:extLst>
                <p:ext uri="{D42A27DB-BD31-4B8C-83A1-F6EECF244321}">
                  <p14:modId xmlns:p14="http://schemas.microsoft.com/office/powerpoint/2010/main" val="3531576911"/>
                </p:ext>
              </p:extLst>
            </p:nvPr>
          </p:nvGraphicFramePr>
          <p:xfrm>
            <a:off x="1503838" y="4279747"/>
            <a:ext cx="1958698" cy="1962998"/>
          </p:xfrm>
          <a:graphic>
            <a:graphicData uri="http://schemas.openxmlformats.org/drawingml/2006/table">
              <a:tbl>
                <a:tblPr>
                  <a:tableStyleId>{EB9631B5-78F2-41C9-869B-9F39066F8104}</a:tableStyleId>
                </a:tblPr>
                <a:tblGrid>
                  <a:gridCol w="1958698">
                    <a:extLst>
                      <a:ext uri="{9D8B030D-6E8A-4147-A177-3AD203B41FA5}">
                        <a16:colId xmlns:a16="http://schemas.microsoft.com/office/drawing/2014/main" val="1207357887"/>
                      </a:ext>
                    </a:extLst>
                  </a:gridCol>
                </a:tblGrid>
                <a:tr h="356523">
                  <a:tc>
                    <a:txBody>
                      <a:bodyPr/>
                      <a:lstStyle/>
                      <a:p>
                        <a:pPr algn="l">
                          <a:buNone/>
                        </a:pPr>
                        <a:r>
                          <a:rPr lang="en-US" sz="1000" b="1">
                            <a:solidFill>
                              <a:schemeClr val="tx2"/>
                            </a:solidFill>
                          </a:rPr>
                          <a:t>Available Regions and # of Availability Zones (AZs)</a:t>
                        </a:r>
                      </a:p>
                    </a:txBody>
                    <a:tcPr marL="45708" marR="0" marT="18283" marB="18283">
                      <a:lnL>
                        <a:noFill/>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17738994"/>
                    </a:ext>
                  </a:extLst>
                </a:tr>
                <a:tr h="1584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rPr>
                          <a:t>US West (Oregon)</a:t>
                        </a:r>
                      </a:p>
                    </a:txBody>
                    <a:tcPr marL="45708" marR="0" marT="18283" marB="18283">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160876956"/>
                    </a:ext>
                  </a:extLst>
                </a:tr>
                <a:tr h="158455">
                  <a:tc>
                    <a:txBody>
                      <a:bodyPr/>
                      <a:lstStyle/>
                      <a:p>
                        <a:pPr algn="l">
                          <a:buNone/>
                        </a:pPr>
                        <a:r>
                          <a:rPr lang="en-US" sz="800" b="0">
                            <a:solidFill>
                              <a:schemeClr val="tx2"/>
                            </a:solidFill>
                          </a:rPr>
                          <a:t>US East (N. Virginia)</a:t>
                        </a:r>
                      </a:p>
                    </a:txBody>
                    <a:tcPr marL="45708" marR="0" marT="18283" marB="18283">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71679841"/>
                    </a:ext>
                  </a:extLst>
                </a:tr>
                <a:tr h="1584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rPr>
                          <a:t>Europe (London)  </a:t>
                        </a:r>
                      </a:p>
                    </a:txBody>
                    <a:tcPr marL="45708" marR="0" marT="18283" marB="18283">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021437"/>
                    </a:ext>
                  </a:extLst>
                </a:tr>
                <a:tr h="1584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a:solidFill>
                              <a:schemeClr val="tx2"/>
                            </a:solidFill>
                            <a:latin typeface="+mn-lt"/>
                            <a:ea typeface="+mn-ea"/>
                            <a:cs typeface="+mn-cs"/>
                          </a:rPr>
                          <a:t>Europe </a:t>
                        </a:r>
                        <a:r>
                          <a:rPr lang="en-US" sz="800" b="0">
                            <a:solidFill>
                              <a:schemeClr val="tx2"/>
                            </a:solidFill>
                          </a:rPr>
                          <a:t>(</a:t>
                        </a:r>
                        <a:r>
                          <a:rPr lang="en-US" sz="800" b="0" kern="1200">
                            <a:solidFill>
                              <a:schemeClr val="tx2"/>
                            </a:solidFill>
                            <a:latin typeface="+mn-lt"/>
                            <a:ea typeface="+mn-ea"/>
                            <a:cs typeface="+mn-cs"/>
                          </a:rPr>
                          <a:t>Frankfurt)</a:t>
                        </a:r>
                      </a:p>
                    </a:txBody>
                    <a:tcPr marL="45708" marR="0" marT="18283" marB="18283">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07950404"/>
                    </a:ext>
                  </a:extLst>
                </a:tr>
                <a:tr h="1584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a:solidFill>
                              <a:schemeClr val="tx2"/>
                            </a:solidFill>
                          </a:rPr>
                          <a:t>Asia Pacific (Sydney) </a:t>
                        </a:r>
                      </a:p>
                    </a:txBody>
                    <a:tcPr marL="45708" marR="0" marT="18283" marB="18283">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901325322"/>
                    </a:ext>
                  </a:extLst>
                </a:tr>
                <a:tr h="1584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a:solidFill>
                              <a:schemeClr val="tx2"/>
                            </a:solidFill>
                            <a:latin typeface="+mn-lt"/>
                            <a:ea typeface="+mn-ea"/>
                            <a:cs typeface="+mn-cs"/>
                          </a:rPr>
                          <a:t>Europe (Ireland)</a:t>
                        </a:r>
                        <a:endParaRPr lang="en-US" sz="800" b="0">
                          <a:solidFill>
                            <a:schemeClr val="tx2"/>
                          </a:solidFill>
                        </a:endParaRPr>
                      </a:p>
                    </a:txBody>
                    <a:tcPr marL="45708" marR="0" marT="18283" marB="18283">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3527558013"/>
                    </a:ext>
                  </a:extLst>
                </a:tr>
                <a:tr h="1584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a:solidFill>
                              <a:schemeClr val="tx2"/>
                            </a:solidFill>
                            <a:latin typeface="+mn-lt"/>
                            <a:ea typeface="+mn-ea"/>
                            <a:cs typeface="+mn-cs"/>
                          </a:rPr>
                          <a:t>*US West (N. California)*</a:t>
                        </a:r>
                      </a:p>
                    </a:txBody>
                    <a:tcPr marL="45708" marR="0" marT="18283" marB="18283">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370631393"/>
                    </a:ext>
                  </a:extLst>
                </a:tr>
                <a:tr h="1584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a:solidFill>
                              <a:schemeClr val="tx2"/>
                            </a:solidFill>
                            <a:latin typeface="+mn-lt"/>
                            <a:ea typeface="+mn-ea"/>
                            <a:cs typeface="+mn-cs"/>
                          </a:rPr>
                          <a:t>US East (Ohio) </a:t>
                        </a:r>
                      </a:p>
                    </a:txBody>
                    <a:tcPr marL="45708" marR="0" marT="18283" marB="18283">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182024729"/>
                    </a:ext>
                  </a:extLst>
                </a:tr>
                <a:tr h="1584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a:solidFill>
                              <a:schemeClr val="tx2"/>
                            </a:solidFill>
                            <a:latin typeface="+mn-lt"/>
                            <a:ea typeface="+mn-ea"/>
                            <a:cs typeface="+mn-cs"/>
                          </a:rPr>
                          <a:t>Asia Pacific (Tokyo) </a:t>
                        </a:r>
                      </a:p>
                    </a:txBody>
                    <a:tcPr marL="45708" marR="0" marT="18283" marB="18283">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394910911"/>
                    </a:ext>
                  </a:extLst>
                </a:tr>
                <a:tr h="1801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a:solidFill>
                              <a:schemeClr val="tx2"/>
                            </a:solidFill>
                            <a:latin typeface="+mn-lt"/>
                            <a:ea typeface="+mn-ea"/>
                            <a:cs typeface="+mn-cs"/>
                          </a:rPr>
                          <a:t>Gov Cloud US West </a:t>
                        </a:r>
                      </a:p>
                    </a:txBody>
                    <a:tcPr marL="45708" marR="0" marT="18283" marB="18283">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070460536"/>
                    </a:ext>
                  </a:extLst>
                </a:tr>
              </a:tbl>
            </a:graphicData>
          </a:graphic>
        </p:graphicFrame>
        <p:sp>
          <p:nvSpPr>
            <p:cNvPr id="30" name="Oval 29">
              <a:extLst>
                <a:ext uri="{FF2B5EF4-FFF2-40B4-BE49-F238E27FC236}">
                  <a16:creationId xmlns:a16="http://schemas.microsoft.com/office/drawing/2014/main" id="{18B91AC9-B13A-4E77-B961-CA9E493489B8}"/>
                </a:ext>
              </a:extLst>
            </p:cNvPr>
            <p:cNvSpPr/>
            <p:nvPr/>
          </p:nvSpPr>
          <p:spPr>
            <a:xfrm>
              <a:off x="1219973" y="4289256"/>
              <a:ext cx="281067" cy="281067"/>
            </a:xfrm>
            <a:prstGeom prst="ellipse">
              <a:avLst/>
            </a:prstGeom>
            <a:solidFill>
              <a:schemeClr val="accent4">
                <a:alpha val="76000"/>
              </a:schemeClr>
            </a:solidFill>
            <a:ln w="2222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a:t>
              </a:r>
            </a:p>
          </p:txBody>
        </p:sp>
      </p:grpSp>
      <p:sp>
        <p:nvSpPr>
          <p:cNvPr id="31" name="Oval 30">
            <a:extLst>
              <a:ext uri="{FF2B5EF4-FFF2-40B4-BE49-F238E27FC236}">
                <a16:creationId xmlns:a16="http://schemas.microsoft.com/office/drawing/2014/main" id="{B0B13CCF-962A-4B10-A641-FB4E3A7F5C6E}"/>
              </a:ext>
            </a:extLst>
          </p:cNvPr>
          <p:cNvSpPr/>
          <p:nvPr/>
        </p:nvSpPr>
        <p:spPr>
          <a:xfrm>
            <a:off x="8670619" y="2365663"/>
            <a:ext cx="281067" cy="281067"/>
          </a:xfrm>
          <a:prstGeom prst="ellipse">
            <a:avLst/>
          </a:prstGeom>
          <a:solidFill>
            <a:srgbClr val="FFFF00">
              <a:alpha val="76000"/>
            </a:srgbClr>
          </a:solidFill>
          <a:ln w="22225">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b="1">
              <a:solidFill>
                <a:prstClr val="white"/>
              </a:solidFill>
              <a:latin typeface="Metropolis"/>
            </a:endParaRPr>
          </a:p>
        </p:txBody>
      </p:sp>
      <p:sp>
        <p:nvSpPr>
          <p:cNvPr id="32" name="Oval 31">
            <a:extLst>
              <a:ext uri="{FF2B5EF4-FFF2-40B4-BE49-F238E27FC236}">
                <a16:creationId xmlns:a16="http://schemas.microsoft.com/office/drawing/2014/main" id="{D52BA9D4-EDF1-48F8-A59A-A11D27DDC1E8}"/>
              </a:ext>
            </a:extLst>
          </p:cNvPr>
          <p:cNvSpPr/>
          <p:nvPr/>
        </p:nvSpPr>
        <p:spPr>
          <a:xfrm>
            <a:off x="6947831" y="3092260"/>
            <a:ext cx="281067" cy="281067"/>
          </a:xfrm>
          <a:prstGeom prst="ellipse">
            <a:avLst/>
          </a:prstGeom>
          <a:solidFill>
            <a:schemeClr val="accent1">
              <a:alpha val="76000"/>
            </a:schemeClr>
          </a:solidFill>
          <a:ln w="2222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b="1">
              <a:solidFill>
                <a:prstClr val="white"/>
              </a:solidFill>
              <a:latin typeface="Metropolis"/>
            </a:endParaRPr>
          </a:p>
        </p:txBody>
      </p:sp>
      <p:grpSp>
        <p:nvGrpSpPr>
          <p:cNvPr id="33" name="Group 32">
            <a:extLst>
              <a:ext uri="{FF2B5EF4-FFF2-40B4-BE49-F238E27FC236}">
                <a16:creationId xmlns:a16="http://schemas.microsoft.com/office/drawing/2014/main" id="{F53D1217-E270-4D79-9EB8-1B9B86BA38BA}"/>
              </a:ext>
            </a:extLst>
          </p:cNvPr>
          <p:cNvGrpSpPr/>
          <p:nvPr/>
        </p:nvGrpSpPr>
        <p:grpSpPr>
          <a:xfrm>
            <a:off x="2534767" y="5582185"/>
            <a:ext cx="7633290" cy="1112755"/>
            <a:chOff x="4275511" y="5485817"/>
            <a:chExt cx="7633290" cy="1112755"/>
          </a:xfrm>
        </p:grpSpPr>
        <p:graphicFrame>
          <p:nvGraphicFramePr>
            <p:cNvPr id="34" name="Table 9">
              <a:extLst>
                <a:ext uri="{FF2B5EF4-FFF2-40B4-BE49-F238E27FC236}">
                  <a16:creationId xmlns:a16="http://schemas.microsoft.com/office/drawing/2014/main" id="{8CD083C1-CE53-4ACF-BA9B-DCA00B949AE4}"/>
                </a:ext>
              </a:extLst>
            </p:cNvPr>
            <p:cNvGraphicFramePr>
              <a:graphicFrameLocks/>
            </p:cNvGraphicFramePr>
            <p:nvPr>
              <p:extLst>
                <p:ext uri="{D42A27DB-BD31-4B8C-83A1-F6EECF244321}">
                  <p14:modId xmlns:p14="http://schemas.microsoft.com/office/powerpoint/2010/main" val="2056438643"/>
                </p:ext>
              </p:extLst>
            </p:nvPr>
          </p:nvGraphicFramePr>
          <p:xfrm>
            <a:off x="4533296" y="5485817"/>
            <a:ext cx="7375505" cy="1112755"/>
          </p:xfrm>
          <a:graphic>
            <a:graphicData uri="http://schemas.openxmlformats.org/drawingml/2006/table">
              <a:tbl>
                <a:tblPr>
                  <a:tableStyleId>{EB9631B5-78F2-41C9-869B-9F39066F8104}</a:tableStyleId>
                </a:tblPr>
                <a:tblGrid>
                  <a:gridCol w="1567168">
                    <a:extLst>
                      <a:ext uri="{9D8B030D-6E8A-4147-A177-3AD203B41FA5}">
                        <a16:colId xmlns:a16="http://schemas.microsoft.com/office/drawing/2014/main" val="3967916822"/>
                      </a:ext>
                    </a:extLst>
                  </a:gridCol>
                  <a:gridCol w="1832423">
                    <a:extLst>
                      <a:ext uri="{9D8B030D-6E8A-4147-A177-3AD203B41FA5}">
                        <a16:colId xmlns:a16="http://schemas.microsoft.com/office/drawing/2014/main" val="2313126345"/>
                      </a:ext>
                    </a:extLst>
                  </a:gridCol>
                  <a:gridCol w="1355230">
                    <a:extLst>
                      <a:ext uri="{9D8B030D-6E8A-4147-A177-3AD203B41FA5}">
                        <a16:colId xmlns:a16="http://schemas.microsoft.com/office/drawing/2014/main" val="731614145"/>
                      </a:ext>
                    </a:extLst>
                  </a:gridCol>
                  <a:gridCol w="1431581">
                    <a:extLst>
                      <a:ext uri="{9D8B030D-6E8A-4147-A177-3AD203B41FA5}">
                        <a16:colId xmlns:a16="http://schemas.microsoft.com/office/drawing/2014/main" val="1928580339"/>
                      </a:ext>
                    </a:extLst>
                  </a:gridCol>
                  <a:gridCol w="1189103">
                    <a:extLst>
                      <a:ext uri="{9D8B030D-6E8A-4147-A177-3AD203B41FA5}">
                        <a16:colId xmlns:a16="http://schemas.microsoft.com/office/drawing/2014/main" val="1744562503"/>
                      </a:ext>
                    </a:extLst>
                  </a:gridCol>
                </a:tblGrid>
                <a:tr h="194865">
                  <a:tc>
                    <a:txBody>
                      <a:bodyPr/>
                      <a:lstStyle/>
                      <a:p>
                        <a:pPr algn="l">
                          <a:buNone/>
                        </a:pPr>
                        <a:r>
                          <a:rPr lang="en-US" sz="1000" b="1">
                            <a:solidFill>
                              <a:schemeClr val="tx2"/>
                            </a:solidFill>
                          </a:rPr>
                          <a:t>March 2019</a:t>
                        </a:r>
                      </a:p>
                    </a:txBody>
                    <a:tcPr marL="45708" marR="0" marT="18283" marB="18283">
                      <a:lnL>
                        <a:noFill/>
                      </a:lnL>
                      <a:lnR>
                        <a:noFill/>
                      </a:lnR>
                      <a:lnT w="25400" cmpd="sng">
                        <a:noFill/>
                      </a:lnT>
                      <a:lnB>
                        <a:noFill/>
                      </a:lnB>
                      <a:lnTlToBr w="12700" cmpd="sng">
                        <a:noFill/>
                        <a:prstDash val="solid"/>
                      </a:lnTlToBr>
                      <a:lnBlToTr w="12700" cmpd="sng">
                        <a:noFill/>
                        <a:prstDash val="solid"/>
                      </a:lnBlToTr>
                    </a:tcPr>
                  </a:tc>
                  <a:tc>
                    <a:txBody>
                      <a:bodyPr/>
                      <a:lstStyle/>
                      <a:p>
                        <a:pPr algn="l">
                          <a:buNone/>
                        </a:pPr>
                        <a:r>
                          <a:rPr lang="en-US" sz="1000" b="1">
                            <a:solidFill>
                              <a:schemeClr val="tx2"/>
                            </a:solidFill>
                          </a:rPr>
                          <a:t>Q2 2019</a:t>
                        </a:r>
                      </a:p>
                    </a:txBody>
                    <a:tcPr marL="45708" marR="0" marT="18283" marB="18283">
                      <a:lnL>
                        <a:noFill/>
                      </a:lnL>
                      <a:lnR>
                        <a:noFill/>
                      </a:lnR>
                      <a:lnT w="25400" cmpd="sng">
                        <a:noFill/>
                      </a:lnT>
                      <a:lnB>
                        <a:noFill/>
                      </a:lnB>
                      <a:lnTlToBr w="12700" cmpd="sng">
                        <a:noFill/>
                        <a:prstDash val="solid"/>
                      </a:lnTlToBr>
                      <a:lnBlToTr w="12700" cmpd="sng">
                        <a:noFill/>
                        <a:prstDash val="solid"/>
                      </a:lnBlToTr>
                    </a:tcPr>
                  </a:tc>
                  <a:tc>
                    <a:txBody>
                      <a:bodyPr/>
                      <a:lstStyle/>
                      <a:p>
                        <a:pPr algn="l">
                          <a:buNone/>
                        </a:pPr>
                        <a:r>
                          <a:rPr lang="en-US" sz="1000" b="1">
                            <a:solidFill>
                              <a:schemeClr val="tx2"/>
                            </a:solidFill>
                          </a:rPr>
                          <a:t>Q3 2019</a:t>
                        </a:r>
                      </a:p>
                    </a:txBody>
                    <a:tcPr marL="45708" marR="0" marT="18283" marB="18283">
                      <a:lnL>
                        <a:noFill/>
                      </a:lnL>
                      <a:lnR>
                        <a:noFill/>
                      </a:lnR>
                      <a:lnT w="25400" cmpd="sng">
                        <a:noFill/>
                      </a:lnT>
                      <a:lnB>
                        <a:noFill/>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FontTx/>
                          <a:buNone/>
                        </a:pPr>
                        <a:r>
                          <a:rPr lang="en-US" sz="1000" b="1">
                            <a:solidFill>
                              <a:schemeClr val="tx2"/>
                            </a:solidFill>
                          </a:rPr>
                          <a:t>Q4 2019</a:t>
                        </a:r>
                      </a:p>
                    </a:txBody>
                    <a:tcPr marL="45708" marR="0" marT="18283" marB="18283">
                      <a:lnL>
                        <a:noFill/>
                      </a:lnL>
                      <a:lnR>
                        <a:noFill/>
                      </a:lnR>
                      <a:lnT w="25400" cmpd="sng">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tx2"/>
                            </a:solidFill>
                          </a:rPr>
                          <a:t>1H2020 (est.)</a:t>
                        </a:r>
                      </a:p>
                    </a:txBody>
                    <a:tcPr marL="45708" marR="0" marT="18283" marB="18283">
                      <a:lnL>
                        <a:noFill/>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17738994"/>
                    </a:ext>
                  </a:extLst>
                </a:tr>
                <a:tr h="160256">
                  <a:tc>
                    <a:txBody>
                      <a:bodyPr/>
                      <a:lstStyle/>
                      <a:p>
                        <a:pPr algn="l">
                          <a:buNone/>
                        </a:pPr>
                        <a:r>
                          <a:rPr lang="en-US" sz="800" b="0" kern="1200">
                            <a:solidFill>
                              <a:schemeClr val="tx2"/>
                            </a:solidFill>
                            <a:latin typeface="+mn-lt"/>
                            <a:ea typeface="+mn-ea"/>
                            <a:cs typeface="+mn-cs"/>
                          </a:rPr>
                          <a:t>Asia Pacific (Singapore)</a:t>
                        </a:r>
                      </a:p>
                    </a:txBody>
                    <a:tcPr marL="45708" marR="0" marT="18283" marB="18283">
                      <a:lnL>
                        <a:noFill/>
                      </a:lnL>
                      <a:lnR>
                        <a:noFill/>
                      </a:lnR>
                      <a:lnT>
                        <a:noFill/>
                      </a:lnT>
                      <a:lnB>
                        <a:noFill/>
                      </a:lnB>
                      <a:lnTlToBr w="12700" cmpd="sng">
                        <a:noFill/>
                        <a:prstDash val="solid"/>
                      </a:lnTlToBr>
                      <a:lnBlToTr w="12700" cmpd="sng">
                        <a:noFill/>
                        <a:prstDash val="solid"/>
                      </a:lnBlToTr>
                    </a:tcPr>
                  </a:tc>
                  <a:tc>
                    <a:txBody>
                      <a:bodyPr/>
                      <a:lstStyle/>
                      <a:p>
                        <a:pPr algn="l">
                          <a:buNone/>
                        </a:pPr>
                        <a:r>
                          <a:rPr lang="en-US" sz="800" b="0" kern="1200">
                            <a:solidFill>
                              <a:schemeClr val="tx2"/>
                            </a:solidFill>
                            <a:latin typeface="+mn-lt"/>
                            <a:ea typeface="+mn-ea"/>
                            <a:cs typeface="+mn-cs"/>
                          </a:rPr>
                          <a:t>*South America (Sao Paulo)*</a:t>
                        </a:r>
                      </a:p>
                    </a:txBody>
                    <a:tcPr marL="45708" marR="0" marT="18283" marB="18283">
                      <a:lnL>
                        <a:noFill/>
                      </a:lnL>
                      <a:lnR>
                        <a:noFill/>
                      </a:lnR>
                      <a:lnT>
                        <a:noFill/>
                      </a:lnT>
                      <a:lnB>
                        <a:noFill/>
                      </a:lnB>
                      <a:lnTlToBr w="12700" cmpd="sng">
                        <a:noFill/>
                        <a:prstDash val="solid"/>
                      </a:lnTlToBr>
                      <a:lnBlToTr w="12700" cmpd="sng">
                        <a:noFill/>
                        <a:prstDash val="solid"/>
                      </a:lnBlToTr>
                    </a:tcPr>
                  </a:tc>
                  <a:tc>
                    <a:txBody>
                      <a:bodyPr/>
                      <a:lstStyle/>
                      <a:p>
                        <a:pPr algn="l">
                          <a:buNone/>
                        </a:pPr>
                        <a:r>
                          <a:rPr lang="en-US" sz="800" b="0" kern="1200">
                            <a:solidFill>
                              <a:schemeClr val="tx2"/>
                            </a:solidFill>
                            <a:latin typeface="+mn-lt"/>
                            <a:ea typeface="+mn-ea"/>
                            <a:cs typeface="+mn-cs"/>
                          </a:rPr>
                          <a:t>Europe (Sweden)</a:t>
                        </a:r>
                        <a:endParaRPr lang="en-US" sz="800" b="0">
                          <a:solidFill>
                            <a:schemeClr val="tx2"/>
                          </a:solidFill>
                        </a:endParaRPr>
                      </a:p>
                    </a:txBody>
                    <a:tcPr marL="45708" marR="0" marT="18283" marB="18283">
                      <a:lnL>
                        <a:noFill/>
                      </a:lnL>
                      <a:lnR>
                        <a:noFill/>
                      </a:lnR>
                      <a:lnT>
                        <a:noFill/>
                      </a:lnT>
                      <a:lnB>
                        <a:noFill/>
                      </a:lnB>
                      <a:lnTlToBr w="12700" cmpd="sng">
                        <a:noFill/>
                        <a:prstDash val="solid"/>
                      </a:lnTlToBr>
                      <a:lnBlToTr w="12700" cmpd="sng">
                        <a:noFill/>
                        <a:prstDash val="solid"/>
                      </a:lnBlToTr>
                    </a:tcPr>
                  </a:tc>
                  <a:tc>
                    <a:txBody>
                      <a:bodyPr/>
                      <a:lstStyle/>
                      <a:p>
                        <a:pPr algn="l">
                          <a:buNone/>
                        </a:pPr>
                        <a:r>
                          <a:rPr lang="en-US" sz="800" b="0">
                            <a:solidFill>
                              <a:schemeClr val="tx2"/>
                            </a:solidFill>
                          </a:rPr>
                          <a:t>Bahrain</a:t>
                        </a:r>
                      </a:p>
                    </a:txBody>
                    <a:tcPr marL="45708" marR="0" marT="18283" marB="18283">
                      <a:lnL>
                        <a:noFill/>
                      </a:lnL>
                      <a:lnR>
                        <a:noFill/>
                      </a:lnR>
                      <a:lnT>
                        <a:noFill/>
                      </a:lnT>
                      <a:lnB>
                        <a:noFill/>
                      </a:lnB>
                      <a:lnTlToBr w="12700" cmpd="sng">
                        <a:noFill/>
                        <a:prstDash val="solid"/>
                      </a:lnTlToBr>
                      <a:lnBlToTr w="12700" cmpd="sng">
                        <a:noFill/>
                        <a:prstDash val="solid"/>
                      </a:lnBlToTr>
                    </a:tcPr>
                  </a:tc>
                  <a:tc>
                    <a:txBody>
                      <a:bodyPr/>
                      <a:lstStyle/>
                      <a:p>
                        <a:pPr algn="l">
                          <a:buNone/>
                        </a:pPr>
                        <a:r>
                          <a:rPr lang="en-US" sz="800" b="0">
                            <a:solidFill>
                              <a:schemeClr val="tx2"/>
                            </a:solidFill>
                          </a:rPr>
                          <a:t>China (Mainland)</a:t>
                        </a:r>
                      </a:p>
                    </a:txBody>
                    <a:tcPr marL="45708" marR="0" marT="18283" marB="18283">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160876956"/>
                    </a:ext>
                  </a:extLst>
                </a:tr>
                <a:tr h="160256">
                  <a:tc>
                    <a:txBody>
                      <a:bodyPr/>
                      <a:lstStyle/>
                      <a:p>
                        <a:pPr algn="l">
                          <a:buNone/>
                        </a:pPr>
                        <a:r>
                          <a:rPr lang="en-US" sz="800" b="0" kern="1200">
                            <a:solidFill>
                              <a:schemeClr val="tx2"/>
                            </a:solidFill>
                            <a:latin typeface="+mn-lt"/>
                            <a:ea typeface="+mn-ea"/>
                            <a:cs typeface="+mn-cs"/>
                          </a:rPr>
                          <a:t>*Canada (Central)*</a:t>
                        </a:r>
                      </a:p>
                    </a:txBody>
                    <a:tcPr marL="45708" marR="0" marT="18283" marB="18283">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23" rtl="0" eaLnBrk="1" fontAlgn="auto" latinLnBrk="0" hangingPunct="1">
                          <a:lnSpc>
                            <a:spcPct val="100000"/>
                          </a:lnSpc>
                          <a:spcBef>
                            <a:spcPts val="0"/>
                          </a:spcBef>
                          <a:spcAft>
                            <a:spcPts val="0"/>
                          </a:spcAft>
                          <a:buClrTx/>
                          <a:buSzTx/>
                          <a:buFontTx/>
                          <a:buNone/>
                          <a:tabLst/>
                          <a:defRPr/>
                        </a:pPr>
                        <a:r>
                          <a:rPr lang="en-US" sz="800" b="0" kern="1200">
                            <a:solidFill>
                              <a:schemeClr val="tx2"/>
                            </a:solidFill>
                            <a:latin typeface="+mn-lt"/>
                            <a:ea typeface="+mn-ea"/>
                            <a:cs typeface="+mn-cs"/>
                          </a:rPr>
                          <a:t>*Asia Pacific (Seoul)*</a:t>
                        </a:r>
                      </a:p>
                    </a:txBody>
                    <a:tcPr marL="45708" marR="0" marT="18283" marB="18283">
                      <a:lnL>
                        <a:noFill/>
                      </a:lnL>
                      <a:lnR>
                        <a:noFill/>
                      </a:lnR>
                      <a:lnT>
                        <a:noFill/>
                      </a:lnT>
                      <a:lnB>
                        <a:noFill/>
                      </a:lnB>
                      <a:lnTlToBr w="12700" cmpd="sng">
                        <a:noFill/>
                        <a:prstDash val="solid"/>
                      </a:lnTlToBr>
                      <a:lnBlToTr w="12700" cmpd="sng">
                        <a:noFill/>
                        <a:prstDash val="solid"/>
                      </a:lnBlToTr>
                    </a:tcPr>
                  </a:tc>
                  <a:tc>
                    <a:txBody>
                      <a:bodyPr/>
                      <a:lstStyle/>
                      <a:p>
                        <a:pPr algn="l">
                          <a:buNone/>
                        </a:pPr>
                        <a:r>
                          <a:rPr lang="en-US" sz="800" b="0" kern="1200">
                            <a:solidFill>
                              <a:schemeClr val="tx2"/>
                            </a:solidFill>
                            <a:latin typeface="+mn-lt"/>
                            <a:ea typeface="+mn-ea"/>
                            <a:cs typeface="+mn-cs"/>
                          </a:rPr>
                          <a:t>China (Hong Kong)</a:t>
                        </a:r>
                        <a:endParaRPr lang="en-US" sz="800" b="0">
                          <a:solidFill>
                            <a:schemeClr val="tx2"/>
                          </a:solidFill>
                        </a:endParaRPr>
                      </a:p>
                    </a:txBody>
                    <a:tcPr marL="45708" marR="0" marT="18283" marB="18283">
                      <a:lnL>
                        <a:noFill/>
                      </a:lnL>
                      <a:lnR>
                        <a:noFill/>
                      </a:lnR>
                      <a:lnT>
                        <a:noFill/>
                      </a:lnT>
                      <a:lnB>
                        <a:noFill/>
                      </a:lnB>
                      <a:lnTlToBr w="12700" cmpd="sng">
                        <a:noFill/>
                        <a:prstDash val="solid"/>
                      </a:lnTlToBr>
                      <a:lnBlToTr w="12700" cmpd="sng">
                        <a:noFill/>
                        <a:prstDash val="solid"/>
                      </a:lnBlToTr>
                    </a:tcPr>
                  </a:tc>
                  <a:tc>
                    <a:txBody>
                      <a:bodyPr/>
                      <a:lstStyle/>
                      <a:p>
                        <a:pPr algn="l">
                          <a:buNone/>
                        </a:pPr>
                        <a:r>
                          <a:rPr lang="en-US" sz="800" b="0">
                            <a:solidFill>
                              <a:schemeClr val="tx2"/>
                            </a:solidFill>
                          </a:rPr>
                          <a:t>Gov Cloud US East</a:t>
                        </a:r>
                      </a:p>
                    </a:txBody>
                    <a:tcPr marL="45708" marR="0" marT="18283" marB="18283">
                      <a:lnL>
                        <a:noFill/>
                      </a:lnL>
                      <a:lnR>
                        <a:noFill/>
                      </a:lnR>
                      <a:lnT>
                        <a:noFill/>
                      </a:lnT>
                      <a:lnB>
                        <a:noFill/>
                      </a:lnB>
                      <a:lnTlToBr w="12700" cmpd="sng">
                        <a:noFill/>
                        <a:prstDash val="solid"/>
                      </a:lnTlToBr>
                      <a:lnBlToTr w="12700" cmpd="sng">
                        <a:noFill/>
                        <a:prstDash val="solid"/>
                      </a:lnBlToTr>
                    </a:tcPr>
                  </a:tc>
                  <a:tc>
                    <a:txBody>
                      <a:bodyPr/>
                      <a:lstStyle/>
                      <a:p>
                        <a:pPr algn="l">
                          <a:buNone/>
                        </a:pPr>
                        <a:r>
                          <a:rPr lang="en-US" sz="800" b="0">
                            <a:solidFill>
                              <a:schemeClr val="tx2"/>
                            </a:solidFill>
                          </a:rPr>
                          <a:t>Cape Town</a:t>
                        </a:r>
                      </a:p>
                    </a:txBody>
                    <a:tcPr marL="45708" marR="0" marT="18283" marB="18283">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71679841"/>
                    </a:ext>
                  </a:extLst>
                </a:tr>
                <a:tr h="157131">
                  <a:tc>
                    <a:txBody>
                      <a:bodyPr/>
                      <a:lstStyle/>
                      <a:p>
                        <a:pPr algn="l">
                          <a:buNone/>
                        </a:pPr>
                        <a:r>
                          <a:rPr lang="en-US" sz="800" b="0" kern="1200">
                            <a:solidFill>
                              <a:schemeClr val="tx2"/>
                            </a:solidFill>
                            <a:latin typeface="+mn-lt"/>
                            <a:ea typeface="+mn-ea"/>
                            <a:cs typeface="+mn-cs"/>
                          </a:rPr>
                          <a:t>Europe (Paris)</a:t>
                        </a:r>
                      </a:p>
                    </a:txBody>
                    <a:tcPr marL="45708" marR="0" marT="18283" marB="18283">
                      <a:lnL>
                        <a:noFill/>
                      </a:lnL>
                      <a:lnR>
                        <a:noFill/>
                      </a:lnR>
                      <a:lnT>
                        <a:noFill/>
                      </a:lnT>
                      <a:lnB>
                        <a:noFill/>
                      </a:lnB>
                      <a:lnTlToBr w="12700" cmpd="sng">
                        <a:noFill/>
                        <a:prstDash val="solid"/>
                      </a:lnTlToBr>
                      <a:lnBlToTr w="12700" cmpd="sng">
                        <a:noFill/>
                        <a:prstDash val="solid"/>
                      </a:lnBlToTr>
                    </a:tcPr>
                  </a:tc>
                  <a:tc>
                    <a:txBody>
                      <a:bodyPr/>
                      <a:lstStyle/>
                      <a:p>
                        <a:pPr algn="l">
                          <a:buNone/>
                        </a:pPr>
                        <a:r>
                          <a:rPr lang="en-US" sz="800" b="0" kern="1200">
                            <a:solidFill>
                              <a:schemeClr val="tx2"/>
                            </a:solidFill>
                            <a:latin typeface="+mn-lt"/>
                            <a:ea typeface="+mn-ea"/>
                            <a:cs typeface="+mn-cs"/>
                          </a:rPr>
                          <a:t>**Asia Pacific (Osaka-Local)**</a:t>
                        </a:r>
                      </a:p>
                    </a:txBody>
                    <a:tcPr marL="45708" marR="0" marT="18283" marB="18283">
                      <a:lnL>
                        <a:noFill/>
                      </a:lnL>
                      <a:lnR>
                        <a:noFill/>
                      </a:lnR>
                      <a:lnT>
                        <a:noFill/>
                      </a:lnT>
                      <a:lnB>
                        <a:noFill/>
                      </a:lnB>
                      <a:lnTlToBr w="12700" cmpd="sng">
                        <a:noFill/>
                        <a:prstDash val="solid"/>
                      </a:lnTlToBr>
                      <a:lnBlToTr w="12700" cmpd="sng">
                        <a:noFill/>
                        <a:prstDash val="solid"/>
                      </a:lnBlToTr>
                    </a:tcPr>
                  </a:tc>
                  <a:tc>
                    <a:txBody>
                      <a:bodyPr/>
                      <a:lstStyle/>
                      <a:p>
                        <a:pPr algn="l"/>
                        <a:endParaRPr lang="en-US" sz="800" b="0">
                          <a:solidFill>
                            <a:schemeClr val="tx2"/>
                          </a:solidFill>
                        </a:endParaRPr>
                      </a:p>
                    </a:txBody>
                    <a:tcPr marL="45708" marR="0" marT="18283" marB="18283">
                      <a:lnL>
                        <a:noFill/>
                      </a:lnL>
                      <a:lnR>
                        <a:noFill/>
                      </a:lnR>
                      <a:lnT>
                        <a:noFill/>
                      </a:lnT>
                      <a:lnB>
                        <a:noFill/>
                      </a:lnB>
                      <a:lnTlToBr w="12700" cmpd="sng">
                        <a:noFill/>
                        <a:prstDash val="solid"/>
                      </a:lnTlToBr>
                      <a:lnBlToTr w="12700" cmpd="sng">
                        <a:noFill/>
                        <a:prstDash val="solid"/>
                      </a:lnBlToTr>
                    </a:tcPr>
                  </a:tc>
                  <a:tc>
                    <a:txBody>
                      <a:bodyPr/>
                      <a:lstStyle/>
                      <a:p>
                        <a:pPr algn="l">
                          <a:buNone/>
                        </a:pPr>
                        <a:endParaRPr lang="en-US" sz="800" b="0">
                          <a:solidFill>
                            <a:schemeClr val="tx2"/>
                          </a:solidFill>
                        </a:endParaRPr>
                      </a:p>
                    </a:txBody>
                    <a:tcPr marL="45708" marR="0" marT="18283" marB="18283">
                      <a:lnL>
                        <a:noFill/>
                      </a:lnL>
                      <a:lnR>
                        <a:noFill/>
                      </a:lnR>
                      <a:lnT>
                        <a:noFill/>
                      </a:lnT>
                      <a:lnB>
                        <a:noFill/>
                      </a:lnB>
                      <a:lnTlToBr w="12700" cmpd="sng">
                        <a:noFill/>
                        <a:prstDash val="solid"/>
                      </a:lnTlToBr>
                      <a:lnBlToTr w="12700" cmpd="sng">
                        <a:noFill/>
                        <a:prstDash val="solid"/>
                      </a:lnBlToTr>
                    </a:tcPr>
                  </a:tc>
                  <a:tc>
                    <a:txBody>
                      <a:bodyPr/>
                      <a:lstStyle/>
                      <a:p>
                        <a:pPr algn="l">
                          <a:buNone/>
                        </a:pPr>
                        <a:r>
                          <a:rPr lang="en-US" sz="800" b="0">
                            <a:solidFill>
                              <a:schemeClr val="tx2"/>
                            </a:solidFill>
                          </a:rPr>
                          <a:t>Milan</a:t>
                        </a:r>
                      </a:p>
                    </a:txBody>
                    <a:tcPr marL="45708" marR="0" marT="18283" marB="18283">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021437"/>
                    </a:ext>
                  </a:extLst>
                </a:tr>
                <a:tr h="157131">
                  <a:tc>
                    <a:txBody>
                      <a:bodyPr/>
                      <a:lstStyle/>
                      <a:p>
                        <a:pPr marL="0" marR="0" lvl="0" indent="0" algn="l" defTabSz="914323" rtl="0" eaLnBrk="1" fontAlgn="auto" latinLnBrk="0" hangingPunct="1">
                          <a:lnSpc>
                            <a:spcPct val="100000"/>
                          </a:lnSpc>
                          <a:spcBef>
                            <a:spcPts val="0"/>
                          </a:spcBef>
                          <a:spcAft>
                            <a:spcPts val="0"/>
                          </a:spcAft>
                          <a:buClrTx/>
                          <a:buSzTx/>
                          <a:buFontTx/>
                          <a:buNone/>
                          <a:tabLst/>
                          <a:defRPr/>
                        </a:pPr>
                        <a:endParaRPr lang="en-US" sz="800" b="0" kern="1200">
                          <a:solidFill>
                            <a:schemeClr val="tx2"/>
                          </a:solidFill>
                          <a:latin typeface="+mn-lt"/>
                          <a:ea typeface="+mn-ea"/>
                          <a:cs typeface="+mn-cs"/>
                        </a:endParaRPr>
                      </a:p>
                    </a:txBody>
                    <a:tcPr marL="45708" marR="0" marT="18283" marB="18283">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a:solidFill>
                              <a:schemeClr val="tx2"/>
                            </a:solidFill>
                            <a:latin typeface="+mn-lt"/>
                            <a:ea typeface="+mn-ea"/>
                            <a:cs typeface="+mn-cs"/>
                          </a:rPr>
                          <a:t>*Asia Pacific (Mumbai)*</a:t>
                        </a:r>
                      </a:p>
                    </a:txBody>
                    <a:tcPr marL="45708" marR="0" marT="18283" marB="18283">
                      <a:lnL>
                        <a:noFill/>
                      </a:lnL>
                      <a:lnR>
                        <a:noFill/>
                      </a:lnR>
                      <a:lnT>
                        <a:noFill/>
                      </a:lnT>
                      <a:lnB>
                        <a:noFill/>
                      </a:lnB>
                      <a:lnTlToBr w="12700" cmpd="sng">
                        <a:noFill/>
                        <a:prstDash val="solid"/>
                      </a:lnTlToBr>
                      <a:lnBlToTr w="12700" cmpd="sng">
                        <a:noFill/>
                        <a:prstDash val="solid"/>
                      </a:lnBlToTr>
                    </a:tcPr>
                  </a:tc>
                  <a:tc>
                    <a:txBody>
                      <a:bodyPr/>
                      <a:lstStyle/>
                      <a:p>
                        <a:pPr algn="l"/>
                        <a:endParaRPr lang="en-US" sz="800" b="0">
                          <a:solidFill>
                            <a:schemeClr val="tx2"/>
                          </a:solidFill>
                        </a:endParaRPr>
                      </a:p>
                    </a:txBody>
                    <a:tcPr marL="45708" marR="0" marT="18283" marB="18283">
                      <a:lnL>
                        <a:noFill/>
                      </a:lnL>
                      <a:lnR>
                        <a:noFill/>
                      </a:lnR>
                      <a:lnT>
                        <a:noFill/>
                      </a:lnT>
                      <a:lnB>
                        <a:noFill/>
                      </a:lnB>
                      <a:lnTlToBr w="12700" cmpd="sng">
                        <a:noFill/>
                        <a:prstDash val="solid"/>
                      </a:lnTlToBr>
                      <a:lnBlToTr w="12700" cmpd="sng">
                        <a:noFill/>
                        <a:prstDash val="solid"/>
                      </a:lnBlToTr>
                    </a:tcPr>
                  </a:tc>
                  <a:tc>
                    <a:txBody>
                      <a:bodyPr/>
                      <a:lstStyle/>
                      <a:p>
                        <a:pPr algn="l"/>
                        <a:endParaRPr lang="en-US" sz="800" b="0">
                          <a:solidFill>
                            <a:schemeClr val="tx2"/>
                          </a:solidFill>
                        </a:endParaRPr>
                      </a:p>
                    </a:txBody>
                    <a:tcPr marL="45708" marR="0" marT="18283" marB="18283">
                      <a:lnL>
                        <a:noFill/>
                      </a:lnL>
                      <a:lnR>
                        <a:noFill/>
                      </a:lnR>
                      <a:lnT>
                        <a:noFill/>
                      </a:lnT>
                      <a:lnB>
                        <a:noFill/>
                      </a:lnB>
                      <a:lnTlToBr w="12700" cmpd="sng">
                        <a:noFill/>
                        <a:prstDash val="solid"/>
                      </a:lnTlToBr>
                      <a:lnBlToTr w="12700" cmpd="sng">
                        <a:noFill/>
                        <a:prstDash val="solid"/>
                      </a:lnBlToTr>
                    </a:tcPr>
                  </a:tc>
                  <a:tc>
                    <a:txBody>
                      <a:bodyPr/>
                      <a:lstStyle/>
                      <a:p>
                        <a:pPr algn="l"/>
                        <a:endParaRPr lang="en-US" sz="800" b="0">
                          <a:solidFill>
                            <a:schemeClr val="tx2"/>
                          </a:solidFill>
                        </a:endParaRPr>
                      </a:p>
                    </a:txBody>
                    <a:tcPr marL="45708" marR="0" marT="18283" marB="18283">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07950404"/>
                    </a:ext>
                  </a:extLst>
                </a:tr>
                <a:tr h="278009">
                  <a:tc>
                    <a:txBody>
                      <a:bodyPr/>
                      <a:lstStyle/>
                      <a:p>
                        <a:pPr algn="l"/>
                        <a:endParaRPr lang="en-US" sz="800" b="0">
                          <a:solidFill>
                            <a:schemeClr val="tx2"/>
                          </a:solidFill>
                        </a:endParaRPr>
                      </a:p>
                    </a:txBody>
                    <a:tcPr marL="45708" marR="0" marT="18283" marB="18283">
                      <a:lnL>
                        <a:noFill/>
                      </a:lnL>
                      <a:lnR>
                        <a:noFill/>
                      </a:lnR>
                      <a:lnT>
                        <a:noFill/>
                      </a:lnT>
                      <a:lnB w="254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kern="1200">
                          <a:solidFill>
                            <a:schemeClr val="tx2"/>
                          </a:solidFill>
                          <a:latin typeface="+mn-lt"/>
                          <a:ea typeface="+mn-ea"/>
                          <a:cs typeface="+mn-cs"/>
                        </a:endParaRPr>
                      </a:p>
                      <a:p>
                        <a:pPr algn="l"/>
                        <a:endParaRPr lang="en-US" sz="800" b="0">
                          <a:solidFill>
                            <a:schemeClr val="tx2"/>
                          </a:solidFill>
                        </a:endParaRPr>
                      </a:p>
                    </a:txBody>
                    <a:tcPr marL="45708" marR="0" marT="18283" marB="18283">
                      <a:lnL>
                        <a:noFill/>
                      </a:lnL>
                      <a:lnR>
                        <a:noFill/>
                      </a:lnR>
                      <a:lnT>
                        <a:noFill/>
                      </a:lnT>
                      <a:lnB w="25400" cmpd="sng">
                        <a:noFill/>
                      </a:lnB>
                      <a:lnTlToBr w="12700" cmpd="sng">
                        <a:noFill/>
                        <a:prstDash val="solid"/>
                      </a:lnTlToBr>
                      <a:lnBlToTr w="12700" cmpd="sng">
                        <a:noFill/>
                        <a:prstDash val="solid"/>
                      </a:lnBlToTr>
                    </a:tcPr>
                  </a:tc>
                  <a:tc>
                    <a:txBody>
                      <a:bodyPr/>
                      <a:lstStyle/>
                      <a:p>
                        <a:pPr algn="l"/>
                        <a:endParaRPr lang="en-US" sz="800" b="0">
                          <a:solidFill>
                            <a:schemeClr val="tx2"/>
                          </a:solidFill>
                        </a:endParaRPr>
                      </a:p>
                    </a:txBody>
                    <a:tcPr marL="45708" marR="0" marT="18283" marB="18283">
                      <a:lnL>
                        <a:noFill/>
                      </a:lnL>
                      <a:lnR>
                        <a:noFill/>
                      </a:lnR>
                      <a:lnT>
                        <a:noFill/>
                      </a:lnT>
                      <a:lnB w="25400" cmpd="sng">
                        <a:noFill/>
                      </a:lnB>
                      <a:lnTlToBr w="12700" cmpd="sng">
                        <a:noFill/>
                        <a:prstDash val="solid"/>
                      </a:lnTlToBr>
                      <a:lnBlToTr w="12700" cmpd="sng">
                        <a:noFill/>
                        <a:prstDash val="solid"/>
                      </a:lnBlToTr>
                    </a:tcPr>
                  </a:tc>
                  <a:tc>
                    <a:txBody>
                      <a:bodyPr/>
                      <a:lstStyle/>
                      <a:p>
                        <a:pPr algn="l"/>
                        <a:endParaRPr lang="en-US" sz="800" b="0">
                          <a:solidFill>
                            <a:schemeClr val="tx2"/>
                          </a:solidFill>
                        </a:endParaRPr>
                      </a:p>
                    </a:txBody>
                    <a:tcPr marL="45708" marR="0" marT="18283" marB="18283">
                      <a:lnL>
                        <a:noFill/>
                      </a:lnL>
                      <a:lnR>
                        <a:noFill/>
                      </a:lnR>
                      <a:lnT>
                        <a:noFill/>
                      </a:lnT>
                      <a:lnB w="25400" cmpd="sng">
                        <a:noFill/>
                      </a:lnB>
                      <a:lnTlToBr w="12700" cmpd="sng">
                        <a:noFill/>
                        <a:prstDash val="solid"/>
                      </a:lnTlToBr>
                      <a:lnBlToTr w="12700" cmpd="sng">
                        <a:noFill/>
                        <a:prstDash val="solid"/>
                      </a:lnBlToTr>
                    </a:tcPr>
                  </a:tc>
                  <a:tc>
                    <a:txBody>
                      <a:bodyPr/>
                      <a:lstStyle/>
                      <a:p>
                        <a:pPr algn="l"/>
                        <a:endParaRPr lang="en-US" sz="800" b="0">
                          <a:solidFill>
                            <a:schemeClr val="tx2"/>
                          </a:solidFill>
                        </a:endParaRPr>
                      </a:p>
                    </a:txBody>
                    <a:tcPr marL="45708" marR="0" marT="18283" marB="18283">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901325322"/>
                    </a:ext>
                  </a:extLst>
                </a:tr>
              </a:tbl>
            </a:graphicData>
          </a:graphic>
        </p:graphicFrame>
        <p:sp>
          <p:nvSpPr>
            <p:cNvPr id="35" name="Oval 34">
              <a:extLst>
                <a:ext uri="{FF2B5EF4-FFF2-40B4-BE49-F238E27FC236}">
                  <a16:creationId xmlns:a16="http://schemas.microsoft.com/office/drawing/2014/main" id="{0CA640C0-9295-45F9-99A9-2B74373A1507}"/>
                </a:ext>
              </a:extLst>
            </p:cNvPr>
            <p:cNvSpPr/>
            <p:nvPr/>
          </p:nvSpPr>
          <p:spPr>
            <a:xfrm>
              <a:off x="4275511" y="5489940"/>
              <a:ext cx="281697" cy="278664"/>
            </a:xfrm>
            <a:prstGeom prst="ellipse">
              <a:avLst/>
            </a:prstGeom>
            <a:solidFill>
              <a:schemeClr val="accent1">
                <a:alpha val="76000"/>
              </a:schemeClr>
            </a:solidFill>
            <a:ln w="2222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a:t>
              </a:r>
            </a:p>
          </p:txBody>
        </p:sp>
        <p:sp>
          <p:nvSpPr>
            <p:cNvPr id="36" name="Oval 35">
              <a:extLst>
                <a:ext uri="{FF2B5EF4-FFF2-40B4-BE49-F238E27FC236}">
                  <a16:creationId xmlns:a16="http://schemas.microsoft.com/office/drawing/2014/main" id="{241A1AFE-C3D4-4772-8E12-A31AA669B066}"/>
                </a:ext>
              </a:extLst>
            </p:cNvPr>
            <p:cNvSpPr/>
            <p:nvPr/>
          </p:nvSpPr>
          <p:spPr>
            <a:xfrm>
              <a:off x="5840569" y="5489850"/>
              <a:ext cx="281697" cy="278664"/>
            </a:xfrm>
            <a:prstGeom prst="ellipse">
              <a:avLst/>
            </a:prstGeom>
            <a:solidFill>
              <a:schemeClr val="accent1">
                <a:alpha val="76000"/>
              </a:schemeClr>
            </a:solidFill>
            <a:ln w="2222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a:t>
              </a:r>
            </a:p>
          </p:txBody>
        </p:sp>
        <p:sp>
          <p:nvSpPr>
            <p:cNvPr id="37" name="Oval 36">
              <a:extLst>
                <a:ext uri="{FF2B5EF4-FFF2-40B4-BE49-F238E27FC236}">
                  <a16:creationId xmlns:a16="http://schemas.microsoft.com/office/drawing/2014/main" id="{83E7B021-D4E3-43EB-B10A-20790B0AC127}"/>
                </a:ext>
              </a:extLst>
            </p:cNvPr>
            <p:cNvSpPr/>
            <p:nvPr/>
          </p:nvSpPr>
          <p:spPr>
            <a:xfrm>
              <a:off x="7665108" y="5488567"/>
              <a:ext cx="281697" cy="278664"/>
            </a:xfrm>
            <a:prstGeom prst="ellipse">
              <a:avLst/>
            </a:prstGeom>
            <a:solidFill>
              <a:schemeClr val="accent1">
                <a:alpha val="76000"/>
              </a:schemeClr>
            </a:solidFill>
            <a:ln w="2222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a:t>
              </a:r>
            </a:p>
          </p:txBody>
        </p:sp>
        <p:sp>
          <p:nvSpPr>
            <p:cNvPr id="38" name="Oval 37">
              <a:extLst>
                <a:ext uri="{FF2B5EF4-FFF2-40B4-BE49-F238E27FC236}">
                  <a16:creationId xmlns:a16="http://schemas.microsoft.com/office/drawing/2014/main" id="{D1D11C33-6AC1-475E-98C9-29B437C4D4C9}"/>
                </a:ext>
              </a:extLst>
            </p:cNvPr>
            <p:cNvSpPr/>
            <p:nvPr/>
          </p:nvSpPr>
          <p:spPr>
            <a:xfrm>
              <a:off x="10411875" y="5488567"/>
              <a:ext cx="281697" cy="278664"/>
            </a:xfrm>
            <a:prstGeom prst="ellipse">
              <a:avLst/>
            </a:prstGeom>
            <a:solidFill>
              <a:srgbClr val="FFFF00">
                <a:alpha val="76000"/>
              </a:srgbClr>
            </a:solidFill>
            <a:ln w="22225">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b="1">
                <a:solidFill>
                  <a:prstClr val="white"/>
                </a:solidFill>
                <a:highlight>
                  <a:srgbClr val="FFFF00"/>
                </a:highlight>
                <a:latin typeface="Metropolis"/>
              </a:endParaRPr>
            </a:p>
          </p:txBody>
        </p:sp>
        <p:sp>
          <p:nvSpPr>
            <p:cNvPr id="39" name="Oval 38">
              <a:extLst>
                <a:ext uri="{FF2B5EF4-FFF2-40B4-BE49-F238E27FC236}">
                  <a16:creationId xmlns:a16="http://schemas.microsoft.com/office/drawing/2014/main" id="{412CEE81-E59F-4B5A-B7DB-1102884D6ED5}"/>
                </a:ext>
              </a:extLst>
            </p:cNvPr>
            <p:cNvSpPr/>
            <p:nvPr/>
          </p:nvSpPr>
          <p:spPr>
            <a:xfrm>
              <a:off x="9014251" y="5500197"/>
              <a:ext cx="281697" cy="278664"/>
            </a:xfrm>
            <a:prstGeom prst="ellipse">
              <a:avLst/>
            </a:prstGeom>
            <a:solidFill>
              <a:schemeClr val="accent1">
                <a:alpha val="76000"/>
              </a:schemeClr>
            </a:solidFill>
            <a:ln w="22225">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a:solidFill>
                    <a:prstClr val="white"/>
                  </a:solidFill>
                  <a:latin typeface="Metropolis"/>
                </a:rPr>
                <a:t>#</a:t>
              </a:r>
            </a:p>
          </p:txBody>
        </p:sp>
      </p:grpSp>
      <p:pic>
        <p:nvPicPr>
          <p:cNvPr id="40" name="Picture 39">
            <a:extLst>
              <a:ext uri="{FF2B5EF4-FFF2-40B4-BE49-F238E27FC236}">
                <a16:creationId xmlns:a16="http://schemas.microsoft.com/office/drawing/2014/main" id="{43545BCA-BF22-4FA5-A90B-3920A1DB742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61880" y="836530"/>
            <a:ext cx="9636871" cy="4758176"/>
          </a:xfrm>
          <a:prstGeom prst="rect">
            <a:avLst/>
          </a:prstGeom>
        </p:spPr>
      </p:pic>
      <p:sp>
        <p:nvSpPr>
          <p:cNvPr id="41" name="Rectangle 40">
            <a:extLst>
              <a:ext uri="{FF2B5EF4-FFF2-40B4-BE49-F238E27FC236}">
                <a16:creationId xmlns:a16="http://schemas.microsoft.com/office/drawing/2014/main" id="{F0DFEBF5-A007-47BD-A883-D5C498AA75DB}"/>
              </a:ext>
            </a:extLst>
          </p:cNvPr>
          <p:cNvSpPr/>
          <p:nvPr/>
        </p:nvSpPr>
        <p:spPr>
          <a:xfrm>
            <a:off x="1941176" y="6424231"/>
            <a:ext cx="2253556" cy="338466"/>
          </a:xfrm>
          <a:prstGeom prst="rect">
            <a:avLst/>
          </a:prstGeom>
        </p:spPr>
        <p:txBody>
          <a:bodyPr wrap="none">
            <a:spAutoFit/>
          </a:bodyPr>
          <a:lstStyle/>
          <a:p>
            <a:pPr lvl="0">
              <a:defRPr/>
            </a:pPr>
            <a:r>
              <a:rPr lang="en-US" sz="800" b="1">
                <a:solidFill>
                  <a:schemeClr val="tx2"/>
                </a:solidFill>
              </a:rPr>
              <a:t>* Stretched cluster not supported (2 AZs) </a:t>
            </a:r>
          </a:p>
          <a:p>
            <a:pPr lvl="0">
              <a:defRPr/>
            </a:pPr>
            <a:r>
              <a:rPr lang="en-US" sz="800" b="1">
                <a:solidFill>
                  <a:schemeClr val="tx2"/>
                </a:solidFill>
              </a:rPr>
              <a:t>** Disaster Recovery site only, gated entry</a:t>
            </a:r>
          </a:p>
        </p:txBody>
      </p:sp>
      <p:sp>
        <p:nvSpPr>
          <p:cNvPr id="42" name="Title 3">
            <a:extLst>
              <a:ext uri="{FF2B5EF4-FFF2-40B4-BE49-F238E27FC236}">
                <a16:creationId xmlns:a16="http://schemas.microsoft.com/office/drawing/2014/main" id="{5DE2AB90-7823-4FE7-AA8A-08152BBA25B9}"/>
              </a:ext>
            </a:extLst>
          </p:cNvPr>
          <p:cNvSpPr txBox="1">
            <a:spLocks/>
          </p:cNvSpPr>
          <p:nvPr/>
        </p:nvSpPr>
        <p:spPr>
          <a:xfrm>
            <a:off x="609441" y="330200"/>
            <a:ext cx="10969943" cy="412120"/>
          </a:xfrm>
          <a:prstGeom prst="rect">
            <a:avLst/>
          </a:prstGeom>
        </p:spPr>
        <p:txBody>
          <a:bodyPr vert="horz" lIns="0" tIns="0" rIns="0" bIns="0" rtlCol="0" anchor="b">
            <a:noAutofit/>
          </a:bodyPr>
          <a:lstStyle>
            <a:lvl1pPr algn="l" defTabSz="914095" rtl="0" eaLnBrk="1" latinLnBrk="0" hangingPunct="1">
              <a:lnSpc>
                <a:spcPct val="90000"/>
              </a:lnSpc>
              <a:spcBef>
                <a:spcPct val="0"/>
              </a:spcBef>
              <a:buNone/>
              <a:defRPr lang="en-US" sz="2800" b="0" kern="1200" dirty="0">
                <a:solidFill>
                  <a:schemeClr val="accent1"/>
                </a:solidFill>
                <a:latin typeface="+mj-lt"/>
                <a:ea typeface="+mj-ea"/>
                <a:cs typeface="+mj-cs"/>
              </a:defRPr>
            </a:lvl1pPr>
          </a:lstStyle>
          <a:p>
            <a:pPr algn="ctr"/>
            <a:r>
              <a:rPr lang="en-US"/>
              <a:t>Simultaneously Expanding to Multiple Global AWS Regions</a:t>
            </a:r>
          </a:p>
        </p:txBody>
      </p:sp>
    </p:spTree>
    <p:extLst>
      <p:ext uri="{BB962C8B-B14F-4D97-AF65-F5344CB8AC3E}">
        <p14:creationId xmlns:p14="http://schemas.microsoft.com/office/powerpoint/2010/main" val="2436505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550" y="1371600"/>
            <a:ext cx="7883798" cy="1524000"/>
          </a:xfrm>
        </p:spPr>
        <p:txBody>
          <a:bodyPr/>
          <a:lstStyle/>
          <a:p>
            <a:r>
              <a:rPr lang="en-US"/>
              <a:t>How Do You Get Your Workload in the Cloud SDDC?</a:t>
            </a:r>
          </a:p>
        </p:txBody>
      </p:sp>
    </p:spTree>
    <p:extLst>
      <p:ext uri="{BB962C8B-B14F-4D97-AF65-F5344CB8AC3E}">
        <p14:creationId xmlns:p14="http://schemas.microsoft.com/office/powerpoint/2010/main" val="1743111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vCenter Content Library</a:t>
            </a:r>
          </a:p>
        </p:txBody>
      </p:sp>
      <p:sp>
        <p:nvSpPr>
          <p:cNvPr id="7" name="TextBox 6"/>
          <p:cNvSpPr txBox="1"/>
          <p:nvPr/>
        </p:nvSpPr>
        <p:spPr>
          <a:xfrm>
            <a:off x="521576" y="1458320"/>
            <a:ext cx="4895679" cy="4093428"/>
          </a:xfrm>
          <a:prstGeom prst="rect">
            <a:avLst/>
          </a:prstGeom>
          <a:noFill/>
        </p:spPr>
        <p:txBody>
          <a:bodyPr wrap="square" lIns="0" tIns="0" rIns="0" bIns="0" rtlCol="0" anchor="t">
            <a:spAutoFit/>
          </a:bodyPr>
          <a:lstStyle/>
          <a:p>
            <a:pPr marL="342265" indent="-342265">
              <a:lnSpc>
                <a:spcPct val="200000"/>
              </a:lnSpc>
              <a:buFont typeface="Wingdings" charset="2"/>
              <a:buChar char="§"/>
            </a:pPr>
            <a:r>
              <a:rPr lang="en-US">
                <a:solidFill>
                  <a:schemeClr val="accent1"/>
                </a:solidFill>
              </a:rPr>
              <a:t>Automatically synchronize user-content</a:t>
            </a:r>
            <a:br>
              <a:rPr lang="en-US">
                <a:solidFill>
                  <a:schemeClr val="accent1"/>
                </a:solidFill>
              </a:rPr>
            </a:br>
            <a:r>
              <a:rPr lang="en-US">
                <a:solidFill>
                  <a:schemeClr val="accent1"/>
                </a:solidFill>
              </a:rPr>
              <a:t>across cloud instances</a:t>
            </a:r>
          </a:p>
          <a:p>
            <a:pPr marL="342265" indent="-342265">
              <a:lnSpc>
                <a:spcPct val="200000"/>
              </a:lnSpc>
              <a:buFont typeface="Wingdings" charset="2"/>
              <a:buChar char="§"/>
            </a:pPr>
            <a:r>
              <a:rPr lang="en-US">
                <a:solidFill>
                  <a:schemeClr val="accent1"/>
                </a:solidFill>
              </a:rPr>
              <a:t>Distribute your content effortlessly</a:t>
            </a:r>
            <a:endParaRPr lang="en-US">
              <a:solidFill>
                <a:schemeClr val="accent1"/>
              </a:solidFill>
              <a:cs typeface="Arial"/>
            </a:endParaRPr>
          </a:p>
          <a:p>
            <a:pPr marL="799465" lvl="1" indent="-342265">
              <a:lnSpc>
                <a:spcPct val="200000"/>
              </a:lnSpc>
              <a:buFont typeface="Wingdings" charset="2"/>
              <a:buChar char="§"/>
            </a:pPr>
            <a:r>
              <a:rPr lang="en-US">
                <a:solidFill>
                  <a:schemeClr val="accent1"/>
                </a:solidFill>
              </a:rPr>
              <a:t>OVA</a:t>
            </a:r>
            <a:endParaRPr lang="en-US">
              <a:solidFill>
                <a:schemeClr val="accent1"/>
              </a:solidFill>
              <a:cs typeface="Arial"/>
            </a:endParaRPr>
          </a:p>
          <a:p>
            <a:pPr marL="799465" lvl="1" indent="-342265">
              <a:lnSpc>
                <a:spcPct val="200000"/>
              </a:lnSpc>
              <a:buFont typeface="Wingdings" charset="2"/>
              <a:buChar char="§"/>
            </a:pPr>
            <a:r>
              <a:rPr lang="en-US">
                <a:solidFill>
                  <a:schemeClr val="accent1"/>
                </a:solidFill>
              </a:rPr>
              <a:t>ISO Images</a:t>
            </a:r>
            <a:endParaRPr lang="en-US">
              <a:solidFill>
                <a:schemeClr val="accent1"/>
              </a:solidFill>
              <a:cs typeface="Arial"/>
            </a:endParaRPr>
          </a:p>
          <a:p>
            <a:pPr marL="799465" lvl="1" indent="-342265">
              <a:lnSpc>
                <a:spcPct val="200000"/>
              </a:lnSpc>
              <a:buFont typeface="Wingdings" charset="2"/>
              <a:buChar char="§"/>
            </a:pPr>
            <a:r>
              <a:rPr lang="en-US">
                <a:solidFill>
                  <a:schemeClr val="accent1"/>
                </a:solidFill>
              </a:rPr>
              <a:t>Scripts</a:t>
            </a:r>
            <a:endParaRPr lang="en-US">
              <a:solidFill>
                <a:schemeClr val="accent1"/>
              </a:solidFill>
              <a:cs typeface="Arial"/>
            </a:endParaRPr>
          </a:p>
          <a:p>
            <a:pPr marL="799465" lvl="1" indent="-342265">
              <a:lnSpc>
                <a:spcPct val="200000"/>
              </a:lnSpc>
              <a:buFont typeface="Wingdings" charset="2"/>
              <a:buChar char="§"/>
            </a:pPr>
            <a:r>
              <a:rPr lang="en-US">
                <a:solidFill>
                  <a:schemeClr val="accent1"/>
                </a:solidFill>
              </a:rPr>
              <a:t>Templates</a:t>
            </a:r>
            <a:endParaRPr lang="en-US">
              <a:solidFill>
                <a:schemeClr val="accent1"/>
              </a:solidFill>
              <a:cs typeface="Arial"/>
            </a:endParaRPr>
          </a:p>
        </p:txBody>
      </p:sp>
      <p:pic>
        <p:nvPicPr>
          <p:cNvPr id="8" name="Picture 7"/>
          <p:cNvPicPr>
            <a:picLocks noChangeAspect="1"/>
          </p:cNvPicPr>
          <p:nvPr/>
        </p:nvPicPr>
        <p:blipFill>
          <a:blip r:embed="rId3"/>
          <a:stretch>
            <a:fillRect/>
          </a:stretch>
        </p:blipFill>
        <p:spPr>
          <a:xfrm>
            <a:off x="4733289" y="2133825"/>
            <a:ext cx="7314774" cy="3611648"/>
          </a:xfrm>
          <a:prstGeom prst="rect">
            <a:avLst/>
          </a:prstGeom>
        </p:spPr>
      </p:pic>
      <p:sp>
        <p:nvSpPr>
          <p:cNvPr id="10" name="Oval 9"/>
          <p:cNvSpPr/>
          <p:nvPr/>
        </p:nvSpPr>
        <p:spPr>
          <a:xfrm>
            <a:off x="5118755" y="3025092"/>
            <a:ext cx="1020887" cy="1020888"/>
          </a:xfrm>
          <a:prstGeom prst="ellipse">
            <a:avLst/>
          </a:prstGeom>
          <a:solidFill>
            <a:srgbClr val="FFFFFF">
              <a:alpha val="25098"/>
            </a:srgbClr>
          </a:solidFill>
          <a:ln w="19050">
            <a:solidFill>
              <a:schemeClr val="accent1"/>
            </a:solidFill>
          </a:ln>
        </p:spPr>
        <p:style>
          <a:lnRef idx="2">
            <a:schemeClr val="dk1"/>
          </a:lnRef>
          <a:fillRef idx="1">
            <a:schemeClr val="lt1"/>
          </a:fillRef>
          <a:effectRef idx="0">
            <a:schemeClr val="dk1"/>
          </a:effectRef>
          <a:fontRef idx="minor">
            <a:schemeClr val="dk1"/>
          </a:fontRef>
        </p:style>
        <p:txBody>
          <a:bodyPr lIns="91408" tIns="45705" rIns="91408" bIns="45705" rtlCol="0" anchor="ctr"/>
          <a:lstStyle/>
          <a:p>
            <a:pPr algn="ctr"/>
            <a:endParaRPr lang="en-US">
              <a:solidFill>
                <a:schemeClr val="tx2"/>
              </a:solidFill>
            </a:endParaRPr>
          </a:p>
        </p:txBody>
      </p:sp>
      <p:sp>
        <p:nvSpPr>
          <p:cNvPr id="14" name="TextBox 13"/>
          <p:cNvSpPr txBox="1"/>
          <p:nvPr/>
        </p:nvSpPr>
        <p:spPr>
          <a:xfrm>
            <a:off x="5059025" y="3305151"/>
            <a:ext cx="1111087" cy="520078"/>
          </a:xfrm>
          <a:prstGeom prst="rect">
            <a:avLst/>
          </a:prstGeom>
          <a:noFill/>
        </p:spPr>
        <p:txBody>
          <a:bodyPr wrap="square" lIns="45705" tIns="91408" rIns="45705" bIns="91408" rtlCol="0" anchor="b">
            <a:spAutoFit/>
          </a:bodyPr>
          <a:lstStyle/>
          <a:p>
            <a:pPr algn="ctr">
              <a:lnSpc>
                <a:spcPct val="90000"/>
              </a:lnSpc>
            </a:pPr>
            <a:r>
              <a:rPr lang="en-US" sz="1200" b="1">
                <a:solidFill>
                  <a:schemeClr val="accent1"/>
                </a:solidFill>
              </a:rPr>
              <a:t>SUBSCRIBER</a:t>
            </a:r>
          </a:p>
          <a:p>
            <a:pPr algn="ctr">
              <a:lnSpc>
                <a:spcPct val="90000"/>
              </a:lnSpc>
            </a:pPr>
            <a:r>
              <a:rPr lang="en-US" sz="1200" b="1">
                <a:solidFill>
                  <a:schemeClr val="accent1"/>
                </a:solidFill>
              </a:rPr>
              <a:t>VMC SDDC</a:t>
            </a:r>
          </a:p>
        </p:txBody>
      </p:sp>
      <p:sp>
        <p:nvSpPr>
          <p:cNvPr id="9" name="Oval 8"/>
          <p:cNvSpPr/>
          <p:nvPr/>
        </p:nvSpPr>
        <p:spPr>
          <a:xfrm>
            <a:off x="6427642" y="2763993"/>
            <a:ext cx="1022303" cy="1022304"/>
          </a:xfrm>
          <a:prstGeom prst="ellipse">
            <a:avLst/>
          </a:prstGeom>
          <a:solidFill>
            <a:srgbClr val="FFFFFF">
              <a:alpha val="25098"/>
            </a:srgbClr>
          </a:solidFill>
          <a:ln w="19050">
            <a:solidFill>
              <a:schemeClr val="accent1"/>
            </a:solidFill>
          </a:ln>
        </p:spPr>
        <p:style>
          <a:lnRef idx="2">
            <a:schemeClr val="dk1"/>
          </a:lnRef>
          <a:fillRef idx="1">
            <a:schemeClr val="lt1"/>
          </a:fillRef>
          <a:effectRef idx="0">
            <a:schemeClr val="dk1"/>
          </a:effectRef>
          <a:fontRef idx="minor">
            <a:schemeClr val="dk1"/>
          </a:fontRef>
        </p:style>
        <p:txBody>
          <a:bodyPr lIns="91408" tIns="45705" rIns="91408" bIns="45705" rtlCol="0" anchor="ctr"/>
          <a:lstStyle/>
          <a:p>
            <a:pPr algn="ctr"/>
            <a:endParaRPr lang="en-US">
              <a:solidFill>
                <a:schemeClr val="tx2"/>
              </a:solidFill>
            </a:endParaRPr>
          </a:p>
        </p:txBody>
      </p:sp>
      <p:sp>
        <p:nvSpPr>
          <p:cNvPr id="19" name="Rectangle 18"/>
          <p:cNvSpPr/>
          <p:nvPr/>
        </p:nvSpPr>
        <p:spPr>
          <a:xfrm>
            <a:off x="6384512" y="3107727"/>
            <a:ext cx="1111294" cy="427809"/>
          </a:xfrm>
          <a:prstGeom prst="rect">
            <a:avLst/>
          </a:prstGeom>
        </p:spPr>
        <p:txBody>
          <a:bodyPr wrap="square">
            <a:spAutoFit/>
          </a:bodyPr>
          <a:lstStyle/>
          <a:p>
            <a:pPr algn="ctr">
              <a:lnSpc>
                <a:spcPct val="90000"/>
              </a:lnSpc>
            </a:pPr>
            <a:r>
              <a:rPr lang="en-US" sz="1200" b="1">
                <a:solidFill>
                  <a:schemeClr val="accent1">
                    <a:lumMod val="50000"/>
                  </a:schemeClr>
                </a:solidFill>
              </a:rPr>
              <a:t>ON-PREM</a:t>
            </a:r>
          </a:p>
          <a:p>
            <a:pPr algn="ctr">
              <a:lnSpc>
                <a:spcPct val="90000"/>
              </a:lnSpc>
            </a:pPr>
            <a:r>
              <a:rPr lang="en-US" sz="1200" b="1">
                <a:solidFill>
                  <a:schemeClr val="accent1">
                    <a:lumMod val="50000"/>
                  </a:schemeClr>
                </a:solidFill>
              </a:rPr>
              <a:t>SDDC</a:t>
            </a:r>
          </a:p>
        </p:txBody>
      </p:sp>
      <p:sp>
        <p:nvSpPr>
          <p:cNvPr id="20" name="Oval 19"/>
          <p:cNvSpPr/>
          <p:nvPr/>
        </p:nvSpPr>
        <p:spPr>
          <a:xfrm>
            <a:off x="7806354" y="2520541"/>
            <a:ext cx="1195900" cy="1195901"/>
          </a:xfrm>
          <a:prstGeom prst="ellipse">
            <a:avLst/>
          </a:prstGeom>
          <a:solidFill>
            <a:srgbClr val="FFFFFF">
              <a:alpha val="25098"/>
            </a:srgbClr>
          </a:solidFill>
          <a:ln w="19050">
            <a:solidFill>
              <a:schemeClr val="accent1"/>
            </a:solidFill>
          </a:ln>
        </p:spPr>
        <p:style>
          <a:lnRef idx="2">
            <a:schemeClr val="dk1"/>
          </a:lnRef>
          <a:fillRef idx="1">
            <a:schemeClr val="lt1"/>
          </a:fillRef>
          <a:effectRef idx="0">
            <a:schemeClr val="dk1"/>
          </a:effectRef>
          <a:fontRef idx="minor">
            <a:schemeClr val="dk1"/>
          </a:fontRef>
        </p:style>
        <p:txBody>
          <a:bodyPr lIns="91408" tIns="45705" rIns="91408" bIns="45705" rtlCol="0" anchor="ctr"/>
          <a:lstStyle/>
          <a:p>
            <a:pPr algn="ctr"/>
            <a:endParaRPr lang="en-US">
              <a:solidFill>
                <a:schemeClr val="tx2"/>
              </a:solidFill>
            </a:endParaRPr>
          </a:p>
        </p:txBody>
      </p:sp>
      <p:sp>
        <p:nvSpPr>
          <p:cNvPr id="21" name="TextBox 20"/>
          <p:cNvSpPr txBox="1"/>
          <p:nvPr/>
        </p:nvSpPr>
        <p:spPr>
          <a:xfrm>
            <a:off x="7837191" y="2920063"/>
            <a:ext cx="1111087" cy="520078"/>
          </a:xfrm>
          <a:prstGeom prst="rect">
            <a:avLst/>
          </a:prstGeom>
          <a:noFill/>
        </p:spPr>
        <p:txBody>
          <a:bodyPr wrap="square" lIns="45705" tIns="91408" rIns="45705" bIns="91408" rtlCol="0" anchor="b">
            <a:spAutoFit/>
          </a:bodyPr>
          <a:lstStyle/>
          <a:p>
            <a:pPr algn="ctr">
              <a:lnSpc>
                <a:spcPct val="90000"/>
              </a:lnSpc>
            </a:pPr>
            <a:r>
              <a:rPr lang="en-US" sz="1200" b="1">
                <a:solidFill>
                  <a:schemeClr val="accent1"/>
                </a:solidFill>
              </a:rPr>
              <a:t>SUBSCRIBER</a:t>
            </a:r>
          </a:p>
          <a:p>
            <a:pPr algn="ctr">
              <a:lnSpc>
                <a:spcPct val="90000"/>
              </a:lnSpc>
            </a:pPr>
            <a:r>
              <a:rPr lang="en-US" sz="1200" b="1">
                <a:solidFill>
                  <a:schemeClr val="accent1"/>
                </a:solidFill>
              </a:rPr>
              <a:t>VMC SDDC</a:t>
            </a:r>
          </a:p>
        </p:txBody>
      </p:sp>
    </p:spTree>
    <p:extLst>
      <p:ext uri="{BB962C8B-B14F-4D97-AF65-F5344CB8AC3E}">
        <p14:creationId xmlns:p14="http://schemas.microsoft.com/office/powerpoint/2010/main" val="1128379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F9EF151A-B42F-4ECF-8B19-1EE569C2BDC9}"/>
              </a:ext>
            </a:extLst>
          </p:cNvPr>
          <p:cNvGraphicFramePr>
            <a:graphicFrameLocks noChangeAspect="1"/>
          </p:cNvGraphicFramePr>
          <p:nvPr>
            <p:extLst>
              <p:ext uri="{D42A27DB-BD31-4B8C-83A1-F6EECF244321}">
                <p14:modId xmlns:p14="http://schemas.microsoft.com/office/powerpoint/2010/main" val="1570357026"/>
              </p:ext>
            </p:extLst>
          </p:nvPr>
        </p:nvGraphicFramePr>
        <p:xfrm>
          <a:off x="6988334" y="347595"/>
          <a:ext cx="4591050" cy="5581650"/>
        </p:xfrm>
        <a:graphic>
          <a:graphicData uri="http://schemas.openxmlformats.org/presentationml/2006/ole">
            <mc:AlternateContent xmlns:mc="http://schemas.openxmlformats.org/markup-compatibility/2006">
              <mc:Choice xmlns:v="urn:schemas-microsoft-com:vml" Requires="v">
                <p:oleObj spid="_x0000_s2050" r:id="rId4" imgW="6069600" imgH="7377480" progId="">
                  <p:embed/>
                </p:oleObj>
              </mc:Choice>
              <mc:Fallback>
                <p:oleObj r:id="rId4" imgW="6069600" imgH="7377480" progId="">
                  <p:embed/>
                  <p:pic>
                    <p:nvPicPr>
                      <p:cNvPr id="5" name="Object 4">
                        <a:extLst>
                          <a:ext uri="{FF2B5EF4-FFF2-40B4-BE49-F238E27FC236}">
                            <a16:creationId xmlns:a16="http://schemas.microsoft.com/office/drawing/2014/main" id="{F9EF151A-B42F-4ECF-8B19-1EE569C2BDC9}"/>
                          </a:ext>
                        </a:extLst>
                      </p:cNvPr>
                      <p:cNvPicPr/>
                      <p:nvPr/>
                    </p:nvPicPr>
                    <p:blipFill>
                      <a:blip r:embed="rId5"/>
                      <a:stretch>
                        <a:fillRect/>
                      </a:stretch>
                    </p:blipFill>
                    <p:spPr>
                      <a:xfrm>
                        <a:off x="6988334" y="347595"/>
                        <a:ext cx="4591050" cy="5581650"/>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Hybrid Cloud Operations</a:t>
            </a:r>
          </a:p>
        </p:txBody>
      </p:sp>
      <p:sp>
        <p:nvSpPr>
          <p:cNvPr id="7" name="TextBox 6"/>
          <p:cNvSpPr txBox="1"/>
          <p:nvPr/>
        </p:nvSpPr>
        <p:spPr>
          <a:xfrm>
            <a:off x="517649" y="1721846"/>
            <a:ext cx="6562478" cy="2833148"/>
          </a:xfrm>
          <a:prstGeom prst="rect">
            <a:avLst/>
          </a:prstGeom>
          <a:noFill/>
        </p:spPr>
        <p:txBody>
          <a:bodyPr wrap="square" lIns="0" tIns="0" rIns="0" bIns="0" rtlCol="0">
            <a:spAutoFit/>
          </a:bodyPr>
          <a:lstStyle/>
          <a:p>
            <a:pPr marL="342885" indent="-342885">
              <a:lnSpc>
                <a:spcPct val="200000"/>
              </a:lnSpc>
              <a:buFont typeface="Wingdings" charset="2"/>
              <a:buChar char="§"/>
            </a:pPr>
            <a:r>
              <a:rPr lang="en-US">
                <a:solidFill>
                  <a:schemeClr val="accent1"/>
                </a:solidFill>
              </a:rPr>
              <a:t>Single pane of glass for Hybrid Cloud Management</a:t>
            </a:r>
          </a:p>
          <a:p>
            <a:pPr marL="342885" indent="-342885">
              <a:lnSpc>
                <a:spcPct val="200000"/>
              </a:lnSpc>
              <a:buFont typeface="Wingdings" charset="2"/>
              <a:buChar char="§"/>
            </a:pPr>
            <a:r>
              <a:rPr lang="en-US">
                <a:solidFill>
                  <a:schemeClr val="accent1"/>
                </a:solidFill>
              </a:rPr>
              <a:t>Hybrid Linked Mode provides operational consistency</a:t>
            </a:r>
          </a:p>
          <a:p>
            <a:pPr marL="342885" indent="-342885">
              <a:lnSpc>
                <a:spcPct val="200000"/>
              </a:lnSpc>
              <a:buFont typeface="Wingdings" charset="2"/>
              <a:buChar char="§"/>
            </a:pPr>
            <a:r>
              <a:rPr lang="en-US">
                <a:solidFill>
                  <a:schemeClr val="accent1"/>
                </a:solidFill>
              </a:rPr>
              <a:t>On-Premises vCenter connects to SDDC vCenters</a:t>
            </a:r>
          </a:p>
          <a:p>
            <a:pPr marL="342885" indent="-342885">
              <a:lnSpc>
                <a:spcPct val="200000"/>
              </a:lnSpc>
              <a:buFont typeface="Wingdings" charset="2"/>
              <a:buChar char="§"/>
            </a:pPr>
            <a:r>
              <a:rPr lang="en-US">
                <a:solidFill>
                  <a:schemeClr val="accent1"/>
                </a:solidFill>
              </a:rPr>
              <a:t>Cold Migration and </a:t>
            </a:r>
            <a:r>
              <a:rPr lang="en-US" err="1">
                <a:solidFill>
                  <a:schemeClr val="accent1"/>
                </a:solidFill>
              </a:rPr>
              <a:t>vMotion</a:t>
            </a:r>
            <a:r>
              <a:rPr lang="en-US">
                <a:solidFill>
                  <a:schemeClr val="accent1"/>
                </a:solidFill>
              </a:rPr>
              <a:t> from the UI</a:t>
            </a:r>
          </a:p>
          <a:p>
            <a:pPr marL="799926" lvl="1" indent="-342885">
              <a:lnSpc>
                <a:spcPct val="200000"/>
              </a:lnSpc>
              <a:buFont typeface="Wingdings" charset="2"/>
              <a:buChar char="§"/>
            </a:pPr>
            <a:r>
              <a:rPr lang="en-US">
                <a:solidFill>
                  <a:schemeClr val="accent1"/>
                </a:solidFill>
              </a:rPr>
              <a:t>Per-VM EVC support for Cross-Cloud vMotion</a:t>
            </a:r>
          </a:p>
        </p:txBody>
      </p:sp>
      <p:sp>
        <p:nvSpPr>
          <p:cNvPr id="9" name="TextBox 8"/>
          <p:cNvSpPr txBox="1"/>
          <p:nvPr/>
        </p:nvSpPr>
        <p:spPr>
          <a:xfrm rot="18900000">
            <a:off x="-60354" y="162492"/>
            <a:ext cx="884584" cy="370206"/>
          </a:xfrm>
          <a:prstGeom prst="rect">
            <a:avLst/>
          </a:prstGeom>
          <a:noFill/>
        </p:spPr>
        <p:txBody>
          <a:bodyPr wrap="square" lIns="0" tIns="0" rIns="0" bIns="0" rtlCol="0" anchor="b">
            <a:noAutofit/>
          </a:bodyPr>
          <a:lstStyle/>
          <a:p>
            <a:pPr algn="ctr">
              <a:lnSpc>
                <a:spcPct val="90000"/>
              </a:lnSpc>
            </a:pPr>
            <a:r>
              <a:rPr lang="en-US" sz="1100" b="1">
                <a:solidFill>
                  <a:schemeClr val="bg1"/>
                </a:solidFill>
              </a:rPr>
              <a:t>Confidential</a:t>
            </a:r>
            <a:endParaRPr lang="en-US" sz="1100">
              <a:solidFill>
                <a:schemeClr val="bg1"/>
              </a:solidFill>
            </a:endParaRPr>
          </a:p>
        </p:txBody>
      </p:sp>
    </p:spTree>
    <p:extLst>
      <p:ext uri="{BB962C8B-B14F-4D97-AF65-F5344CB8AC3E}">
        <p14:creationId xmlns:p14="http://schemas.microsoft.com/office/powerpoint/2010/main" val="13994134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DA5F1064-F662-487D-9514-A6998B1E2A5C}"/>
              </a:ext>
            </a:extLst>
          </p:cNvPr>
          <p:cNvGraphicFramePr>
            <a:graphicFrameLocks noChangeAspect="1"/>
          </p:cNvGraphicFramePr>
          <p:nvPr>
            <p:extLst>
              <p:ext uri="{D42A27DB-BD31-4B8C-83A1-F6EECF244321}">
                <p14:modId xmlns:p14="http://schemas.microsoft.com/office/powerpoint/2010/main" val="628156417"/>
              </p:ext>
            </p:extLst>
          </p:nvPr>
        </p:nvGraphicFramePr>
        <p:xfrm>
          <a:off x="6936448" y="488296"/>
          <a:ext cx="4591050" cy="5581650"/>
        </p:xfrm>
        <a:graphic>
          <a:graphicData uri="http://schemas.openxmlformats.org/presentationml/2006/ole">
            <mc:AlternateContent xmlns:mc="http://schemas.openxmlformats.org/markup-compatibility/2006">
              <mc:Choice xmlns:v="urn:schemas-microsoft-com:vml" Requires="v">
                <p:oleObj spid="_x0000_s3074" r:id="rId4" imgW="6069600" imgH="7377480" progId="">
                  <p:embed/>
                </p:oleObj>
              </mc:Choice>
              <mc:Fallback>
                <p:oleObj r:id="rId4" imgW="6069600" imgH="7377480" progId="">
                  <p:embed/>
                  <p:pic>
                    <p:nvPicPr>
                      <p:cNvPr id="3" name="Object 2">
                        <a:extLst>
                          <a:ext uri="{FF2B5EF4-FFF2-40B4-BE49-F238E27FC236}">
                            <a16:creationId xmlns:a16="http://schemas.microsoft.com/office/drawing/2014/main" id="{DA5F1064-F662-487D-9514-A6998B1E2A5C}"/>
                          </a:ext>
                        </a:extLst>
                      </p:cNvPr>
                      <p:cNvPicPr/>
                      <p:nvPr/>
                    </p:nvPicPr>
                    <p:blipFill>
                      <a:blip r:embed="rId5"/>
                      <a:stretch>
                        <a:fillRect/>
                      </a:stretch>
                    </p:blipFill>
                    <p:spPr>
                      <a:xfrm>
                        <a:off x="6936448" y="488296"/>
                        <a:ext cx="4591050" cy="5581650"/>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vCenter Hybrid Linked Mode</a:t>
            </a:r>
          </a:p>
        </p:txBody>
      </p:sp>
      <p:sp>
        <p:nvSpPr>
          <p:cNvPr id="7" name="TextBox 6"/>
          <p:cNvSpPr txBox="1"/>
          <p:nvPr/>
        </p:nvSpPr>
        <p:spPr>
          <a:xfrm>
            <a:off x="521576" y="1458320"/>
            <a:ext cx="6562478" cy="3508653"/>
          </a:xfrm>
          <a:prstGeom prst="rect">
            <a:avLst/>
          </a:prstGeom>
          <a:noFill/>
        </p:spPr>
        <p:txBody>
          <a:bodyPr wrap="square" lIns="0" tIns="0" rIns="0" bIns="0" rtlCol="0">
            <a:spAutoFit/>
          </a:bodyPr>
          <a:lstStyle/>
          <a:p>
            <a:pPr marL="342885" indent="-342885">
              <a:lnSpc>
                <a:spcPct val="200000"/>
              </a:lnSpc>
              <a:buFont typeface="Wingdings" charset="2"/>
              <a:buChar char="§"/>
            </a:pPr>
            <a:r>
              <a:rPr lang="en-US">
                <a:solidFill>
                  <a:schemeClr val="accent1"/>
                </a:solidFill>
              </a:rPr>
              <a:t>In-Cloud SDDC vCenter VCSA 6.5+</a:t>
            </a:r>
          </a:p>
          <a:p>
            <a:pPr marL="342885" indent="-342885">
              <a:lnSpc>
                <a:spcPct val="200000"/>
              </a:lnSpc>
              <a:buFont typeface="Wingdings" charset="2"/>
              <a:buChar char="§"/>
            </a:pPr>
            <a:r>
              <a:rPr lang="en-US">
                <a:solidFill>
                  <a:schemeClr val="accent1"/>
                </a:solidFill>
              </a:rPr>
              <a:t>Embedded PSC + DB</a:t>
            </a:r>
          </a:p>
          <a:p>
            <a:pPr marL="342885" indent="-342885">
              <a:lnSpc>
                <a:spcPct val="200000"/>
              </a:lnSpc>
              <a:buFont typeface="Wingdings" charset="2"/>
              <a:buChar char="§"/>
            </a:pPr>
            <a:r>
              <a:rPr lang="en-US">
                <a:solidFill>
                  <a:schemeClr val="accent1"/>
                </a:solidFill>
              </a:rPr>
              <a:t>One vSphere SSO domain allowed to join VMC (multiple </a:t>
            </a:r>
            <a:r>
              <a:rPr lang="en-US" err="1">
                <a:solidFill>
                  <a:schemeClr val="accent1"/>
                </a:solidFill>
              </a:rPr>
              <a:t>vCenters</a:t>
            </a:r>
            <a:r>
              <a:rPr lang="en-US">
                <a:solidFill>
                  <a:schemeClr val="accent1"/>
                </a:solidFill>
              </a:rPr>
              <a:t> can be a member of on-premises SSO)</a:t>
            </a:r>
          </a:p>
          <a:p>
            <a:pPr marL="342885" indent="-342885">
              <a:lnSpc>
                <a:spcPct val="200000"/>
              </a:lnSpc>
              <a:buFont typeface="Wingdings" charset="2"/>
              <a:buChar char="§"/>
            </a:pPr>
            <a:r>
              <a:rPr lang="en-US">
                <a:solidFill>
                  <a:schemeClr val="accent1"/>
                </a:solidFill>
              </a:rPr>
              <a:t>On-premises embedded or external PSC supported</a:t>
            </a:r>
          </a:p>
          <a:p>
            <a:pPr marL="342885" indent="-342885">
              <a:lnSpc>
                <a:spcPct val="200000"/>
              </a:lnSpc>
              <a:buFont typeface="Wingdings" charset="2"/>
              <a:buChar char="§"/>
            </a:pPr>
            <a:r>
              <a:rPr lang="en-US">
                <a:solidFill>
                  <a:schemeClr val="accent1"/>
                </a:solidFill>
              </a:rPr>
              <a:t>On-premises vCenter 6.0 Update 3 - or later - required</a:t>
            </a:r>
          </a:p>
        </p:txBody>
      </p:sp>
      <p:sp>
        <p:nvSpPr>
          <p:cNvPr id="10" name="TextBox 9"/>
          <p:cNvSpPr txBox="1"/>
          <p:nvPr/>
        </p:nvSpPr>
        <p:spPr>
          <a:xfrm rot="18900000">
            <a:off x="-60354" y="162492"/>
            <a:ext cx="884584" cy="370206"/>
          </a:xfrm>
          <a:prstGeom prst="rect">
            <a:avLst/>
          </a:prstGeom>
          <a:noFill/>
        </p:spPr>
        <p:txBody>
          <a:bodyPr wrap="square" lIns="0" tIns="0" rIns="0" bIns="0" rtlCol="0" anchor="b">
            <a:noAutofit/>
          </a:bodyPr>
          <a:lstStyle/>
          <a:p>
            <a:pPr algn="ctr">
              <a:lnSpc>
                <a:spcPct val="90000"/>
              </a:lnSpc>
            </a:pPr>
            <a:r>
              <a:rPr lang="en-US" sz="1100" b="1">
                <a:solidFill>
                  <a:schemeClr val="bg1"/>
                </a:solidFill>
              </a:rPr>
              <a:t>Confidential</a:t>
            </a:r>
            <a:endParaRPr lang="en-US" sz="1100">
              <a:solidFill>
                <a:schemeClr val="bg1"/>
              </a:solidFill>
            </a:endParaRPr>
          </a:p>
        </p:txBody>
      </p:sp>
    </p:spTree>
    <p:extLst>
      <p:ext uri="{BB962C8B-B14F-4D97-AF65-F5344CB8AC3E}">
        <p14:creationId xmlns:p14="http://schemas.microsoft.com/office/powerpoint/2010/main" val="717061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err="1">
                <a:solidFill>
                  <a:schemeClr val="accent1"/>
                </a:solidFill>
              </a:rPr>
              <a:t>vMotion</a:t>
            </a:r>
            <a:r>
              <a:rPr lang="en-US" sz="2800">
                <a:solidFill>
                  <a:schemeClr val="accent1"/>
                </a:solidFill>
              </a:rPr>
              <a:t> is here!</a:t>
            </a:r>
          </a:p>
        </p:txBody>
      </p:sp>
      <p:sp>
        <p:nvSpPr>
          <p:cNvPr id="5" name="Content Placeholder 3">
            <a:extLst>
              <a:ext uri="{FF2B5EF4-FFF2-40B4-BE49-F238E27FC236}">
                <a16:creationId xmlns:a16="http://schemas.microsoft.com/office/drawing/2014/main" id="{2BCB8358-F4F5-44A1-B00F-99BBC66969BE}"/>
              </a:ext>
            </a:extLst>
          </p:cNvPr>
          <p:cNvSpPr txBox="1">
            <a:spLocks/>
          </p:cNvSpPr>
          <p:nvPr/>
        </p:nvSpPr>
        <p:spPr>
          <a:xfrm>
            <a:off x="11577796" y="1981200"/>
            <a:ext cx="3730505" cy="2743200"/>
          </a:xfrm>
          <a:prstGeom prst="rect">
            <a:avLst/>
          </a:prstGeom>
        </p:spPr>
        <p:txBody>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endParaRPr lang="en-US"/>
          </a:p>
        </p:txBody>
      </p:sp>
      <p:grpSp>
        <p:nvGrpSpPr>
          <p:cNvPr id="7" name="Group 6"/>
          <p:cNvGrpSpPr/>
          <p:nvPr/>
        </p:nvGrpSpPr>
        <p:grpSpPr>
          <a:xfrm>
            <a:off x="7313612" y="2468880"/>
            <a:ext cx="4182747" cy="2911412"/>
            <a:chOff x="7717378" y="1675939"/>
            <a:chExt cx="4338109" cy="1630703"/>
          </a:xfrm>
        </p:grpSpPr>
        <p:sp>
          <p:nvSpPr>
            <p:cNvPr id="8" name="TextBox 7"/>
            <p:cNvSpPr txBox="1"/>
            <p:nvPr/>
          </p:nvSpPr>
          <p:spPr>
            <a:xfrm>
              <a:off x="7800055" y="1675939"/>
              <a:ext cx="4255432" cy="1630703"/>
            </a:xfrm>
            <a:prstGeom prst="rect">
              <a:avLst/>
            </a:prstGeom>
            <a:noFill/>
          </p:spPr>
          <p:txBody>
            <a:bodyPr wrap="square" rtlCol="0" anchor="t">
              <a:noAutofit/>
            </a:bodyPr>
            <a:lstStyle/>
            <a:p>
              <a:pPr marL="285750" indent="-285750">
                <a:spcAft>
                  <a:spcPts val="1200"/>
                </a:spcAft>
                <a:buFont typeface="Wingdings" charset="2"/>
                <a:buChar char="§"/>
              </a:pPr>
              <a:r>
                <a:rPr lang="en-US" err="1">
                  <a:solidFill>
                    <a:schemeClr val="accent1"/>
                  </a:solidFill>
                </a:rPr>
                <a:t>vMotion</a:t>
              </a:r>
              <a:r>
                <a:rPr lang="en-US">
                  <a:solidFill>
                    <a:schemeClr val="accent1"/>
                  </a:solidFill>
                </a:rPr>
                <a:t> VMs from on-</a:t>
              </a:r>
              <a:r>
                <a:rPr lang="en-US" err="1">
                  <a:solidFill>
                    <a:schemeClr val="accent1"/>
                  </a:solidFill>
                </a:rPr>
                <a:t>prem</a:t>
              </a:r>
              <a:r>
                <a:rPr lang="en-US">
                  <a:solidFill>
                    <a:schemeClr val="accent1"/>
                  </a:solidFill>
                </a:rPr>
                <a:t> to SDDC and back over L2VPN</a:t>
              </a:r>
            </a:p>
            <a:p>
              <a:pPr marL="285750" indent="-285750">
                <a:spcAft>
                  <a:spcPts val="1200"/>
                </a:spcAft>
                <a:buFont typeface="Wingdings" charset="2"/>
                <a:buChar char="§"/>
              </a:pPr>
              <a:r>
                <a:rPr lang="en-US">
                  <a:solidFill>
                    <a:schemeClr val="accent1"/>
                  </a:solidFill>
                </a:rPr>
                <a:t>No need to power off the VM</a:t>
              </a:r>
            </a:p>
            <a:p>
              <a:pPr marL="285750" indent="-285750">
                <a:spcAft>
                  <a:spcPts val="1200"/>
                </a:spcAft>
                <a:buFont typeface="Wingdings" charset="2"/>
                <a:buChar char="§"/>
              </a:pPr>
              <a:r>
                <a:rPr lang="en-US">
                  <a:solidFill>
                    <a:schemeClr val="accent1"/>
                  </a:solidFill>
                </a:rPr>
                <a:t>No need to re-IP address of the VM</a:t>
              </a:r>
            </a:p>
            <a:p>
              <a:pPr marL="285750" indent="-285750">
                <a:spcAft>
                  <a:spcPts val="1200"/>
                </a:spcAft>
                <a:buFont typeface="Wingdings" charset="2"/>
                <a:buChar char="§"/>
              </a:pPr>
              <a:r>
                <a:rPr lang="en-US">
                  <a:solidFill>
                    <a:schemeClr val="accent1"/>
                  </a:solidFill>
                </a:rPr>
                <a:t>Requires 250Mbps of bandwidth per </a:t>
              </a:r>
              <a:r>
                <a:rPr lang="en-US" err="1">
                  <a:solidFill>
                    <a:schemeClr val="accent1"/>
                  </a:solidFill>
                </a:rPr>
                <a:t>vMotion</a:t>
              </a:r>
              <a:endParaRPr lang="en-US">
                <a:solidFill>
                  <a:schemeClr val="accent1"/>
                </a:solidFill>
              </a:endParaRPr>
            </a:p>
          </p:txBody>
        </p:sp>
        <p:sp>
          <p:nvSpPr>
            <p:cNvPr id="9" name="Rectangle 8"/>
            <p:cNvSpPr/>
            <p:nvPr/>
          </p:nvSpPr>
          <p:spPr>
            <a:xfrm>
              <a:off x="7717378" y="1677750"/>
              <a:ext cx="82676" cy="1628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charset="0"/>
                <a:buChar char="•"/>
              </a:pPr>
              <a:endParaRPr lang="en-US"/>
            </a:p>
          </p:txBody>
        </p:sp>
      </p:grpSp>
      <p:pic>
        <p:nvPicPr>
          <p:cNvPr id="10" name="Picture 9"/>
          <p:cNvPicPr>
            <a:picLocks noChangeAspect="1"/>
          </p:cNvPicPr>
          <p:nvPr/>
        </p:nvPicPr>
        <p:blipFill>
          <a:blip r:embed="rId3"/>
          <a:stretch>
            <a:fillRect/>
          </a:stretch>
        </p:blipFill>
        <p:spPr>
          <a:xfrm>
            <a:off x="609441" y="1981200"/>
            <a:ext cx="6042829" cy="3399091"/>
          </a:xfrm>
          <a:prstGeom prst="rect">
            <a:avLst/>
          </a:prstGeom>
        </p:spPr>
      </p:pic>
      <p:sp>
        <p:nvSpPr>
          <p:cNvPr id="11" name="Rectangle 10">
            <a:extLst>
              <a:ext uri="{FF2B5EF4-FFF2-40B4-BE49-F238E27FC236}">
                <a16:creationId xmlns:a16="http://schemas.microsoft.com/office/drawing/2014/main" id="{B154F98B-2F77-475B-9523-A052592819B2}"/>
              </a:ext>
            </a:extLst>
          </p:cNvPr>
          <p:cNvSpPr/>
          <p:nvPr/>
        </p:nvSpPr>
        <p:spPr>
          <a:xfrm>
            <a:off x="2034329" y="6580070"/>
            <a:ext cx="8669943" cy="261610"/>
          </a:xfrm>
          <a:prstGeom prst="rect">
            <a:avLst/>
          </a:prstGeom>
        </p:spPr>
        <p:txBody>
          <a:bodyPr wrap="square">
            <a:spAutoFit/>
          </a:bodyPr>
          <a:lstStyle/>
          <a:p>
            <a:r>
              <a:rPr lang="en-US" sz="1100" i="1"/>
              <a:t>Disclaimer: *Preview – feature for a subset of customers to test and provide feedback. Not guaranteed to move to available phase”</a:t>
            </a:r>
          </a:p>
        </p:txBody>
      </p:sp>
    </p:spTree>
    <p:extLst>
      <p:ext uri="{BB962C8B-B14F-4D97-AF65-F5344CB8AC3E}">
        <p14:creationId xmlns:p14="http://schemas.microsoft.com/office/powerpoint/2010/main" val="12299316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330200"/>
            <a:ext cx="10969943" cy="812800"/>
          </a:xfrm>
        </p:spPr>
        <p:txBody>
          <a:bodyPr/>
          <a:lstStyle/>
          <a:p>
            <a:r>
              <a:rPr lang="en-US">
                <a:latin typeface="+mn-lt"/>
                <a:cs typeface="Avenir Medium"/>
              </a:rPr>
              <a:t>Workload Migration Options</a:t>
            </a:r>
            <a:endParaRPr lang="en-US" sz="6600">
              <a:latin typeface="+mn-lt"/>
              <a:cs typeface="Avenir Medium"/>
            </a:endParaRPr>
          </a:p>
        </p:txBody>
      </p:sp>
      <p:sp>
        <p:nvSpPr>
          <p:cNvPr id="29" name="TextBox 28"/>
          <p:cNvSpPr txBox="1"/>
          <p:nvPr/>
        </p:nvSpPr>
        <p:spPr>
          <a:xfrm>
            <a:off x="635013" y="1990541"/>
            <a:ext cx="9259293" cy="2677656"/>
          </a:xfrm>
          <a:prstGeom prst="rect">
            <a:avLst/>
          </a:prstGeom>
          <a:noFill/>
        </p:spPr>
        <p:txBody>
          <a:bodyPr wrap="square" lIns="0" tIns="0" rIns="0" bIns="0" rtlCol="0">
            <a:spAutoFit/>
          </a:bodyPr>
          <a:lstStyle/>
          <a:p>
            <a:pPr marL="655220" lvl="1" indent="-380933">
              <a:buFont typeface="Wingdings" charset="2"/>
              <a:buChar char="§"/>
            </a:pPr>
            <a:r>
              <a:rPr lang="en-US" sz="2100">
                <a:solidFill>
                  <a:schemeClr val="accent1"/>
                </a:solidFill>
                <a:cs typeface="Avenir Medium"/>
              </a:rPr>
              <a:t>L3 IPSEC VPN = Cold Migration</a:t>
            </a:r>
          </a:p>
          <a:p>
            <a:pPr marL="655220" lvl="1" indent="-380933">
              <a:buFont typeface="Wingdings" charset="2"/>
              <a:buChar char="§"/>
            </a:pPr>
            <a:endParaRPr lang="en-US" sz="2100">
              <a:solidFill>
                <a:schemeClr val="accent1"/>
              </a:solidFill>
              <a:cs typeface="Avenir Medium"/>
            </a:endParaRPr>
          </a:p>
          <a:p>
            <a:pPr marL="655220" lvl="1" indent="-380933">
              <a:buFont typeface="Wingdings" charset="2"/>
              <a:buChar char="§"/>
            </a:pPr>
            <a:endParaRPr lang="en-US" sz="2100">
              <a:solidFill>
                <a:schemeClr val="accent1"/>
              </a:solidFill>
              <a:cs typeface="Avenir Medium"/>
            </a:endParaRPr>
          </a:p>
          <a:p>
            <a:pPr marL="655220" lvl="1" indent="-380933">
              <a:buFont typeface="Wingdings" charset="2"/>
              <a:buChar char="§"/>
            </a:pPr>
            <a:r>
              <a:rPr lang="en-US" sz="2100">
                <a:solidFill>
                  <a:schemeClr val="accent1"/>
                </a:solidFill>
                <a:cs typeface="Avenir Medium"/>
              </a:rPr>
              <a:t>L2 VPN = Live Migration (</a:t>
            </a:r>
            <a:r>
              <a:rPr lang="en-US" sz="2100">
                <a:solidFill>
                  <a:srgbClr val="6DB33F"/>
                </a:solidFill>
                <a:cs typeface="Avenir Medium"/>
              </a:rPr>
              <a:t>Long-Distance </a:t>
            </a:r>
            <a:r>
              <a:rPr lang="en-US" sz="2100" err="1">
                <a:solidFill>
                  <a:srgbClr val="6DB33F"/>
                </a:solidFill>
                <a:cs typeface="Avenir Medium"/>
              </a:rPr>
              <a:t>vMotion</a:t>
            </a:r>
            <a:r>
              <a:rPr lang="en-US" sz="2100">
                <a:solidFill>
                  <a:srgbClr val="6DB33F"/>
                </a:solidFill>
                <a:cs typeface="Avenir Medium"/>
              </a:rPr>
              <a:t> caveats apply</a:t>
            </a:r>
            <a:r>
              <a:rPr lang="en-US" sz="2100">
                <a:solidFill>
                  <a:schemeClr val="accent1"/>
                </a:solidFill>
                <a:cs typeface="Avenir Medium"/>
              </a:rPr>
              <a:t>)</a:t>
            </a:r>
          </a:p>
          <a:p>
            <a:pPr marL="655220" lvl="1" indent="-380933">
              <a:buFont typeface="Wingdings" charset="2"/>
              <a:buChar char="§"/>
            </a:pPr>
            <a:endParaRPr lang="en-US" sz="2100">
              <a:solidFill>
                <a:schemeClr val="accent1"/>
              </a:solidFill>
              <a:cs typeface="Avenir Medium"/>
            </a:endParaRPr>
          </a:p>
          <a:p>
            <a:pPr marL="655220" lvl="1" indent="-380933">
              <a:buFont typeface="Wingdings" charset="2"/>
              <a:buChar char="§"/>
            </a:pPr>
            <a:endParaRPr lang="en-US" sz="2100">
              <a:solidFill>
                <a:schemeClr val="accent1"/>
              </a:solidFill>
              <a:cs typeface="Avenir Medium"/>
            </a:endParaRPr>
          </a:p>
          <a:p>
            <a:pPr marL="655220" lvl="1" indent="-380933">
              <a:buFont typeface="Wingdings" charset="2"/>
              <a:buChar char="§"/>
            </a:pPr>
            <a:r>
              <a:rPr lang="en-US" sz="2100">
                <a:solidFill>
                  <a:schemeClr val="accent1"/>
                </a:solidFill>
                <a:cs typeface="Avenir Medium"/>
              </a:rPr>
              <a:t>AWS Direct Connect (</a:t>
            </a:r>
            <a:r>
              <a:rPr lang="en-US" sz="2100">
                <a:solidFill>
                  <a:srgbClr val="6DB33F"/>
                </a:solidFill>
                <a:cs typeface="Avenir Medium"/>
              </a:rPr>
              <a:t>Live Migration</a:t>
            </a:r>
            <a:r>
              <a:rPr lang="en-US" sz="2100">
                <a:solidFill>
                  <a:srgbClr val="0095D3"/>
                </a:solidFill>
                <a:cs typeface="Avenir Medium"/>
              </a:rPr>
              <a:t>)</a:t>
            </a:r>
          </a:p>
          <a:p>
            <a:pPr marL="342843" indent="-342843">
              <a:lnSpc>
                <a:spcPct val="150000"/>
              </a:lnSpc>
              <a:buFont typeface="Wingdings" charset="2"/>
              <a:buChar char="§"/>
            </a:pPr>
            <a:endParaRPr lang="en-US">
              <a:solidFill>
                <a:srgbClr val="004F6C"/>
              </a:solidFill>
              <a:cs typeface="Avenir Medium"/>
            </a:endParaRPr>
          </a:p>
        </p:txBody>
      </p:sp>
    </p:spTree>
    <p:extLst>
      <p:ext uri="{BB962C8B-B14F-4D97-AF65-F5344CB8AC3E}">
        <p14:creationId xmlns:p14="http://schemas.microsoft.com/office/powerpoint/2010/main" val="193186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4981903" y="1404594"/>
            <a:ext cx="3394001" cy="3972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 name="Rectangle 52">
            <a:extLst>
              <a:ext uri="{FF2B5EF4-FFF2-40B4-BE49-F238E27FC236}">
                <a16:creationId xmlns:a16="http://schemas.microsoft.com/office/drawing/2014/main" id="{330CD733-93DE-4793-929B-26E6DBA7592D}"/>
              </a:ext>
            </a:extLst>
          </p:cNvPr>
          <p:cNvSpPr/>
          <p:nvPr/>
        </p:nvSpPr>
        <p:spPr bwMode="ltGray">
          <a:xfrm>
            <a:off x="1" y="1600201"/>
            <a:ext cx="7991855" cy="4332481"/>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2" name="Title 1">
            <a:extLst>
              <a:ext uri="{FF2B5EF4-FFF2-40B4-BE49-F238E27FC236}">
                <a16:creationId xmlns:a16="http://schemas.microsoft.com/office/drawing/2014/main" id="{1939FC37-AFED-4179-B5C6-BF3B1ACB7943}"/>
              </a:ext>
            </a:extLst>
          </p:cNvPr>
          <p:cNvSpPr>
            <a:spLocks noGrp="1"/>
          </p:cNvSpPr>
          <p:nvPr>
            <p:ph type="title"/>
          </p:nvPr>
        </p:nvSpPr>
        <p:spPr>
          <a:xfrm>
            <a:off x="609441" y="330200"/>
            <a:ext cx="10969943" cy="410311"/>
          </a:xfrm>
        </p:spPr>
        <p:txBody>
          <a:bodyPr/>
          <a:lstStyle/>
          <a:p>
            <a:r>
              <a:rPr lang="en-US"/>
              <a:t>Migrate 1000s of VM live with new feature of HCX</a:t>
            </a:r>
          </a:p>
        </p:txBody>
      </p:sp>
      <p:sp>
        <p:nvSpPr>
          <p:cNvPr id="4" name="Subtitle 3">
            <a:extLst>
              <a:ext uri="{FF2B5EF4-FFF2-40B4-BE49-F238E27FC236}">
                <a16:creationId xmlns:a16="http://schemas.microsoft.com/office/drawing/2014/main" id="{4F350DDB-4500-42CF-AB8D-DB4FC1B53FDA}"/>
              </a:ext>
            </a:extLst>
          </p:cNvPr>
          <p:cNvSpPr>
            <a:spLocks noGrp="1"/>
          </p:cNvSpPr>
          <p:nvPr>
            <p:ph type="subTitle" idx="10"/>
          </p:nvPr>
        </p:nvSpPr>
        <p:spPr>
          <a:xfrm>
            <a:off x="614284" y="794041"/>
            <a:ext cx="11595957" cy="379171"/>
          </a:xfrm>
        </p:spPr>
        <p:txBody>
          <a:bodyPr/>
          <a:lstStyle/>
          <a:p>
            <a:r>
              <a:rPr lang="en-US"/>
              <a:t>Accelerated Cloud Adoption And Migration With HCX, App Mobility and Hybridity Services</a:t>
            </a:r>
          </a:p>
        </p:txBody>
      </p:sp>
      <p:sp>
        <p:nvSpPr>
          <p:cNvPr id="8" name="Text Placeholder 7"/>
          <p:cNvSpPr>
            <a:spLocks noGrp="1"/>
          </p:cNvSpPr>
          <p:nvPr>
            <p:ph type="body" sz="quarter" idx="4294967295"/>
          </p:nvPr>
        </p:nvSpPr>
        <p:spPr>
          <a:xfrm>
            <a:off x="8375904" y="1616252"/>
            <a:ext cx="3812920" cy="2800987"/>
          </a:xfrm>
        </p:spPr>
        <p:txBody>
          <a:bodyPr vert="horz" lIns="0" tIns="182880" rIns="594360" bIns="457200" rtlCol="0" anchor="t">
            <a:noAutofit/>
          </a:bodyPr>
          <a:lstStyle/>
          <a:p>
            <a:pPr lvl="1">
              <a:spcBef>
                <a:spcPts val="600"/>
              </a:spcBef>
              <a:spcAft>
                <a:spcPts val="600"/>
              </a:spcAft>
              <a:buClr>
                <a:schemeClr val="accent1"/>
              </a:buClr>
            </a:pPr>
            <a:r>
              <a:rPr lang="en-US" sz="1400"/>
              <a:t>App Mobility between </a:t>
            </a:r>
            <a:r>
              <a:rPr lang="en-US" sz="1400" b="1"/>
              <a:t>any vSphere versions</a:t>
            </a:r>
            <a:r>
              <a:rPr lang="en-US" sz="1400"/>
              <a:t> across on-premises and VMware Cloud on AWS</a:t>
            </a:r>
          </a:p>
          <a:p>
            <a:pPr lvl="1">
              <a:spcBef>
                <a:spcPts val="600"/>
              </a:spcBef>
              <a:spcAft>
                <a:spcPts val="600"/>
              </a:spcAft>
              <a:buClr>
                <a:schemeClr val="accent1"/>
              </a:buClr>
            </a:pPr>
            <a:r>
              <a:rPr lang="en-US" sz="1400"/>
              <a:t>Best-In-Class migration, </a:t>
            </a:r>
            <a:r>
              <a:rPr lang="en-US" sz="1400" b="1"/>
              <a:t>VMware Cloud Motion with vSphere Replication</a:t>
            </a:r>
            <a:r>
              <a:rPr lang="en-US" sz="1400"/>
              <a:t> with </a:t>
            </a:r>
            <a:r>
              <a:rPr lang="en-US" sz="1400" b="1"/>
              <a:t>zero downtime </a:t>
            </a:r>
          </a:p>
          <a:p>
            <a:pPr lvl="1">
              <a:spcBef>
                <a:spcPts val="600"/>
              </a:spcBef>
              <a:spcAft>
                <a:spcPts val="600"/>
              </a:spcAft>
              <a:buClr>
                <a:schemeClr val="accent1"/>
              </a:buClr>
            </a:pPr>
            <a:r>
              <a:rPr lang="en-US" sz="1400"/>
              <a:t>Secure, Bi-Directional,  Traffic Engineered, Network Extension with Auto VPN set up</a:t>
            </a:r>
          </a:p>
        </p:txBody>
      </p:sp>
      <p:sp>
        <p:nvSpPr>
          <p:cNvPr id="158" name="Left-Right Arrow 78">
            <a:extLst>
              <a:ext uri="{FF2B5EF4-FFF2-40B4-BE49-F238E27FC236}">
                <a16:creationId xmlns:a16="http://schemas.microsoft.com/office/drawing/2014/main" id="{0CF56771-D8BF-45B8-B90F-B4E4FC3A67FD}"/>
              </a:ext>
            </a:extLst>
          </p:cNvPr>
          <p:cNvSpPr/>
          <p:nvPr/>
        </p:nvSpPr>
        <p:spPr>
          <a:xfrm>
            <a:off x="398358" y="3541292"/>
            <a:ext cx="7306796" cy="509637"/>
          </a:xfrm>
          <a:prstGeom prst="leftRightArrow">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TextBox 158">
            <a:extLst>
              <a:ext uri="{FF2B5EF4-FFF2-40B4-BE49-F238E27FC236}">
                <a16:creationId xmlns:a16="http://schemas.microsoft.com/office/drawing/2014/main" id="{E0F8319B-D29F-490F-82EC-52AFAF3D3A1C}"/>
              </a:ext>
            </a:extLst>
          </p:cNvPr>
          <p:cNvSpPr txBox="1"/>
          <p:nvPr/>
        </p:nvSpPr>
        <p:spPr>
          <a:xfrm>
            <a:off x="2726610" y="3695295"/>
            <a:ext cx="2508646" cy="175498"/>
          </a:xfrm>
          <a:prstGeom prst="rect">
            <a:avLst/>
          </a:prstGeom>
          <a:noFill/>
        </p:spPr>
        <p:txBody>
          <a:bodyPr wrap="square" lIns="0" tIns="0" rIns="0" bIns="0" rtlCol="0">
            <a:noAutofit/>
          </a:bodyPr>
          <a:lstStyle/>
          <a:p>
            <a:pPr algn="ctr">
              <a:lnSpc>
                <a:spcPct val="90000"/>
              </a:lnSpc>
            </a:pPr>
            <a:r>
              <a:rPr lang="en-US" sz="1400" b="1">
                <a:solidFill>
                  <a:schemeClr val="bg1"/>
                </a:solidFill>
              </a:rPr>
              <a:t>Infrastructure Hybridity</a:t>
            </a:r>
          </a:p>
        </p:txBody>
      </p:sp>
      <p:grpSp>
        <p:nvGrpSpPr>
          <p:cNvPr id="160" name="Group 159">
            <a:extLst>
              <a:ext uri="{FF2B5EF4-FFF2-40B4-BE49-F238E27FC236}">
                <a16:creationId xmlns:a16="http://schemas.microsoft.com/office/drawing/2014/main" id="{4F6B4AF6-2D31-49B8-B284-B7F9CD1E4978}"/>
              </a:ext>
            </a:extLst>
          </p:cNvPr>
          <p:cNvGrpSpPr/>
          <p:nvPr/>
        </p:nvGrpSpPr>
        <p:grpSpPr>
          <a:xfrm>
            <a:off x="2706309" y="2831189"/>
            <a:ext cx="2651584" cy="758949"/>
            <a:chOff x="2925128" y="2581518"/>
            <a:chExt cx="2651584" cy="758949"/>
          </a:xfrm>
        </p:grpSpPr>
        <p:sp>
          <p:nvSpPr>
            <p:cNvPr id="161" name="TextBox 160">
              <a:extLst>
                <a:ext uri="{FF2B5EF4-FFF2-40B4-BE49-F238E27FC236}">
                  <a16:creationId xmlns:a16="http://schemas.microsoft.com/office/drawing/2014/main" id="{F635B642-214A-4FAC-8364-321EF8386CDC}"/>
                </a:ext>
              </a:extLst>
            </p:cNvPr>
            <p:cNvSpPr txBox="1"/>
            <p:nvPr/>
          </p:nvSpPr>
          <p:spPr>
            <a:xfrm>
              <a:off x="2925128" y="3158956"/>
              <a:ext cx="2651584" cy="181511"/>
            </a:xfrm>
            <a:prstGeom prst="rect">
              <a:avLst/>
            </a:prstGeom>
            <a:noFill/>
          </p:spPr>
          <p:txBody>
            <a:bodyPr wrap="square" lIns="0" tIns="0" rIns="0" bIns="0" rtlCol="0">
              <a:noAutofit/>
            </a:bodyPr>
            <a:lstStyle/>
            <a:p>
              <a:pPr algn="ctr">
                <a:lnSpc>
                  <a:spcPct val="90000"/>
                </a:lnSpc>
              </a:pPr>
              <a:r>
                <a:rPr lang="en-US" sz="1600">
                  <a:solidFill>
                    <a:schemeClr val="tx2"/>
                  </a:solidFill>
                </a:rPr>
                <a:t>App Mobility</a:t>
              </a:r>
            </a:p>
          </p:txBody>
        </p:sp>
        <p:grpSp>
          <p:nvGrpSpPr>
            <p:cNvPr id="162" name="Group 161">
              <a:extLst>
                <a:ext uri="{FF2B5EF4-FFF2-40B4-BE49-F238E27FC236}">
                  <a16:creationId xmlns:a16="http://schemas.microsoft.com/office/drawing/2014/main" id="{1030D171-5229-4808-95C9-178528DBAB2F}"/>
                </a:ext>
              </a:extLst>
            </p:cNvPr>
            <p:cNvGrpSpPr/>
            <p:nvPr/>
          </p:nvGrpSpPr>
          <p:grpSpPr>
            <a:xfrm>
              <a:off x="3823442" y="2581518"/>
              <a:ext cx="814869" cy="508183"/>
              <a:chOff x="6751046" y="1363607"/>
              <a:chExt cx="1231043" cy="767725"/>
            </a:xfrm>
          </p:grpSpPr>
          <p:grpSp>
            <p:nvGrpSpPr>
              <p:cNvPr id="163" name="Group 162">
                <a:extLst>
                  <a:ext uri="{FF2B5EF4-FFF2-40B4-BE49-F238E27FC236}">
                    <a16:creationId xmlns:a16="http://schemas.microsoft.com/office/drawing/2014/main" id="{FA486D62-3B68-4F2E-B5DF-E97A94208FDD}"/>
                  </a:ext>
                </a:extLst>
              </p:cNvPr>
              <p:cNvGrpSpPr/>
              <p:nvPr/>
            </p:nvGrpSpPr>
            <p:grpSpPr>
              <a:xfrm>
                <a:off x="7392227" y="1531386"/>
                <a:ext cx="589862" cy="589862"/>
                <a:chOff x="-62304" y="3559091"/>
                <a:chExt cx="689333" cy="689333"/>
              </a:xfrm>
            </p:grpSpPr>
            <p:sp>
              <p:nvSpPr>
                <p:cNvPr id="170" name="Rectangle 169">
                  <a:extLst>
                    <a:ext uri="{FF2B5EF4-FFF2-40B4-BE49-F238E27FC236}">
                      <a16:creationId xmlns:a16="http://schemas.microsoft.com/office/drawing/2014/main" id="{7A443198-23CB-4D02-AE6D-AACD2A53D246}"/>
                    </a:ext>
                  </a:extLst>
                </p:cNvPr>
                <p:cNvSpPr/>
                <p:nvPr/>
              </p:nvSpPr>
              <p:spPr>
                <a:xfrm>
                  <a:off x="-46095" y="3570010"/>
                  <a:ext cx="647913" cy="647913"/>
                </a:xfrm>
                <a:prstGeom prst="rect">
                  <a:avLst/>
                </a:prstGeom>
                <a:solidFill>
                  <a:schemeClr val="bg2"/>
                </a:solidFill>
                <a:ln w="317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1" name="Freeform 5">
                  <a:extLst>
                    <a:ext uri="{FF2B5EF4-FFF2-40B4-BE49-F238E27FC236}">
                      <a16:creationId xmlns:a16="http://schemas.microsoft.com/office/drawing/2014/main" id="{DCF5E20E-7F00-4C03-9B7D-215C97992673}"/>
                    </a:ext>
                  </a:extLst>
                </p:cNvPr>
                <p:cNvSpPr>
                  <a:spLocks noChangeAspect="1" noEditPoints="1"/>
                </p:cNvSpPr>
                <p:nvPr/>
              </p:nvSpPr>
              <p:spPr bwMode="auto">
                <a:xfrm>
                  <a:off x="-62304" y="3559091"/>
                  <a:ext cx="689333" cy="689333"/>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4" name="Group 163">
                <a:extLst>
                  <a:ext uri="{FF2B5EF4-FFF2-40B4-BE49-F238E27FC236}">
                    <a16:creationId xmlns:a16="http://schemas.microsoft.com/office/drawing/2014/main" id="{5D8F4F33-4E81-447C-9A8C-EA50AA0B631D}"/>
                  </a:ext>
                </a:extLst>
              </p:cNvPr>
              <p:cNvGrpSpPr/>
              <p:nvPr/>
            </p:nvGrpSpPr>
            <p:grpSpPr>
              <a:xfrm>
                <a:off x="6751046" y="1541470"/>
                <a:ext cx="589862" cy="589862"/>
                <a:chOff x="-62304" y="3559091"/>
                <a:chExt cx="689333" cy="689333"/>
              </a:xfrm>
            </p:grpSpPr>
            <p:sp>
              <p:nvSpPr>
                <p:cNvPr id="168" name="Rectangle 167">
                  <a:extLst>
                    <a:ext uri="{FF2B5EF4-FFF2-40B4-BE49-F238E27FC236}">
                      <a16:creationId xmlns:a16="http://schemas.microsoft.com/office/drawing/2014/main" id="{F07FF2CD-EA0B-4170-A338-C0C8F93B967B}"/>
                    </a:ext>
                  </a:extLst>
                </p:cNvPr>
                <p:cNvSpPr/>
                <p:nvPr/>
              </p:nvSpPr>
              <p:spPr>
                <a:xfrm>
                  <a:off x="-46095" y="3570010"/>
                  <a:ext cx="647913" cy="647913"/>
                </a:xfrm>
                <a:prstGeom prst="rect">
                  <a:avLst/>
                </a:prstGeom>
                <a:solidFill>
                  <a:schemeClr val="bg2"/>
                </a:solidFill>
                <a:ln w="317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9" name="Freeform 5">
                  <a:extLst>
                    <a:ext uri="{FF2B5EF4-FFF2-40B4-BE49-F238E27FC236}">
                      <a16:creationId xmlns:a16="http://schemas.microsoft.com/office/drawing/2014/main" id="{44BD8CB4-DA2E-4A63-BB3D-739C4919D74E}"/>
                    </a:ext>
                  </a:extLst>
                </p:cNvPr>
                <p:cNvSpPr>
                  <a:spLocks noChangeAspect="1" noEditPoints="1"/>
                </p:cNvSpPr>
                <p:nvPr/>
              </p:nvSpPr>
              <p:spPr bwMode="auto">
                <a:xfrm>
                  <a:off x="-62304" y="3559091"/>
                  <a:ext cx="689333" cy="689333"/>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5" name="Group 164">
                <a:extLst>
                  <a:ext uri="{FF2B5EF4-FFF2-40B4-BE49-F238E27FC236}">
                    <a16:creationId xmlns:a16="http://schemas.microsoft.com/office/drawing/2014/main" id="{3BD60542-8A97-4C94-98CC-C1D6AB0F9095}"/>
                  </a:ext>
                </a:extLst>
              </p:cNvPr>
              <p:cNvGrpSpPr/>
              <p:nvPr/>
            </p:nvGrpSpPr>
            <p:grpSpPr>
              <a:xfrm>
                <a:off x="7111166" y="1363607"/>
                <a:ext cx="589862" cy="589862"/>
                <a:chOff x="-62304" y="3559091"/>
                <a:chExt cx="689333" cy="689333"/>
              </a:xfrm>
            </p:grpSpPr>
            <p:sp>
              <p:nvSpPr>
                <p:cNvPr id="166" name="Rectangle 165">
                  <a:extLst>
                    <a:ext uri="{FF2B5EF4-FFF2-40B4-BE49-F238E27FC236}">
                      <a16:creationId xmlns:a16="http://schemas.microsoft.com/office/drawing/2014/main" id="{5E1A1296-F7D2-4EE7-8941-252B70491BA8}"/>
                    </a:ext>
                  </a:extLst>
                </p:cNvPr>
                <p:cNvSpPr/>
                <p:nvPr/>
              </p:nvSpPr>
              <p:spPr>
                <a:xfrm>
                  <a:off x="-46095" y="3570010"/>
                  <a:ext cx="647913" cy="647913"/>
                </a:xfrm>
                <a:prstGeom prst="rect">
                  <a:avLst/>
                </a:prstGeom>
                <a:solidFill>
                  <a:schemeClr val="bg2"/>
                </a:solidFill>
                <a:ln w="317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7" name="Freeform 5">
                  <a:extLst>
                    <a:ext uri="{FF2B5EF4-FFF2-40B4-BE49-F238E27FC236}">
                      <a16:creationId xmlns:a16="http://schemas.microsoft.com/office/drawing/2014/main" id="{240AFEDE-C5E1-488C-8AAC-1AFC366231BB}"/>
                    </a:ext>
                  </a:extLst>
                </p:cNvPr>
                <p:cNvSpPr>
                  <a:spLocks noChangeAspect="1" noEditPoints="1"/>
                </p:cNvSpPr>
                <p:nvPr/>
              </p:nvSpPr>
              <p:spPr bwMode="auto">
                <a:xfrm>
                  <a:off x="-62304" y="3559091"/>
                  <a:ext cx="689333" cy="689333"/>
                </a:xfrm>
                <a:custGeom>
                  <a:avLst/>
                  <a:gdLst>
                    <a:gd name="T0" fmla="*/ 368 w 384"/>
                    <a:gd name="T1" fmla="*/ 16 h 384"/>
                    <a:gd name="T2" fmla="*/ 368 w 384"/>
                    <a:gd name="T3" fmla="*/ 368 h 384"/>
                    <a:gd name="T4" fmla="*/ 16 w 384"/>
                    <a:gd name="T5" fmla="*/ 368 h 384"/>
                    <a:gd name="T6" fmla="*/ 16 w 384"/>
                    <a:gd name="T7" fmla="*/ 16 h 384"/>
                    <a:gd name="T8" fmla="*/ 368 w 384"/>
                    <a:gd name="T9" fmla="*/ 16 h 384"/>
                    <a:gd name="T10" fmla="*/ 384 w 384"/>
                    <a:gd name="T11" fmla="*/ 0 h 384"/>
                    <a:gd name="T12" fmla="*/ 0 w 384"/>
                    <a:gd name="T13" fmla="*/ 0 h 384"/>
                    <a:gd name="T14" fmla="*/ 0 w 384"/>
                    <a:gd name="T15" fmla="*/ 384 h 384"/>
                    <a:gd name="T16" fmla="*/ 384 w 384"/>
                    <a:gd name="T17" fmla="*/ 384 h 384"/>
                    <a:gd name="T18" fmla="*/ 384 w 384"/>
                    <a:gd name="T19" fmla="*/ 0 h 384"/>
                    <a:gd name="T20" fmla="*/ 115 w 384"/>
                    <a:gd name="T21" fmla="*/ 241 h 384"/>
                    <a:gd name="T22" fmla="*/ 127 w 384"/>
                    <a:gd name="T23" fmla="*/ 231 h 384"/>
                    <a:gd name="T24" fmla="*/ 159 w 384"/>
                    <a:gd name="T25" fmla="*/ 160 h 384"/>
                    <a:gd name="T26" fmla="*/ 160 w 384"/>
                    <a:gd name="T27" fmla="*/ 154 h 384"/>
                    <a:gd name="T28" fmla="*/ 149 w 384"/>
                    <a:gd name="T29" fmla="*/ 144 h 384"/>
                    <a:gd name="T30" fmla="*/ 139 w 384"/>
                    <a:gd name="T31" fmla="*/ 152 h 384"/>
                    <a:gd name="T32" fmla="*/ 115 w 384"/>
                    <a:gd name="T33" fmla="*/ 214 h 384"/>
                    <a:gd name="T34" fmla="*/ 91 w 384"/>
                    <a:gd name="T35" fmla="*/ 152 h 384"/>
                    <a:gd name="T36" fmla="*/ 80 w 384"/>
                    <a:gd name="T37" fmla="*/ 144 h 384"/>
                    <a:gd name="T38" fmla="*/ 69 w 384"/>
                    <a:gd name="T39" fmla="*/ 154 h 384"/>
                    <a:gd name="T40" fmla="*/ 71 w 384"/>
                    <a:gd name="T41" fmla="*/ 160 h 384"/>
                    <a:gd name="T42" fmla="*/ 102 w 384"/>
                    <a:gd name="T43" fmla="*/ 231 h 384"/>
                    <a:gd name="T44" fmla="*/ 114 w 384"/>
                    <a:gd name="T45" fmla="*/ 241 h 384"/>
                    <a:gd name="T46" fmla="*/ 115 w 384"/>
                    <a:gd name="T47" fmla="*/ 241 h 384"/>
                    <a:gd name="T48" fmla="*/ 177 w 384"/>
                    <a:gd name="T49" fmla="*/ 155 h 384"/>
                    <a:gd name="T50" fmla="*/ 177 w 384"/>
                    <a:gd name="T51" fmla="*/ 155 h 384"/>
                    <a:gd name="T52" fmla="*/ 177 w 384"/>
                    <a:gd name="T53" fmla="*/ 230 h 384"/>
                    <a:gd name="T54" fmla="*/ 188 w 384"/>
                    <a:gd name="T55" fmla="*/ 240 h 384"/>
                    <a:gd name="T56" fmla="*/ 198 w 384"/>
                    <a:gd name="T57" fmla="*/ 230 h 384"/>
                    <a:gd name="T58" fmla="*/ 198 w 384"/>
                    <a:gd name="T59" fmla="*/ 186 h 384"/>
                    <a:gd name="T60" fmla="*/ 218 w 384"/>
                    <a:gd name="T61" fmla="*/ 163 h 384"/>
                    <a:gd name="T62" fmla="*/ 237 w 384"/>
                    <a:gd name="T63" fmla="*/ 186 h 384"/>
                    <a:gd name="T64" fmla="*/ 237 w 384"/>
                    <a:gd name="T65" fmla="*/ 230 h 384"/>
                    <a:gd name="T66" fmla="*/ 248 w 384"/>
                    <a:gd name="T67" fmla="*/ 240 h 384"/>
                    <a:gd name="T68" fmla="*/ 259 w 384"/>
                    <a:gd name="T69" fmla="*/ 230 h 384"/>
                    <a:gd name="T70" fmla="*/ 259 w 384"/>
                    <a:gd name="T71" fmla="*/ 186 h 384"/>
                    <a:gd name="T72" fmla="*/ 278 w 384"/>
                    <a:gd name="T73" fmla="*/ 163 h 384"/>
                    <a:gd name="T74" fmla="*/ 297 w 384"/>
                    <a:gd name="T75" fmla="*/ 186 h 384"/>
                    <a:gd name="T76" fmla="*/ 297 w 384"/>
                    <a:gd name="T77" fmla="*/ 230 h 384"/>
                    <a:gd name="T78" fmla="*/ 308 w 384"/>
                    <a:gd name="T79" fmla="*/ 240 h 384"/>
                    <a:gd name="T80" fmla="*/ 318 w 384"/>
                    <a:gd name="T81" fmla="*/ 230 h 384"/>
                    <a:gd name="T82" fmla="*/ 318 w 384"/>
                    <a:gd name="T83" fmla="*/ 180 h 384"/>
                    <a:gd name="T84" fmla="*/ 286 w 384"/>
                    <a:gd name="T85" fmla="*/ 144 h 384"/>
                    <a:gd name="T86" fmla="*/ 254 w 384"/>
                    <a:gd name="T87" fmla="*/ 160 h 384"/>
                    <a:gd name="T88" fmla="*/ 227 w 384"/>
                    <a:gd name="T89" fmla="*/ 144 h 384"/>
                    <a:gd name="T90" fmla="*/ 198 w 384"/>
                    <a:gd name="T91" fmla="*/ 160 h 384"/>
                    <a:gd name="T92" fmla="*/ 198 w 384"/>
                    <a:gd name="T93" fmla="*/ 155 h 384"/>
                    <a:gd name="T94" fmla="*/ 188 w 384"/>
                    <a:gd name="T95" fmla="*/ 145 h 384"/>
                    <a:gd name="T96" fmla="*/ 177 w 384"/>
                    <a:gd name="T97"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4" h="384">
                      <a:moveTo>
                        <a:pt x="368" y="16"/>
                      </a:moveTo>
                      <a:cubicBezTo>
                        <a:pt x="368" y="368"/>
                        <a:pt x="368" y="368"/>
                        <a:pt x="368" y="368"/>
                      </a:cubicBezTo>
                      <a:cubicBezTo>
                        <a:pt x="16" y="368"/>
                        <a:pt x="16" y="368"/>
                        <a:pt x="16" y="368"/>
                      </a:cubicBezTo>
                      <a:cubicBezTo>
                        <a:pt x="16" y="16"/>
                        <a:pt x="16" y="16"/>
                        <a:pt x="16" y="16"/>
                      </a:cubicBezTo>
                      <a:cubicBezTo>
                        <a:pt x="368" y="16"/>
                        <a:pt x="368" y="16"/>
                        <a:pt x="368" y="16"/>
                      </a:cubicBezTo>
                      <a:moveTo>
                        <a:pt x="384" y="0"/>
                      </a:moveTo>
                      <a:cubicBezTo>
                        <a:pt x="0" y="0"/>
                        <a:pt x="0" y="0"/>
                        <a:pt x="0" y="0"/>
                      </a:cubicBezTo>
                      <a:cubicBezTo>
                        <a:pt x="0" y="384"/>
                        <a:pt x="0" y="384"/>
                        <a:pt x="0" y="384"/>
                      </a:cubicBezTo>
                      <a:cubicBezTo>
                        <a:pt x="384" y="384"/>
                        <a:pt x="384" y="384"/>
                        <a:pt x="384" y="384"/>
                      </a:cubicBezTo>
                      <a:cubicBezTo>
                        <a:pt x="384" y="0"/>
                        <a:pt x="384" y="0"/>
                        <a:pt x="384" y="0"/>
                      </a:cubicBezTo>
                      <a:close/>
                      <a:moveTo>
                        <a:pt x="115" y="241"/>
                      </a:moveTo>
                      <a:cubicBezTo>
                        <a:pt x="121" y="241"/>
                        <a:pt x="125" y="237"/>
                        <a:pt x="127" y="231"/>
                      </a:cubicBezTo>
                      <a:cubicBezTo>
                        <a:pt x="127" y="231"/>
                        <a:pt x="127" y="231"/>
                        <a:pt x="159" y="160"/>
                      </a:cubicBezTo>
                      <a:cubicBezTo>
                        <a:pt x="159" y="159"/>
                        <a:pt x="160" y="157"/>
                        <a:pt x="160" y="154"/>
                      </a:cubicBezTo>
                      <a:cubicBezTo>
                        <a:pt x="160" y="149"/>
                        <a:pt x="155" y="144"/>
                        <a:pt x="149" y="144"/>
                      </a:cubicBezTo>
                      <a:cubicBezTo>
                        <a:pt x="144" y="144"/>
                        <a:pt x="141" y="148"/>
                        <a:pt x="139" y="152"/>
                      </a:cubicBezTo>
                      <a:cubicBezTo>
                        <a:pt x="139" y="152"/>
                        <a:pt x="139" y="152"/>
                        <a:pt x="115" y="214"/>
                      </a:cubicBezTo>
                      <a:cubicBezTo>
                        <a:pt x="115" y="214"/>
                        <a:pt x="115" y="214"/>
                        <a:pt x="91" y="152"/>
                      </a:cubicBezTo>
                      <a:cubicBezTo>
                        <a:pt x="89" y="148"/>
                        <a:pt x="86" y="144"/>
                        <a:pt x="80" y="144"/>
                      </a:cubicBezTo>
                      <a:cubicBezTo>
                        <a:pt x="74" y="144"/>
                        <a:pt x="69" y="149"/>
                        <a:pt x="69" y="154"/>
                      </a:cubicBezTo>
                      <a:cubicBezTo>
                        <a:pt x="69" y="157"/>
                        <a:pt x="70" y="158"/>
                        <a:pt x="71" y="160"/>
                      </a:cubicBezTo>
                      <a:cubicBezTo>
                        <a:pt x="71" y="160"/>
                        <a:pt x="71" y="160"/>
                        <a:pt x="102" y="231"/>
                      </a:cubicBezTo>
                      <a:cubicBezTo>
                        <a:pt x="105" y="237"/>
                        <a:pt x="108" y="241"/>
                        <a:pt x="114" y="241"/>
                      </a:cubicBezTo>
                      <a:cubicBezTo>
                        <a:pt x="114" y="241"/>
                        <a:pt x="114" y="241"/>
                        <a:pt x="115" y="241"/>
                      </a:cubicBezTo>
                      <a:close/>
                      <a:moveTo>
                        <a:pt x="177" y="155"/>
                      </a:moveTo>
                      <a:cubicBezTo>
                        <a:pt x="177" y="155"/>
                        <a:pt x="177" y="155"/>
                        <a:pt x="177" y="155"/>
                      </a:cubicBezTo>
                      <a:cubicBezTo>
                        <a:pt x="177" y="230"/>
                        <a:pt x="177" y="230"/>
                        <a:pt x="177" y="230"/>
                      </a:cubicBezTo>
                      <a:cubicBezTo>
                        <a:pt x="177" y="236"/>
                        <a:pt x="182" y="240"/>
                        <a:pt x="188" y="240"/>
                      </a:cubicBezTo>
                      <a:cubicBezTo>
                        <a:pt x="194" y="240"/>
                        <a:pt x="198" y="236"/>
                        <a:pt x="198" y="230"/>
                      </a:cubicBezTo>
                      <a:cubicBezTo>
                        <a:pt x="198" y="230"/>
                        <a:pt x="198" y="230"/>
                        <a:pt x="198" y="186"/>
                      </a:cubicBezTo>
                      <a:cubicBezTo>
                        <a:pt x="198" y="172"/>
                        <a:pt x="206" y="163"/>
                        <a:pt x="218" y="163"/>
                      </a:cubicBezTo>
                      <a:cubicBezTo>
                        <a:pt x="230" y="163"/>
                        <a:pt x="237" y="172"/>
                        <a:pt x="237" y="186"/>
                      </a:cubicBezTo>
                      <a:cubicBezTo>
                        <a:pt x="237" y="186"/>
                        <a:pt x="237" y="186"/>
                        <a:pt x="237" y="230"/>
                      </a:cubicBezTo>
                      <a:cubicBezTo>
                        <a:pt x="237" y="236"/>
                        <a:pt x="242" y="240"/>
                        <a:pt x="248" y="240"/>
                      </a:cubicBezTo>
                      <a:cubicBezTo>
                        <a:pt x="254" y="240"/>
                        <a:pt x="259" y="236"/>
                        <a:pt x="259" y="230"/>
                      </a:cubicBezTo>
                      <a:cubicBezTo>
                        <a:pt x="259" y="230"/>
                        <a:pt x="259" y="230"/>
                        <a:pt x="259" y="186"/>
                      </a:cubicBezTo>
                      <a:cubicBezTo>
                        <a:pt x="259" y="172"/>
                        <a:pt x="267" y="163"/>
                        <a:pt x="278" y="163"/>
                      </a:cubicBezTo>
                      <a:cubicBezTo>
                        <a:pt x="290" y="163"/>
                        <a:pt x="297" y="171"/>
                        <a:pt x="297" y="186"/>
                      </a:cubicBezTo>
                      <a:cubicBezTo>
                        <a:pt x="297" y="186"/>
                        <a:pt x="297" y="186"/>
                        <a:pt x="297" y="230"/>
                      </a:cubicBezTo>
                      <a:cubicBezTo>
                        <a:pt x="297" y="236"/>
                        <a:pt x="302" y="240"/>
                        <a:pt x="308" y="240"/>
                      </a:cubicBezTo>
                      <a:cubicBezTo>
                        <a:pt x="314" y="240"/>
                        <a:pt x="318" y="236"/>
                        <a:pt x="318" y="230"/>
                      </a:cubicBezTo>
                      <a:cubicBezTo>
                        <a:pt x="318" y="230"/>
                        <a:pt x="318" y="230"/>
                        <a:pt x="318" y="180"/>
                      </a:cubicBezTo>
                      <a:cubicBezTo>
                        <a:pt x="318" y="157"/>
                        <a:pt x="306" y="144"/>
                        <a:pt x="286" y="144"/>
                      </a:cubicBezTo>
                      <a:cubicBezTo>
                        <a:pt x="272" y="144"/>
                        <a:pt x="262" y="150"/>
                        <a:pt x="254" y="160"/>
                      </a:cubicBezTo>
                      <a:cubicBezTo>
                        <a:pt x="250" y="150"/>
                        <a:pt x="240" y="144"/>
                        <a:pt x="227" y="144"/>
                      </a:cubicBezTo>
                      <a:cubicBezTo>
                        <a:pt x="212" y="144"/>
                        <a:pt x="204" y="152"/>
                        <a:pt x="198" y="160"/>
                      </a:cubicBezTo>
                      <a:cubicBezTo>
                        <a:pt x="198" y="160"/>
                        <a:pt x="198" y="160"/>
                        <a:pt x="198" y="155"/>
                      </a:cubicBezTo>
                      <a:cubicBezTo>
                        <a:pt x="198" y="149"/>
                        <a:pt x="194" y="145"/>
                        <a:pt x="188" y="145"/>
                      </a:cubicBezTo>
                      <a:cubicBezTo>
                        <a:pt x="182" y="145"/>
                        <a:pt x="177" y="149"/>
                        <a:pt x="177" y="15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grpSp>
      <p:grpSp>
        <p:nvGrpSpPr>
          <p:cNvPr id="172" name="Group 171">
            <a:extLst>
              <a:ext uri="{FF2B5EF4-FFF2-40B4-BE49-F238E27FC236}">
                <a16:creationId xmlns:a16="http://schemas.microsoft.com/office/drawing/2014/main" id="{415FC398-E71C-4C5F-81B1-123C6CEAA3C9}"/>
              </a:ext>
            </a:extLst>
          </p:cNvPr>
          <p:cNvGrpSpPr/>
          <p:nvPr/>
        </p:nvGrpSpPr>
        <p:grpSpPr>
          <a:xfrm>
            <a:off x="256592" y="4109074"/>
            <a:ext cx="1673133" cy="1308788"/>
            <a:chOff x="404448" y="4298806"/>
            <a:chExt cx="1673133" cy="1308788"/>
          </a:xfrm>
        </p:grpSpPr>
        <p:sp>
          <p:nvSpPr>
            <p:cNvPr id="173" name="Rectangle 172">
              <a:extLst>
                <a:ext uri="{FF2B5EF4-FFF2-40B4-BE49-F238E27FC236}">
                  <a16:creationId xmlns:a16="http://schemas.microsoft.com/office/drawing/2014/main" id="{C74E2714-2C04-4642-AA19-A6F13C9E0C0C}"/>
                </a:ext>
              </a:extLst>
            </p:cNvPr>
            <p:cNvSpPr/>
            <p:nvPr/>
          </p:nvSpPr>
          <p:spPr>
            <a:xfrm>
              <a:off x="654410" y="5145929"/>
              <a:ext cx="1173208" cy="461665"/>
            </a:xfrm>
            <a:prstGeom prst="rect">
              <a:avLst/>
            </a:prstGeom>
            <a:noFill/>
          </p:spPr>
          <p:txBody>
            <a:bodyPr wrap="square">
              <a:spAutoFit/>
            </a:bodyPr>
            <a:lstStyle/>
            <a:p>
              <a:pPr algn="ctr"/>
              <a:r>
                <a:rPr lang="en-US" sz="1200">
                  <a:solidFill>
                    <a:schemeClr val="tx2"/>
                  </a:solidFill>
                  <a:latin typeface="+mj-lt"/>
                  <a:ea typeface="Helvetica" charset="0"/>
                  <a:cs typeface="Helvetica" charset="0"/>
                </a:rPr>
                <a:t>vSphere</a:t>
              </a:r>
            </a:p>
            <a:p>
              <a:pPr algn="ctr"/>
              <a:r>
                <a:rPr lang="en-US" sz="1200">
                  <a:solidFill>
                    <a:schemeClr val="tx2"/>
                  </a:solidFill>
                  <a:latin typeface="+mj-lt"/>
                  <a:ea typeface="Helvetica" charset="0"/>
                  <a:cs typeface="Helvetica" charset="0"/>
                </a:rPr>
                <a:t>On-Prem</a:t>
              </a:r>
            </a:p>
          </p:txBody>
        </p:sp>
        <p:sp>
          <p:nvSpPr>
            <p:cNvPr id="174" name="Rectangle 173">
              <a:extLst>
                <a:ext uri="{FF2B5EF4-FFF2-40B4-BE49-F238E27FC236}">
                  <a16:creationId xmlns:a16="http://schemas.microsoft.com/office/drawing/2014/main" id="{01465CAA-3A98-4391-A8B3-3C62D8FAA80B}"/>
                </a:ext>
              </a:extLst>
            </p:cNvPr>
            <p:cNvSpPr/>
            <p:nvPr/>
          </p:nvSpPr>
          <p:spPr>
            <a:xfrm>
              <a:off x="404448" y="4298806"/>
              <a:ext cx="1673133" cy="338554"/>
            </a:xfrm>
            <a:prstGeom prst="rect">
              <a:avLst/>
            </a:prstGeom>
          </p:spPr>
          <p:txBody>
            <a:bodyPr wrap="square">
              <a:spAutoFit/>
            </a:bodyPr>
            <a:lstStyle/>
            <a:p>
              <a:pPr algn="ctr"/>
              <a:r>
                <a:rPr lang="en-US" sz="1600">
                  <a:solidFill>
                    <a:schemeClr val="accent1"/>
                  </a:solidFill>
                </a:rPr>
                <a:t>vSphere</a:t>
              </a:r>
            </a:p>
          </p:txBody>
        </p:sp>
        <p:sp>
          <p:nvSpPr>
            <p:cNvPr id="175" name="Freeform 74">
              <a:extLst>
                <a:ext uri="{FF2B5EF4-FFF2-40B4-BE49-F238E27FC236}">
                  <a16:creationId xmlns:a16="http://schemas.microsoft.com/office/drawing/2014/main" id="{FC40DC0B-A5E2-4F32-95A2-3B7698B3DC99}"/>
                </a:ext>
              </a:extLst>
            </p:cNvPr>
            <p:cNvSpPr>
              <a:spLocks noChangeAspect="1" noEditPoints="1"/>
            </p:cNvSpPr>
            <p:nvPr/>
          </p:nvSpPr>
          <p:spPr bwMode="auto">
            <a:xfrm>
              <a:off x="1034351" y="4700453"/>
              <a:ext cx="413326" cy="409869"/>
            </a:xfrm>
            <a:custGeom>
              <a:avLst/>
              <a:gdLst>
                <a:gd name="T0" fmla="*/ 0 w 384"/>
                <a:gd name="T1" fmla="*/ 109 h 384"/>
                <a:gd name="T2" fmla="*/ 384 w 384"/>
                <a:gd name="T3" fmla="*/ 0 h 384"/>
                <a:gd name="T4" fmla="*/ 368 w 384"/>
                <a:gd name="T5" fmla="*/ 93 h 384"/>
                <a:gd name="T6" fmla="*/ 16 w 384"/>
                <a:gd name="T7" fmla="*/ 16 h 384"/>
                <a:gd name="T8" fmla="*/ 368 w 384"/>
                <a:gd name="T9" fmla="*/ 93 h 384"/>
                <a:gd name="T10" fmla="*/ 384 w 384"/>
                <a:gd name="T11" fmla="*/ 247 h 384"/>
                <a:gd name="T12" fmla="*/ 0 w 384"/>
                <a:gd name="T13" fmla="*/ 138 h 384"/>
                <a:gd name="T14" fmla="*/ 16 w 384"/>
                <a:gd name="T15" fmla="*/ 154 h 384"/>
                <a:gd name="T16" fmla="*/ 368 w 384"/>
                <a:gd name="T17" fmla="*/ 231 h 384"/>
                <a:gd name="T18" fmla="*/ 16 w 384"/>
                <a:gd name="T19" fmla="*/ 154 h 384"/>
                <a:gd name="T20" fmla="*/ 384 w 384"/>
                <a:gd name="T21" fmla="*/ 384 h 384"/>
                <a:gd name="T22" fmla="*/ 0 w 384"/>
                <a:gd name="T23" fmla="*/ 275 h 384"/>
                <a:gd name="T24" fmla="*/ 16 w 384"/>
                <a:gd name="T25" fmla="*/ 291 h 384"/>
                <a:gd name="T26" fmla="*/ 368 w 384"/>
                <a:gd name="T27" fmla="*/ 368 h 384"/>
                <a:gd name="T28" fmla="*/ 16 w 384"/>
                <a:gd name="T29" fmla="*/ 291 h 384"/>
                <a:gd name="T30" fmla="*/ 330 w 384"/>
                <a:gd name="T31" fmla="*/ 82 h 384"/>
                <a:gd name="T32" fmla="*/ 346 w 384"/>
                <a:gd name="T33" fmla="*/ 27 h 384"/>
                <a:gd name="T34" fmla="*/ 315 w 384"/>
                <a:gd name="T35" fmla="*/ 82 h 384"/>
                <a:gd name="T36" fmla="*/ 299 w 384"/>
                <a:gd name="T37" fmla="*/ 27 h 384"/>
                <a:gd name="T38" fmla="*/ 315 w 384"/>
                <a:gd name="T39" fmla="*/ 82 h 384"/>
                <a:gd name="T40" fmla="*/ 268 w 384"/>
                <a:gd name="T41" fmla="*/ 82 h 384"/>
                <a:gd name="T42" fmla="*/ 284 w 384"/>
                <a:gd name="T43" fmla="*/ 27 h 384"/>
                <a:gd name="T44" fmla="*/ 268 w 384"/>
                <a:gd name="T45" fmla="*/ 165 h 384"/>
                <a:gd name="T46" fmla="*/ 284 w 384"/>
                <a:gd name="T47" fmla="*/ 219 h 384"/>
                <a:gd name="T48" fmla="*/ 268 w 384"/>
                <a:gd name="T49" fmla="*/ 165 h 384"/>
                <a:gd name="T50" fmla="*/ 237 w 384"/>
                <a:gd name="T51" fmla="*/ 82 h 384"/>
                <a:gd name="T52" fmla="*/ 253 w 384"/>
                <a:gd name="T53" fmla="*/ 27 h 384"/>
                <a:gd name="T54" fmla="*/ 237 w 384"/>
                <a:gd name="T55" fmla="*/ 165 h 384"/>
                <a:gd name="T56" fmla="*/ 253 w 384"/>
                <a:gd name="T57" fmla="*/ 219 h 384"/>
                <a:gd name="T58" fmla="*/ 237 w 384"/>
                <a:gd name="T59" fmla="*/ 165 h 384"/>
                <a:gd name="T60" fmla="*/ 64 w 384"/>
                <a:gd name="T61" fmla="*/ 35 h 384"/>
                <a:gd name="T62" fmla="*/ 64 w 384"/>
                <a:gd name="T63" fmla="*/ 71 h 384"/>
                <a:gd name="T64" fmla="*/ 330 w 384"/>
                <a:gd name="T65" fmla="*/ 165 h 384"/>
                <a:gd name="T66" fmla="*/ 346 w 384"/>
                <a:gd name="T67" fmla="*/ 219 h 384"/>
                <a:gd name="T68" fmla="*/ 330 w 384"/>
                <a:gd name="T69" fmla="*/ 165 h 384"/>
                <a:gd name="T70" fmla="*/ 315 w 384"/>
                <a:gd name="T71" fmla="*/ 165 h 384"/>
                <a:gd name="T72" fmla="*/ 299 w 384"/>
                <a:gd name="T73" fmla="*/ 219 h 384"/>
                <a:gd name="T74" fmla="*/ 82 w 384"/>
                <a:gd name="T75" fmla="*/ 191 h 384"/>
                <a:gd name="T76" fmla="*/ 45 w 384"/>
                <a:gd name="T77" fmla="*/ 191 h 384"/>
                <a:gd name="T78" fmla="*/ 82 w 384"/>
                <a:gd name="T79" fmla="*/ 191 h 384"/>
                <a:gd name="T80" fmla="*/ 346 w 384"/>
                <a:gd name="T81" fmla="*/ 302 h 384"/>
                <a:gd name="T82" fmla="*/ 330 w 384"/>
                <a:gd name="T83" fmla="*/ 357 h 384"/>
                <a:gd name="T84" fmla="*/ 299 w 384"/>
                <a:gd name="T85" fmla="*/ 302 h 384"/>
                <a:gd name="T86" fmla="*/ 315 w 384"/>
                <a:gd name="T87" fmla="*/ 357 h 384"/>
                <a:gd name="T88" fmla="*/ 299 w 384"/>
                <a:gd name="T89" fmla="*/ 302 h 384"/>
                <a:gd name="T90" fmla="*/ 284 w 384"/>
                <a:gd name="T91" fmla="*/ 302 h 384"/>
                <a:gd name="T92" fmla="*/ 268 w 384"/>
                <a:gd name="T93" fmla="*/ 357 h 384"/>
                <a:gd name="T94" fmla="*/ 237 w 384"/>
                <a:gd name="T95" fmla="*/ 302 h 384"/>
                <a:gd name="T96" fmla="*/ 253 w 384"/>
                <a:gd name="T97" fmla="*/ 357 h 384"/>
                <a:gd name="T98" fmla="*/ 237 w 384"/>
                <a:gd name="T99" fmla="*/ 302 h 384"/>
                <a:gd name="T100" fmla="*/ 64 w 384"/>
                <a:gd name="T101" fmla="*/ 346 h 384"/>
                <a:gd name="T102" fmla="*/ 64 w 384"/>
                <a:gd name="T103" fmla="*/ 31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 h="384">
                  <a:moveTo>
                    <a:pt x="0" y="0"/>
                  </a:moveTo>
                  <a:cubicBezTo>
                    <a:pt x="0" y="109"/>
                    <a:pt x="0" y="109"/>
                    <a:pt x="0" y="109"/>
                  </a:cubicBezTo>
                  <a:cubicBezTo>
                    <a:pt x="384" y="109"/>
                    <a:pt x="384" y="109"/>
                    <a:pt x="384" y="109"/>
                  </a:cubicBezTo>
                  <a:cubicBezTo>
                    <a:pt x="384" y="0"/>
                    <a:pt x="384" y="0"/>
                    <a:pt x="384" y="0"/>
                  </a:cubicBezTo>
                  <a:lnTo>
                    <a:pt x="0" y="0"/>
                  </a:lnTo>
                  <a:close/>
                  <a:moveTo>
                    <a:pt x="368" y="93"/>
                  </a:moveTo>
                  <a:cubicBezTo>
                    <a:pt x="16" y="93"/>
                    <a:pt x="16" y="93"/>
                    <a:pt x="16" y="93"/>
                  </a:cubicBezTo>
                  <a:cubicBezTo>
                    <a:pt x="16" y="16"/>
                    <a:pt x="16" y="16"/>
                    <a:pt x="16" y="16"/>
                  </a:cubicBezTo>
                  <a:cubicBezTo>
                    <a:pt x="368" y="16"/>
                    <a:pt x="368" y="16"/>
                    <a:pt x="368" y="16"/>
                  </a:cubicBezTo>
                  <a:lnTo>
                    <a:pt x="368" y="93"/>
                  </a:lnTo>
                  <a:close/>
                  <a:moveTo>
                    <a:pt x="0" y="247"/>
                  </a:moveTo>
                  <a:cubicBezTo>
                    <a:pt x="384" y="247"/>
                    <a:pt x="384" y="247"/>
                    <a:pt x="384" y="247"/>
                  </a:cubicBezTo>
                  <a:cubicBezTo>
                    <a:pt x="384" y="138"/>
                    <a:pt x="384" y="138"/>
                    <a:pt x="384" y="138"/>
                  </a:cubicBezTo>
                  <a:cubicBezTo>
                    <a:pt x="0" y="138"/>
                    <a:pt x="0" y="138"/>
                    <a:pt x="0" y="138"/>
                  </a:cubicBezTo>
                  <a:lnTo>
                    <a:pt x="0" y="247"/>
                  </a:lnTo>
                  <a:close/>
                  <a:moveTo>
                    <a:pt x="16" y="154"/>
                  </a:moveTo>
                  <a:cubicBezTo>
                    <a:pt x="368" y="154"/>
                    <a:pt x="368" y="154"/>
                    <a:pt x="368" y="154"/>
                  </a:cubicBezTo>
                  <a:cubicBezTo>
                    <a:pt x="368" y="231"/>
                    <a:pt x="368" y="231"/>
                    <a:pt x="368" y="231"/>
                  </a:cubicBezTo>
                  <a:cubicBezTo>
                    <a:pt x="16" y="231"/>
                    <a:pt x="16" y="231"/>
                    <a:pt x="16" y="231"/>
                  </a:cubicBezTo>
                  <a:lnTo>
                    <a:pt x="16" y="154"/>
                  </a:lnTo>
                  <a:close/>
                  <a:moveTo>
                    <a:pt x="0" y="384"/>
                  </a:moveTo>
                  <a:cubicBezTo>
                    <a:pt x="384" y="384"/>
                    <a:pt x="384" y="384"/>
                    <a:pt x="384" y="384"/>
                  </a:cubicBezTo>
                  <a:cubicBezTo>
                    <a:pt x="384" y="275"/>
                    <a:pt x="384" y="275"/>
                    <a:pt x="384" y="275"/>
                  </a:cubicBezTo>
                  <a:cubicBezTo>
                    <a:pt x="0" y="275"/>
                    <a:pt x="0" y="275"/>
                    <a:pt x="0" y="275"/>
                  </a:cubicBezTo>
                  <a:lnTo>
                    <a:pt x="0" y="384"/>
                  </a:lnTo>
                  <a:close/>
                  <a:moveTo>
                    <a:pt x="16" y="291"/>
                  </a:moveTo>
                  <a:cubicBezTo>
                    <a:pt x="368" y="291"/>
                    <a:pt x="368" y="291"/>
                    <a:pt x="368" y="291"/>
                  </a:cubicBezTo>
                  <a:cubicBezTo>
                    <a:pt x="368" y="368"/>
                    <a:pt x="368" y="368"/>
                    <a:pt x="368" y="368"/>
                  </a:cubicBezTo>
                  <a:cubicBezTo>
                    <a:pt x="16" y="368"/>
                    <a:pt x="16" y="368"/>
                    <a:pt x="16" y="368"/>
                  </a:cubicBezTo>
                  <a:lnTo>
                    <a:pt x="16" y="291"/>
                  </a:lnTo>
                  <a:close/>
                  <a:moveTo>
                    <a:pt x="346" y="82"/>
                  </a:moveTo>
                  <a:cubicBezTo>
                    <a:pt x="330" y="82"/>
                    <a:pt x="330" y="82"/>
                    <a:pt x="330" y="82"/>
                  </a:cubicBezTo>
                  <a:cubicBezTo>
                    <a:pt x="330" y="27"/>
                    <a:pt x="330" y="27"/>
                    <a:pt x="330" y="27"/>
                  </a:cubicBezTo>
                  <a:cubicBezTo>
                    <a:pt x="346" y="27"/>
                    <a:pt x="346" y="27"/>
                    <a:pt x="346" y="27"/>
                  </a:cubicBezTo>
                  <a:lnTo>
                    <a:pt x="346" y="82"/>
                  </a:lnTo>
                  <a:close/>
                  <a:moveTo>
                    <a:pt x="315" y="82"/>
                  </a:moveTo>
                  <a:cubicBezTo>
                    <a:pt x="299" y="82"/>
                    <a:pt x="299" y="82"/>
                    <a:pt x="299" y="82"/>
                  </a:cubicBezTo>
                  <a:cubicBezTo>
                    <a:pt x="299" y="27"/>
                    <a:pt x="299" y="27"/>
                    <a:pt x="299" y="27"/>
                  </a:cubicBezTo>
                  <a:cubicBezTo>
                    <a:pt x="315" y="27"/>
                    <a:pt x="315" y="27"/>
                    <a:pt x="315" y="27"/>
                  </a:cubicBezTo>
                  <a:lnTo>
                    <a:pt x="315" y="82"/>
                  </a:lnTo>
                  <a:close/>
                  <a:moveTo>
                    <a:pt x="284" y="82"/>
                  </a:moveTo>
                  <a:cubicBezTo>
                    <a:pt x="268" y="82"/>
                    <a:pt x="268" y="82"/>
                    <a:pt x="268" y="82"/>
                  </a:cubicBezTo>
                  <a:cubicBezTo>
                    <a:pt x="268" y="27"/>
                    <a:pt x="268" y="27"/>
                    <a:pt x="268" y="27"/>
                  </a:cubicBezTo>
                  <a:cubicBezTo>
                    <a:pt x="284" y="27"/>
                    <a:pt x="284" y="27"/>
                    <a:pt x="284" y="27"/>
                  </a:cubicBezTo>
                  <a:lnTo>
                    <a:pt x="284" y="82"/>
                  </a:lnTo>
                  <a:close/>
                  <a:moveTo>
                    <a:pt x="268" y="165"/>
                  </a:moveTo>
                  <a:cubicBezTo>
                    <a:pt x="284" y="165"/>
                    <a:pt x="284" y="165"/>
                    <a:pt x="284" y="165"/>
                  </a:cubicBezTo>
                  <a:cubicBezTo>
                    <a:pt x="284" y="219"/>
                    <a:pt x="284" y="219"/>
                    <a:pt x="284" y="219"/>
                  </a:cubicBezTo>
                  <a:cubicBezTo>
                    <a:pt x="268" y="219"/>
                    <a:pt x="268" y="219"/>
                    <a:pt x="268" y="219"/>
                  </a:cubicBezTo>
                  <a:lnTo>
                    <a:pt x="268" y="165"/>
                  </a:lnTo>
                  <a:close/>
                  <a:moveTo>
                    <a:pt x="253" y="82"/>
                  </a:moveTo>
                  <a:cubicBezTo>
                    <a:pt x="237" y="82"/>
                    <a:pt x="237" y="82"/>
                    <a:pt x="237" y="82"/>
                  </a:cubicBezTo>
                  <a:cubicBezTo>
                    <a:pt x="237" y="27"/>
                    <a:pt x="237" y="27"/>
                    <a:pt x="237" y="27"/>
                  </a:cubicBezTo>
                  <a:cubicBezTo>
                    <a:pt x="253" y="27"/>
                    <a:pt x="253" y="27"/>
                    <a:pt x="253" y="27"/>
                  </a:cubicBezTo>
                  <a:lnTo>
                    <a:pt x="253" y="82"/>
                  </a:lnTo>
                  <a:close/>
                  <a:moveTo>
                    <a:pt x="237" y="165"/>
                  </a:moveTo>
                  <a:cubicBezTo>
                    <a:pt x="253" y="165"/>
                    <a:pt x="253" y="165"/>
                    <a:pt x="253" y="165"/>
                  </a:cubicBezTo>
                  <a:cubicBezTo>
                    <a:pt x="253" y="219"/>
                    <a:pt x="253" y="219"/>
                    <a:pt x="253" y="219"/>
                  </a:cubicBezTo>
                  <a:cubicBezTo>
                    <a:pt x="237" y="219"/>
                    <a:pt x="237" y="219"/>
                    <a:pt x="237" y="219"/>
                  </a:cubicBezTo>
                  <a:lnTo>
                    <a:pt x="237" y="165"/>
                  </a:lnTo>
                  <a:close/>
                  <a:moveTo>
                    <a:pt x="45" y="53"/>
                  </a:moveTo>
                  <a:cubicBezTo>
                    <a:pt x="45" y="43"/>
                    <a:pt x="54" y="35"/>
                    <a:pt x="64" y="35"/>
                  </a:cubicBezTo>
                  <a:cubicBezTo>
                    <a:pt x="74" y="35"/>
                    <a:pt x="82" y="43"/>
                    <a:pt x="82" y="53"/>
                  </a:cubicBezTo>
                  <a:cubicBezTo>
                    <a:pt x="82" y="63"/>
                    <a:pt x="74" y="71"/>
                    <a:pt x="64" y="71"/>
                  </a:cubicBezTo>
                  <a:cubicBezTo>
                    <a:pt x="54" y="71"/>
                    <a:pt x="45" y="63"/>
                    <a:pt x="45" y="53"/>
                  </a:cubicBezTo>
                  <a:close/>
                  <a:moveTo>
                    <a:pt x="330" y="165"/>
                  </a:moveTo>
                  <a:cubicBezTo>
                    <a:pt x="346" y="165"/>
                    <a:pt x="346" y="165"/>
                    <a:pt x="346" y="165"/>
                  </a:cubicBezTo>
                  <a:cubicBezTo>
                    <a:pt x="346" y="219"/>
                    <a:pt x="346" y="219"/>
                    <a:pt x="346" y="219"/>
                  </a:cubicBezTo>
                  <a:cubicBezTo>
                    <a:pt x="330" y="219"/>
                    <a:pt x="330" y="219"/>
                    <a:pt x="330" y="219"/>
                  </a:cubicBezTo>
                  <a:lnTo>
                    <a:pt x="330" y="165"/>
                  </a:lnTo>
                  <a:close/>
                  <a:moveTo>
                    <a:pt x="299" y="165"/>
                  </a:moveTo>
                  <a:cubicBezTo>
                    <a:pt x="315" y="165"/>
                    <a:pt x="315" y="165"/>
                    <a:pt x="315" y="165"/>
                  </a:cubicBezTo>
                  <a:cubicBezTo>
                    <a:pt x="315" y="219"/>
                    <a:pt x="315" y="219"/>
                    <a:pt x="315" y="219"/>
                  </a:cubicBezTo>
                  <a:cubicBezTo>
                    <a:pt x="299" y="219"/>
                    <a:pt x="299" y="219"/>
                    <a:pt x="299" y="219"/>
                  </a:cubicBezTo>
                  <a:lnTo>
                    <a:pt x="299" y="165"/>
                  </a:lnTo>
                  <a:close/>
                  <a:moveTo>
                    <a:pt x="82" y="191"/>
                  </a:moveTo>
                  <a:cubicBezTo>
                    <a:pt x="82" y="201"/>
                    <a:pt x="74" y="209"/>
                    <a:pt x="64" y="209"/>
                  </a:cubicBezTo>
                  <a:cubicBezTo>
                    <a:pt x="54" y="209"/>
                    <a:pt x="45" y="201"/>
                    <a:pt x="45" y="191"/>
                  </a:cubicBezTo>
                  <a:cubicBezTo>
                    <a:pt x="45" y="180"/>
                    <a:pt x="54" y="172"/>
                    <a:pt x="64" y="172"/>
                  </a:cubicBezTo>
                  <a:cubicBezTo>
                    <a:pt x="74" y="172"/>
                    <a:pt x="82" y="180"/>
                    <a:pt x="82" y="191"/>
                  </a:cubicBezTo>
                  <a:close/>
                  <a:moveTo>
                    <a:pt x="330" y="302"/>
                  </a:moveTo>
                  <a:cubicBezTo>
                    <a:pt x="346" y="302"/>
                    <a:pt x="346" y="302"/>
                    <a:pt x="346" y="302"/>
                  </a:cubicBezTo>
                  <a:cubicBezTo>
                    <a:pt x="346" y="357"/>
                    <a:pt x="346" y="357"/>
                    <a:pt x="346" y="357"/>
                  </a:cubicBezTo>
                  <a:cubicBezTo>
                    <a:pt x="330" y="357"/>
                    <a:pt x="330" y="357"/>
                    <a:pt x="330" y="357"/>
                  </a:cubicBezTo>
                  <a:lnTo>
                    <a:pt x="330" y="302"/>
                  </a:lnTo>
                  <a:close/>
                  <a:moveTo>
                    <a:pt x="299" y="302"/>
                  </a:moveTo>
                  <a:cubicBezTo>
                    <a:pt x="315" y="302"/>
                    <a:pt x="315" y="302"/>
                    <a:pt x="315" y="302"/>
                  </a:cubicBezTo>
                  <a:cubicBezTo>
                    <a:pt x="315" y="357"/>
                    <a:pt x="315" y="357"/>
                    <a:pt x="315" y="357"/>
                  </a:cubicBezTo>
                  <a:cubicBezTo>
                    <a:pt x="299" y="357"/>
                    <a:pt x="299" y="357"/>
                    <a:pt x="299" y="357"/>
                  </a:cubicBezTo>
                  <a:lnTo>
                    <a:pt x="299" y="302"/>
                  </a:lnTo>
                  <a:close/>
                  <a:moveTo>
                    <a:pt x="268" y="302"/>
                  </a:moveTo>
                  <a:cubicBezTo>
                    <a:pt x="284" y="302"/>
                    <a:pt x="284" y="302"/>
                    <a:pt x="284" y="302"/>
                  </a:cubicBezTo>
                  <a:cubicBezTo>
                    <a:pt x="284" y="357"/>
                    <a:pt x="284" y="357"/>
                    <a:pt x="284" y="357"/>
                  </a:cubicBezTo>
                  <a:cubicBezTo>
                    <a:pt x="268" y="357"/>
                    <a:pt x="268" y="357"/>
                    <a:pt x="268" y="357"/>
                  </a:cubicBezTo>
                  <a:lnTo>
                    <a:pt x="268" y="302"/>
                  </a:lnTo>
                  <a:close/>
                  <a:moveTo>
                    <a:pt x="237" y="302"/>
                  </a:moveTo>
                  <a:cubicBezTo>
                    <a:pt x="253" y="302"/>
                    <a:pt x="253" y="302"/>
                    <a:pt x="253" y="302"/>
                  </a:cubicBezTo>
                  <a:cubicBezTo>
                    <a:pt x="253" y="357"/>
                    <a:pt x="253" y="357"/>
                    <a:pt x="253" y="357"/>
                  </a:cubicBezTo>
                  <a:cubicBezTo>
                    <a:pt x="237" y="357"/>
                    <a:pt x="237" y="357"/>
                    <a:pt x="237" y="357"/>
                  </a:cubicBezTo>
                  <a:lnTo>
                    <a:pt x="237" y="302"/>
                  </a:lnTo>
                  <a:close/>
                  <a:moveTo>
                    <a:pt x="82" y="328"/>
                  </a:moveTo>
                  <a:cubicBezTo>
                    <a:pt x="82" y="338"/>
                    <a:pt x="74" y="346"/>
                    <a:pt x="64" y="346"/>
                  </a:cubicBezTo>
                  <a:cubicBezTo>
                    <a:pt x="54" y="346"/>
                    <a:pt x="45" y="338"/>
                    <a:pt x="45" y="328"/>
                  </a:cubicBezTo>
                  <a:cubicBezTo>
                    <a:pt x="45" y="318"/>
                    <a:pt x="54" y="310"/>
                    <a:pt x="64" y="310"/>
                  </a:cubicBezTo>
                  <a:cubicBezTo>
                    <a:pt x="74" y="310"/>
                    <a:pt x="82" y="318"/>
                    <a:pt x="82" y="3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6" name="Rectangle 175">
            <a:extLst>
              <a:ext uri="{FF2B5EF4-FFF2-40B4-BE49-F238E27FC236}">
                <a16:creationId xmlns:a16="http://schemas.microsoft.com/office/drawing/2014/main" id="{B3D219D8-B1B4-41F3-B833-3E1A7E4432F6}"/>
              </a:ext>
            </a:extLst>
          </p:cNvPr>
          <p:cNvSpPr/>
          <p:nvPr/>
        </p:nvSpPr>
        <p:spPr>
          <a:xfrm>
            <a:off x="2225377" y="5482549"/>
            <a:ext cx="3454306" cy="307777"/>
          </a:xfrm>
          <a:prstGeom prst="rect">
            <a:avLst/>
          </a:prstGeom>
        </p:spPr>
        <p:txBody>
          <a:bodyPr wrap="square" anchor="t">
            <a:spAutoFit/>
          </a:bodyPr>
          <a:lstStyle/>
          <a:p>
            <a:pPr algn="ctr"/>
            <a:r>
              <a:rPr lang="en-US" sz="1400">
                <a:solidFill>
                  <a:schemeClr val="tx2"/>
                </a:solidFill>
              </a:rPr>
              <a:t>Internet / Direct Connect/WAN</a:t>
            </a:r>
          </a:p>
        </p:txBody>
      </p:sp>
      <p:grpSp>
        <p:nvGrpSpPr>
          <p:cNvPr id="177" name="Group 176">
            <a:extLst>
              <a:ext uri="{FF2B5EF4-FFF2-40B4-BE49-F238E27FC236}">
                <a16:creationId xmlns:a16="http://schemas.microsoft.com/office/drawing/2014/main" id="{7BF4EC32-A2CC-454E-949D-9A8CF3679A34}"/>
              </a:ext>
            </a:extLst>
          </p:cNvPr>
          <p:cNvGrpSpPr/>
          <p:nvPr/>
        </p:nvGrpSpPr>
        <p:grpSpPr>
          <a:xfrm>
            <a:off x="6201295" y="4132087"/>
            <a:ext cx="1673133" cy="1433144"/>
            <a:chOff x="5173338" y="4630904"/>
            <a:chExt cx="1673133" cy="1433144"/>
          </a:xfrm>
        </p:grpSpPr>
        <p:sp>
          <p:nvSpPr>
            <p:cNvPr id="178" name="Rectangle 177">
              <a:extLst>
                <a:ext uri="{FF2B5EF4-FFF2-40B4-BE49-F238E27FC236}">
                  <a16:creationId xmlns:a16="http://schemas.microsoft.com/office/drawing/2014/main" id="{50CB9CB0-1028-46E4-A7AB-E3FFE37B066C}"/>
                </a:ext>
              </a:extLst>
            </p:cNvPr>
            <p:cNvSpPr/>
            <p:nvPr/>
          </p:nvSpPr>
          <p:spPr>
            <a:xfrm>
              <a:off x="5332288" y="5602383"/>
              <a:ext cx="1355232" cy="461665"/>
            </a:xfrm>
            <a:prstGeom prst="rect">
              <a:avLst/>
            </a:prstGeom>
            <a:noFill/>
          </p:spPr>
          <p:txBody>
            <a:bodyPr wrap="square">
              <a:spAutoFit/>
            </a:bodyPr>
            <a:lstStyle/>
            <a:p>
              <a:pPr algn="ctr"/>
              <a:r>
                <a:rPr lang="en-US" sz="1200">
                  <a:solidFill>
                    <a:schemeClr val="tx2"/>
                  </a:solidFill>
                  <a:latin typeface="+mj-lt"/>
                  <a:ea typeface="Helvetica" charset="0"/>
                  <a:cs typeface="Helvetica" charset="0"/>
                </a:rPr>
                <a:t>VMware Cloud on AWS</a:t>
              </a:r>
            </a:p>
          </p:txBody>
        </p:sp>
        <p:sp>
          <p:nvSpPr>
            <p:cNvPr id="179" name="Rectangle 178">
              <a:extLst>
                <a:ext uri="{FF2B5EF4-FFF2-40B4-BE49-F238E27FC236}">
                  <a16:creationId xmlns:a16="http://schemas.microsoft.com/office/drawing/2014/main" id="{7172CD03-514A-4ED2-907A-68F5F993856D}"/>
                </a:ext>
              </a:extLst>
            </p:cNvPr>
            <p:cNvSpPr/>
            <p:nvPr/>
          </p:nvSpPr>
          <p:spPr>
            <a:xfrm>
              <a:off x="5173338" y="4630904"/>
              <a:ext cx="1673133" cy="338554"/>
            </a:xfrm>
            <a:prstGeom prst="rect">
              <a:avLst/>
            </a:prstGeom>
          </p:spPr>
          <p:txBody>
            <a:bodyPr wrap="square">
              <a:spAutoFit/>
            </a:bodyPr>
            <a:lstStyle/>
            <a:p>
              <a:pPr algn="ctr"/>
              <a:r>
                <a:rPr lang="en-US" sz="1600">
                  <a:solidFill>
                    <a:schemeClr val="accent1"/>
                  </a:solidFill>
                </a:rPr>
                <a:t>vSphere</a:t>
              </a:r>
            </a:p>
          </p:txBody>
        </p:sp>
        <p:sp>
          <p:nvSpPr>
            <p:cNvPr id="180" name="Freeform 158">
              <a:extLst>
                <a:ext uri="{FF2B5EF4-FFF2-40B4-BE49-F238E27FC236}">
                  <a16:creationId xmlns:a16="http://schemas.microsoft.com/office/drawing/2014/main" id="{169F7D11-37D5-4F0D-97FC-988D718B38B8}"/>
                </a:ext>
              </a:extLst>
            </p:cNvPr>
            <p:cNvSpPr>
              <a:spLocks noChangeAspect="1" noEditPoints="1"/>
            </p:cNvSpPr>
            <p:nvPr/>
          </p:nvSpPr>
          <p:spPr bwMode="auto">
            <a:xfrm>
              <a:off x="5658343" y="4943414"/>
              <a:ext cx="689788" cy="677594"/>
            </a:xfrm>
            <a:custGeom>
              <a:avLst/>
              <a:gdLst>
                <a:gd name="T0" fmla="*/ 362 w 386"/>
                <a:gd name="T1" fmla="*/ 205 h 379"/>
                <a:gd name="T2" fmla="*/ 309 w 386"/>
                <a:gd name="T3" fmla="*/ 221 h 379"/>
                <a:gd name="T4" fmla="*/ 320 w 386"/>
                <a:gd name="T5" fmla="*/ 206 h 379"/>
                <a:gd name="T6" fmla="*/ 369 w 386"/>
                <a:gd name="T7" fmla="*/ 151 h 379"/>
                <a:gd name="T8" fmla="*/ 319 w 386"/>
                <a:gd name="T9" fmla="*/ 93 h 379"/>
                <a:gd name="T10" fmla="*/ 248 w 386"/>
                <a:gd name="T11" fmla="*/ 17 h 379"/>
                <a:gd name="T12" fmla="*/ 180 w 386"/>
                <a:gd name="T13" fmla="*/ 64 h 379"/>
                <a:gd name="T14" fmla="*/ 170 w 386"/>
                <a:gd name="T15" fmla="*/ 69 h 379"/>
                <a:gd name="T16" fmla="*/ 85 w 386"/>
                <a:gd name="T17" fmla="*/ 110 h 379"/>
                <a:gd name="T18" fmla="*/ 76 w 386"/>
                <a:gd name="T19" fmla="*/ 116 h 379"/>
                <a:gd name="T20" fmla="*/ 17 w 386"/>
                <a:gd name="T21" fmla="*/ 158 h 379"/>
                <a:gd name="T22" fmla="*/ 83 w 386"/>
                <a:gd name="T23" fmla="*/ 200 h 379"/>
                <a:gd name="T24" fmla="*/ 62 w 386"/>
                <a:gd name="T25" fmla="*/ 220 h 379"/>
                <a:gd name="T26" fmla="*/ 64 w 386"/>
                <a:gd name="T27" fmla="*/ 98 h 379"/>
                <a:gd name="T28" fmla="*/ 146 w 386"/>
                <a:gd name="T29" fmla="*/ 47 h 379"/>
                <a:gd name="T30" fmla="*/ 249 w 386"/>
                <a:gd name="T31" fmla="*/ 1 h 379"/>
                <a:gd name="T32" fmla="*/ 385 w 386"/>
                <a:gd name="T33" fmla="*/ 151 h 379"/>
                <a:gd name="T34" fmla="*/ 291 w 386"/>
                <a:gd name="T35" fmla="*/ 350 h 379"/>
                <a:gd name="T36" fmla="*/ 95 w 386"/>
                <a:gd name="T37" fmla="*/ 350 h 379"/>
                <a:gd name="T38" fmla="*/ 193 w 386"/>
                <a:gd name="T39" fmla="*/ 116 h 379"/>
                <a:gd name="T40" fmla="*/ 280 w 386"/>
                <a:gd name="T41" fmla="*/ 296 h 379"/>
                <a:gd name="T42" fmla="*/ 106 w 386"/>
                <a:gd name="T43" fmla="*/ 296 h 379"/>
                <a:gd name="T44" fmla="*/ 193 w 386"/>
                <a:gd name="T45" fmla="*/ 368 h 379"/>
                <a:gd name="T46" fmla="*/ 280 w 386"/>
                <a:gd name="T47" fmla="*/ 296 h 379"/>
                <a:gd name="T48" fmla="*/ 193 w 386"/>
                <a:gd name="T49" fmla="*/ 243 h 379"/>
                <a:gd name="T50" fmla="*/ 106 w 386"/>
                <a:gd name="T51" fmla="*/ 282 h 379"/>
                <a:gd name="T52" fmla="*/ 280 w 386"/>
                <a:gd name="T53" fmla="*/ 283 h 379"/>
                <a:gd name="T54" fmla="*/ 280 w 386"/>
                <a:gd name="T55" fmla="*/ 214 h 379"/>
                <a:gd name="T56" fmla="*/ 193 w 386"/>
                <a:gd name="T57" fmla="*/ 175 h 379"/>
                <a:gd name="T58" fmla="*/ 106 w 386"/>
                <a:gd name="T59" fmla="*/ 214 h 379"/>
                <a:gd name="T60" fmla="*/ 280 w 386"/>
                <a:gd name="T61" fmla="*/ 214 h 379"/>
                <a:gd name="T62" fmla="*/ 193 w 386"/>
                <a:gd name="T63" fmla="*/ 127 h 379"/>
                <a:gd name="T64" fmla="*/ 193 w 386"/>
                <a:gd name="T65" fmla="*/ 16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6" h="379">
                  <a:moveTo>
                    <a:pt x="385" y="151"/>
                  </a:moveTo>
                  <a:cubicBezTo>
                    <a:pt x="385" y="172"/>
                    <a:pt x="376" y="192"/>
                    <a:pt x="362" y="205"/>
                  </a:cubicBezTo>
                  <a:cubicBezTo>
                    <a:pt x="350" y="216"/>
                    <a:pt x="335" y="222"/>
                    <a:pt x="319" y="222"/>
                  </a:cubicBezTo>
                  <a:cubicBezTo>
                    <a:pt x="316" y="222"/>
                    <a:pt x="312" y="222"/>
                    <a:pt x="309" y="221"/>
                  </a:cubicBezTo>
                  <a:cubicBezTo>
                    <a:pt x="309" y="204"/>
                    <a:pt x="309" y="204"/>
                    <a:pt x="309" y="204"/>
                  </a:cubicBezTo>
                  <a:cubicBezTo>
                    <a:pt x="312" y="205"/>
                    <a:pt x="316" y="206"/>
                    <a:pt x="320" y="206"/>
                  </a:cubicBezTo>
                  <a:cubicBezTo>
                    <a:pt x="331" y="206"/>
                    <a:pt x="342" y="202"/>
                    <a:pt x="351" y="193"/>
                  </a:cubicBezTo>
                  <a:cubicBezTo>
                    <a:pt x="362" y="183"/>
                    <a:pt x="369" y="167"/>
                    <a:pt x="369" y="151"/>
                  </a:cubicBezTo>
                  <a:cubicBezTo>
                    <a:pt x="370" y="121"/>
                    <a:pt x="351" y="96"/>
                    <a:pt x="325" y="94"/>
                  </a:cubicBezTo>
                  <a:cubicBezTo>
                    <a:pt x="319" y="93"/>
                    <a:pt x="319" y="93"/>
                    <a:pt x="319" y="93"/>
                  </a:cubicBezTo>
                  <a:cubicBezTo>
                    <a:pt x="318" y="87"/>
                    <a:pt x="318" y="87"/>
                    <a:pt x="318" y="87"/>
                  </a:cubicBezTo>
                  <a:cubicBezTo>
                    <a:pt x="314" y="48"/>
                    <a:pt x="284" y="18"/>
                    <a:pt x="248" y="17"/>
                  </a:cubicBezTo>
                  <a:cubicBezTo>
                    <a:pt x="248" y="17"/>
                    <a:pt x="247" y="17"/>
                    <a:pt x="247" y="17"/>
                  </a:cubicBezTo>
                  <a:cubicBezTo>
                    <a:pt x="218" y="17"/>
                    <a:pt x="192" y="35"/>
                    <a:pt x="180" y="64"/>
                  </a:cubicBezTo>
                  <a:cubicBezTo>
                    <a:pt x="177" y="72"/>
                    <a:pt x="177" y="72"/>
                    <a:pt x="177" y="72"/>
                  </a:cubicBezTo>
                  <a:cubicBezTo>
                    <a:pt x="170" y="69"/>
                    <a:pt x="170" y="69"/>
                    <a:pt x="170" y="69"/>
                  </a:cubicBezTo>
                  <a:cubicBezTo>
                    <a:pt x="162" y="65"/>
                    <a:pt x="154" y="63"/>
                    <a:pt x="145" y="63"/>
                  </a:cubicBezTo>
                  <a:cubicBezTo>
                    <a:pt x="117" y="62"/>
                    <a:pt x="91"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6" y="183"/>
                    <a:pt x="37" y="203"/>
                    <a:pt x="62" y="204"/>
                  </a:cubicBezTo>
                  <a:cubicBezTo>
                    <a:pt x="70" y="204"/>
                    <a:pt x="77" y="203"/>
                    <a:pt x="83" y="200"/>
                  </a:cubicBezTo>
                  <a:cubicBezTo>
                    <a:pt x="83" y="217"/>
                    <a:pt x="83" y="217"/>
                    <a:pt x="83" y="217"/>
                  </a:cubicBezTo>
                  <a:cubicBezTo>
                    <a:pt x="76" y="219"/>
                    <a:pt x="69" y="220"/>
                    <a:pt x="62" y="220"/>
                  </a:cubicBezTo>
                  <a:cubicBezTo>
                    <a:pt x="27" y="219"/>
                    <a:pt x="0" y="191"/>
                    <a:pt x="1" y="158"/>
                  </a:cubicBezTo>
                  <a:cubicBezTo>
                    <a:pt x="2" y="124"/>
                    <a:pt x="30" y="97"/>
                    <a:pt x="64" y="98"/>
                  </a:cubicBezTo>
                  <a:cubicBezTo>
                    <a:pt x="67" y="98"/>
                    <a:pt x="69"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1"/>
                  </a:cubicBezTo>
                  <a:close/>
                  <a:moveTo>
                    <a:pt x="291" y="146"/>
                  </a:moveTo>
                  <a:cubicBezTo>
                    <a:pt x="291" y="350"/>
                    <a:pt x="291" y="350"/>
                    <a:pt x="291" y="350"/>
                  </a:cubicBezTo>
                  <a:cubicBezTo>
                    <a:pt x="291" y="370"/>
                    <a:pt x="240" y="379"/>
                    <a:pt x="193" y="379"/>
                  </a:cubicBezTo>
                  <a:cubicBezTo>
                    <a:pt x="146" y="379"/>
                    <a:pt x="95" y="370"/>
                    <a:pt x="95" y="350"/>
                  </a:cubicBezTo>
                  <a:cubicBezTo>
                    <a:pt x="95" y="146"/>
                    <a:pt x="95" y="146"/>
                    <a:pt x="95" y="146"/>
                  </a:cubicBezTo>
                  <a:cubicBezTo>
                    <a:pt x="95" y="125"/>
                    <a:pt x="146" y="116"/>
                    <a:pt x="193" y="116"/>
                  </a:cubicBezTo>
                  <a:cubicBezTo>
                    <a:pt x="240" y="116"/>
                    <a:pt x="291" y="125"/>
                    <a:pt x="291" y="146"/>
                  </a:cubicBezTo>
                  <a:close/>
                  <a:moveTo>
                    <a:pt x="280" y="296"/>
                  </a:moveTo>
                  <a:cubicBezTo>
                    <a:pt x="262" y="305"/>
                    <a:pt x="229" y="311"/>
                    <a:pt x="194" y="311"/>
                  </a:cubicBezTo>
                  <a:cubicBezTo>
                    <a:pt x="160" y="311"/>
                    <a:pt x="124" y="306"/>
                    <a:pt x="106" y="296"/>
                  </a:cubicBezTo>
                  <a:cubicBezTo>
                    <a:pt x="106" y="350"/>
                    <a:pt x="106" y="350"/>
                    <a:pt x="106" y="350"/>
                  </a:cubicBezTo>
                  <a:cubicBezTo>
                    <a:pt x="106" y="356"/>
                    <a:pt x="137" y="368"/>
                    <a:pt x="193" y="368"/>
                  </a:cubicBezTo>
                  <a:cubicBezTo>
                    <a:pt x="249" y="368"/>
                    <a:pt x="280" y="356"/>
                    <a:pt x="280" y="350"/>
                  </a:cubicBezTo>
                  <a:lnTo>
                    <a:pt x="280" y="296"/>
                  </a:lnTo>
                  <a:close/>
                  <a:moveTo>
                    <a:pt x="280" y="228"/>
                  </a:moveTo>
                  <a:cubicBezTo>
                    <a:pt x="262" y="238"/>
                    <a:pt x="227" y="243"/>
                    <a:pt x="193" y="243"/>
                  </a:cubicBezTo>
                  <a:cubicBezTo>
                    <a:pt x="159" y="243"/>
                    <a:pt x="124" y="238"/>
                    <a:pt x="106" y="228"/>
                  </a:cubicBezTo>
                  <a:cubicBezTo>
                    <a:pt x="106" y="282"/>
                    <a:pt x="106" y="282"/>
                    <a:pt x="106" y="282"/>
                  </a:cubicBezTo>
                  <a:cubicBezTo>
                    <a:pt x="106" y="287"/>
                    <a:pt x="136" y="300"/>
                    <a:pt x="194" y="300"/>
                  </a:cubicBezTo>
                  <a:cubicBezTo>
                    <a:pt x="235" y="300"/>
                    <a:pt x="269" y="291"/>
                    <a:pt x="280" y="283"/>
                  </a:cubicBezTo>
                  <a:lnTo>
                    <a:pt x="280" y="228"/>
                  </a:lnTo>
                  <a:close/>
                  <a:moveTo>
                    <a:pt x="280" y="214"/>
                  </a:moveTo>
                  <a:cubicBezTo>
                    <a:pt x="280" y="160"/>
                    <a:pt x="280" y="160"/>
                    <a:pt x="280" y="160"/>
                  </a:cubicBezTo>
                  <a:cubicBezTo>
                    <a:pt x="262" y="170"/>
                    <a:pt x="227" y="175"/>
                    <a:pt x="193" y="175"/>
                  </a:cubicBezTo>
                  <a:cubicBezTo>
                    <a:pt x="159" y="175"/>
                    <a:pt x="124" y="170"/>
                    <a:pt x="106" y="160"/>
                  </a:cubicBezTo>
                  <a:cubicBezTo>
                    <a:pt x="106" y="214"/>
                    <a:pt x="106" y="214"/>
                    <a:pt x="106" y="214"/>
                  </a:cubicBezTo>
                  <a:cubicBezTo>
                    <a:pt x="106" y="220"/>
                    <a:pt x="137" y="232"/>
                    <a:pt x="193" y="232"/>
                  </a:cubicBezTo>
                  <a:cubicBezTo>
                    <a:pt x="249" y="232"/>
                    <a:pt x="280" y="220"/>
                    <a:pt x="280" y="214"/>
                  </a:cubicBezTo>
                  <a:close/>
                  <a:moveTo>
                    <a:pt x="280" y="146"/>
                  </a:moveTo>
                  <a:cubicBezTo>
                    <a:pt x="280" y="140"/>
                    <a:pt x="250" y="127"/>
                    <a:pt x="193" y="127"/>
                  </a:cubicBezTo>
                  <a:cubicBezTo>
                    <a:pt x="136" y="127"/>
                    <a:pt x="106" y="140"/>
                    <a:pt x="106" y="146"/>
                  </a:cubicBezTo>
                  <a:cubicBezTo>
                    <a:pt x="106" y="151"/>
                    <a:pt x="136" y="164"/>
                    <a:pt x="193" y="164"/>
                  </a:cubicBezTo>
                  <a:cubicBezTo>
                    <a:pt x="250" y="164"/>
                    <a:pt x="280" y="151"/>
                    <a:pt x="280" y="14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1" name="Group 180">
            <a:extLst>
              <a:ext uri="{FF2B5EF4-FFF2-40B4-BE49-F238E27FC236}">
                <a16:creationId xmlns:a16="http://schemas.microsoft.com/office/drawing/2014/main" id="{52485AF6-B416-49E7-A6E1-E36720E8991F}"/>
              </a:ext>
            </a:extLst>
          </p:cNvPr>
          <p:cNvGrpSpPr/>
          <p:nvPr/>
        </p:nvGrpSpPr>
        <p:grpSpPr>
          <a:xfrm>
            <a:off x="784379" y="1967315"/>
            <a:ext cx="6557994" cy="2120710"/>
            <a:chOff x="842744" y="1408499"/>
            <a:chExt cx="6781603" cy="2538273"/>
          </a:xfrm>
        </p:grpSpPr>
        <p:grpSp>
          <p:nvGrpSpPr>
            <p:cNvPr id="182" name="Group 181">
              <a:extLst>
                <a:ext uri="{FF2B5EF4-FFF2-40B4-BE49-F238E27FC236}">
                  <a16:creationId xmlns:a16="http://schemas.microsoft.com/office/drawing/2014/main" id="{6D50D721-0FF2-45A7-8648-58881F805757}"/>
                </a:ext>
              </a:extLst>
            </p:cNvPr>
            <p:cNvGrpSpPr/>
            <p:nvPr/>
          </p:nvGrpSpPr>
          <p:grpSpPr>
            <a:xfrm>
              <a:off x="3947548" y="1408499"/>
              <a:ext cx="583907" cy="606211"/>
              <a:chOff x="7516705" y="420601"/>
              <a:chExt cx="1016811" cy="1103312"/>
            </a:xfrm>
          </p:grpSpPr>
          <p:grpSp>
            <p:nvGrpSpPr>
              <p:cNvPr id="192" name="Group 191">
                <a:extLst>
                  <a:ext uri="{FF2B5EF4-FFF2-40B4-BE49-F238E27FC236}">
                    <a16:creationId xmlns:a16="http://schemas.microsoft.com/office/drawing/2014/main" id="{C0B95AAD-AA07-4F56-AE03-FD635955D31A}"/>
                  </a:ext>
                </a:extLst>
              </p:cNvPr>
              <p:cNvGrpSpPr/>
              <p:nvPr/>
            </p:nvGrpSpPr>
            <p:grpSpPr>
              <a:xfrm>
                <a:off x="7516705" y="420601"/>
                <a:ext cx="1016811" cy="1103312"/>
                <a:chOff x="934148" y="2112264"/>
                <a:chExt cx="1219200" cy="1414272"/>
              </a:xfrm>
            </p:grpSpPr>
            <p:sp>
              <p:nvSpPr>
                <p:cNvPr id="194" name="Hexagon 193">
                  <a:extLst>
                    <a:ext uri="{FF2B5EF4-FFF2-40B4-BE49-F238E27FC236}">
                      <a16:creationId xmlns:a16="http://schemas.microsoft.com/office/drawing/2014/main" id="{4F30CA81-79AD-4B74-87F2-A2D1962E4994}"/>
                    </a:ext>
                  </a:extLst>
                </p:cNvPr>
                <p:cNvSpPr/>
                <p:nvPr/>
              </p:nvSpPr>
              <p:spPr>
                <a:xfrm rot="5400000">
                  <a:off x="836612" y="2209800"/>
                  <a:ext cx="1414272" cy="1219200"/>
                </a:xfrm>
                <a:prstGeom prst="hexagon">
                  <a:avLst/>
                </a:prstGeom>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195" name="Hexagon 194">
                  <a:extLst>
                    <a:ext uri="{FF2B5EF4-FFF2-40B4-BE49-F238E27FC236}">
                      <a16:creationId xmlns:a16="http://schemas.microsoft.com/office/drawing/2014/main" id="{4204C5F9-A78F-4467-9579-18ED1D40CCB4}"/>
                    </a:ext>
                  </a:extLst>
                </p:cNvPr>
                <p:cNvSpPr/>
                <p:nvPr/>
              </p:nvSpPr>
              <p:spPr>
                <a:xfrm rot="5400000">
                  <a:off x="935588" y="2299899"/>
                  <a:ext cx="1212738" cy="1045464"/>
                </a:xfrm>
                <a:prstGeom prst="hexagon">
                  <a:avLst/>
                </a:prstGeom>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196" name="Freeform 86">
                  <a:extLst>
                    <a:ext uri="{FF2B5EF4-FFF2-40B4-BE49-F238E27FC236}">
                      <a16:creationId xmlns:a16="http://schemas.microsoft.com/office/drawing/2014/main" id="{9D93F016-76D2-46C0-A4E0-5C11A622151D}"/>
                    </a:ext>
                  </a:extLst>
                </p:cNvPr>
                <p:cNvSpPr/>
                <p:nvPr/>
              </p:nvSpPr>
              <p:spPr>
                <a:xfrm>
                  <a:off x="1506220" y="2481580"/>
                  <a:ext cx="560755" cy="947584"/>
                </a:xfrm>
                <a:custGeom>
                  <a:avLst/>
                  <a:gdLst>
                    <a:gd name="connsiteX0" fmla="*/ 558800 w 560755"/>
                    <a:gd name="connsiteY0" fmla="*/ 0 h 952500"/>
                    <a:gd name="connsiteX1" fmla="*/ 304800 w 560755"/>
                    <a:gd name="connsiteY1" fmla="*/ 149860 h 952500"/>
                    <a:gd name="connsiteX2" fmla="*/ 0 w 560755"/>
                    <a:gd name="connsiteY2" fmla="*/ 307340 h 952500"/>
                    <a:gd name="connsiteX3" fmla="*/ 40640 w 560755"/>
                    <a:gd name="connsiteY3" fmla="*/ 777240 h 952500"/>
                    <a:gd name="connsiteX4" fmla="*/ 35560 w 560755"/>
                    <a:gd name="connsiteY4" fmla="*/ 952500 h 952500"/>
                    <a:gd name="connsiteX5" fmla="*/ 558800 w 560755"/>
                    <a:gd name="connsiteY5" fmla="*/ 680720 h 952500"/>
                    <a:gd name="connsiteX6" fmla="*/ 558800 w 560755"/>
                    <a:gd name="connsiteY6" fmla="*/ 0 h 952500"/>
                    <a:gd name="connsiteX0" fmla="*/ 558800 w 560755"/>
                    <a:gd name="connsiteY0" fmla="*/ 0 h 952500"/>
                    <a:gd name="connsiteX1" fmla="*/ 304800 w 560755"/>
                    <a:gd name="connsiteY1" fmla="*/ 149860 h 952500"/>
                    <a:gd name="connsiteX2" fmla="*/ 0 w 560755"/>
                    <a:gd name="connsiteY2" fmla="*/ 307340 h 952500"/>
                    <a:gd name="connsiteX3" fmla="*/ 40640 w 560755"/>
                    <a:gd name="connsiteY3" fmla="*/ 777240 h 952500"/>
                    <a:gd name="connsiteX4" fmla="*/ 38018 w 560755"/>
                    <a:gd name="connsiteY4" fmla="*/ 952500 h 952500"/>
                    <a:gd name="connsiteX5" fmla="*/ 558800 w 560755"/>
                    <a:gd name="connsiteY5" fmla="*/ 680720 h 952500"/>
                    <a:gd name="connsiteX6" fmla="*/ 558800 w 560755"/>
                    <a:gd name="connsiteY6" fmla="*/ 0 h 952500"/>
                    <a:gd name="connsiteX0" fmla="*/ 558800 w 560755"/>
                    <a:gd name="connsiteY0" fmla="*/ 0 h 952500"/>
                    <a:gd name="connsiteX1" fmla="*/ 304800 w 560755"/>
                    <a:gd name="connsiteY1" fmla="*/ 149860 h 952500"/>
                    <a:gd name="connsiteX2" fmla="*/ 0 w 560755"/>
                    <a:gd name="connsiteY2" fmla="*/ 307340 h 952500"/>
                    <a:gd name="connsiteX3" fmla="*/ 33266 w 560755"/>
                    <a:gd name="connsiteY3" fmla="*/ 777240 h 952500"/>
                    <a:gd name="connsiteX4" fmla="*/ 38018 w 560755"/>
                    <a:gd name="connsiteY4" fmla="*/ 952500 h 952500"/>
                    <a:gd name="connsiteX5" fmla="*/ 558800 w 560755"/>
                    <a:gd name="connsiteY5" fmla="*/ 680720 h 952500"/>
                    <a:gd name="connsiteX6" fmla="*/ 558800 w 560755"/>
                    <a:gd name="connsiteY6" fmla="*/ 0 h 952500"/>
                    <a:gd name="connsiteX0" fmla="*/ 558800 w 560755"/>
                    <a:gd name="connsiteY0" fmla="*/ 0 h 947584"/>
                    <a:gd name="connsiteX1" fmla="*/ 304800 w 560755"/>
                    <a:gd name="connsiteY1" fmla="*/ 149860 h 947584"/>
                    <a:gd name="connsiteX2" fmla="*/ 0 w 560755"/>
                    <a:gd name="connsiteY2" fmla="*/ 307340 h 947584"/>
                    <a:gd name="connsiteX3" fmla="*/ 33266 w 560755"/>
                    <a:gd name="connsiteY3" fmla="*/ 777240 h 947584"/>
                    <a:gd name="connsiteX4" fmla="*/ 33102 w 560755"/>
                    <a:gd name="connsiteY4" fmla="*/ 947584 h 947584"/>
                    <a:gd name="connsiteX5" fmla="*/ 558800 w 560755"/>
                    <a:gd name="connsiteY5" fmla="*/ 680720 h 947584"/>
                    <a:gd name="connsiteX6" fmla="*/ 558800 w 560755"/>
                    <a:gd name="connsiteY6" fmla="*/ 0 h 94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755" h="947584">
                      <a:moveTo>
                        <a:pt x="558800" y="0"/>
                      </a:moveTo>
                      <a:lnTo>
                        <a:pt x="304800" y="149860"/>
                      </a:lnTo>
                      <a:lnTo>
                        <a:pt x="0" y="307340"/>
                      </a:lnTo>
                      <a:lnTo>
                        <a:pt x="33266" y="777240"/>
                      </a:lnTo>
                      <a:cubicBezTo>
                        <a:pt x="33211" y="834021"/>
                        <a:pt x="33157" y="890803"/>
                        <a:pt x="33102" y="947584"/>
                      </a:cubicBezTo>
                      <a:lnTo>
                        <a:pt x="558800" y="680720"/>
                      </a:lnTo>
                      <a:cubicBezTo>
                        <a:pt x="560493" y="458047"/>
                        <a:pt x="562187" y="235373"/>
                        <a:pt x="558800"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197" name="Hexagon 196">
                  <a:extLst>
                    <a:ext uri="{FF2B5EF4-FFF2-40B4-BE49-F238E27FC236}">
                      <a16:creationId xmlns:a16="http://schemas.microsoft.com/office/drawing/2014/main" id="{DAD3DB04-C549-45BE-8388-EF83EDC82E93}"/>
                    </a:ext>
                  </a:extLst>
                </p:cNvPr>
                <p:cNvSpPr/>
                <p:nvPr/>
              </p:nvSpPr>
              <p:spPr>
                <a:xfrm rot="5400000">
                  <a:off x="1044239" y="2397968"/>
                  <a:ext cx="990600" cy="853966"/>
                </a:xfrm>
                <a:prstGeom prst="hexagon">
                  <a:avLst/>
                </a:prstGeom>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grpSp>
          <p:pic>
            <p:nvPicPr>
              <p:cNvPr id="193" name="Picture 30" descr="mage result for vCLoud Air icon">
                <a:extLst>
                  <a:ext uri="{FF2B5EF4-FFF2-40B4-BE49-F238E27FC236}">
                    <a16:creationId xmlns:a16="http://schemas.microsoft.com/office/drawing/2014/main" id="{D66B343B-4F53-4391-A4DB-2E6C4915175D}"/>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7815130" y="781373"/>
                <a:ext cx="447675" cy="390505"/>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83" name="Rectangle 182">
              <a:extLst>
                <a:ext uri="{FF2B5EF4-FFF2-40B4-BE49-F238E27FC236}">
                  <a16:creationId xmlns:a16="http://schemas.microsoft.com/office/drawing/2014/main" id="{F5BB5E1F-896E-4325-ACD5-0FBD70794496}"/>
                </a:ext>
              </a:extLst>
            </p:cNvPr>
            <p:cNvSpPr/>
            <p:nvPr/>
          </p:nvSpPr>
          <p:spPr>
            <a:xfrm>
              <a:off x="3271339" y="1986849"/>
              <a:ext cx="1939882" cy="405214"/>
            </a:xfrm>
            <a:prstGeom prst="rect">
              <a:avLst/>
            </a:prstGeom>
          </p:spPr>
          <p:txBody>
            <a:bodyPr wrap="square">
              <a:spAutoFit/>
            </a:bodyPr>
            <a:lstStyle/>
            <a:p>
              <a:pPr algn="ctr"/>
              <a:r>
                <a:rPr lang="en-US" sz="1600">
                  <a:solidFill>
                    <a:schemeClr val="tx2"/>
                  </a:solidFill>
                  <a:cs typeface="Calibri"/>
                </a:rPr>
                <a:t>HCX</a:t>
              </a:r>
            </a:p>
          </p:txBody>
        </p:sp>
        <p:cxnSp>
          <p:nvCxnSpPr>
            <p:cNvPr id="184" name="Straight Connector 183">
              <a:extLst>
                <a:ext uri="{FF2B5EF4-FFF2-40B4-BE49-F238E27FC236}">
                  <a16:creationId xmlns:a16="http://schemas.microsoft.com/office/drawing/2014/main" id="{30769701-213F-49B6-B573-E86A8B7DA546}"/>
                </a:ext>
              </a:extLst>
            </p:cNvPr>
            <p:cNvCxnSpPr>
              <a:stCxn id="190" idx="0"/>
              <a:endCxn id="194" idx="1"/>
            </p:cNvCxnSpPr>
            <p:nvPr/>
          </p:nvCxnSpPr>
          <p:spPr>
            <a:xfrm flipV="1">
              <a:off x="1162055" y="1863158"/>
              <a:ext cx="2785495" cy="1390628"/>
            </a:xfrm>
            <a:prstGeom prst="line">
              <a:avLst/>
            </a:prstGeom>
            <a:ln w="19050">
              <a:solidFill>
                <a:schemeClr val="accent2"/>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63FD8A6-949A-44A3-8D57-7FD10428B315}"/>
                </a:ext>
              </a:extLst>
            </p:cNvPr>
            <p:cNvCxnSpPr>
              <a:stCxn id="188" idx="0"/>
              <a:endCxn id="194" idx="5"/>
            </p:cNvCxnSpPr>
            <p:nvPr/>
          </p:nvCxnSpPr>
          <p:spPr>
            <a:xfrm flipH="1" flipV="1">
              <a:off x="4531456" y="1863159"/>
              <a:ext cx="2773580" cy="1444992"/>
            </a:xfrm>
            <a:prstGeom prst="line">
              <a:avLst/>
            </a:prstGeom>
            <a:ln w="19050">
              <a:solidFill>
                <a:schemeClr val="accent2"/>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0C3EEB98-159A-431F-8F68-375447AC4412}"/>
                </a:ext>
              </a:extLst>
            </p:cNvPr>
            <p:cNvGrpSpPr/>
            <p:nvPr/>
          </p:nvGrpSpPr>
          <p:grpSpPr>
            <a:xfrm>
              <a:off x="842744" y="3253787"/>
              <a:ext cx="638621" cy="638621"/>
              <a:chOff x="9528847" y="3573830"/>
              <a:chExt cx="1828960" cy="1828961"/>
            </a:xfrm>
          </p:grpSpPr>
          <p:sp>
            <p:nvSpPr>
              <p:cNvPr id="190" name="Oval 189">
                <a:extLst>
                  <a:ext uri="{FF2B5EF4-FFF2-40B4-BE49-F238E27FC236}">
                    <a16:creationId xmlns:a16="http://schemas.microsoft.com/office/drawing/2014/main" id="{E60BE6AF-DEBB-4036-BB15-8CE99E9B3434}"/>
                  </a:ext>
                </a:extLst>
              </p:cNvPr>
              <p:cNvSpPr/>
              <p:nvPr/>
            </p:nvSpPr>
            <p:spPr>
              <a:xfrm>
                <a:off x="9528847" y="3573830"/>
                <a:ext cx="1828960" cy="1828961"/>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1" name="Freeform 42">
                <a:extLst>
                  <a:ext uri="{FF2B5EF4-FFF2-40B4-BE49-F238E27FC236}">
                    <a16:creationId xmlns:a16="http://schemas.microsoft.com/office/drawing/2014/main" id="{2A224627-3C7D-49BD-A6B3-68B2C13EE810}"/>
                  </a:ext>
                </a:extLst>
              </p:cNvPr>
              <p:cNvSpPr>
                <a:spLocks noChangeAspect="1" noEditPoints="1"/>
              </p:cNvSpPr>
              <p:nvPr/>
            </p:nvSpPr>
            <p:spPr bwMode="auto">
              <a:xfrm>
                <a:off x="9891761" y="3979173"/>
                <a:ext cx="1103123" cy="1051654"/>
              </a:xfrm>
              <a:custGeom>
                <a:avLst/>
                <a:gdLst>
                  <a:gd name="T0" fmla="*/ 243 w 386"/>
                  <a:gd name="T1" fmla="*/ 244 h 368"/>
                  <a:gd name="T2" fmla="*/ 243 w 386"/>
                  <a:gd name="T3" fmla="*/ 228 h 368"/>
                  <a:gd name="T4" fmla="*/ 288 w 386"/>
                  <a:gd name="T5" fmla="*/ 202 h 368"/>
                  <a:gd name="T6" fmla="*/ 292 w 386"/>
                  <a:gd name="T7" fmla="*/ 195 h 368"/>
                  <a:gd name="T8" fmla="*/ 299 w 386"/>
                  <a:gd name="T9" fmla="*/ 200 h 368"/>
                  <a:gd name="T10" fmla="*/ 320 w 386"/>
                  <a:gd name="T11" fmla="*/ 206 h 368"/>
                  <a:gd name="T12" fmla="*/ 351 w 386"/>
                  <a:gd name="T13" fmla="*/ 193 h 368"/>
                  <a:gd name="T14" fmla="*/ 369 w 386"/>
                  <a:gd name="T15" fmla="*/ 151 h 368"/>
                  <a:gd name="T16" fmla="*/ 325 w 386"/>
                  <a:gd name="T17" fmla="*/ 94 h 368"/>
                  <a:gd name="T18" fmla="*/ 319 w 386"/>
                  <a:gd name="T19" fmla="*/ 93 h 368"/>
                  <a:gd name="T20" fmla="*/ 318 w 386"/>
                  <a:gd name="T21" fmla="*/ 86 h 368"/>
                  <a:gd name="T22" fmla="*/ 248 w 386"/>
                  <a:gd name="T23" fmla="*/ 16 h 368"/>
                  <a:gd name="T24" fmla="*/ 180 w 386"/>
                  <a:gd name="T25" fmla="*/ 64 h 368"/>
                  <a:gd name="T26" fmla="*/ 177 w 386"/>
                  <a:gd name="T27" fmla="*/ 72 h 368"/>
                  <a:gd name="T28" fmla="*/ 170 w 386"/>
                  <a:gd name="T29" fmla="*/ 68 h 368"/>
                  <a:gd name="T30" fmla="*/ 145 w 386"/>
                  <a:gd name="T31" fmla="*/ 63 h 368"/>
                  <a:gd name="T32" fmla="*/ 85 w 386"/>
                  <a:gd name="T33" fmla="*/ 109 h 368"/>
                  <a:gd name="T34" fmla="*/ 84 w 386"/>
                  <a:gd name="T35" fmla="*/ 117 h 368"/>
                  <a:gd name="T36" fmla="*/ 75 w 386"/>
                  <a:gd name="T37" fmla="*/ 115 h 368"/>
                  <a:gd name="T38" fmla="*/ 64 w 386"/>
                  <a:gd name="T39" fmla="*/ 114 h 368"/>
                  <a:gd name="T40" fmla="*/ 17 w 386"/>
                  <a:gd name="T41" fmla="*/ 158 h 368"/>
                  <a:gd name="T42" fmla="*/ 62 w 386"/>
                  <a:gd name="T43" fmla="*/ 204 h 368"/>
                  <a:gd name="T44" fmla="*/ 84 w 386"/>
                  <a:gd name="T45" fmla="*/ 199 h 368"/>
                  <a:gd name="T46" fmla="*/ 89 w 386"/>
                  <a:gd name="T47" fmla="*/ 196 h 368"/>
                  <a:gd name="T48" fmla="*/ 93 w 386"/>
                  <a:gd name="T49" fmla="*/ 200 h 368"/>
                  <a:gd name="T50" fmla="*/ 146 w 386"/>
                  <a:gd name="T51" fmla="*/ 221 h 368"/>
                  <a:gd name="T52" fmla="*/ 146 w 386"/>
                  <a:gd name="T53" fmla="*/ 237 h 368"/>
                  <a:gd name="T54" fmla="*/ 86 w 386"/>
                  <a:gd name="T55" fmla="*/ 215 h 368"/>
                  <a:gd name="T56" fmla="*/ 62 w 386"/>
                  <a:gd name="T57" fmla="*/ 220 h 368"/>
                  <a:gd name="T58" fmla="*/ 1 w 386"/>
                  <a:gd name="T59" fmla="*/ 157 h 368"/>
                  <a:gd name="T60" fmla="*/ 63 w 386"/>
                  <a:gd name="T61" fmla="*/ 98 h 368"/>
                  <a:gd name="T62" fmla="*/ 64 w 386"/>
                  <a:gd name="T63" fmla="*/ 98 h 368"/>
                  <a:gd name="T64" fmla="*/ 72 w 386"/>
                  <a:gd name="T65" fmla="*/ 98 h 368"/>
                  <a:gd name="T66" fmla="*/ 146 w 386"/>
                  <a:gd name="T67" fmla="*/ 47 h 368"/>
                  <a:gd name="T68" fmla="*/ 169 w 386"/>
                  <a:gd name="T69" fmla="*/ 51 h 368"/>
                  <a:gd name="T70" fmla="*/ 249 w 386"/>
                  <a:gd name="T71" fmla="*/ 0 h 368"/>
                  <a:gd name="T72" fmla="*/ 333 w 386"/>
                  <a:gd name="T73" fmla="*/ 79 h 368"/>
                  <a:gd name="T74" fmla="*/ 385 w 386"/>
                  <a:gd name="T75" fmla="*/ 151 h 368"/>
                  <a:gd name="T76" fmla="*/ 362 w 386"/>
                  <a:gd name="T77" fmla="*/ 205 h 368"/>
                  <a:gd name="T78" fmla="*/ 319 w 386"/>
                  <a:gd name="T79" fmla="*/ 222 h 368"/>
                  <a:gd name="T80" fmla="*/ 298 w 386"/>
                  <a:gd name="T81" fmla="*/ 217 h 368"/>
                  <a:gd name="T82" fmla="*/ 243 w 386"/>
                  <a:gd name="T83" fmla="*/ 244 h 368"/>
                  <a:gd name="T84" fmla="*/ 183 w 386"/>
                  <a:gd name="T85" fmla="*/ 285 h 368"/>
                  <a:gd name="T86" fmla="*/ 183 w 386"/>
                  <a:gd name="T87" fmla="*/ 162 h 368"/>
                  <a:gd name="T88" fmla="*/ 199 w 386"/>
                  <a:gd name="T89" fmla="*/ 178 h 368"/>
                  <a:gd name="T90" fmla="*/ 210 w 386"/>
                  <a:gd name="T91" fmla="*/ 167 h 368"/>
                  <a:gd name="T92" fmla="*/ 174 w 386"/>
                  <a:gd name="T93" fmla="*/ 131 h 368"/>
                  <a:gd name="T94" fmla="*/ 137 w 386"/>
                  <a:gd name="T95" fmla="*/ 167 h 368"/>
                  <a:gd name="T96" fmla="*/ 149 w 386"/>
                  <a:gd name="T97" fmla="*/ 178 h 368"/>
                  <a:gd name="T98" fmla="*/ 167 w 386"/>
                  <a:gd name="T99" fmla="*/ 160 h 368"/>
                  <a:gd name="T100" fmla="*/ 167 w 386"/>
                  <a:gd name="T101" fmla="*/ 301 h 368"/>
                  <a:gd name="T102" fmla="*/ 183 w 386"/>
                  <a:gd name="T103" fmla="*/ 285 h 368"/>
                  <a:gd name="T104" fmla="*/ 241 w 386"/>
                  <a:gd name="T105" fmla="*/ 320 h 368"/>
                  <a:gd name="T106" fmla="*/ 223 w 386"/>
                  <a:gd name="T107" fmla="*/ 338 h 368"/>
                  <a:gd name="T108" fmla="*/ 223 w 386"/>
                  <a:gd name="T109" fmla="*/ 196 h 368"/>
                  <a:gd name="T110" fmla="*/ 207 w 386"/>
                  <a:gd name="T111" fmla="*/ 212 h 368"/>
                  <a:gd name="T112" fmla="*/ 207 w 386"/>
                  <a:gd name="T113" fmla="*/ 337 h 368"/>
                  <a:gd name="T114" fmla="*/ 190 w 386"/>
                  <a:gd name="T115" fmla="*/ 320 h 368"/>
                  <a:gd name="T116" fmla="*/ 179 w 386"/>
                  <a:gd name="T117" fmla="*/ 331 h 368"/>
                  <a:gd name="T118" fmla="*/ 216 w 386"/>
                  <a:gd name="T119" fmla="*/ 368 h 368"/>
                  <a:gd name="T120" fmla="*/ 252 w 386"/>
                  <a:gd name="T121" fmla="*/ 331 h 368"/>
                  <a:gd name="T122" fmla="*/ 241 w 386"/>
                  <a:gd name="T123" fmla="*/ 3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6" h="368">
                    <a:moveTo>
                      <a:pt x="243" y="244"/>
                    </a:moveTo>
                    <a:cubicBezTo>
                      <a:pt x="243" y="228"/>
                      <a:pt x="243" y="228"/>
                      <a:pt x="243" y="228"/>
                    </a:cubicBezTo>
                    <a:cubicBezTo>
                      <a:pt x="261" y="228"/>
                      <a:pt x="278" y="218"/>
                      <a:pt x="288" y="202"/>
                    </a:cubicBezTo>
                    <a:cubicBezTo>
                      <a:pt x="292" y="195"/>
                      <a:pt x="292" y="195"/>
                      <a:pt x="292" y="195"/>
                    </a:cubicBezTo>
                    <a:cubicBezTo>
                      <a:pt x="299" y="200"/>
                      <a:pt x="299" y="200"/>
                      <a:pt x="299" y="200"/>
                    </a:cubicBezTo>
                    <a:cubicBezTo>
                      <a:pt x="306" y="203"/>
                      <a:pt x="313" y="206"/>
                      <a:pt x="320" y="206"/>
                    </a:cubicBezTo>
                    <a:cubicBezTo>
                      <a:pt x="331" y="206"/>
                      <a:pt x="342" y="201"/>
                      <a:pt x="351" y="193"/>
                    </a:cubicBezTo>
                    <a:cubicBezTo>
                      <a:pt x="362" y="183"/>
                      <a:pt x="369" y="167"/>
                      <a:pt x="369" y="151"/>
                    </a:cubicBezTo>
                    <a:cubicBezTo>
                      <a:pt x="370" y="121"/>
                      <a:pt x="351" y="96"/>
                      <a:pt x="325" y="94"/>
                    </a:cubicBezTo>
                    <a:cubicBezTo>
                      <a:pt x="319" y="93"/>
                      <a:pt x="319" y="93"/>
                      <a:pt x="319" y="93"/>
                    </a:cubicBezTo>
                    <a:cubicBezTo>
                      <a:pt x="318" y="86"/>
                      <a:pt x="318" y="86"/>
                      <a:pt x="318" y="86"/>
                    </a:cubicBezTo>
                    <a:cubicBezTo>
                      <a:pt x="314" y="47"/>
                      <a:pt x="284" y="17"/>
                      <a:pt x="248" y="16"/>
                    </a:cubicBezTo>
                    <a:cubicBezTo>
                      <a:pt x="219" y="16"/>
                      <a:pt x="192" y="34"/>
                      <a:pt x="180" y="64"/>
                    </a:cubicBezTo>
                    <a:cubicBezTo>
                      <a:pt x="177" y="72"/>
                      <a:pt x="177" y="72"/>
                      <a:pt x="177" y="72"/>
                    </a:cubicBezTo>
                    <a:cubicBezTo>
                      <a:pt x="170" y="68"/>
                      <a:pt x="170" y="68"/>
                      <a:pt x="170" y="68"/>
                    </a:cubicBezTo>
                    <a:cubicBezTo>
                      <a:pt x="162" y="65"/>
                      <a:pt x="154" y="63"/>
                      <a:pt x="145" y="63"/>
                    </a:cubicBezTo>
                    <a:cubicBezTo>
                      <a:pt x="117" y="62"/>
                      <a:pt x="91" y="81"/>
                      <a:pt x="85" y="109"/>
                    </a:cubicBezTo>
                    <a:cubicBezTo>
                      <a:pt x="84" y="117"/>
                      <a:pt x="84" y="117"/>
                      <a:pt x="84" y="117"/>
                    </a:cubicBezTo>
                    <a:cubicBezTo>
                      <a:pt x="75" y="115"/>
                      <a:pt x="75" y="115"/>
                      <a:pt x="75" y="115"/>
                    </a:cubicBezTo>
                    <a:cubicBezTo>
                      <a:pt x="72" y="114"/>
                      <a:pt x="68" y="114"/>
                      <a:pt x="64" y="114"/>
                    </a:cubicBezTo>
                    <a:cubicBezTo>
                      <a:pt x="39" y="113"/>
                      <a:pt x="18" y="133"/>
                      <a:pt x="17" y="158"/>
                    </a:cubicBezTo>
                    <a:cubicBezTo>
                      <a:pt x="16" y="182"/>
                      <a:pt x="37" y="203"/>
                      <a:pt x="62" y="204"/>
                    </a:cubicBezTo>
                    <a:cubicBezTo>
                      <a:pt x="70" y="204"/>
                      <a:pt x="77" y="202"/>
                      <a:pt x="84" y="199"/>
                    </a:cubicBezTo>
                    <a:cubicBezTo>
                      <a:pt x="89" y="196"/>
                      <a:pt x="89" y="196"/>
                      <a:pt x="89" y="196"/>
                    </a:cubicBezTo>
                    <a:cubicBezTo>
                      <a:pt x="93" y="200"/>
                      <a:pt x="93" y="200"/>
                      <a:pt x="93" y="200"/>
                    </a:cubicBezTo>
                    <a:cubicBezTo>
                      <a:pt x="106" y="213"/>
                      <a:pt x="125" y="221"/>
                      <a:pt x="146" y="221"/>
                    </a:cubicBezTo>
                    <a:cubicBezTo>
                      <a:pt x="146" y="237"/>
                      <a:pt x="146" y="237"/>
                      <a:pt x="146" y="237"/>
                    </a:cubicBezTo>
                    <a:cubicBezTo>
                      <a:pt x="123" y="237"/>
                      <a:pt x="101" y="229"/>
                      <a:pt x="86" y="215"/>
                    </a:cubicBezTo>
                    <a:cubicBezTo>
                      <a:pt x="78" y="218"/>
                      <a:pt x="70" y="220"/>
                      <a:pt x="62" y="220"/>
                    </a:cubicBezTo>
                    <a:cubicBezTo>
                      <a:pt x="27" y="219"/>
                      <a:pt x="0" y="191"/>
                      <a:pt x="1" y="157"/>
                    </a:cubicBezTo>
                    <a:cubicBezTo>
                      <a:pt x="2" y="124"/>
                      <a:pt x="30" y="98"/>
                      <a:pt x="63" y="98"/>
                    </a:cubicBezTo>
                    <a:cubicBezTo>
                      <a:pt x="63" y="98"/>
                      <a:pt x="64" y="98"/>
                      <a:pt x="64" y="98"/>
                    </a:cubicBezTo>
                    <a:cubicBezTo>
                      <a:pt x="67" y="98"/>
                      <a:pt x="69" y="98"/>
                      <a:pt x="72" y="98"/>
                    </a:cubicBezTo>
                    <a:cubicBezTo>
                      <a:pt x="82" y="67"/>
                      <a:pt x="112" y="46"/>
                      <a:pt x="146" y="47"/>
                    </a:cubicBezTo>
                    <a:cubicBezTo>
                      <a:pt x="154" y="47"/>
                      <a:pt x="162" y="48"/>
                      <a:pt x="169" y="51"/>
                    </a:cubicBezTo>
                    <a:cubicBezTo>
                      <a:pt x="184" y="19"/>
                      <a:pt x="215" y="0"/>
                      <a:pt x="249" y="0"/>
                    </a:cubicBezTo>
                    <a:cubicBezTo>
                      <a:pt x="291" y="1"/>
                      <a:pt x="326" y="35"/>
                      <a:pt x="333" y="79"/>
                    </a:cubicBezTo>
                    <a:cubicBezTo>
                      <a:pt x="364" y="85"/>
                      <a:pt x="386" y="116"/>
                      <a:pt x="385" y="151"/>
                    </a:cubicBezTo>
                    <a:cubicBezTo>
                      <a:pt x="385" y="172"/>
                      <a:pt x="376" y="191"/>
                      <a:pt x="362" y="205"/>
                    </a:cubicBezTo>
                    <a:cubicBezTo>
                      <a:pt x="350" y="216"/>
                      <a:pt x="335" y="222"/>
                      <a:pt x="319" y="222"/>
                    </a:cubicBezTo>
                    <a:cubicBezTo>
                      <a:pt x="312" y="222"/>
                      <a:pt x="305" y="220"/>
                      <a:pt x="298" y="217"/>
                    </a:cubicBezTo>
                    <a:cubicBezTo>
                      <a:pt x="285" y="234"/>
                      <a:pt x="265" y="244"/>
                      <a:pt x="243" y="244"/>
                    </a:cubicBezTo>
                    <a:close/>
                    <a:moveTo>
                      <a:pt x="183" y="285"/>
                    </a:moveTo>
                    <a:cubicBezTo>
                      <a:pt x="183" y="162"/>
                      <a:pt x="183" y="162"/>
                      <a:pt x="183" y="162"/>
                    </a:cubicBezTo>
                    <a:cubicBezTo>
                      <a:pt x="199" y="178"/>
                      <a:pt x="199" y="178"/>
                      <a:pt x="199" y="178"/>
                    </a:cubicBezTo>
                    <a:cubicBezTo>
                      <a:pt x="210" y="167"/>
                      <a:pt x="210" y="167"/>
                      <a:pt x="210" y="167"/>
                    </a:cubicBezTo>
                    <a:cubicBezTo>
                      <a:pt x="174" y="131"/>
                      <a:pt x="174" y="131"/>
                      <a:pt x="174" y="131"/>
                    </a:cubicBezTo>
                    <a:cubicBezTo>
                      <a:pt x="137" y="167"/>
                      <a:pt x="137" y="167"/>
                      <a:pt x="137" y="167"/>
                    </a:cubicBezTo>
                    <a:cubicBezTo>
                      <a:pt x="149" y="178"/>
                      <a:pt x="149" y="178"/>
                      <a:pt x="149" y="178"/>
                    </a:cubicBezTo>
                    <a:cubicBezTo>
                      <a:pt x="167" y="160"/>
                      <a:pt x="167" y="160"/>
                      <a:pt x="167" y="160"/>
                    </a:cubicBezTo>
                    <a:cubicBezTo>
                      <a:pt x="167" y="301"/>
                      <a:pt x="167" y="301"/>
                      <a:pt x="167" y="301"/>
                    </a:cubicBezTo>
                    <a:lnTo>
                      <a:pt x="183" y="285"/>
                    </a:lnTo>
                    <a:close/>
                    <a:moveTo>
                      <a:pt x="241" y="320"/>
                    </a:moveTo>
                    <a:cubicBezTo>
                      <a:pt x="223" y="338"/>
                      <a:pt x="223" y="338"/>
                      <a:pt x="223" y="338"/>
                    </a:cubicBezTo>
                    <a:cubicBezTo>
                      <a:pt x="223" y="196"/>
                      <a:pt x="223" y="196"/>
                      <a:pt x="223" y="196"/>
                    </a:cubicBezTo>
                    <a:cubicBezTo>
                      <a:pt x="207" y="212"/>
                      <a:pt x="207" y="212"/>
                      <a:pt x="207" y="212"/>
                    </a:cubicBezTo>
                    <a:cubicBezTo>
                      <a:pt x="207" y="337"/>
                      <a:pt x="207" y="337"/>
                      <a:pt x="207" y="337"/>
                    </a:cubicBezTo>
                    <a:cubicBezTo>
                      <a:pt x="190" y="320"/>
                      <a:pt x="190" y="320"/>
                      <a:pt x="190" y="320"/>
                    </a:cubicBezTo>
                    <a:cubicBezTo>
                      <a:pt x="179" y="331"/>
                      <a:pt x="179" y="331"/>
                      <a:pt x="179" y="331"/>
                    </a:cubicBezTo>
                    <a:cubicBezTo>
                      <a:pt x="216" y="368"/>
                      <a:pt x="216" y="368"/>
                      <a:pt x="216" y="368"/>
                    </a:cubicBezTo>
                    <a:cubicBezTo>
                      <a:pt x="252" y="331"/>
                      <a:pt x="252" y="331"/>
                      <a:pt x="252" y="331"/>
                    </a:cubicBezTo>
                    <a:lnTo>
                      <a:pt x="241" y="32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7" name="Group 186">
              <a:extLst>
                <a:ext uri="{FF2B5EF4-FFF2-40B4-BE49-F238E27FC236}">
                  <a16:creationId xmlns:a16="http://schemas.microsoft.com/office/drawing/2014/main" id="{C5BA1CDE-FE98-43AF-A9EE-40C181EC4EDC}"/>
                </a:ext>
              </a:extLst>
            </p:cNvPr>
            <p:cNvGrpSpPr/>
            <p:nvPr/>
          </p:nvGrpSpPr>
          <p:grpSpPr>
            <a:xfrm>
              <a:off x="6985726" y="3308151"/>
              <a:ext cx="638621" cy="638621"/>
              <a:chOff x="9752016" y="3510205"/>
              <a:chExt cx="1828960" cy="1828959"/>
            </a:xfrm>
          </p:grpSpPr>
          <p:sp>
            <p:nvSpPr>
              <p:cNvPr id="188" name="Oval 187">
                <a:extLst>
                  <a:ext uri="{FF2B5EF4-FFF2-40B4-BE49-F238E27FC236}">
                    <a16:creationId xmlns:a16="http://schemas.microsoft.com/office/drawing/2014/main" id="{35A085D6-2A78-4FB3-AA80-16AFCF772CFF}"/>
                  </a:ext>
                </a:extLst>
              </p:cNvPr>
              <p:cNvSpPr/>
              <p:nvPr/>
            </p:nvSpPr>
            <p:spPr>
              <a:xfrm>
                <a:off x="9752016" y="3510205"/>
                <a:ext cx="1828960" cy="1828959"/>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9" name="Freeform 42">
                <a:extLst>
                  <a:ext uri="{FF2B5EF4-FFF2-40B4-BE49-F238E27FC236}">
                    <a16:creationId xmlns:a16="http://schemas.microsoft.com/office/drawing/2014/main" id="{3127D8D1-2F12-4F90-A39D-BC42DCAD8C3F}"/>
                  </a:ext>
                </a:extLst>
              </p:cNvPr>
              <p:cNvSpPr>
                <a:spLocks noChangeAspect="1" noEditPoints="1"/>
              </p:cNvSpPr>
              <p:nvPr/>
            </p:nvSpPr>
            <p:spPr bwMode="auto">
              <a:xfrm>
                <a:off x="10114933" y="3915551"/>
                <a:ext cx="1103123" cy="1051654"/>
              </a:xfrm>
              <a:custGeom>
                <a:avLst/>
                <a:gdLst>
                  <a:gd name="T0" fmla="*/ 243 w 386"/>
                  <a:gd name="T1" fmla="*/ 244 h 368"/>
                  <a:gd name="T2" fmla="*/ 243 w 386"/>
                  <a:gd name="T3" fmla="*/ 228 h 368"/>
                  <a:gd name="T4" fmla="*/ 288 w 386"/>
                  <a:gd name="T5" fmla="*/ 202 h 368"/>
                  <a:gd name="T6" fmla="*/ 292 w 386"/>
                  <a:gd name="T7" fmla="*/ 195 h 368"/>
                  <a:gd name="T8" fmla="*/ 299 w 386"/>
                  <a:gd name="T9" fmla="*/ 200 h 368"/>
                  <a:gd name="T10" fmla="*/ 320 w 386"/>
                  <a:gd name="T11" fmla="*/ 206 h 368"/>
                  <a:gd name="T12" fmla="*/ 351 w 386"/>
                  <a:gd name="T13" fmla="*/ 193 h 368"/>
                  <a:gd name="T14" fmla="*/ 369 w 386"/>
                  <a:gd name="T15" fmla="*/ 151 h 368"/>
                  <a:gd name="T16" fmla="*/ 325 w 386"/>
                  <a:gd name="T17" fmla="*/ 94 h 368"/>
                  <a:gd name="T18" fmla="*/ 319 w 386"/>
                  <a:gd name="T19" fmla="*/ 93 h 368"/>
                  <a:gd name="T20" fmla="*/ 318 w 386"/>
                  <a:gd name="T21" fmla="*/ 86 h 368"/>
                  <a:gd name="T22" fmla="*/ 248 w 386"/>
                  <a:gd name="T23" fmla="*/ 16 h 368"/>
                  <a:gd name="T24" fmla="*/ 180 w 386"/>
                  <a:gd name="T25" fmla="*/ 64 h 368"/>
                  <a:gd name="T26" fmla="*/ 177 w 386"/>
                  <a:gd name="T27" fmla="*/ 72 h 368"/>
                  <a:gd name="T28" fmla="*/ 170 w 386"/>
                  <a:gd name="T29" fmla="*/ 68 h 368"/>
                  <a:gd name="T30" fmla="*/ 145 w 386"/>
                  <a:gd name="T31" fmla="*/ 63 h 368"/>
                  <a:gd name="T32" fmla="*/ 85 w 386"/>
                  <a:gd name="T33" fmla="*/ 109 h 368"/>
                  <a:gd name="T34" fmla="*/ 84 w 386"/>
                  <a:gd name="T35" fmla="*/ 117 h 368"/>
                  <a:gd name="T36" fmla="*/ 75 w 386"/>
                  <a:gd name="T37" fmla="*/ 115 h 368"/>
                  <a:gd name="T38" fmla="*/ 64 w 386"/>
                  <a:gd name="T39" fmla="*/ 114 h 368"/>
                  <a:gd name="T40" fmla="*/ 17 w 386"/>
                  <a:gd name="T41" fmla="*/ 158 h 368"/>
                  <a:gd name="T42" fmla="*/ 62 w 386"/>
                  <a:gd name="T43" fmla="*/ 204 h 368"/>
                  <a:gd name="T44" fmla="*/ 84 w 386"/>
                  <a:gd name="T45" fmla="*/ 199 h 368"/>
                  <a:gd name="T46" fmla="*/ 89 w 386"/>
                  <a:gd name="T47" fmla="*/ 196 h 368"/>
                  <a:gd name="T48" fmla="*/ 93 w 386"/>
                  <a:gd name="T49" fmla="*/ 200 h 368"/>
                  <a:gd name="T50" fmla="*/ 146 w 386"/>
                  <a:gd name="T51" fmla="*/ 221 h 368"/>
                  <a:gd name="T52" fmla="*/ 146 w 386"/>
                  <a:gd name="T53" fmla="*/ 237 h 368"/>
                  <a:gd name="T54" fmla="*/ 86 w 386"/>
                  <a:gd name="T55" fmla="*/ 215 h 368"/>
                  <a:gd name="T56" fmla="*/ 62 w 386"/>
                  <a:gd name="T57" fmla="*/ 220 h 368"/>
                  <a:gd name="T58" fmla="*/ 1 w 386"/>
                  <a:gd name="T59" fmla="*/ 157 h 368"/>
                  <a:gd name="T60" fmla="*/ 63 w 386"/>
                  <a:gd name="T61" fmla="*/ 98 h 368"/>
                  <a:gd name="T62" fmla="*/ 64 w 386"/>
                  <a:gd name="T63" fmla="*/ 98 h 368"/>
                  <a:gd name="T64" fmla="*/ 72 w 386"/>
                  <a:gd name="T65" fmla="*/ 98 h 368"/>
                  <a:gd name="T66" fmla="*/ 146 w 386"/>
                  <a:gd name="T67" fmla="*/ 47 h 368"/>
                  <a:gd name="T68" fmla="*/ 169 w 386"/>
                  <a:gd name="T69" fmla="*/ 51 h 368"/>
                  <a:gd name="T70" fmla="*/ 249 w 386"/>
                  <a:gd name="T71" fmla="*/ 0 h 368"/>
                  <a:gd name="T72" fmla="*/ 333 w 386"/>
                  <a:gd name="T73" fmla="*/ 79 h 368"/>
                  <a:gd name="T74" fmla="*/ 385 w 386"/>
                  <a:gd name="T75" fmla="*/ 151 h 368"/>
                  <a:gd name="T76" fmla="*/ 362 w 386"/>
                  <a:gd name="T77" fmla="*/ 205 h 368"/>
                  <a:gd name="T78" fmla="*/ 319 w 386"/>
                  <a:gd name="T79" fmla="*/ 222 h 368"/>
                  <a:gd name="T80" fmla="*/ 298 w 386"/>
                  <a:gd name="T81" fmla="*/ 217 h 368"/>
                  <a:gd name="T82" fmla="*/ 243 w 386"/>
                  <a:gd name="T83" fmla="*/ 244 h 368"/>
                  <a:gd name="T84" fmla="*/ 183 w 386"/>
                  <a:gd name="T85" fmla="*/ 285 h 368"/>
                  <a:gd name="T86" fmla="*/ 183 w 386"/>
                  <a:gd name="T87" fmla="*/ 162 h 368"/>
                  <a:gd name="T88" fmla="*/ 199 w 386"/>
                  <a:gd name="T89" fmla="*/ 178 h 368"/>
                  <a:gd name="T90" fmla="*/ 210 w 386"/>
                  <a:gd name="T91" fmla="*/ 167 h 368"/>
                  <a:gd name="T92" fmla="*/ 174 w 386"/>
                  <a:gd name="T93" fmla="*/ 131 h 368"/>
                  <a:gd name="T94" fmla="*/ 137 w 386"/>
                  <a:gd name="T95" fmla="*/ 167 h 368"/>
                  <a:gd name="T96" fmla="*/ 149 w 386"/>
                  <a:gd name="T97" fmla="*/ 178 h 368"/>
                  <a:gd name="T98" fmla="*/ 167 w 386"/>
                  <a:gd name="T99" fmla="*/ 160 h 368"/>
                  <a:gd name="T100" fmla="*/ 167 w 386"/>
                  <a:gd name="T101" fmla="*/ 301 h 368"/>
                  <a:gd name="T102" fmla="*/ 183 w 386"/>
                  <a:gd name="T103" fmla="*/ 285 h 368"/>
                  <a:gd name="T104" fmla="*/ 241 w 386"/>
                  <a:gd name="T105" fmla="*/ 320 h 368"/>
                  <a:gd name="T106" fmla="*/ 223 w 386"/>
                  <a:gd name="T107" fmla="*/ 338 h 368"/>
                  <a:gd name="T108" fmla="*/ 223 w 386"/>
                  <a:gd name="T109" fmla="*/ 196 h 368"/>
                  <a:gd name="T110" fmla="*/ 207 w 386"/>
                  <a:gd name="T111" fmla="*/ 212 h 368"/>
                  <a:gd name="T112" fmla="*/ 207 w 386"/>
                  <a:gd name="T113" fmla="*/ 337 h 368"/>
                  <a:gd name="T114" fmla="*/ 190 w 386"/>
                  <a:gd name="T115" fmla="*/ 320 h 368"/>
                  <a:gd name="T116" fmla="*/ 179 w 386"/>
                  <a:gd name="T117" fmla="*/ 331 h 368"/>
                  <a:gd name="T118" fmla="*/ 216 w 386"/>
                  <a:gd name="T119" fmla="*/ 368 h 368"/>
                  <a:gd name="T120" fmla="*/ 252 w 386"/>
                  <a:gd name="T121" fmla="*/ 331 h 368"/>
                  <a:gd name="T122" fmla="*/ 241 w 386"/>
                  <a:gd name="T123" fmla="*/ 3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6" h="368">
                    <a:moveTo>
                      <a:pt x="243" y="244"/>
                    </a:moveTo>
                    <a:cubicBezTo>
                      <a:pt x="243" y="228"/>
                      <a:pt x="243" y="228"/>
                      <a:pt x="243" y="228"/>
                    </a:cubicBezTo>
                    <a:cubicBezTo>
                      <a:pt x="261" y="228"/>
                      <a:pt x="278" y="218"/>
                      <a:pt x="288" y="202"/>
                    </a:cubicBezTo>
                    <a:cubicBezTo>
                      <a:pt x="292" y="195"/>
                      <a:pt x="292" y="195"/>
                      <a:pt x="292" y="195"/>
                    </a:cubicBezTo>
                    <a:cubicBezTo>
                      <a:pt x="299" y="200"/>
                      <a:pt x="299" y="200"/>
                      <a:pt x="299" y="200"/>
                    </a:cubicBezTo>
                    <a:cubicBezTo>
                      <a:pt x="306" y="203"/>
                      <a:pt x="313" y="206"/>
                      <a:pt x="320" y="206"/>
                    </a:cubicBezTo>
                    <a:cubicBezTo>
                      <a:pt x="331" y="206"/>
                      <a:pt x="342" y="201"/>
                      <a:pt x="351" y="193"/>
                    </a:cubicBezTo>
                    <a:cubicBezTo>
                      <a:pt x="362" y="183"/>
                      <a:pt x="369" y="167"/>
                      <a:pt x="369" y="151"/>
                    </a:cubicBezTo>
                    <a:cubicBezTo>
                      <a:pt x="370" y="121"/>
                      <a:pt x="351" y="96"/>
                      <a:pt x="325" y="94"/>
                    </a:cubicBezTo>
                    <a:cubicBezTo>
                      <a:pt x="319" y="93"/>
                      <a:pt x="319" y="93"/>
                      <a:pt x="319" y="93"/>
                    </a:cubicBezTo>
                    <a:cubicBezTo>
                      <a:pt x="318" y="86"/>
                      <a:pt x="318" y="86"/>
                      <a:pt x="318" y="86"/>
                    </a:cubicBezTo>
                    <a:cubicBezTo>
                      <a:pt x="314" y="47"/>
                      <a:pt x="284" y="17"/>
                      <a:pt x="248" y="16"/>
                    </a:cubicBezTo>
                    <a:cubicBezTo>
                      <a:pt x="219" y="16"/>
                      <a:pt x="192" y="34"/>
                      <a:pt x="180" y="64"/>
                    </a:cubicBezTo>
                    <a:cubicBezTo>
                      <a:pt x="177" y="72"/>
                      <a:pt x="177" y="72"/>
                      <a:pt x="177" y="72"/>
                    </a:cubicBezTo>
                    <a:cubicBezTo>
                      <a:pt x="170" y="68"/>
                      <a:pt x="170" y="68"/>
                      <a:pt x="170" y="68"/>
                    </a:cubicBezTo>
                    <a:cubicBezTo>
                      <a:pt x="162" y="65"/>
                      <a:pt x="154" y="63"/>
                      <a:pt x="145" y="63"/>
                    </a:cubicBezTo>
                    <a:cubicBezTo>
                      <a:pt x="117" y="62"/>
                      <a:pt x="91" y="81"/>
                      <a:pt x="85" y="109"/>
                    </a:cubicBezTo>
                    <a:cubicBezTo>
                      <a:pt x="84" y="117"/>
                      <a:pt x="84" y="117"/>
                      <a:pt x="84" y="117"/>
                    </a:cubicBezTo>
                    <a:cubicBezTo>
                      <a:pt x="75" y="115"/>
                      <a:pt x="75" y="115"/>
                      <a:pt x="75" y="115"/>
                    </a:cubicBezTo>
                    <a:cubicBezTo>
                      <a:pt x="72" y="114"/>
                      <a:pt x="68" y="114"/>
                      <a:pt x="64" y="114"/>
                    </a:cubicBezTo>
                    <a:cubicBezTo>
                      <a:pt x="39" y="113"/>
                      <a:pt x="18" y="133"/>
                      <a:pt x="17" y="158"/>
                    </a:cubicBezTo>
                    <a:cubicBezTo>
                      <a:pt x="16" y="182"/>
                      <a:pt x="37" y="203"/>
                      <a:pt x="62" y="204"/>
                    </a:cubicBezTo>
                    <a:cubicBezTo>
                      <a:pt x="70" y="204"/>
                      <a:pt x="77" y="202"/>
                      <a:pt x="84" y="199"/>
                    </a:cubicBezTo>
                    <a:cubicBezTo>
                      <a:pt x="89" y="196"/>
                      <a:pt x="89" y="196"/>
                      <a:pt x="89" y="196"/>
                    </a:cubicBezTo>
                    <a:cubicBezTo>
                      <a:pt x="93" y="200"/>
                      <a:pt x="93" y="200"/>
                      <a:pt x="93" y="200"/>
                    </a:cubicBezTo>
                    <a:cubicBezTo>
                      <a:pt x="106" y="213"/>
                      <a:pt x="125" y="221"/>
                      <a:pt x="146" y="221"/>
                    </a:cubicBezTo>
                    <a:cubicBezTo>
                      <a:pt x="146" y="237"/>
                      <a:pt x="146" y="237"/>
                      <a:pt x="146" y="237"/>
                    </a:cubicBezTo>
                    <a:cubicBezTo>
                      <a:pt x="123" y="237"/>
                      <a:pt x="101" y="229"/>
                      <a:pt x="86" y="215"/>
                    </a:cubicBezTo>
                    <a:cubicBezTo>
                      <a:pt x="78" y="218"/>
                      <a:pt x="70" y="220"/>
                      <a:pt x="62" y="220"/>
                    </a:cubicBezTo>
                    <a:cubicBezTo>
                      <a:pt x="27" y="219"/>
                      <a:pt x="0" y="191"/>
                      <a:pt x="1" y="157"/>
                    </a:cubicBezTo>
                    <a:cubicBezTo>
                      <a:pt x="2" y="124"/>
                      <a:pt x="30" y="98"/>
                      <a:pt x="63" y="98"/>
                    </a:cubicBezTo>
                    <a:cubicBezTo>
                      <a:pt x="63" y="98"/>
                      <a:pt x="64" y="98"/>
                      <a:pt x="64" y="98"/>
                    </a:cubicBezTo>
                    <a:cubicBezTo>
                      <a:pt x="67" y="98"/>
                      <a:pt x="69" y="98"/>
                      <a:pt x="72" y="98"/>
                    </a:cubicBezTo>
                    <a:cubicBezTo>
                      <a:pt x="82" y="67"/>
                      <a:pt x="112" y="46"/>
                      <a:pt x="146" y="47"/>
                    </a:cubicBezTo>
                    <a:cubicBezTo>
                      <a:pt x="154" y="47"/>
                      <a:pt x="162" y="48"/>
                      <a:pt x="169" y="51"/>
                    </a:cubicBezTo>
                    <a:cubicBezTo>
                      <a:pt x="184" y="19"/>
                      <a:pt x="215" y="0"/>
                      <a:pt x="249" y="0"/>
                    </a:cubicBezTo>
                    <a:cubicBezTo>
                      <a:pt x="291" y="1"/>
                      <a:pt x="326" y="35"/>
                      <a:pt x="333" y="79"/>
                    </a:cubicBezTo>
                    <a:cubicBezTo>
                      <a:pt x="364" y="85"/>
                      <a:pt x="386" y="116"/>
                      <a:pt x="385" y="151"/>
                    </a:cubicBezTo>
                    <a:cubicBezTo>
                      <a:pt x="385" y="172"/>
                      <a:pt x="376" y="191"/>
                      <a:pt x="362" y="205"/>
                    </a:cubicBezTo>
                    <a:cubicBezTo>
                      <a:pt x="350" y="216"/>
                      <a:pt x="335" y="222"/>
                      <a:pt x="319" y="222"/>
                    </a:cubicBezTo>
                    <a:cubicBezTo>
                      <a:pt x="312" y="222"/>
                      <a:pt x="305" y="220"/>
                      <a:pt x="298" y="217"/>
                    </a:cubicBezTo>
                    <a:cubicBezTo>
                      <a:pt x="285" y="234"/>
                      <a:pt x="265" y="244"/>
                      <a:pt x="243" y="244"/>
                    </a:cubicBezTo>
                    <a:close/>
                    <a:moveTo>
                      <a:pt x="183" y="285"/>
                    </a:moveTo>
                    <a:cubicBezTo>
                      <a:pt x="183" y="162"/>
                      <a:pt x="183" y="162"/>
                      <a:pt x="183" y="162"/>
                    </a:cubicBezTo>
                    <a:cubicBezTo>
                      <a:pt x="199" y="178"/>
                      <a:pt x="199" y="178"/>
                      <a:pt x="199" y="178"/>
                    </a:cubicBezTo>
                    <a:cubicBezTo>
                      <a:pt x="210" y="167"/>
                      <a:pt x="210" y="167"/>
                      <a:pt x="210" y="167"/>
                    </a:cubicBezTo>
                    <a:cubicBezTo>
                      <a:pt x="174" y="131"/>
                      <a:pt x="174" y="131"/>
                      <a:pt x="174" y="131"/>
                    </a:cubicBezTo>
                    <a:cubicBezTo>
                      <a:pt x="137" y="167"/>
                      <a:pt x="137" y="167"/>
                      <a:pt x="137" y="167"/>
                    </a:cubicBezTo>
                    <a:cubicBezTo>
                      <a:pt x="149" y="178"/>
                      <a:pt x="149" y="178"/>
                      <a:pt x="149" y="178"/>
                    </a:cubicBezTo>
                    <a:cubicBezTo>
                      <a:pt x="167" y="160"/>
                      <a:pt x="167" y="160"/>
                      <a:pt x="167" y="160"/>
                    </a:cubicBezTo>
                    <a:cubicBezTo>
                      <a:pt x="167" y="301"/>
                      <a:pt x="167" y="301"/>
                      <a:pt x="167" y="301"/>
                    </a:cubicBezTo>
                    <a:lnTo>
                      <a:pt x="183" y="285"/>
                    </a:lnTo>
                    <a:close/>
                    <a:moveTo>
                      <a:pt x="241" y="320"/>
                    </a:moveTo>
                    <a:cubicBezTo>
                      <a:pt x="223" y="338"/>
                      <a:pt x="223" y="338"/>
                      <a:pt x="223" y="338"/>
                    </a:cubicBezTo>
                    <a:cubicBezTo>
                      <a:pt x="223" y="196"/>
                      <a:pt x="223" y="196"/>
                      <a:pt x="223" y="196"/>
                    </a:cubicBezTo>
                    <a:cubicBezTo>
                      <a:pt x="207" y="212"/>
                      <a:pt x="207" y="212"/>
                      <a:pt x="207" y="212"/>
                    </a:cubicBezTo>
                    <a:cubicBezTo>
                      <a:pt x="207" y="337"/>
                      <a:pt x="207" y="337"/>
                      <a:pt x="207" y="337"/>
                    </a:cubicBezTo>
                    <a:cubicBezTo>
                      <a:pt x="190" y="320"/>
                      <a:pt x="190" y="320"/>
                      <a:pt x="190" y="320"/>
                    </a:cubicBezTo>
                    <a:cubicBezTo>
                      <a:pt x="179" y="331"/>
                      <a:pt x="179" y="331"/>
                      <a:pt x="179" y="331"/>
                    </a:cubicBezTo>
                    <a:cubicBezTo>
                      <a:pt x="216" y="368"/>
                      <a:pt x="216" y="368"/>
                      <a:pt x="216" y="368"/>
                    </a:cubicBezTo>
                    <a:cubicBezTo>
                      <a:pt x="252" y="331"/>
                      <a:pt x="252" y="331"/>
                      <a:pt x="252" y="331"/>
                    </a:cubicBezTo>
                    <a:lnTo>
                      <a:pt x="241" y="32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98" name="Freeform 25">
            <a:extLst>
              <a:ext uri="{FF2B5EF4-FFF2-40B4-BE49-F238E27FC236}">
                <a16:creationId xmlns:a16="http://schemas.microsoft.com/office/drawing/2014/main" id="{7D5AF5B1-A244-4C7F-BF50-65A81A0DF56F}"/>
              </a:ext>
            </a:extLst>
          </p:cNvPr>
          <p:cNvSpPr>
            <a:spLocks noChangeAspect="1" noEditPoints="1"/>
          </p:cNvSpPr>
          <p:nvPr/>
        </p:nvSpPr>
        <p:spPr bwMode="auto">
          <a:xfrm>
            <a:off x="3438773" y="4597825"/>
            <a:ext cx="1119815" cy="884724"/>
          </a:xfrm>
          <a:custGeom>
            <a:avLst/>
            <a:gdLst>
              <a:gd name="T0" fmla="*/ 352 w 392"/>
              <a:gd name="T1" fmla="*/ 145 h 310"/>
              <a:gd name="T2" fmla="*/ 294 w 392"/>
              <a:gd name="T3" fmla="*/ 106 h 310"/>
              <a:gd name="T4" fmla="*/ 297 w 392"/>
              <a:gd name="T5" fmla="*/ 64 h 310"/>
              <a:gd name="T6" fmla="*/ 311 w 392"/>
              <a:gd name="T7" fmla="*/ 39 h 310"/>
              <a:gd name="T8" fmla="*/ 286 w 392"/>
              <a:gd name="T9" fmla="*/ 52 h 310"/>
              <a:gd name="T10" fmla="*/ 230 w 392"/>
              <a:gd name="T11" fmla="*/ 48 h 310"/>
              <a:gd name="T12" fmla="*/ 206 w 392"/>
              <a:gd name="T13" fmla="*/ 51 h 310"/>
              <a:gd name="T14" fmla="*/ 219 w 392"/>
              <a:gd name="T15" fmla="*/ 21 h 310"/>
              <a:gd name="T16" fmla="*/ 177 w 392"/>
              <a:gd name="T17" fmla="*/ 21 h 310"/>
              <a:gd name="T18" fmla="*/ 190 w 392"/>
              <a:gd name="T19" fmla="*/ 60 h 310"/>
              <a:gd name="T20" fmla="*/ 153 w 392"/>
              <a:gd name="T21" fmla="*/ 82 h 310"/>
              <a:gd name="T22" fmla="*/ 103 w 392"/>
              <a:gd name="T23" fmla="*/ 47 h 310"/>
              <a:gd name="T24" fmla="*/ 85 w 392"/>
              <a:gd name="T25" fmla="*/ 21 h 310"/>
              <a:gd name="T26" fmla="*/ 85 w 392"/>
              <a:gd name="T27" fmla="*/ 60 h 310"/>
              <a:gd name="T28" fmla="*/ 123 w 392"/>
              <a:gd name="T29" fmla="*/ 90 h 310"/>
              <a:gd name="T30" fmla="*/ 93 w 392"/>
              <a:gd name="T31" fmla="*/ 119 h 310"/>
              <a:gd name="T32" fmla="*/ 40 w 392"/>
              <a:gd name="T33" fmla="*/ 146 h 310"/>
              <a:gd name="T34" fmla="*/ 0 w 392"/>
              <a:gd name="T35" fmla="*/ 155 h 310"/>
              <a:gd name="T36" fmla="*/ 40 w 392"/>
              <a:gd name="T37" fmla="*/ 162 h 310"/>
              <a:gd name="T38" fmla="*/ 44 w 392"/>
              <a:gd name="T39" fmla="*/ 166 h 310"/>
              <a:gd name="T40" fmla="*/ 109 w 392"/>
              <a:gd name="T41" fmla="*/ 211 h 310"/>
              <a:gd name="T42" fmla="*/ 95 w 392"/>
              <a:gd name="T43" fmla="*/ 249 h 310"/>
              <a:gd name="T44" fmla="*/ 72 w 392"/>
              <a:gd name="T45" fmla="*/ 273 h 310"/>
              <a:gd name="T46" fmla="*/ 106 w 392"/>
              <a:gd name="T47" fmla="*/ 260 h 310"/>
              <a:gd name="T48" fmla="*/ 154 w 392"/>
              <a:gd name="T49" fmla="*/ 227 h 310"/>
              <a:gd name="T50" fmla="*/ 189 w 392"/>
              <a:gd name="T51" fmla="*/ 270 h 310"/>
              <a:gd name="T52" fmla="*/ 197 w 392"/>
              <a:gd name="T53" fmla="*/ 310 h 310"/>
              <a:gd name="T54" fmla="*/ 205 w 392"/>
              <a:gd name="T55" fmla="*/ 270 h 310"/>
              <a:gd name="T56" fmla="*/ 224 w 392"/>
              <a:gd name="T57" fmla="*/ 232 h 310"/>
              <a:gd name="T58" fmla="*/ 254 w 392"/>
              <a:gd name="T59" fmla="*/ 223 h 310"/>
              <a:gd name="T60" fmla="*/ 269 w 392"/>
              <a:gd name="T61" fmla="*/ 250 h 310"/>
              <a:gd name="T62" fmla="*/ 291 w 392"/>
              <a:gd name="T63" fmla="*/ 228 h 310"/>
              <a:gd name="T64" fmla="*/ 266 w 392"/>
              <a:gd name="T65" fmla="*/ 213 h 310"/>
              <a:gd name="T66" fmla="*/ 282 w 392"/>
              <a:gd name="T67" fmla="*/ 215 h 310"/>
              <a:gd name="T68" fmla="*/ 332 w 392"/>
              <a:gd name="T69" fmla="*/ 161 h 310"/>
              <a:gd name="T70" fmla="*/ 352 w 392"/>
              <a:gd name="T71" fmla="*/ 161 h 310"/>
              <a:gd name="T72" fmla="*/ 392 w 392"/>
              <a:gd name="T73" fmla="*/ 153 h 310"/>
              <a:gd name="T74" fmla="*/ 198 w 392"/>
              <a:gd name="T75" fmla="*/ 16 h 310"/>
              <a:gd name="T76" fmla="*/ 198 w 392"/>
              <a:gd name="T77" fmla="*/ 26 h 310"/>
              <a:gd name="T78" fmla="*/ 198 w 392"/>
              <a:gd name="T79" fmla="*/ 16 h 310"/>
              <a:gd name="T80" fmla="*/ 16 w 392"/>
              <a:gd name="T81" fmla="*/ 155 h 310"/>
              <a:gd name="T82" fmla="*/ 26 w 392"/>
              <a:gd name="T83" fmla="*/ 155 h 310"/>
              <a:gd name="T84" fmla="*/ 197 w 392"/>
              <a:gd name="T85" fmla="*/ 294 h 310"/>
              <a:gd name="T86" fmla="*/ 197 w 392"/>
              <a:gd name="T87" fmla="*/ 284 h 310"/>
              <a:gd name="T88" fmla="*/ 197 w 392"/>
              <a:gd name="T89" fmla="*/ 294 h 310"/>
              <a:gd name="T90" fmla="*/ 282 w 392"/>
              <a:gd name="T91" fmla="*/ 199 h 310"/>
              <a:gd name="T92" fmla="*/ 261 w 392"/>
              <a:gd name="T93" fmla="*/ 191 h 310"/>
              <a:gd name="T94" fmla="*/ 224 w 392"/>
              <a:gd name="T95" fmla="*/ 216 h 310"/>
              <a:gd name="T96" fmla="*/ 193 w 392"/>
              <a:gd name="T97" fmla="*/ 198 h 310"/>
              <a:gd name="T98" fmla="*/ 154 w 392"/>
              <a:gd name="T99" fmla="*/ 211 h 310"/>
              <a:gd name="T100" fmla="*/ 112 w 392"/>
              <a:gd name="T101" fmla="*/ 192 h 310"/>
              <a:gd name="T102" fmla="*/ 92 w 392"/>
              <a:gd name="T103" fmla="*/ 198 h 310"/>
              <a:gd name="T104" fmla="*/ 93 w 392"/>
              <a:gd name="T105" fmla="*/ 135 h 310"/>
              <a:gd name="T106" fmla="*/ 109 w 392"/>
              <a:gd name="T107" fmla="*/ 139 h 310"/>
              <a:gd name="T108" fmla="*/ 152 w 392"/>
              <a:gd name="T109" fmla="*/ 98 h 310"/>
              <a:gd name="T110" fmla="*/ 170 w 392"/>
              <a:gd name="T111" fmla="*/ 102 h 310"/>
              <a:gd name="T112" fmla="*/ 181 w 392"/>
              <a:gd name="T113" fmla="*/ 97 h 310"/>
              <a:gd name="T114" fmla="*/ 229 w 392"/>
              <a:gd name="T115" fmla="*/ 64 h 310"/>
              <a:gd name="T116" fmla="*/ 279 w 392"/>
              <a:gd name="T117" fmla="*/ 120 h 310"/>
              <a:gd name="T118" fmla="*/ 316 w 392"/>
              <a:gd name="T119" fmla="*/ 161 h 310"/>
              <a:gd name="T120" fmla="*/ 371 w 392"/>
              <a:gd name="T121" fmla="*/ 158 h 310"/>
              <a:gd name="T122" fmla="*/ 371 w 392"/>
              <a:gd name="T123" fmla="*/ 149 h 310"/>
              <a:gd name="T124" fmla="*/ 371 w 392"/>
              <a:gd name="T125" fmla="*/ 15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2" h="310">
                <a:moveTo>
                  <a:pt x="371" y="133"/>
                </a:moveTo>
                <a:cubicBezTo>
                  <a:pt x="363" y="133"/>
                  <a:pt x="355" y="138"/>
                  <a:pt x="352" y="145"/>
                </a:cubicBezTo>
                <a:cubicBezTo>
                  <a:pt x="331" y="145"/>
                  <a:pt x="331" y="145"/>
                  <a:pt x="331" y="145"/>
                </a:cubicBezTo>
                <a:cubicBezTo>
                  <a:pt x="326" y="125"/>
                  <a:pt x="312" y="110"/>
                  <a:pt x="294" y="106"/>
                </a:cubicBezTo>
                <a:cubicBezTo>
                  <a:pt x="292" y="95"/>
                  <a:pt x="288" y="86"/>
                  <a:pt x="283" y="78"/>
                </a:cubicBezTo>
                <a:cubicBezTo>
                  <a:pt x="297" y="64"/>
                  <a:pt x="297" y="64"/>
                  <a:pt x="297" y="64"/>
                </a:cubicBezTo>
                <a:cubicBezTo>
                  <a:pt x="301" y="65"/>
                  <a:pt x="307" y="64"/>
                  <a:pt x="311" y="60"/>
                </a:cubicBezTo>
                <a:cubicBezTo>
                  <a:pt x="317" y="55"/>
                  <a:pt x="317" y="45"/>
                  <a:pt x="311" y="39"/>
                </a:cubicBezTo>
                <a:cubicBezTo>
                  <a:pt x="305" y="33"/>
                  <a:pt x="296" y="33"/>
                  <a:pt x="290" y="39"/>
                </a:cubicBezTo>
                <a:cubicBezTo>
                  <a:pt x="286" y="42"/>
                  <a:pt x="285" y="48"/>
                  <a:pt x="286" y="52"/>
                </a:cubicBezTo>
                <a:cubicBezTo>
                  <a:pt x="272" y="66"/>
                  <a:pt x="272" y="66"/>
                  <a:pt x="272" y="66"/>
                </a:cubicBezTo>
                <a:cubicBezTo>
                  <a:pt x="261" y="55"/>
                  <a:pt x="246" y="48"/>
                  <a:pt x="230" y="48"/>
                </a:cubicBezTo>
                <a:cubicBezTo>
                  <a:pt x="229" y="48"/>
                  <a:pt x="229" y="48"/>
                  <a:pt x="228" y="48"/>
                </a:cubicBezTo>
                <a:cubicBezTo>
                  <a:pt x="220" y="48"/>
                  <a:pt x="213" y="49"/>
                  <a:pt x="206" y="51"/>
                </a:cubicBezTo>
                <a:cubicBezTo>
                  <a:pt x="206" y="40"/>
                  <a:pt x="206" y="40"/>
                  <a:pt x="206" y="40"/>
                </a:cubicBezTo>
                <a:cubicBezTo>
                  <a:pt x="214" y="37"/>
                  <a:pt x="219" y="30"/>
                  <a:pt x="219" y="21"/>
                </a:cubicBezTo>
                <a:cubicBezTo>
                  <a:pt x="219" y="10"/>
                  <a:pt x="210" y="0"/>
                  <a:pt x="198" y="0"/>
                </a:cubicBezTo>
                <a:cubicBezTo>
                  <a:pt x="187" y="0"/>
                  <a:pt x="177" y="10"/>
                  <a:pt x="177" y="21"/>
                </a:cubicBezTo>
                <a:cubicBezTo>
                  <a:pt x="177" y="30"/>
                  <a:pt x="183" y="37"/>
                  <a:pt x="190" y="40"/>
                </a:cubicBezTo>
                <a:cubicBezTo>
                  <a:pt x="190" y="60"/>
                  <a:pt x="190" y="60"/>
                  <a:pt x="190" y="60"/>
                </a:cubicBezTo>
                <a:cubicBezTo>
                  <a:pt x="182" y="66"/>
                  <a:pt x="175" y="74"/>
                  <a:pt x="169" y="84"/>
                </a:cubicBezTo>
                <a:cubicBezTo>
                  <a:pt x="164" y="83"/>
                  <a:pt x="159" y="82"/>
                  <a:pt x="153" y="82"/>
                </a:cubicBezTo>
                <a:cubicBezTo>
                  <a:pt x="149" y="82"/>
                  <a:pt x="144" y="82"/>
                  <a:pt x="139" y="83"/>
                </a:cubicBezTo>
                <a:cubicBezTo>
                  <a:pt x="103" y="47"/>
                  <a:pt x="103" y="47"/>
                  <a:pt x="103" y="47"/>
                </a:cubicBezTo>
                <a:cubicBezTo>
                  <a:pt x="104" y="45"/>
                  <a:pt x="105" y="43"/>
                  <a:pt x="105" y="40"/>
                </a:cubicBezTo>
                <a:cubicBezTo>
                  <a:pt x="105" y="30"/>
                  <a:pt x="96" y="21"/>
                  <a:pt x="85" y="21"/>
                </a:cubicBezTo>
                <a:cubicBezTo>
                  <a:pt x="74" y="21"/>
                  <a:pt x="66" y="30"/>
                  <a:pt x="66" y="40"/>
                </a:cubicBezTo>
                <a:cubicBezTo>
                  <a:pt x="66" y="51"/>
                  <a:pt x="74" y="60"/>
                  <a:pt x="85" y="60"/>
                </a:cubicBezTo>
                <a:cubicBezTo>
                  <a:pt x="88" y="60"/>
                  <a:pt x="90" y="59"/>
                  <a:pt x="92" y="59"/>
                </a:cubicBezTo>
                <a:cubicBezTo>
                  <a:pt x="123" y="90"/>
                  <a:pt x="123" y="90"/>
                  <a:pt x="123" y="90"/>
                </a:cubicBezTo>
                <a:cubicBezTo>
                  <a:pt x="111" y="96"/>
                  <a:pt x="102" y="107"/>
                  <a:pt x="97" y="120"/>
                </a:cubicBezTo>
                <a:cubicBezTo>
                  <a:pt x="96" y="120"/>
                  <a:pt x="95" y="119"/>
                  <a:pt x="93" y="119"/>
                </a:cubicBezTo>
                <a:cubicBezTo>
                  <a:pt x="74" y="119"/>
                  <a:pt x="57" y="130"/>
                  <a:pt x="49" y="146"/>
                </a:cubicBezTo>
                <a:cubicBezTo>
                  <a:pt x="40" y="146"/>
                  <a:pt x="40" y="146"/>
                  <a:pt x="40" y="146"/>
                </a:cubicBezTo>
                <a:cubicBezTo>
                  <a:pt x="36" y="139"/>
                  <a:pt x="29" y="134"/>
                  <a:pt x="21" y="134"/>
                </a:cubicBezTo>
                <a:cubicBezTo>
                  <a:pt x="9" y="134"/>
                  <a:pt x="0" y="143"/>
                  <a:pt x="0" y="155"/>
                </a:cubicBezTo>
                <a:cubicBezTo>
                  <a:pt x="0" y="166"/>
                  <a:pt x="9" y="176"/>
                  <a:pt x="21" y="176"/>
                </a:cubicBezTo>
                <a:cubicBezTo>
                  <a:pt x="30" y="176"/>
                  <a:pt x="37" y="170"/>
                  <a:pt x="40" y="162"/>
                </a:cubicBezTo>
                <a:cubicBezTo>
                  <a:pt x="45" y="162"/>
                  <a:pt x="45" y="162"/>
                  <a:pt x="45" y="162"/>
                </a:cubicBezTo>
                <a:cubicBezTo>
                  <a:pt x="45" y="163"/>
                  <a:pt x="44" y="164"/>
                  <a:pt x="44" y="166"/>
                </a:cubicBezTo>
                <a:cubicBezTo>
                  <a:pt x="44" y="192"/>
                  <a:pt x="65" y="213"/>
                  <a:pt x="91" y="214"/>
                </a:cubicBezTo>
                <a:cubicBezTo>
                  <a:pt x="97" y="214"/>
                  <a:pt x="103" y="213"/>
                  <a:pt x="109" y="211"/>
                </a:cubicBezTo>
                <a:cubicBezTo>
                  <a:pt x="113" y="215"/>
                  <a:pt x="118" y="218"/>
                  <a:pt x="124" y="220"/>
                </a:cubicBezTo>
                <a:cubicBezTo>
                  <a:pt x="95" y="249"/>
                  <a:pt x="95" y="249"/>
                  <a:pt x="95" y="249"/>
                </a:cubicBezTo>
                <a:cubicBezTo>
                  <a:pt x="91" y="248"/>
                  <a:pt x="87" y="248"/>
                  <a:pt x="83" y="250"/>
                </a:cubicBezTo>
                <a:cubicBezTo>
                  <a:pt x="73" y="253"/>
                  <a:pt x="69" y="264"/>
                  <a:pt x="72" y="273"/>
                </a:cubicBezTo>
                <a:cubicBezTo>
                  <a:pt x="76" y="282"/>
                  <a:pt x="87" y="287"/>
                  <a:pt x="96" y="283"/>
                </a:cubicBezTo>
                <a:cubicBezTo>
                  <a:pt x="105" y="280"/>
                  <a:pt x="110" y="269"/>
                  <a:pt x="106" y="260"/>
                </a:cubicBezTo>
                <a:cubicBezTo>
                  <a:pt x="141" y="226"/>
                  <a:pt x="141" y="226"/>
                  <a:pt x="141" y="226"/>
                </a:cubicBezTo>
                <a:cubicBezTo>
                  <a:pt x="145" y="226"/>
                  <a:pt x="149" y="227"/>
                  <a:pt x="154" y="227"/>
                </a:cubicBezTo>
                <a:cubicBezTo>
                  <a:pt x="166" y="227"/>
                  <a:pt x="178" y="225"/>
                  <a:pt x="189" y="220"/>
                </a:cubicBezTo>
                <a:cubicBezTo>
                  <a:pt x="189" y="270"/>
                  <a:pt x="189" y="270"/>
                  <a:pt x="189" y="270"/>
                </a:cubicBezTo>
                <a:cubicBezTo>
                  <a:pt x="181" y="273"/>
                  <a:pt x="176" y="280"/>
                  <a:pt x="176" y="289"/>
                </a:cubicBezTo>
                <a:cubicBezTo>
                  <a:pt x="176" y="301"/>
                  <a:pt x="185" y="310"/>
                  <a:pt x="197" y="310"/>
                </a:cubicBezTo>
                <a:cubicBezTo>
                  <a:pt x="208" y="310"/>
                  <a:pt x="217" y="301"/>
                  <a:pt x="217" y="289"/>
                </a:cubicBezTo>
                <a:cubicBezTo>
                  <a:pt x="217" y="280"/>
                  <a:pt x="212" y="273"/>
                  <a:pt x="205" y="270"/>
                </a:cubicBezTo>
                <a:cubicBezTo>
                  <a:pt x="205" y="228"/>
                  <a:pt x="205" y="228"/>
                  <a:pt x="205" y="228"/>
                </a:cubicBezTo>
                <a:cubicBezTo>
                  <a:pt x="211" y="230"/>
                  <a:pt x="217" y="232"/>
                  <a:pt x="224" y="232"/>
                </a:cubicBezTo>
                <a:cubicBezTo>
                  <a:pt x="224" y="232"/>
                  <a:pt x="225" y="232"/>
                  <a:pt x="225" y="232"/>
                </a:cubicBezTo>
                <a:cubicBezTo>
                  <a:pt x="235" y="232"/>
                  <a:pt x="245" y="229"/>
                  <a:pt x="254" y="223"/>
                </a:cubicBezTo>
                <a:cubicBezTo>
                  <a:pt x="265" y="236"/>
                  <a:pt x="265" y="236"/>
                  <a:pt x="265" y="236"/>
                </a:cubicBezTo>
                <a:cubicBezTo>
                  <a:pt x="264" y="241"/>
                  <a:pt x="265" y="246"/>
                  <a:pt x="269" y="250"/>
                </a:cubicBezTo>
                <a:cubicBezTo>
                  <a:pt x="275" y="256"/>
                  <a:pt x="284" y="256"/>
                  <a:pt x="291" y="250"/>
                </a:cubicBezTo>
                <a:cubicBezTo>
                  <a:pt x="297" y="244"/>
                  <a:pt x="297" y="235"/>
                  <a:pt x="291" y="228"/>
                </a:cubicBezTo>
                <a:cubicBezTo>
                  <a:pt x="287" y="224"/>
                  <a:pt x="281" y="223"/>
                  <a:pt x="276" y="224"/>
                </a:cubicBezTo>
                <a:cubicBezTo>
                  <a:pt x="266" y="213"/>
                  <a:pt x="266" y="213"/>
                  <a:pt x="266" y="213"/>
                </a:cubicBezTo>
                <a:cubicBezTo>
                  <a:pt x="266" y="213"/>
                  <a:pt x="266" y="212"/>
                  <a:pt x="266" y="212"/>
                </a:cubicBezTo>
                <a:cubicBezTo>
                  <a:pt x="271" y="214"/>
                  <a:pt x="277" y="215"/>
                  <a:pt x="282" y="215"/>
                </a:cubicBezTo>
                <a:cubicBezTo>
                  <a:pt x="294" y="216"/>
                  <a:pt x="306" y="211"/>
                  <a:pt x="315" y="202"/>
                </a:cubicBezTo>
                <a:cubicBezTo>
                  <a:pt x="326" y="192"/>
                  <a:pt x="332" y="177"/>
                  <a:pt x="332" y="161"/>
                </a:cubicBezTo>
                <a:cubicBezTo>
                  <a:pt x="332" y="161"/>
                  <a:pt x="332" y="161"/>
                  <a:pt x="332" y="161"/>
                </a:cubicBezTo>
                <a:cubicBezTo>
                  <a:pt x="352" y="161"/>
                  <a:pt x="352" y="161"/>
                  <a:pt x="352" y="161"/>
                </a:cubicBezTo>
                <a:cubicBezTo>
                  <a:pt x="354" y="169"/>
                  <a:pt x="362" y="174"/>
                  <a:pt x="371" y="174"/>
                </a:cubicBezTo>
                <a:cubicBezTo>
                  <a:pt x="383" y="174"/>
                  <a:pt x="392" y="165"/>
                  <a:pt x="392" y="153"/>
                </a:cubicBezTo>
                <a:cubicBezTo>
                  <a:pt x="392" y="142"/>
                  <a:pt x="383" y="133"/>
                  <a:pt x="371" y="133"/>
                </a:cubicBezTo>
                <a:close/>
                <a:moveTo>
                  <a:pt x="198" y="16"/>
                </a:moveTo>
                <a:cubicBezTo>
                  <a:pt x="201" y="16"/>
                  <a:pt x="203" y="18"/>
                  <a:pt x="203" y="21"/>
                </a:cubicBezTo>
                <a:cubicBezTo>
                  <a:pt x="203" y="24"/>
                  <a:pt x="201" y="26"/>
                  <a:pt x="198" y="26"/>
                </a:cubicBezTo>
                <a:cubicBezTo>
                  <a:pt x="195" y="26"/>
                  <a:pt x="193" y="24"/>
                  <a:pt x="193" y="21"/>
                </a:cubicBezTo>
                <a:cubicBezTo>
                  <a:pt x="193" y="18"/>
                  <a:pt x="195" y="16"/>
                  <a:pt x="198" y="16"/>
                </a:cubicBezTo>
                <a:close/>
                <a:moveTo>
                  <a:pt x="21" y="160"/>
                </a:moveTo>
                <a:cubicBezTo>
                  <a:pt x="18" y="160"/>
                  <a:pt x="16" y="157"/>
                  <a:pt x="16" y="155"/>
                </a:cubicBezTo>
                <a:cubicBezTo>
                  <a:pt x="16" y="152"/>
                  <a:pt x="18" y="150"/>
                  <a:pt x="21" y="150"/>
                </a:cubicBezTo>
                <a:cubicBezTo>
                  <a:pt x="23" y="150"/>
                  <a:pt x="26" y="152"/>
                  <a:pt x="26" y="155"/>
                </a:cubicBezTo>
                <a:cubicBezTo>
                  <a:pt x="26" y="157"/>
                  <a:pt x="23" y="160"/>
                  <a:pt x="21" y="160"/>
                </a:cubicBezTo>
                <a:close/>
                <a:moveTo>
                  <a:pt x="197" y="294"/>
                </a:moveTo>
                <a:cubicBezTo>
                  <a:pt x="194" y="294"/>
                  <a:pt x="192" y="292"/>
                  <a:pt x="192" y="289"/>
                </a:cubicBezTo>
                <a:cubicBezTo>
                  <a:pt x="192" y="286"/>
                  <a:pt x="194" y="284"/>
                  <a:pt x="197" y="284"/>
                </a:cubicBezTo>
                <a:cubicBezTo>
                  <a:pt x="199" y="284"/>
                  <a:pt x="201" y="286"/>
                  <a:pt x="201" y="289"/>
                </a:cubicBezTo>
                <a:cubicBezTo>
                  <a:pt x="201" y="292"/>
                  <a:pt x="199" y="294"/>
                  <a:pt x="197" y="294"/>
                </a:cubicBezTo>
                <a:close/>
                <a:moveTo>
                  <a:pt x="304" y="190"/>
                </a:moveTo>
                <a:cubicBezTo>
                  <a:pt x="298" y="196"/>
                  <a:pt x="290" y="199"/>
                  <a:pt x="282" y="199"/>
                </a:cubicBezTo>
                <a:cubicBezTo>
                  <a:pt x="277" y="199"/>
                  <a:pt x="272" y="198"/>
                  <a:pt x="268" y="195"/>
                </a:cubicBezTo>
                <a:cubicBezTo>
                  <a:pt x="261" y="191"/>
                  <a:pt x="261" y="191"/>
                  <a:pt x="261" y="191"/>
                </a:cubicBezTo>
                <a:cubicBezTo>
                  <a:pt x="257" y="198"/>
                  <a:pt x="257" y="198"/>
                  <a:pt x="257" y="198"/>
                </a:cubicBezTo>
                <a:cubicBezTo>
                  <a:pt x="250" y="209"/>
                  <a:pt x="238" y="216"/>
                  <a:pt x="224" y="216"/>
                </a:cubicBezTo>
                <a:cubicBezTo>
                  <a:pt x="214" y="216"/>
                  <a:pt x="204" y="211"/>
                  <a:pt x="197" y="204"/>
                </a:cubicBezTo>
                <a:cubicBezTo>
                  <a:pt x="193" y="198"/>
                  <a:pt x="193" y="198"/>
                  <a:pt x="193" y="198"/>
                </a:cubicBezTo>
                <a:cubicBezTo>
                  <a:pt x="187" y="202"/>
                  <a:pt x="187" y="202"/>
                  <a:pt x="187" y="202"/>
                </a:cubicBezTo>
                <a:cubicBezTo>
                  <a:pt x="178" y="208"/>
                  <a:pt x="166" y="211"/>
                  <a:pt x="154" y="211"/>
                </a:cubicBezTo>
                <a:cubicBezTo>
                  <a:pt x="139" y="211"/>
                  <a:pt x="125" y="205"/>
                  <a:pt x="116" y="196"/>
                </a:cubicBezTo>
                <a:cubicBezTo>
                  <a:pt x="112" y="192"/>
                  <a:pt x="112" y="192"/>
                  <a:pt x="112" y="192"/>
                </a:cubicBezTo>
                <a:cubicBezTo>
                  <a:pt x="107" y="194"/>
                  <a:pt x="107" y="194"/>
                  <a:pt x="107" y="194"/>
                </a:cubicBezTo>
                <a:cubicBezTo>
                  <a:pt x="102" y="197"/>
                  <a:pt x="97" y="198"/>
                  <a:pt x="92" y="198"/>
                </a:cubicBezTo>
                <a:cubicBezTo>
                  <a:pt x="74" y="197"/>
                  <a:pt x="60" y="183"/>
                  <a:pt x="60" y="166"/>
                </a:cubicBezTo>
                <a:cubicBezTo>
                  <a:pt x="61" y="149"/>
                  <a:pt x="75" y="135"/>
                  <a:pt x="93" y="135"/>
                </a:cubicBezTo>
                <a:cubicBezTo>
                  <a:pt x="96" y="135"/>
                  <a:pt x="98" y="136"/>
                  <a:pt x="101" y="137"/>
                </a:cubicBezTo>
                <a:cubicBezTo>
                  <a:pt x="109" y="139"/>
                  <a:pt x="109" y="139"/>
                  <a:pt x="109" y="139"/>
                </a:cubicBezTo>
                <a:cubicBezTo>
                  <a:pt x="111" y="131"/>
                  <a:pt x="111" y="131"/>
                  <a:pt x="111" y="131"/>
                </a:cubicBezTo>
                <a:cubicBezTo>
                  <a:pt x="115" y="111"/>
                  <a:pt x="132" y="98"/>
                  <a:pt x="152" y="98"/>
                </a:cubicBezTo>
                <a:cubicBezTo>
                  <a:pt x="152" y="98"/>
                  <a:pt x="153" y="98"/>
                  <a:pt x="153" y="98"/>
                </a:cubicBezTo>
                <a:cubicBezTo>
                  <a:pt x="159" y="98"/>
                  <a:pt x="165" y="99"/>
                  <a:pt x="170" y="102"/>
                </a:cubicBezTo>
                <a:cubicBezTo>
                  <a:pt x="178" y="105"/>
                  <a:pt x="178" y="105"/>
                  <a:pt x="178" y="105"/>
                </a:cubicBezTo>
                <a:cubicBezTo>
                  <a:pt x="181" y="97"/>
                  <a:pt x="181" y="97"/>
                  <a:pt x="181" y="97"/>
                </a:cubicBezTo>
                <a:cubicBezTo>
                  <a:pt x="189" y="76"/>
                  <a:pt x="208" y="63"/>
                  <a:pt x="229" y="64"/>
                </a:cubicBezTo>
                <a:cubicBezTo>
                  <a:pt x="229" y="64"/>
                  <a:pt x="229" y="64"/>
                  <a:pt x="229" y="64"/>
                </a:cubicBezTo>
                <a:cubicBezTo>
                  <a:pt x="255" y="64"/>
                  <a:pt x="276" y="86"/>
                  <a:pt x="279" y="113"/>
                </a:cubicBezTo>
                <a:cubicBezTo>
                  <a:pt x="279" y="120"/>
                  <a:pt x="279" y="120"/>
                  <a:pt x="279" y="120"/>
                </a:cubicBezTo>
                <a:cubicBezTo>
                  <a:pt x="286" y="121"/>
                  <a:pt x="286" y="121"/>
                  <a:pt x="286" y="121"/>
                </a:cubicBezTo>
                <a:cubicBezTo>
                  <a:pt x="304" y="122"/>
                  <a:pt x="317" y="140"/>
                  <a:pt x="316" y="161"/>
                </a:cubicBezTo>
                <a:cubicBezTo>
                  <a:pt x="316" y="172"/>
                  <a:pt x="312" y="183"/>
                  <a:pt x="304" y="190"/>
                </a:cubicBezTo>
                <a:close/>
                <a:moveTo>
                  <a:pt x="371" y="158"/>
                </a:moveTo>
                <a:cubicBezTo>
                  <a:pt x="368" y="158"/>
                  <a:pt x="366" y="156"/>
                  <a:pt x="366" y="153"/>
                </a:cubicBezTo>
                <a:cubicBezTo>
                  <a:pt x="366" y="151"/>
                  <a:pt x="368" y="149"/>
                  <a:pt x="371" y="149"/>
                </a:cubicBezTo>
                <a:cubicBezTo>
                  <a:pt x="374" y="149"/>
                  <a:pt x="376" y="151"/>
                  <a:pt x="376" y="153"/>
                </a:cubicBezTo>
                <a:cubicBezTo>
                  <a:pt x="376" y="156"/>
                  <a:pt x="374" y="158"/>
                  <a:pt x="371" y="15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r>
              <a:rPr lang="en-US"/>
              <a:t> </a:t>
            </a:r>
          </a:p>
        </p:txBody>
      </p:sp>
      <p:grpSp>
        <p:nvGrpSpPr>
          <p:cNvPr id="199" name="Group 198">
            <a:extLst>
              <a:ext uri="{FF2B5EF4-FFF2-40B4-BE49-F238E27FC236}">
                <a16:creationId xmlns:a16="http://schemas.microsoft.com/office/drawing/2014/main" id="{CB04C09D-1EF3-40E2-86C3-C16C280F0113}"/>
              </a:ext>
            </a:extLst>
          </p:cNvPr>
          <p:cNvGrpSpPr/>
          <p:nvPr/>
        </p:nvGrpSpPr>
        <p:grpSpPr>
          <a:xfrm>
            <a:off x="1732716" y="4154623"/>
            <a:ext cx="4496153" cy="488601"/>
            <a:chOff x="301239" y="5486687"/>
            <a:chExt cx="4496153" cy="488601"/>
          </a:xfrm>
        </p:grpSpPr>
        <p:sp>
          <p:nvSpPr>
            <p:cNvPr id="200" name="Left-Right Arrow 170">
              <a:extLst>
                <a:ext uri="{FF2B5EF4-FFF2-40B4-BE49-F238E27FC236}">
                  <a16:creationId xmlns:a16="http://schemas.microsoft.com/office/drawing/2014/main" id="{46112CF8-EF63-4DB6-B1B1-6E9B184ABACE}"/>
                </a:ext>
              </a:extLst>
            </p:cNvPr>
            <p:cNvSpPr/>
            <p:nvPr/>
          </p:nvSpPr>
          <p:spPr>
            <a:xfrm>
              <a:off x="301239" y="5486687"/>
              <a:ext cx="4496153" cy="488601"/>
            </a:xfrm>
            <a:prstGeom prst="lef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TextBox 200">
              <a:extLst>
                <a:ext uri="{FF2B5EF4-FFF2-40B4-BE49-F238E27FC236}">
                  <a16:creationId xmlns:a16="http://schemas.microsoft.com/office/drawing/2014/main" id="{D6965598-333B-4673-8C31-B912E5746E93}"/>
                </a:ext>
              </a:extLst>
            </p:cNvPr>
            <p:cNvSpPr txBox="1"/>
            <p:nvPr/>
          </p:nvSpPr>
          <p:spPr>
            <a:xfrm>
              <a:off x="1242149" y="5653658"/>
              <a:ext cx="2508646" cy="175498"/>
            </a:xfrm>
            <a:prstGeom prst="rect">
              <a:avLst/>
            </a:prstGeom>
            <a:noFill/>
          </p:spPr>
          <p:txBody>
            <a:bodyPr wrap="square" lIns="0" tIns="0" rIns="0" bIns="0" rtlCol="0">
              <a:noAutofit/>
            </a:bodyPr>
            <a:lstStyle/>
            <a:p>
              <a:pPr algn="ctr">
                <a:lnSpc>
                  <a:spcPct val="90000"/>
                </a:lnSpc>
              </a:pPr>
              <a:r>
                <a:rPr lang="en-US" sz="1400" b="1">
                  <a:solidFill>
                    <a:schemeClr val="bg1"/>
                  </a:solidFill>
                </a:rPr>
                <a:t>Infrastructure Abstraction</a:t>
              </a:r>
            </a:p>
          </p:txBody>
        </p:sp>
      </p:grpSp>
      <p:sp>
        <p:nvSpPr>
          <p:cNvPr id="9" name="TextBox 8">
            <a:extLst>
              <a:ext uri="{FF2B5EF4-FFF2-40B4-BE49-F238E27FC236}">
                <a16:creationId xmlns:a16="http://schemas.microsoft.com/office/drawing/2014/main" id="{A45845A0-3597-4E82-8182-AE9BB10E712D}"/>
              </a:ext>
            </a:extLst>
          </p:cNvPr>
          <p:cNvSpPr txBox="1"/>
          <p:nvPr/>
        </p:nvSpPr>
        <p:spPr>
          <a:xfrm>
            <a:off x="8672418" y="4817940"/>
            <a:ext cx="2686640" cy="1415772"/>
          </a:xfrm>
          <a:prstGeom prst="rect">
            <a:avLst/>
          </a:prstGeom>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Bef>
                <a:spcPts val="300"/>
              </a:spcBef>
              <a:spcAft>
                <a:spcPts val="300"/>
              </a:spcAft>
            </a:pPr>
            <a:r>
              <a:rPr lang="en-US" sz="1600">
                <a:solidFill>
                  <a:schemeClr val="tx2"/>
                </a:solidFill>
              </a:rPr>
              <a:t>USE CASES</a:t>
            </a:r>
          </a:p>
          <a:p>
            <a:pPr marL="285750" indent="-285750">
              <a:spcBef>
                <a:spcPts val="300"/>
              </a:spcBef>
              <a:spcAft>
                <a:spcPts val="300"/>
              </a:spcAft>
              <a:buClr>
                <a:schemeClr val="accent4"/>
              </a:buClr>
              <a:buFont typeface="Arial" panose="020B0604020202020204" pitchFamily="34" charset="0"/>
              <a:buChar char="•"/>
            </a:pPr>
            <a:r>
              <a:rPr lang="en-US" sz="1400">
                <a:solidFill>
                  <a:schemeClr val="tx2"/>
                </a:solidFill>
              </a:rPr>
              <a:t>DC Evacuation</a:t>
            </a:r>
          </a:p>
          <a:p>
            <a:pPr marL="285750" indent="-285750">
              <a:spcBef>
                <a:spcPts val="300"/>
              </a:spcBef>
              <a:spcAft>
                <a:spcPts val="300"/>
              </a:spcAft>
              <a:buClr>
                <a:schemeClr val="accent4"/>
              </a:buClr>
              <a:buFont typeface="Arial" panose="020B0604020202020204" pitchFamily="34" charset="0"/>
              <a:buChar char="•"/>
            </a:pPr>
            <a:r>
              <a:rPr lang="en-US" sz="1400">
                <a:solidFill>
                  <a:schemeClr val="tx2"/>
                </a:solidFill>
              </a:rPr>
              <a:t>DC Consolidation </a:t>
            </a:r>
          </a:p>
          <a:p>
            <a:pPr marL="285750" indent="-285750">
              <a:spcBef>
                <a:spcPts val="300"/>
              </a:spcBef>
              <a:spcAft>
                <a:spcPts val="300"/>
              </a:spcAft>
              <a:buClr>
                <a:schemeClr val="accent4"/>
              </a:buClr>
              <a:buFont typeface="Arial" panose="020B0604020202020204" pitchFamily="34" charset="0"/>
              <a:buChar char="•"/>
            </a:pPr>
            <a:r>
              <a:rPr lang="en-US" sz="1400">
                <a:solidFill>
                  <a:schemeClr val="tx2"/>
                </a:solidFill>
              </a:rPr>
              <a:t>Hardware Refresh </a:t>
            </a:r>
          </a:p>
          <a:p>
            <a:pPr marL="285750" indent="-285750">
              <a:spcBef>
                <a:spcPts val="300"/>
              </a:spcBef>
              <a:spcAft>
                <a:spcPts val="300"/>
              </a:spcAft>
              <a:buClr>
                <a:schemeClr val="accent4"/>
              </a:buClr>
              <a:buFont typeface="Arial" panose="020B0604020202020204" pitchFamily="34" charset="0"/>
              <a:buChar char="•"/>
            </a:pPr>
            <a:r>
              <a:rPr lang="en-US" sz="1400">
                <a:solidFill>
                  <a:schemeClr val="tx2"/>
                </a:solidFill>
              </a:rPr>
              <a:t>DC Extension</a:t>
            </a:r>
          </a:p>
        </p:txBody>
      </p:sp>
      <p:sp>
        <p:nvSpPr>
          <p:cNvPr id="13" name="Subtitle 3">
            <a:extLst>
              <a:ext uri="{FF2B5EF4-FFF2-40B4-BE49-F238E27FC236}">
                <a16:creationId xmlns:a16="http://schemas.microsoft.com/office/drawing/2014/main" id="{E2BC2F09-768D-41B2-8168-1746A6317DA7}"/>
              </a:ext>
            </a:extLst>
          </p:cNvPr>
          <p:cNvSpPr txBox="1">
            <a:spLocks/>
          </p:cNvSpPr>
          <p:nvPr/>
        </p:nvSpPr>
        <p:spPr>
          <a:xfrm>
            <a:off x="1" y="5964933"/>
            <a:ext cx="7991855" cy="268779"/>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sz="2000" kern="1200">
                <a:solidFill>
                  <a:schemeClr val="accent4"/>
                </a:solidFill>
                <a:latin typeface="+mn-lt"/>
                <a:ea typeface="+mn-ea"/>
                <a:cs typeface="+mn-cs"/>
              </a:defRPr>
            </a:lvl1pPr>
            <a:lvl2pPr marL="457200" indent="0" algn="ctr" defTabSz="914400" rtl="0" eaLnBrk="1" latinLnBrk="0" hangingPunct="1">
              <a:lnSpc>
                <a:spcPct val="100000"/>
              </a:lnSpc>
              <a:spcBef>
                <a:spcPts val="300"/>
              </a:spcBef>
              <a:buClr>
                <a:schemeClr val="tx2"/>
              </a:buClr>
              <a:buSzPct val="9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300"/>
              </a:spcBef>
              <a:spcAft>
                <a:spcPts val="0"/>
              </a:spcAft>
              <a:buClr>
                <a:schemeClr val="tx2"/>
              </a:buClr>
              <a:buSzPct val="90000"/>
              <a:buFont typeface="Camphor Std" panose="020B0504030404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300"/>
              </a:spcBef>
              <a:buClr>
                <a:schemeClr val="tx2"/>
              </a:buClr>
              <a:buSzPct val="9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300"/>
              </a:spcBef>
              <a:buClr>
                <a:schemeClr val="tx2"/>
              </a:buClr>
              <a:buSzPct val="90000"/>
              <a:buFont typeface="Camphor Std" panose="020B0504030404020204" pitchFamily="34" charset="0"/>
              <a:buNone/>
              <a:tabLst/>
              <a:defRPr sz="1600" kern="1200">
                <a:solidFill>
                  <a:schemeClr val="tx2"/>
                </a:solidFill>
                <a:latin typeface="+mn-lt"/>
                <a:ea typeface="+mn-ea"/>
                <a:cs typeface="+mn-cs"/>
              </a:defRPr>
            </a:lvl5pPr>
            <a:lvl6pPr marL="22860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6pPr>
            <a:lvl7pPr marL="2743200" indent="0" algn="ctr" defTabSz="914400" rtl="0" eaLnBrk="1" latinLnBrk="0" hangingPunct="1">
              <a:lnSpc>
                <a:spcPct val="100000"/>
              </a:lnSpc>
              <a:spcBef>
                <a:spcPts val="300"/>
              </a:spcBef>
              <a:buClr>
                <a:schemeClr val="tx2"/>
              </a:buClr>
              <a:buSzPct val="90000"/>
              <a:buFont typeface="+mj-lt"/>
              <a:buNone/>
              <a:defRPr sz="1600" kern="1200">
                <a:solidFill>
                  <a:schemeClr val="tx2"/>
                </a:solidFill>
                <a:latin typeface="+mn-lt"/>
                <a:ea typeface="+mn-ea"/>
                <a:cs typeface="+mn-cs"/>
              </a:defRPr>
            </a:lvl7pPr>
            <a:lvl8pPr marL="3200400" indent="0" algn="ctr" defTabSz="914400" rtl="0" eaLnBrk="1" latinLnBrk="0" hangingPunct="1">
              <a:lnSpc>
                <a:spcPct val="90000"/>
              </a:lnSpc>
              <a:spcBef>
                <a:spcPts val="600"/>
              </a:spcBef>
              <a:buClr>
                <a:schemeClr val="tx2"/>
              </a:buClr>
              <a:buSzPct val="90000"/>
              <a:buFont typeface="+mj-lt"/>
              <a:buNone/>
              <a:defRPr sz="1600" kern="1200">
                <a:solidFill>
                  <a:schemeClr val="tx2"/>
                </a:solidFill>
                <a:latin typeface="+mn-lt"/>
                <a:ea typeface="+mn-ea"/>
                <a:cs typeface="+mn-cs"/>
              </a:defRPr>
            </a:lvl8pPr>
            <a:lvl9pPr marL="36576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9pPr>
          </a:lstStyle>
          <a:p>
            <a:pPr algn="ctr"/>
            <a:r>
              <a:rPr lang="en-US" sz="1800">
                <a:solidFill>
                  <a:srgbClr val="006F9E"/>
                </a:solidFill>
              </a:rPr>
              <a:t>Best-In-Class Cloud Migration With VMware Cloud Motion </a:t>
            </a:r>
          </a:p>
        </p:txBody>
      </p:sp>
      <p:cxnSp>
        <p:nvCxnSpPr>
          <p:cNvPr id="61" name="Straight Connector 60">
            <a:extLst>
              <a:ext uri="{FF2B5EF4-FFF2-40B4-BE49-F238E27FC236}">
                <a16:creationId xmlns:a16="http://schemas.microsoft.com/office/drawing/2014/main" id="{F789B473-DDE6-4450-A111-3761F341AAE3}"/>
              </a:ext>
            </a:extLst>
          </p:cNvPr>
          <p:cNvCxnSpPr>
            <a:cxnSpLocks/>
          </p:cNvCxnSpPr>
          <p:nvPr/>
        </p:nvCxnSpPr>
        <p:spPr>
          <a:xfrm>
            <a:off x="8380413" y="4643224"/>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98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up)">
                                      <p:cBhvr>
                                        <p:cTn id="7" dur="50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99"/>
                                        </p:tgtEl>
                                        <p:attrNameLst>
                                          <p:attrName>style.visibility</p:attrName>
                                        </p:attrNameLst>
                                      </p:cBhvr>
                                      <p:to>
                                        <p:strVal val="visible"/>
                                      </p:to>
                                    </p:set>
                                    <p:animEffect transition="in" filter="barn(outVertical)">
                                      <p:cBhvr>
                                        <p:cTn id="12" dur="500"/>
                                        <p:tgtEl>
                                          <p:spTgt spid="1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0"/>
                                        </p:tgtEl>
                                        <p:attrNameLst>
                                          <p:attrName>style.visibility</p:attrName>
                                        </p:attrNameLst>
                                      </p:cBhvr>
                                      <p:to>
                                        <p:strVal val="visible"/>
                                      </p:to>
                                    </p:set>
                                    <p:animEffect transition="in" filter="fade">
                                      <p:cBhvr>
                                        <p:cTn id="17"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550" y="1371600"/>
            <a:ext cx="7883798" cy="1524000"/>
          </a:xfrm>
        </p:spPr>
        <p:txBody>
          <a:bodyPr/>
          <a:lstStyle/>
          <a:p>
            <a:r>
              <a:rPr lang="en-US"/>
              <a:t>AWS VPC Setup</a:t>
            </a:r>
          </a:p>
        </p:txBody>
      </p:sp>
    </p:spTree>
    <p:extLst>
      <p:ext uri="{BB962C8B-B14F-4D97-AF65-F5344CB8AC3E}">
        <p14:creationId xmlns:p14="http://schemas.microsoft.com/office/powerpoint/2010/main" val="15118306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A9D29-28BE-4C9B-B020-2981260EBCF7}"/>
              </a:ext>
            </a:extLst>
          </p:cNvPr>
          <p:cNvSpPr>
            <a:spLocks noGrp="1"/>
          </p:cNvSpPr>
          <p:nvPr>
            <p:ph type="title"/>
          </p:nvPr>
        </p:nvSpPr>
        <p:spPr>
          <a:xfrm>
            <a:off x="609441" y="330200"/>
            <a:ext cx="10969943" cy="417223"/>
          </a:xfrm>
        </p:spPr>
        <p:txBody>
          <a:bodyPr/>
          <a:lstStyle/>
          <a:p>
            <a:r>
              <a:rPr lang="en-US"/>
              <a:t>VPC Creation</a:t>
            </a:r>
          </a:p>
        </p:txBody>
      </p:sp>
      <p:sp>
        <p:nvSpPr>
          <p:cNvPr id="3" name="Text Placeholder 2">
            <a:extLst>
              <a:ext uri="{FF2B5EF4-FFF2-40B4-BE49-F238E27FC236}">
                <a16:creationId xmlns:a16="http://schemas.microsoft.com/office/drawing/2014/main" id="{431B2781-011A-4793-9802-622228E3451E}"/>
              </a:ext>
            </a:extLst>
          </p:cNvPr>
          <p:cNvSpPr>
            <a:spLocks noGrp="1"/>
          </p:cNvSpPr>
          <p:nvPr>
            <p:ph type="body" sz="quarter" idx="13"/>
          </p:nvPr>
        </p:nvSpPr>
        <p:spPr>
          <a:xfrm>
            <a:off x="609440" y="765976"/>
            <a:ext cx="10969943" cy="304800"/>
          </a:xfrm>
        </p:spPr>
        <p:txBody>
          <a:bodyPr/>
          <a:lstStyle/>
          <a:p>
            <a:r>
              <a:rPr lang="en-US"/>
              <a:t>AWS VPC REQUIRED IN REGION WHERE THE SDDC WILL BE DEPLOYED</a:t>
            </a:r>
          </a:p>
        </p:txBody>
      </p:sp>
      <p:pic>
        <p:nvPicPr>
          <p:cNvPr id="4" name="Picture 3">
            <a:extLst>
              <a:ext uri="{FF2B5EF4-FFF2-40B4-BE49-F238E27FC236}">
                <a16:creationId xmlns:a16="http://schemas.microsoft.com/office/drawing/2014/main" id="{C77F29BA-04BC-4C57-B8C0-59842E089E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0" y="1351170"/>
            <a:ext cx="9572749" cy="5384671"/>
          </a:xfrm>
          <a:prstGeom prst="rect">
            <a:avLst/>
          </a:prstGeom>
        </p:spPr>
      </p:pic>
      <p:sp>
        <p:nvSpPr>
          <p:cNvPr id="5" name="Rectangle 4">
            <a:extLst>
              <a:ext uri="{FF2B5EF4-FFF2-40B4-BE49-F238E27FC236}">
                <a16:creationId xmlns:a16="http://schemas.microsoft.com/office/drawing/2014/main" id="{8AE20AD2-D6B9-4E2C-90CB-5CC7494029B2}"/>
              </a:ext>
            </a:extLst>
          </p:cNvPr>
          <p:cNvSpPr/>
          <p:nvPr/>
        </p:nvSpPr>
        <p:spPr>
          <a:xfrm>
            <a:off x="1690199" y="2258474"/>
            <a:ext cx="1946005" cy="140828"/>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91D8C2E-DF4D-4EAF-9D19-411D5BCCFFEC}"/>
              </a:ext>
            </a:extLst>
          </p:cNvPr>
          <p:cNvSpPr/>
          <p:nvPr/>
        </p:nvSpPr>
        <p:spPr>
          <a:xfrm>
            <a:off x="9096292" y="1351169"/>
            <a:ext cx="425203" cy="191383"/>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4637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A9D29-28BE-4C9B-B020-2981260EBCF7}"/>
              </a:ext>
            </a:extLst>
          </p:cNvPr>
          <p:cNvSpPr>
            <a:spLocks noGrp="1"/>
          </p:cNvSpPr>
          <p:nvPr>
            <p:ph type="title"/>
          </p:nvPr>
        </p:nvSpPr>
        <p:spPr>
          <a:xfrm>
            <a:off x="609441" y="330200"/>
            <a:ext cx="10969943" cy="417223"/>
          </a:xfrm>
        </p:spPr>
        <p:txBody>
          <a:bodyPr/>
          <a:lstStyle/>
          <a:p>
            <a:r>
              <a:rPr lang="en-US"/>
              <a:t>VPC Creation</a:t>
            </a:r>
          </a:p>
        </p:txBody>
      </p:sp>
      <p:sp>
        <p:nvSpPr>
          <p:cNvPr id="3" name="Text Placeholder 2">
            <a:extLst>
              <a:ext uri="{FF2B5EF4-FFF2-40B4-BE49-F238E27FC236}">
                <a16:creationId xmlns:a16="http://schemas.microsoft.com/office/drawing/2014/main" id="{431B2781-011A-4793-9802-622228E3451E}"/>
              </a:ext>
            </a:extLst>
          </p:cNvPr>
          <p:cNvSpPr>
            <a:spLocks noGrp="1"/>
          </p:cNvSpPr>
          <p:nvPr>
            <p:ph type="body" sz="quarter" idx="13"/>
          </p:nvPr>
        </p:nvSpPr>
        <p:spPr>
          <a:xfrm>
            <a:off x="609440" y="765976"/>
            <a:ext cx="10969943" cy="304800"/>
          </a:xfrm>
        </p:spPr>
        <p:txBody>
          <a:bodyPr/>
          <a:lstStyle/>
          <a:p>
            <a:r>
              <a:rPr lang="en-US"/>
              <a:t>Subnet / AZ Considerations</a:t>
            </a:r>
          </a:p>
        </p:txBody>
      </p:sp>
      <p:pic>
        <p:nvPicPr>
          <p:cNvPr id="7" name="Picture 6">
            <a:extLst>
              <a:ext uri="{FF2B5EF4-FFF2-40B4-BE49-F238E27FC236}">
                <a16:creationId xmlns:a16="http://schemas.microsoft.com/office/drawing/2014/main" id="{9246CAC0-7CEF-474F-B81E-104DE82A974F}"/>
              </a:ext>
            </a:extLst>
          </p:cNvPr>
          <p:cNvPicPr>
            <a:picLocks noChangeAspect="1"/>
          </p:cNvPicPr>
          <p:nvPr/>
        </p:nvPicPr>
        <p:blipFill rotWithShape="1">
          <a:blip r:embed="rId3">
            <a:extLst>
              <a:ext uri="{28A0092B-C50C-407E-A947-70E740481C1C}">
                <a14:useLocalDpi xmlns:a14="http://schemas.microsoft.com/office/drawing/2010/main" val="0"/>
              </a:ext>
            </a:extLst>
          </a:blip>
          <a:srcRect r="36642" b="46662"/>
          <a:stretch/>
        </p:blipFill>
        <p:spPr>
          <a:xfrm>
            <a:off x="156216" y="1984050"/>
            <a:ext cx="6371805" cy="3017322"/>
          </a:xfrm>
          <a:prstGeom prst="rect">
            <a:avLst/>
          </a:prstGeom>
        </p:spPr>
      </p:pic>
      <p:sp>
        <p:nvSpPr>
          <p:cNvPr id="8" name="Rectangle 7">
            <a:extLst>
              <a:ext uri="{FF2B5EF4-FFF2-40B4-BE49-F238E27FC236}">
                <a16:creationId xmlns:a16="http://schemas.microsoft.com/office/drawing/2014/main" id="{D3E7E891-DA51-4855-85D7-49AAB919475B}"/>
              </a:ext>
            </a:extLst>
          </p:cNvPr>
          <p:cNvSpPr/>
          <p:nvPr/>
        </p:nvSpPr>
        <p:spPr>
          <a:xfrm>
            <a:off x="1284769" y="3220279"/>
            <a:ext cx="4039264" cy="174929"/>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CEA66A8-1F60-4D57-BA58-46CBDEDB1E98}"/>
              </a:ext>
            </a:extLst>
          </p:cNvPr>
          <p:cNvGrpSpPr/>
          <p:nvPr/>
        </p:nvGrpSpPr>
        <p:grpSpPr>
          <a:xfrm>
            <a:off x="7328795" y="1515433"/>
            <a:ext cx="4419850" cy="3584619"/>
            <a:chOff x="7717378" y="1675939"/>
            <a:chExt cx="3862006" cy="1630703"/>
          </a:xfrm>
        </p:grpSpPr>
        <p:sp>
          <p:nvSpPr>
            <p:cNvPr id="10" name="TextBox 9">
              <a:extLst>
                <a:ext uri="{FF2B5EF4-FFF2-40B4-BE49-F238E27FC236}">
                  <a16:creationId xmlns:a16="http://schemas.microsoft.com/office/drawing/2014/main" id="{9E394C93-BE33-4025-8375-E2EE16F32D57}"/>
                </a:ext>
              </a:extLst>
            </p:cNvPr>
            <p:cNvSpPr txBox="1"/>
            <p:nvPr/>
          </p:nvSpPr>
          <p:spPr>
            <a:xfrm>
              <a:off x="7800054" y="1675939"/>
              <a:ext cx="3779330" cy="1630703"/>
            </a:xfrm>
            <a:prstGeom prst="rect">
              <a:avLst/>
            </a:prstGeom>
            <a:solidFill>
              <a:schemeClr val="bg1"/>
            </a:solidFill>
          </p:spPr>
          <p:txBody>
            <a:bodyPr wrap="square" rtlCol="0" anchor="t">
              <a:noAutofit/>
            </a:bodyPr>
            <a:lstStyle/>
            <a:p>
              <a:pPr marL="285666" indent="-285666">
                <a:buFont typeface="Wingdings" charset="2"/>
                <a:buChar char="§"/>
              </a:pPr>
              <a:r>
                <a:rPr lang="en-US">
                  <a:solidFill>
                    <a:schemeClr val="accent1"/>
                  </a:solidFill>
                </a:rPr>
                <a:t>Planning ahead for SDDC placement can save $$ on cross-AZ data charges</a:t>
              </a:r>
            </a:p>
            <a:p>
              <a:pPr marL="285666" indent="-285666">
                <a:buFont typeface="Wingdings" charset="2"/>
                <a:buChar char="§"/>
              </a:pPr>
              <a:endParaRPr lang="en-US">
                <a:solidFill>
                  <a:schemeClr val="accent1"/>
                </a:solidFill>
              </a:endParaRPr>
            </a:p>
            <a:p>
              <a:pPr marL="285666" indent="-285666">
                <a:buFont typeface="Wingdings" charset="2"/>
                <a:buChar char="§"/>
              </a:pPr>
              <a:r>
                <a:rPr lang="en-US">
                  <a:solidFill>
                    <a:schemeClr val="accent1"/>
                  </a:solidFill>
                </a:rPr>
                <a:t>SDDC can integrate with native AWS services, deploy SDDC to same region and AZ as current services being utilized</a:t>
              </a:r>
            </a:p>
            <a:p>
              <a:pPr marL="296862" lvl="2" indent="-285750">
                <a:spcBef>
                  <a:spcPts val="600"/>
                </a:spcBef>
                <a:buFont typeface="Wingdings" charset="2"/>
                <a:buChar char="§"/>
              </a:pPr>
              <a:r>
                <a:rPr lang="en-US">
                  <a:solidFill>
                    <a:schemeClr val="accent1"/>
                  </a:solidFill>
                </a:rPr>
                <a:t>SDDC deploys to single AZ by default unless deploying a multi-AZ (stretched cluster)</a:t>
              </a:r>
              <a:endParaRPr lang="en-US" sz="1800">
                <a:solidFill>
                  <a:schemeClr val="accent1"/>
                </a:solidFill>
              </a:endParaRPr>
            </a:p>
            <a:p>
              <a:endParaRPr lang="en-US" sz="1800">
                <a:solidFill>
                  <a:schemeClr val="accent1"/>
                </a:solidFill>
              </a:endParaRPr>
            </a:p>
          </p:txBody>
        </p:sp>
        <p:sp>
          <p:nvSpPr>
            <p:cNvPr id="11" name="Rectangle 10">
              <a:extLst>
                <a:ext uri="{FF2B5EF4-FFF2-40B4-BE49-F238E27FC236}">
                  <a16:creationId xmlns:a16="http://schemas.microsoft.com/office/drawing/2014/main" id="{AF86BA24-811C-44EB-BCE8-19E95689DF87}"/>
                </a:ext>
              </a:extLst>
            </p:cNvPr>
            <p:cNvSpPr/>
            <p:nvPr/>
          </p:nvSpPr>
          <p:spPr>
            <a:xfrm>
              <a:off x="7717378" y="1677750"/>
              <a:ext cx="82676" cy="1628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666" indent="-285666">
                <a:buFont typeface="Arial" charset="0"/>
                <a:buChar char="•"/>
              </a:pPr>
              <a:endParaRPr lang="en-US"/>
            </a:p>
          </p:txBody>
        </p:sp>
      </p:grpSp>
      <p:pic>
        <p:nvPicPr>
          <p:cNvPr id="12" name="Picture 11">
            <a:extLst>
              <a:ext uri="{FF2B5EF4-FFF2-40B4-BE49-F238E27FC236}">
                <a16:creationId xmlns:a16="http://schemas.microsoft.com/office/drawing/2014/main" id="{A1D97505-3716-43EE-9787-19D79EA7F450}"/>
              </a:ext>
            </a:extLst>
          </p:cNvPr>
          <p:cNvPicPr>
            <a:picLocks noChangeAspect="1"/>
          </p:cNvPicPr>
          <p:nvPr/>
        </p:nvPicPr>
        <p:blipFill rotWithShape="1">
          <a:blip r:embed="rId3">
            <a:extLst>
              <a:ext uri="{28A0092B-C50C-407E-A947-70E740481C1C}">
                <a14:useLocalDpi xmlns:a14="http://schemas.microsoft.com/office/drawing/2010/main" val="0"/>
              </a:ext>
            </a:extLst>
          </a:blip>
          <a:srcRect l="72973" r="18174" b="46662"/>
          <a:stretch/>
        </p:blipFill>
        <p:spPr>
          <a:xfrm>
            <a:off x="5917039" y="1984050"/>
            <a:ext cx="890311" cy="3017322"/>
          </a:xfrm>
          <a:prstGeom prst="rect">
            <a:avLst/>
          </a:prstGeom>
        </p:spPr>
      </p:pic>
    </p:spTree>
    <p:extLst>
      <p:ext uri="{BB962C8B-B14F-4D97-AF65-F5344CB8AC3E}">
        <p14:creationId xmlns:p14="http://schemas.microsoft.com/office/powerpoint/2010/main" val="72153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70725" y="5553361"/>
            <a:ext cx="11203308" cy="1200329"/>
          </a:xfrm>
          <a:prstGeom prst="rect">
            <a:avLst/>
          </a:prstGeom>
        </p:spPr>
        <p:txBody>
          <a:bodyPr wrap="square" lIns="91384" tIns="45693" rIns="91384" bIns="45693">
            <a:spAutoFit/>
          </a:bodyPr>
          <a:lstStyle/>
          <a:p>
            <a:pPr algn="ctr"/>
            <a:r>
              <a:rPr lang="en-US" sz="2400">
                <a:solidFill>
                  <a:srgbClr val="717074"/>
                </a:solidFill>
                <a:cs typeface="Calibri"/>
              </a:rPr>
              <a:t>Running VMware Cloud on AWS Gives You</a:t>
            </a:r>
          </a:p>
          <a:p>
            <a:pPr algn="ctr"/>
            <a:r>
              <a:rPr lang="en-US" sz="2400">
                <a:solidFill>
                  <a:srgbClr val="717074"/>
                </a:solidFill>
                <a:cs typeface="Calibri"/>
              </a:rPr>
              <a:t>Ultimate Cloud Flexibility and Freedom</a:t>
            </a:r>
            <a:br>
              <a:rPr lang="en-US" sz="2400">
                <a:solidFill>
                  <a:srgbClr val="717074"/>
                </a:solidFill>
                <a:cs typeface="Calibri"/>
              </a:rPr>
            </a:br>
            <a:endParaRPr lang="en-US" sz="2400">
              <a:solidFill>
                <a:srgbClr val="717074"/>
              </a:solidFill>
              <a:cs typeface="Calibri"/>
            </a:endParaRPr>
          </a:p>
        </p:txBody>
      </p:sp>
      <p:sp>
        <p:nvSpPr>
          <p:cNvPr id="2" name="Title 1"/>
          <p:cNvSpPr>
            <a:spLocks noGrp="1"/>
          </p:cNvSpPr>
          <p:nvPr>
            <p:ph type="title"/>
          </p:nvPr>
        </p:nvSpPr>
        <p:spPr>
          <a:xfrm>
            <a:off x="609441" y="330200"/>
            <a:ext cx="10969943" cy="812800"/>
          </a:xfrm>
        </p:spPr>
        <p:txBody>
          <a:bodyPr/>
          <a:lstStyle/>
          <a:p>
            <a:r>
              <a:rPr lang="en-US"/>
              <a:t>Run Your Workloads Anywhere</a:t>
            </a:r>
          </a:p>
        </p:txBody>
      </p:sp>
      <p:grpSp>
        <p:nvGrpSpPr>
          <p:cNvPr id="12" name="Group 11"/>
          <p:cNvGrpSpPr/>
          <p:nvPr/>
        </p:nvGrpSpPr>
        <p:grpSpPr>
          <a:xfrm>
            <a:off x="570737" y="1752600"/>
            <a:ext cx="3443339" cy="2223000"/>
            <a:chOff x="569284" y="1076833"/>
            <a:chExt cx="3444236" cy="2223000"/>
          </a:xfrm>
        </p:grpSpPr>
        <p:sp>
          <p:nvSpPr>
            <p:cNvPr id="13" name="Rectangle 12"/>
            <p:cNvSpPr/>
            <p:nvPr/>
          </p:nvSpPr>
          <p:spPr>
            <a:xfrm>
              <a:off x="688337" y="1076833"/>
              <a:ext cx="315874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sz="2000">
                  <a:solidFill>
                    <a:srgbClr val="0095D3"/>
                  </a:solidFill>
                  <a:cs typeface="Calibri Light"/>
                </a:rPr>
                <a:t>Scenario 1:</a:t>
              </a:r>
            </a:p>
            <a:p>
              <a:pPr lvl="0" algn="ctr"/>
              <a:r>
                <a:rPr lang="en-US" sz="2000">
                  <a:solidFill>
                    <a:srgbClr val="0095D3"/>
                  </a:solidFill>
                  <a:cs typeface="Calibri Light"/>
                </a:rPr>
                <a:t>Maintain and Expand</a:t>
              </a:r>
              <a:endParaRPr lang="en-US" sz="1600">
                <a:solidFill>
                  <a:srgbClr val="0095D3"/>
                </a:solidFill>
                <a:cs typeface="Calibri Light"/>
              </a:endParaRPr>
            </a:p>
          </p:txBody>
        </p:sp>
        <p:sp>
          <p:nvSpPr>
            <p:cNvPr id="14" name="Freeform 13"/>
            <p:cNvSpPr/>
            <p:nvPr/>
          </p:nvSpPr>
          <p:spPr>
            <a:xfrm flipH="1">
              <a:off x="2029923" y="1936737"/>
              <a:ext cx="1983597" cy="1353294"/>
            </a:xfrm>
            <a:custGeom>
              <a:avLst/>
              <a:gdLst>
                <a:gd name="connsiteX0" fmla="*/ 1747429 w 2916137"/>
                <a:gd name="connsiteY0" fmla="*/ 0 h 1700299"/>
                <a:gd name="connsiteX1" fmla="*/ 2335332 w 2916137"/>
                <a:gd name="connsiteY1" fmla="*/ 327155 h 1700299"/>
                <a:gd name="connsiteX2" fmla="*/ 2366766 w 2916137"/>
                <a:gd name="connsiteY2" fmla="*/ 412167 h 1700299"/>
                <a:gd name="connsiteX3" fmla="*/ 2438167 w 2916137"/>
                <a:gd name="connsiteY3" fmla="*/ 419105 h 1700299"/>
                <a:gd name="connsiteX4" fmla="*/ 2916137 w 2916137"/>
                <a:gd name="connsiteY4" fmla="*/ 984396 h 1700299"/>
                <a:gd name="connsiteX5" fmla="*/ 2317526 w 2916137"/>
                <a:gd name="connsiteY5" fmla="*/ 1561410 h 1700299"/>
                <a:gd name="connsiteX6" fmla="*/ 2196885 w 2916137"/>
                <a:gd name="connsiteY6" fmla="*/ 1549687 h 1700299"/>
                <a:gd name="connsiteX7" fmla="*/ 2137898 w 2916137"/>
                <a:gd name="connsiteY7" fmla="*/ 1532038 h 1700299"/>
                <a:gd name="connsiteX8" fmla="*/ 2123617 w 2916137"/>
                <a:gd name="connsiteY8" fmla="*/ 1548723 h 1700299"/>
                <a:gd name="connsiteX9" fmla="*/ 1743982 w 2916137"/>
                <a:gd name="connsiteY9" fmla="*/ 1700299 h 1700299"/>
                <a:gd name="connsiteX10" fmla="*/ 1443805 w 2916137"/>
                <a:gd name="connsiteY10" fmla="*/ 1611916 h 1700299"/>
                <a:gd name="connsiteX11" fmla="*/ 1408723 w 2916137"/>
                <a:gd name="connsiteY11" fmla="*/ 1585346 h 1700299"/>
                <a:gd name="connsiteX12" fmla="*/ 1317889 w 2916137"/>
                <a:gd name="connsiteY12" fmla="*/ 1632871 h 1700299"/>
                <a:gd name="connsiteX13" fmla="*/ 1084882 w 2916137"/>
                <a:gd name="connsiteY13" fmla="*/ 1678215 h 1700299"/>
                <a:gd name="connsiteX14" fmla="*/ 750193 w 2916137"/>
                <a:gd name="connsiteY14" fmla="*/ 1579670 h 1700299"/>
                <a:gd name="connsiteX15" fmla="*/ 701737 w 2916137"/>
                <a:gd name="connsiteY15" fmla="*/ 1541133 h 1700299"/>
                <a:gd name="connsiteX16" fmla="*/ 645085 w 2916137"/>
                <a:gd name="connsiteY16" fmla="*/ 1558084 h 1700299"/>
                <a:gd name="connsiteX17" fmla="*/ 536884 w 2916137"/>
                <a:gd name="connsiteY17" fmla="*/ 1568598 h 1700299"/>
                <a:gd name="connsiteX18" fmla="*/ 0 w 2916137"/>
                <a:gd name="connsiteY18" fmla="*/ 1051084 h 1700299"/>
                <a:gd name="connsiteX19" fmla="*/ 536884 w 2916137"/>
                <a:gd name="connsiteY19" fmla="*/ 533570 h 1700299"/>
                <a:gd name="connsiteX20" fmla="*/ 555683 w 2916137"/>
                <a:gd name="connsiteY20" fmla="*/ 535397 h 1700299"/>
                <a:gd name="connsiteX21" fmla="*/ 588654 w 2916137"/>
                <a:gd name="connsiteY21" fmla="*/ 476844 h 1700299"/>
                <a:gd name="connsiteX22" fmla="*/ 1085032 w 2916137"/>
                <a:gd name="connsiteY22" fmla="*/ 222444 h 1700299"/>
                <a:gd name="connsiteX23" fmla="*/ 1205673 w 2916137"/>
                <a:gd name="connsiteY23" fmla="*/ 234167 h 1700299"/>
                <a:gd name="connsiteX24" fmla="*/ 1217381 w 2916137"/>
                <a:gd name="connsiteY24" fmla="*/ 237670 h 1700299"/>
                <a:gd name="connsiteX25" fmla="*/ 1218353 w 2916137"/>
                <a:gd name="connsiteY25" fmla="*/ 236166 h 1700299"/>
                <a:gd name="connsiteX26" fmla="*/ 1747429 w 2916137"/>
                <a:gd name="connsiteY26" fmla="*/ 0 h 170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16137" h="1700299">
                  <a:moveTo>
                    <a:pt x="1747429" y="0"/>
                  </a:moveTo>
                  <a:cubicBezTo>
                    <a:pt x="2011716" y="0"/>
                    <a:pt x="2238472" y="134900"/>
                    <a:pt x="2335332" y="327155"/>
                  </a:cubicBezTo>
                  <a:lnTo>
                    <a:pt x="2366766" y="412167"/>
                  </a:lnTo>
                  <a:lnTo>
                    <a:pt x="2438167" y="419105"/>
                  </a:lnTo>
                  <a:cubicBezTo>
                    <a:pt x="2710944" y="472909"/>
                    <a:pt x="2916137" y="705555"/>
                    <a:pt x="2916137" y="984396"/>
                  </a:cubicBezTo>
                  <a:cubicBezTo>
                    <a:pt x="2916137" y="1303072"/>
                    <a:pt x="2648130" y="1561410"/>
                    <a:pt x="2317526" y="1561410"/>
                  </a:cubicBezTo>
                  <a:cubicBezTo>
                    <a:pt x="2276201" y="1561410"/>
                    <a:pt x="2235853" y="1557374"/>
                    <a:pt x="2196885" y="1549687"/>
                  </a:cubicBezTo>
                  <a:lnTo>
                    <a:pt x="2137898" y="1532038"/>
                  </a:lnTo>
                  <a:lnTo>
                    <a:pt x="2123617" y="1548723"/>
                  </a:lnTo>
                  <a:cubicBezTo>
                    <a:pt x="2026460" y="1642374"/>
                    <a:pt x="1892239" y="1700299"/>
                    <a:pt x="1743982" y="1700299"/>
                  </a:cubicBezTo>
                  <a:cubicBezTo>
                    <a:pt x="1632790" y="1700299"/>
                    <a:pt x="1529492" y="1667717"/>
                    <a:pt x="1443805" y="1611916"/>
                  </a:cubicBezTo>
                  <a:lnTo>
                    <a:pt x="1408723" y="1585346"/>
                  </a:lnTo>
                  <a:lnTo>
                    <a:pt x="1317889" y="1632871"/>
                  </a:lnTo>
                  <a:cubicBezTo>
                    <a:pt x="1246272" y="1662069"/>
                    <a:pt x="1167533" y="1678215"/>
                    <a:pt x="1084882" y="1678215"/>
                  </a:cubicBezTo>
                  <a:cubicBezTo>
                    <a:pt x="960905" y="1678215"/>
                    <a:pt x="845732" y="1641886"/>
                    <a:pt x="750193" y="1579670"/>
                  </a:cubicBezTo>
                  <a:lnTo>
                    <a:pt x="701737" y="1541133"/>
                  </a:lnTo>
                  <a:lnTo>
                    <a:pt x="645085" y="1558084"/>
                  </a:lnTo>
                  <a:cubicBezTo>
                    <a:pt x="610135" y="1564978"/>
                    <a:pt x="573948" y="1568598"/>
                    <a:pt x="536884" y="1568598"/>
                  </a:cubicBezTo>
                  <a:cubicBezTo>
                    <a:pt x="240371" y="1568598"/>
                    <a:pt x="0" y="1336899"/>
                    <a:pt x="0" y="1051084"/>
                  </a:cubicBezTo>
                  <a:cubicBezTo>
                    <a:pt x="0" y="765269"/>
                    <a:pt x="240371" y="533570"/>
                    <a:pt x="536884" y="533570"/>
                  </a:cubicBezTo>
                  <a:lnTo>
                    <a:pt x="555683" y="535397"/>
                  </a:lnTo>
                  <a:lnTo>
                    <a:pt x="588654" y="476844"/>
                  </a:lnTo>
                  <a:cubicBezTo>
                    <a:pt x="696229" y="323357"/>
                    <a:pt x="878404" y="222444"/>
                    <a:pt x="1085032" y="222444"/>
                  </a:cubicBezTo>
                  <a:cubicBezTo>
                    <a:pt x="1126357" y="222444"/>
                    <a:pt x="1166705" y="226480"/>
                    <a:pt x="1205673" y="234167"/>
                  </a:cubicBezTo>
                  <a:lnTo>
                    <a:pt x="1217381" y="237670"/>
                  </a:lnTo>
                  <a:lnTo>
                    <a:pt x="1218353" y="236166"/>
                  </a:lnTo>
                  <a:cubicBezTo>
                    <a:pt x="1333014" y="93680"/>
                    <a:pt x="1527190" y="0"/>
                    <a:pt x="1747429" y="0"/>
                  </a:cubicBezTo>
                  <a:close/>
                </a:path>
              </a:pathLst>
            </a:custGeom>
            <a:solidFill>
              <a:schemeClr val="bg1"/>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solidFill>
                  <a:srgbClr val="717074"/>
                </a:solidFill>
              </a:endParaRPr>
            </a:p>
          </p:txBody>
        </p:sp>
        <p:sp>
          <p:nvSpPr>
            <p:cNvPr id="15" name="Freeform 14"/>
            <p:cNvSpPr/>
            <p:nvPr/>
          </p:nvSpPr>
          <p:spPr>
            <a:xfrm flipH="1">
              <a:off x="2207559" y="2453817"/>
              <a:ext cx="982617" cy="656287"/>
            </a:xfrm>
            <a:custGeom>
              <a:avLst/>
              <a:gdLst>
                <a:gd name="connsiteX0" fmla="*/ 1747429 w 2916137"/>
                <a:gd name="connsiteY0" fmla="*/ 0 h 1700299"/>
                <a:gd name="connsiteX1" fmla="*/ 2335332 w 2916137"/>
                <a:gd name="connsiteY1" fmla="*/ 327155 h 1700299"/>
                <a:gd name="connsiteX2" fmla="*/ 2366766 w 2916137"/>
                <a:gd name="connsiteY2" fmla="*/ 412167 h 1700299"/>
                <a:gd name="connsiteX3" fmla="*/ 2438167 w 2916137"/>
                <a:gd name="connsiteY3" fmla="*/ 419105 h 1700299"/>
                <a:gd name="connsiteX4" fmla="*/ 2916137 w 2916137"/>
                <a:gd name="connsiteY4" fmla="*/ 984396 h 1700299"/>
                <a:gd name="connsiteX5" fmla="*/ 2317526 w 2916137"/>
                <a:gd name="connsiteY5" fmla="*/ 1561410 h 1700299"/>
                <a:gd name="connsiteX6" fmla="*/ 2196885 w 2916137"/>
                <a:gd name="connsiteY6" fmla="*/ 1549687 h 1700299"/>
                <a:gd name="connsiteX7" fmla="*/ 2137898 w 2916137"/>
                <a:gd name="connsiteY7" fmla="*/ 1532038 h 1700299"/>
                <a:gd name="connsiteX8" fmla="*/ 2123617 w 2916137"/>
                <a:gd name="connsiteY8" fmla="*/ 1548723 h 1700299"/>
                <a:gd name="connsiteX9" fmla="*/ 1743982 w 2916137"/>
                <a:gd name="connsiteY9" fmla="*/ 1700299 h 1700299"/>
                <a:gd name="connsiteX10" fmla="*/ 1443805 w 2916137"/>
                <a:gd name="connsiteY10" fmla="*/ 1611916 h 1700299"/>
                <a:gd name="connsiteX11" fmla="*/ 1408723 w 2916137"/>
                <a:gd name="connsiteY11" fmla="*/ 1585346 h 1700299"/>
                <a:gd name="connsiteX12" fmla="*/ 1317889 w 2916137"/>
                <a:gd name="connsiteY12" fmla="*/ 1632871 h 1700299"/>
                <a:gd name="connsiteX13" fmla="*/ 1084882 w 2916137"/>
                <a:gd name="connsiteY13" fmla="*/ 1678215 h 1700299"/>
                <a:gd name="connsiteX14" fmla="*/ 750193 w 2916137"/>
                <a:gd name="connsiteY14" fmla="*/ 1579670 h 1700299"/>
                <a:gd name="connsiteX15" fmla="*/ 701737 w 2916137"/>
                <a:gd name="connsiteY15" fmla="*/ 1541133 h 1700299"/>
                <a:gd name="connsiteX16" fmla="*/ 645085 w 2916137"/>
                <a:gd name="connsiteY16" fmla="*/ 1558084 h 1700299"/>
                <a:gd name="connsiteX17" fmla="*/ 536884 w 2916137"/>
                <a:gd name="connsiteY17" fmla="*/ 1568598 h 1700299"/>
                <a:gd name="connsiteX18" fmla="*/ 0 w 2916137"/>
                <a:gd name="connsiteY18" fmla="*/ 1051084 h 1700299"/>
                <a:gd name="connsiteX19" fmla="*/ 536884 w 2916137"/>
                <a:gd name="connsiteY19" fmla="*/ 533570 h 1700299"/>
                <a:gd name="connsiteX20" fmla="*/ 555683 w 2916137"/>
                <a:gd name="connsiteY20" fmla="*/ 535397 h 1700299"/>
                <a:gd name="connsiteX21" fmla="*/ 588654 w 2916137"/>
                <a:gd name="connsiteY21" fmla="*/ 476844 h 1700299"/>
                <a:gd name="connsiteX22" fmla="*/ 1085032 w 2916137"/>
                <a:gd name="connsiteY22" fmla="*/ 222444 h 1700299"/>
                <a:gd name="connsiteX23" fmla="*/ 1205673 w 2916137"/>
                <a:gd name="connsiteY23" fmla="*/ 234167 h 1700299"/>
                <a:gd name="connsiteX24" fmla="*/ 1217381 w 2916137"/>
                <a:gd name="connsiteY24" fmla="*/ 237670 h 1700299"/>
                <a:gd name="connsiteX25" fmla="*/ 1218353 w 2916137"/>
                <a:gd name="connsiteY25" fmla="*/ 236166 h 1700299"/>
                <a:gd name="connsiteX26" fmla="*/ 1747429 w 2916137"/>
                <a:gd name="connsiteY26" fmla="*/ 0 h 170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16137" h="1700299">
                  <a:moveTo>
                    <a:pt x="1747429" y="0"/>
                  </a:moveTo>
                  <a:cubicBezTo>
                    <a:pt x="2011716" y="0"/>
                    <a:pt x="2238472" y="134900"/>
                    <a:pt x="2335332" y="327155"/>
                  </a:cubicBezTo>
                  <a:lnTo>
                    <a:pt x="2366766" y="412167"/>
                  </a:lnTo>
                  <a:lnTo>
                    <a:pt x="2438167" y="419105"/>
                  </a:lnTo>
                  <a:cubicBezTo>
                    <a:pt x="2710944" y="472909"/>
                    <a:pt x="2916137" y="705555"/>
                    <a:pt x="2916137" y="984396"/>
                  </a:cubicBezTo>
                  <a:cubicBezTo>
                    <a:pt x="2916137" y="1303072"/>
                    <a:pt x="2648130" y="1561410"/>
                    <a:pt x="2317526" y="1561410"/>
                  </a:cubicBezTo>
                  <a:cubicBezTo>
                    <a:pt x="2276201" y="1561410"/>
                    <a:pt x="2235853" y="1557374"/>
                    <a:pt x="2196885" y="1549687"/>
                  </a:cubicBezTo>
                  <a:lnTo>
                    <a:pt x="2137898" y="1532038"/>
                  </a:lnTo>
                  <a:lnTo>
                    <a:pt x="2123617" y="1548723"/>
                  </a:lnTo>
                  <a:cubicBezTo>
                    <a:pt x="2026460" y="1642374"/>
                    <a:pt x="1892239" y="1700299"/>
                    <a:pt x="1743982" y="1700299"/>
                  </a:cubicBezTo>
                  <a:cubicBezTo>
                    <a:pt x="1632790" y="1700299"/>
                    <a:pt x="1529492" y="1667717"/>
                    <a:pt x="1443805" y="1611916"/>
                  </a:cubicBezTo>
                  <a:lnTo>
                    <a:pt x="1408723" y="1585346"/>
                  </a:lnTo>
                  <a:lnTo>
                    <a:pt x="1317889" y="1632871"/>
                  </a:lnTo>
                  <a:cubicBezTo>
                    <a:pt x="1246272" y="1662069"/>
                    <a:pt x="1167533" y="1678215"/>
                    <a:pt x="1084882" y="1678215"/>
                  </a:cubicBezTo>
                  <a:cubicBezTo>
                    <a:pt x="960905" y="1678215"/>
                    <a:pt x="845732" y="1641886"/>
                    <a:pt x="750193" y="1579670"/>
                  </a:cubicBezTo>
                  <a:lnTo>
                    <a:pt x="701737" y="1541133"/>
                  </a:lnTo>
                  <a:lnTo>
                    <a:pt x="645085" y="1558084"/>
                  </a:lnTo>
                  <a:cubicBezTo>
                    <a:pt x="610135" y="1564978"/>
                    <a:pt x="573948" y="1568598"/>
                    <a:pt x="536884" y="1568598"/>
                  </a:cubicBezTo>
                  <a:cubicBezTo>
                    <a:pt x="240371" y="1568598"/>
                    <a:pt x="0" y="1336899"/>
                    <a:pt x="0" y="1051084"/>
                  </a:cubicBezTo>
                  <a:cubicBezTo>
                    <a:pt x="0" y="765269"/>
                    <a:pt x="240371" y="533570"/>
                    <a:pt x="536884" y="533570"/>
                  </a:cubicBezTo>
                  <a:lnTo>
                    <a:pt x="555683" y="535397"/>
                  </a:lnTo>
                  <a:lnTo>
                    <a:pt x="588654" y="476844"/>
                  </a:lnTo>
                  <a:cubicBezTo>
                    <a:pt x="696229" y="323357"/>
                    <a:pt x="878404" y="222444"/>
                    <a:pt x="1085032" y="222444"/>
                  </a:cubicBezTo>
                  <a:cubicBezTo>
                    <a:pt x="1126357" y="222444"/>
                    <a:pt x="1166705" y="226480"/>
                    <a:pt x="1205673" y="234167"/>
                  </a:cubicBezTo>
                  <a:lnTo>
                    <a:pt x="1217381" y="237670"/>
                  </a:lnTo>
                  <a:lnTo>
                    <a:pt x="1218353" y="236166"/>
                  </a:lnTo>
                  <a:cubicBezTo>
                    <a:pt x="1333014" y="93680"/>
                    <a:pt x="1527190" y="0"/>
                    <a:pt x="1747429" y="0"/>
                  </a:cubicBezTo>
                  <a:close/>
                </a:path>
              </a:pathLst>
            </a:custGeom>
            <a:solidFill>
              <a:schemeClr val="accent1">
                <a:lumMod val="20000"/>
                <a:lumOff val="80000"/>
                <a:alpha val="64000"/>
              </a:schemeClr>
            </a:solidFill>
            <a:ln w="38100" cmpd="sng">
              <a:solidFill>
                <a:schemeClr val="accent2"/>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solidFill>
                  <a:srgbClr val="717074"/>
                </a:solidFill>
              </a:endParaRPr>
            </a:p>
          </p:txBody>
        </p:sp>
        <p:sp>
          <p:nvSpPr>
            <p:cNvPr id="16" name="Freeform 15"/>
            <p:cNvSpPr/>
            <p:nvPr/>
          </p:nvSpPr>
          <p:spPr>
            <a:xfrm flipH="1">
              <a:off x="569284" y="1947103"/>
              <a:ext cx="1983589" cy="1352730"/>
            </a:xfrm>
            <a:custGeom>
              <a:avLst/>
              <a:gdLst>
                <a:gd name="connsiteX0" fmla="*/ 1747429 w 2916137"/>
                <a:gd name="connsiteY0" fmla="*/ 0 h 1700299"/>
                <a:gd name="connsiteX1" fmla="*/ 2335332 w 2916137"/>
                <a:gd name="connsiteY1" fmla="*/ 327155 h 1700299"/>
                <a:gd name="connsiteX2" fmla="*/ 2366766 w 2916137"/>
                <a:gd name="connsiteY2" fmla="*/ 412167 h 1700299"/>
                <a:gd name="connsiteX3" fmla="*/ 2438167 w 2916137"/>
                <a:gd name="connsiteY3" fmla="*/ 419105 h 1700299"/>
                <a:gd name="connsiteX4" fmla="*/ 2916137 w 2916137"/>
                <a:gd name="connsiteY4" fmla="*/ 984396 h 1700299"/>
                <a:gd name="connsiteX5" fmla="*/ 2317526 w 2916137"/>
                <a:gd name="connsiteY5" fmla="*/ 1561410 h 1700299"/>
                <a:gd name="connsiteX6" fmla="*/ 2196885 w 2916137"/>
                <a:gd name="connsiteY6" fmla="*/ 1549687 h 1700299"/>
                <a:gd name="connsiteX7" fmla="*/ 2137898 w 2916137"/>
                <a:gd name="connsiteY7" fmla="*/ 1532038 h 1700299"/>
                <a:gd name="connsiteX8" fmla="*/ 2123617 w 2916137"/>
                <a:gd name="connsiteY8" fmla="*/ 1548723 h 1700299"/>
                <a:gd name="connsiteX9" fmla="*/ 1743982 w 2916137"/>
                <a:gd name="connsiteY9" fmla="*/ 1700299 h 1700299"/>
                <a:gd name="connsiteX10" fmla="*/ 1443805 w 2916137"/>
                <a:gd name="connsiteY10" fmla="*/ 1611916 h 1700299"/>
                <a:gd name="connsiteX11" fmla="*/ 1408723 w 2916137"/>
                <a:gd name="connsiteY11" fmla="*/ 1585346 h 1700299"/>
                <a:gd name="connsiteX12" fmla="*/ 1317889 w 2916137"/>
                <a:gd name="connsiteY12" fmla="*/ 1632871 h 1700299"/>
                <a:gd name="connsiteX13" fmla="*/ 1084882 w 2916137"/>
                <a:gd name="connsiteY13" fmla="*/ 1678215 h 1700299"/>
                <a:gd name="connsiteX14" fmla="*/ 750193 w 2916137"/>
                <a:gd name="connsiteY14" fmla="*/ 1579670 h 1700299"/>
                <a:gd name="connsiteX15" fmla="*/ 701737 w 2916137"/>
                <a:gd name="connsiteY15" fmla="*/ 1541133 h 1700299"/>
                <a:gd name="connsiteX16" fmla="*/ 645085 w 2916137"/>
                <a:gd name="connsiteY16" fmla="*/ 1558084 h 1700299"/>
                <a:gd name="connsiteX17" fmla="*/ 536884 w 2916137"/>
                <a:gd name="connsiteY17" fmla="*/ 1568598 h 1700299"/>
                <a:gd name="connsiteX18" fmla="*/ 0 w 2916137"/>
                <a:gd name="connsiteY18" fmla="*/ 1051084 h 1700299"/>
                <a:gd name="connsiteX19" fmla="*/ 536884 w 2916137"/>
                <a:gd name="connsiteY19" fmla="*/ 533570 h 1700299"/>
                <a:gd name="connsiteX20" fmla="*/ 555683 w 2916137"/>
                <a:gd name="connsiteY20" fmla="*/ 535397 h 1700299"/>
                <a:gd name="connsiteX21" fmla="*/ 588654 w 2916137"/>
                <a:gd name="connsiteY21" fmla="*/ 476844 h 1700299"/>
                <a:gd name="connsiteX22" fmla="*/ 1085032 w 2916137"/>
                <a:gd name="connsiteY22" fmla="*/ 222444 h 1700299"/>
                <a:gd name="connsiteX23" fmla="*/ 1205673 w 2916137"/>
                <a:gd name="connsiteY23" fmla="*/ 234167 h 1700299"/>
                <a:gd name="connsiteX24" fmla="*/ 1217381 w 2916137"/>
                <a:gd name="connsiteY24" fmla="*/ 237670 h 1700299"/>
                <a:gd name="connsiteX25" fmla="*/ 1218353 w 2916137"/>
                <a:gd name="connsiteY25" fmla="*/ 236166 h 1700299"/>
                <a:gd name="connsiteX26" fmla="*/ 1747429 w 2916137"/>
                <a:gd name="connsiteY26" fmla="*/ 0 h 170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16137" h="1700299">
                  <a:moveTo>
                    <a:pt x="1747429" y="0"/>
                  </a:moveTo>
                  <a:cubicBezTo>
                    <a:pt x="2011716" y="0"/>
                    <a:pt x="2238472" y="134900"/>
                    <a:pt x="2335332" y="327155"/>
                  </a:cubicBezTo>
                  <a:lnTo>
                    <a:pt x="2366766" y="412167"/>
                  </a:lnTo>
                  <a:lnTo>
                    <a:pt x="2438167" y="419105"/>
                  </a:lnTo>
                  <a:cubicBezTo>
                    <a:pt x="2710944" y="472909"/>
                    <a:pt x="2916137" y="705555"/>
                    <a:pt x="2916137" y="984396"/>
                  </a:cubicBezTo>
                  <a:cubicBezTo>
                    <a:pt x="2916137" y="1303072"/>
                    <a:pt x="2648130" y="1561410"/>
                    <a:pt x="2317526" y="1561410"/>
                  </a:cubicBezTo>
                  <a:cubicBezTo>
                    <a:pt x="2276201" y="1561410"/>
                    <a:pt x="2235853" y="1557374"/>
                    <a:pt x="2196885" y="1549687"/>
                  </a:cubicBezTo>
                  <a:lnTo>
                    <a:pt x="2137898" y="1532038"/>
                  </a:lnTo>
                  <a:lnTo>
                    <a:pt x="2123617" y="1548723"/>
                  </a:lnTo>
                  <a:cubicBezTo>
                    <a:pt x="2026460" y="1642374"/>
                    <a:pt x="1892239" y="1700299"/>
                    <a:pt x="1743982" y="1700299"/>
                  </a:cubicBezTo>
                  <a:cubicBezTo>
                    <a:pt x="1632790" y="1700299"/>
                    <a:pt x="1529492" y="1667717"/>
                    <a:pt x="1443805" y="1611916"/>
                  </a:cubicBezTo>
                  <a:lnTo>
                    <a:pt x="1408723" y="1585346"/>
                  </a:lnTo>
                  <a:lnTo>
                    <a:pt x="1317889" y="1632871"/>
                  </a:lnTo>
                  <a:cubicBezTo>
                    <a:pt x="1246272" y="1662069"/>
                    <a:pt x="1167533" y="1678215"/>
                    <a:pt x="1084882" y="1678215"/>
                  </a:cubicBezTo>
                  <a:cubicBezTo>
                    <a:pt x="960905" y="1678215"/>
                    <a:pt x="845732" y="1641886"/>
                    <a:pt x="750193" y="1579670"/>
                  </a:cubicBezTo>
                  <a:lnTo>
                    <a:pt x="701737" y="1541133"/>
                  </a:lnTo>
                  <a:lnTo>
                    <a:pt x="645085" y="1558084"/>
                  </a:lnTo>
                  <a:cubicBezTo>
                    <a:pt x="610135" y="1564978"/>
                    <a:pt x="573948" y="1568598"/>
                    <a:pt x="536884" y="1568598"/>
                  </a:cubicBezTo>
                  <a:cubicBezTo>
                    <a:pt x="240371" y="1568598"/>
                    <a:pt x="0" y="1336899"/>
                    <a:pt x="0" y="1051084"/>
                  </a:cubicBezTo>
                  <a:cubicBezTo>
                    <a:pt x="0" y="765269"/>
                    <a:pt x="240371" y="533570"/>
                    <a:pt x="536884" y="533570"/>
                  </a:cubicBezTo>
                  <a:lnTo>
                    <a:pt x="555683" y="535397"/>
                  </a:lnTo>
                  <a:lnTo>
                    <a:pt x="588654" y="476844"/>
                  </a:lnTo>
                  <a:cubicBezTo>
                    <a:pt x="696229" y="323357"/>
                    <a:pt x="878404" y="222444"/>
                    <a:pt x="1085032" y="222444"/>
                  </a:cubicBezTo>
                  <a:cubicBezTo>
                    <a:pt x="1126357" y="222444"/>
                    <a:pt x="1166705" y="226480"/>
                    <a:pt x="1205673" y="234167"/>
                  </a:cubicBezTo>
                  <a:lnTo>
                    <a:pt x="1217381" y="237670"/>
                  </a:lnTo>
                  <a:lnTo>
                    <a:pt x="1218353" y="236166"/>
                  </a:lnTo>
                  <a:cubicBezTo>
                    <a:pt x="1333014" y="93680"/>
                    <a:pt x="1527190" y="0"/>
                    <a:pt x="1747429" y="0"/>
                  </a:cubicBezTo>
                  <a:close/>
                </a:path>
              </a:pathLst>
            </a:custGeom>
            <a:solidFill>
              <a:schemeClr val="accent1">
                <a:lumMod val="20000"/>
                <a:lumOff val="80000"/>
                <a:alpha val="70000"/>
              </a:schemeClr>
            </a:solid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solidFill>
                  <a:srgbClr val="717074"/>
                </a:solidFill>
              </a:endParaRPr>
            </a:p>
          </p:txBody>
        </p:sp>
        <p:sp>
          <p:nvSpPr>
            <p:cNvPr id="17" name="Rectangle 16"/>
            <p:cNvSpPr/>
            <p:nvPr/>
          </p:nvSpPr>
          <p:spPr>
            <a:xfrm>
              <a:off x="2474445" y="2586113"/>
              <a:ext cx="1066015"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rgbClr val="717074"/>
                  </a:solidFill>
                  <a:cs typeface="Calibri"/>
                </a:rPr>
                <a:t>Expand</a:t>
              </a:r>
              <a:endParaRPr lang="en-US" sz="1600" b="1">
                <a:solidFill>
                  <a:srgbClr val="717074"/>
                </a:solidFill>
              </a:endParaRPr>
            </a:p>
          </p:txBody>
        </p:sp>
        <p:sp>
          <p:nvSpPr>
            <p:cNvPr id="18" name="Rectangle 17"/>
            <p:cNvSpPr/>
            <p:nvPr/>
          </p:nvSpPr>
          <p:spPr>
            <a:xfrm>
              <a:off x="753181" y="2586113"/>
              <a:ext cx="1481572"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rgbClr val="717074"/>
                  </a:solidFill>
                  <a:cs typeface="Calibri"/>
                </a:rPr>
                <a:t>Maintain</a:t>
              </a:r>
              <a:endParaRPr lang="en-US" sz="1600" b="1">
                <a:solidFill>
                  <a:srgbClr val="717074"/>
                </a:solidFill>
              </a:endParaRPr>
            </a:p>
          </p:txBody>
        </p:sp>
      </p:grpSp>
      <p:grpSp>
        <p:nvGrpSpPr>
          <p:cNvPr id="19" name="Group 18"/>
          <p:cNvGrpSpPr/>
          <p:nvPr/>
        </p:nvGrpSpPr>
        <p:grpSpPr>
          <a:xfrm>
            <a:off x="4363330" y="1752614"/>
            <a:ext cx="3509752" cy="2226847"/>
            <a:chOff x="4362879" y="1076833"/>
            <a:chExt cx="3510666" cy="2226846"/>
          </a:xfrm>
        </p:grpSpPr>
        <p:sp>
          <p:nvSpPr>
            <p:cNvPr id="20" name="Rectangle 19"/>
            <p:cNvSpPr/>
            <p:nvPr/>
          </p:nvSpPr>
          <p:spPr>
            <a:xfrm>
              <a:off x="4362879" y="1076833"/>
              <a:ext cx="3510666"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solidFill>
                    <a:srgbClr val="0095D3"/>
                  </a:solidFill>
                  <a:cs typeface="Calibri Light"/>
                </a:rPr>
                <a:t>Scenario 2:</a:t>
              </a:r>
            </a:p>
            <a:p>
              <a:pPr algn="ctr"/>
              <a:r>
                <a:rPr lang="en-US" sz="2000">
                  <a:solidFill>
                    <a:srgbClr val="0095D3"/>
                  </a:solidFill>
                  <a:cs typeface="Calibri Light"/>
                </a:rPr>
                <a:t>Consolidate and Migrate</a:t>
              </a:r>
            </a:p>
          </p:txBody>
        </p:sp>
        <p:grpSp>
          <p:nvGrpSpPr>
            <p:cNvPr id="21" name="Group 20"/>
            <p:cNvGrpSpPr/>
            <p:nvPr/>
          </p:nvGrpSpPr>
          <p:grpSpPr>
            <a:xfrm>
              <a:off x="4531259" y="1950384"/>
              <a:ext cx="3083103" cy="1353295"/>
              <a:chOff x="4688006" y="2949633"/>
              <a:chExt cx="3083103" cy="1353295"/>
            </a:xfrm>
          </p:grpSpPr>
          <p:sp>
            <p:nvSpPr>
              <p:cNvPr id="22" name="Freeform 21"/>
              <p:cNvSpPr/>
              <p:nvPr/>
            </p:nvSpPr>
            <p:spPr>
              <a:xfrm flipH="1">
                <a:off x="5787512" y="2949633"/>
                <a:ext cx="1983597" cy="1353295"/>
              </a:xfrm>
              <a:custGeom>
                <a:avLst/>
                <a:gdLst>
                  <a:gd name="connsiteX0" fmla="*/ 1747429 w 2916137"/>
                  <a:gd name="connsiteY0" fmla="*/ 0 h 1700299"/>
                  <a:gd name="connsiteX1" fmla="*/ 2335332 w 2916137"/>
                  <a:gd name="connsiteY1" fmla="*/ 327155 h 1700299"/>
                  <a:gd name="connsiteX2" fmla="*/ 2366766 w 2916137"/>
                  <a:gd name="connsiteY2" fmla="*/ 412167 h 1700299"/>
                  <a:gd name="connsiteX3" fmla="*/ 2438167 w 2916137"/>
                  <a:gd name="connsiteY3" fmla="*/ 419105 h 1700299"/>
                  <a:gd name="connsiteX4" fmla="*/ 2916137 w 2916137"/>
                  <a:gd name="connsiteY4" fmla="*/ 984396 h 1700299"/>
                  <a:gd name="connsiteX5" fmla="*/ 2317526 w 2916137"/>
                  <a:gd name="connsiteY5" fmla="*/ 1561410 h 1700299"/>
                  <a:gd name="connsiteX6" fmla="*/ 2196885 w 2916137"/>
                  <a:gd name="connsiteY6" fmla="*/ 1549687 h 1700299"/>
                  <a:gd name="connsiteX7" fmla="*/ 2137898 w 2916137"/>
                  <a:gd name="connsiteY7" fmla="*/ 1532038 h 1700299"/>
                  <a:gd name="connsiteX8" fmla="*/ 2123617 w 2916137"/>
                  <a:gd name="connsiteY8" fmla="*/ 1548723 h 1700299"/>
                  <a:gd name="connsiteX9" fmla="*/ 1743982 w 2916137"/>
                  <a:gd name="connsiteY9" fmla="*/ 1700299 h 1700299"/>
                  <a:gd name="connsiteX10" fmla="*/ 1443805 w 2916137"/>
                  <a:gd name="connsiteY10" fmla="*/ 1611916 h 1700299"/>
                  <a:gd name="connsiteX11" fmla="*/ 1408723 w 2916137"/>
                  <a:gd name="connsiteY11" fmla="*/ 1585346 h 1700299"/>
                  <a:gd name="connsiteX12" fmla="*/ 1317889 w 2916137"/>
                  <a:gd name="connsiteY12" fmla="*/ 1632871 h 1700299"/>
                  <a:gd name="connsiteX13" fmla="*/ 1084882 w 2916137"/>
                  <a:gd name="connsiteY13" fmla="*/ 1678215 h 1700299"/>
                  <a:gd name="connsiteX14" fmla="*/ 750193 w 2916137"/>
                  <a:gd name="connsiteY14" fmla="*/ 1579670 h 1700299"/>
                  <a:gd name="connsiteX15" fmla="*/ 701737 w 2916137"/>
                  <a:gd name="connsiteY15" fmla="*/ 1541133 h 1700299"/>
                  <a:gd name="connsiteX16" fmla="*/ 645085 w 2916137"/>
                  <a:gd name="connsiteY16" fmla="*/ 1558084 h 1700299"/>
                  <a:gd name="connsiteX17" fmla="*/ 536884 w 2916137"/>
                  <a:gd name="connsiteY17" fmla="*/ 1568598 h 1700299"/>
                  <a:gd name="connsiteX18" fmla="*/ 0 w 2916137"/>
                  <a:gd name="connsiteY18" fmla="*/ 1051084 h 1700299"/>
                  <a:gd name="connsiteX19" fmla="*/ 536884 w 2916137"/>
                  <a:gd name="connsiteY19" fmla="*/ 533570 h 1700299"/>
                  <a:gd name="connsiteX20" fmla="*/ 555683 w 2916137"/>
                  <a:gd name="connsiteY20" fmla="*/ 535397 h 1700299"/>
                  <a:gd name="connsiteX21" fmla="*/ 588654 w 2916137"/>
                  <a:gd name="connsiteY21" fmla="*/ 476844 h 1700299"/>
                  <a:gd name="connsiteX22" fmla="*/ 1085032 w 2916137"/>
                  <a:gd name="connsiteY22" fmla="*/ 222444 h 1700299"/>
                  <a:gd name="connsiteX23" fmla="*/ 1205673 w 2916137"/>
                  <a:gd name="connsiteY23" fmla="*/ 234167 h 1700299"/>
                  <a:gd name="connsiteX24" fmla="*/ 1217381 w 2916137"/>
                  <a:gd name="connsiteY24" fmla="*/ 237670 h 1700299"/>
                  <a:gd name="connsiteX25" fmla="*/ 1218353 w 2916137"/>
                  <a:gd name="connsiteY25" fmla="*/ 236166 h 1700299"/>
                  <a:gd name="connsiteX26" fmla="*/ 1747429 w 2916137"/>
                  <a:gd name="connsiteY26" fmla="*/ 0 h 170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16137" h="1700299">
                    <a:moveTo>
                      <a:pt x="1747429" y="0"/>
                    </a:moveTo>
                    <a:cubicBezTo>
                      <a:pt x="2011716" y="0"/>
                      <a:pt x="2238472" y="134900"/>
                      <a:pt x="2335332" y="327155"/>
                    </a:cubicBezTo>
                    <a:lnTo>
                      <a:pt x="2366766" y="412167"/>
                    </a:lnTo>
                    <a:lnTo>
                      <a:pt x="2438167" y="419105"/>
                    </a:lnTo>
                    <a:cubicBezTo>
                      <a:pt x="2710944" y="472909"/>
                      <a:pt x="2916137" y="705555"/>
                      <a:pt x="2916137" y="984396"/>
                    </a:cubicBezTo>
                    <a:cubicBezTo>
                      <a:pt x="2916137" y="1303072"/>
                      <a:pt x="2648130" y="1561410"/>
                      <a:pt x="2317526" y="1561410"/>
                    </a:cubicBezTo>
                    <a:cubicBezTo>
                      <a:pt x="2276201" y="1561410"/>
                      <a:pt x="2235853" y="1557374"/>
                      <a:pt x="2196885" y="1549687"/>
                    </a:cubicBezTo>
                    <a:lnTo>
                      <a:pt x="2137898" y="1532038"/>
                    </a:lnTo>
                    <a:lnTo>
                      <a:pt x="2123617" y="1548723"/>
                    </a:lnTo>
                    <a:cubicBezTo>
                      <a:pt x="2026460" y="1642374"/>
                      <a:pt x="1892239" y="1700299"/>
                      <a:pt x="1743982" y="1700299"/>
                    </a:cubicBezTo>
                    <a:cubicBezTo>
                      <a:pt x="1632790" y="1700299"/>
                      <a:pt x="1529492" y="1667717"/>
                      <a:pt x="1443805" y="1611916"/>
                    </a:cubicBezTo>
                    <a:lnTo>
                      <a:pt x="1408723" y="1585346"/>
                    </a:lnTo>
                    <a:lnTo>
                      <a:pt x="1317889" y="1632871"/>
                    </a:lnTo>
                    <a:cubicBezTo>
                      <a:pt x="1246272" y="1662069"/>
                      <a:pt x="1167533" y="1678215"/>
                      <a:pt x="1084882" y="1678215"/>
                    </a:cubicBezTo>
                    <a:cubicBezTo>
                      <a:pt x="960905" y="1678215"/>
                      <a:pt x="845732" y="1641886"/>
                      <a:pt x="750193" y="1579670"/>
                    </a:cubicBezTo>
                    <a:lnTo>
                      <a:pt x="701737" y="1541133"/>
                    </a:lnTo>
                    <a:lnTo>
                      <a:pt x="645085" y="1558084"/>
                    </a:lnTo>
                    <a:cubicBezTo>
                      <a:pt x="610135" y="1564978"/>
                      <a:pt x="573948" y="1568598"/>
                      <a:pt x="536884" y="1568598"/>
                    </a:cubicBezTo>
                    <a:cubicBezTo>
                      <a:pt x="240371" y="1568598"/>
                      <a:pt x="0" y="1336899"/>
                      <a:pt x="0" y="1051084"/>
                    </a:cubicBezTo>
                    <a:cubicBezTo>
                      <a:pt x="0" y="765269"/>
                      <a:pt x="240371" y="533570"/>
                      <a:pt x="536884" y="533570"/>
                    </a:cubicBezTo>
                    <a:lnTo>
                      <a:pt x="555683" y="535397"/>
                    </a:lnTo>
                    <a:lnTo>
                      <a:pt x="588654" y="476844"/>
                    </a:lnTo>
                    <a:cubicBezTo>
                      <a:pt x="696229" y="323357"/>
                      <a:pt x="878404" y="222444"/>
                      <a:pt x="1085032" y="222444"/>
                    </a:cubicBezTo>
                    <a:cubicBezTo>
                      <a:pt x="1126357" y="222444"/>
                      <a:pt x="1166705" y="226480"/>
                      <a:pt x="1205673" y="234167"/>
                    </a:cubicBezTo>
                    <a:lnTo>
                      <a:pt x="1217381" y="237670"/>
                    </a:lnTo>
                    <a:lnTo>
                      <a:pt x="1218353" y="236166"/>
                    </a:lnTo>
                    <a:cubicBezTo>
                      <a:pt x="1333014" y="93680"/>
                      <a:pt x="1527190" y="0"/>
                      <a:pt x="1747429" y="0"/>
                    </a:cubicBezTo>
                    <a:close/>
                  </a:path>
                </a:pathLst>
              </a:custGeom>
              <a:solidFill>
                <a:srgbClr val="FFFFFF"/>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b="1">
                  <a:solidFill>
                    <a:srgbClr val="717074"/>
                  </a:solidFill>
                </a:endParaRPr>
              </a:p>
            </p:txBody>
          </p:sp>
          <p:sp>
            <p:nvSpPr>
              <p:cNvPr id="23" name="Freeform 22"/>
              <p:cNvSpPr/>
              <p:nvPr/>
            </p:nvSpPr>
            <p:spPr>
              <a:xfrm flipH="1">
                <a:off x="5887973" y="3154651"/>
                <a:ext cx="1485512" cy="1013907"/>
              </a:xfrm>
              <a:custGeom>
                <a:avLst/>
                <a:gdLst>
                  <a:gd name="connsiteX0" fmla="*/ 1747429 w 2916137"/>
                  <a:gd name="connsiteY0" fmla="*/ 0 h 1700299"/>
                  <a:gd name="connsiteX1" fmla="*/ 2335332 w 2916137"/>
                  <a:gd name="connsiteY1" fmla="*/ 327155 h 1700299"/>
                  <a:gd name="connsiteX2" fmla="*/ 2366766 w 2916137"/>
                  <a:gd name="connsiteY2" fmla="*/ 412167 h 1700299"/>
                  <a:gd name="connsiteX3" fmla="*/ 2438167 w 2916137"/>
                  <a:gd name="connsiteY3" fmla="*/ 419105 h 1700299"/>
                  <a:gd name="connsiteX4" fmla="*/ 2916137 w 2916137"/>
                  <a:gd name="connsiteY4" fmla="*/ 984396 h 1700299"/>
                  <a:gd name="connsiteX5" fmla="*/ 2317526 w 2916137"/>
                  <a:gd name="connsiteY5" fmla="*/ 1561410 h 1700299"/>
                  <a:gd name="connsiteX6" fmla="*/ 2196885 w 2916137"/>
                  <a:gd name="connsiteY6" fmla="*/ 1549687 h 1700299"/>
                  <a:gd name="connsiteX7" fmla="*/ 2137898 w 2916137"/>
                  <a:gd name="connsiteY7" fmla="*/ 1532038 h 1700299"/>
                  <a:gd name="connsiteX8" fmla="*/ 2123617 w 2916137"/>
                  <a:gd name="connsiteY8" fmla="*/ 1548723 h 1700299"/>
                  <a:gd name="connsiteX9" fmla="*/ 1743982 w 2916137"/>
                  <a:gd name="connsiteY9" fmla="*/ 1700299 h 1700299"/>
                  <a:gd name="connsiteX10" fmla="*/ 1443805 w 2916137"/>
                  <a:gd name="connsiteY10" fmla="*/ 1611916 h 1700299"/>
                  <a:gd name="connsiteX11" fmla="*/ 1408723 w 2916137"/>
                  <a:gd name="connsiteY11" fmla="*/ 1585346 h 1700299"/>
                  <a:gd name="connsiteX12" fmla="*/ 1317889 w 2916137"/>
                  <a:gd name="connsiteY12" fmla="*/ 1632871 h 1700299"/>
                  <a:gd name="connsiteX13" fmla="*/ 1084882 w 2916137"/>
                  <a:gd name="connsiteY13" fmla="*/ 1678215 h 1700299"/>
                  <a:gd name="connsiteX14" fmla="*/ 750193 w 2916137"/>
                  <a:gd name="connsiteY14" fmla="*/ 1579670 h 1700299"/>
                  <a:gd name="connsiteX15" fmla="*/ 701737 w 2916137"/>
                  <a:gd name="connsiteY15" fmla="*/ 1541133 h 1700299"/>
                  <a:gd name="connsiteX16" fmla="*/ 645085 w 2916137"/>
                  <a:gd name="connsiteY16" fmla="*/ 1558084 h 1700299"/>
                  <a:gd name="connsiteX17" fmla="*/ 536884 w 2916137"/>
                  <a:gd name="connsiteY17" fmla="*/ 1568598 h 1700299"/>
                  <a:gd name="connsiteX18" fmla="*/ 0 w 2916137"/>
                  <a:gd name="connsiteY18" fmla="*/ 1051084 h 1700299"/>
                  <a:gd name="connsiteX19" fmla="*/ 536884 w 2916137"/>
                  <a:gd name="connsiteY19" fmla="*/ 533570 h 1700299"/>
                  <a:gd name="connsiteX20" fmla="*/ 555683 w 2916137"/>
                  <a:gd name="connsiteY20" fmla="*/ 535397 h 1700299"/>
                  <a:gd name="connsiteX21" fmla="*/ 588654 w 2916137"/>
                  <a:gd name="connsiteY21" fmla="*/ 476844 h 1700299"/>
                  <a:gd name="connsiteX22" fmla="*/ 1085032 w 2916137"/>
                  <a:gd name="connsiteY22" fmla="*/ 222444 h 1700299"/>
                  <a:gd name="connsiteX23" fmla="*/ 1205673 w 2916137"/>
                  <a:gd name="connsiteY23" fmla="*/ 234167 h 1700299"/>
                  <a:gd name="connsiteX24" fmla="*/ 1217381 w 2916137"/>
                  <a:gd name="connsiteY24" fmla="*/ 237670 h 1700299"/>
                  <a:gd name="connsiteX25" fmla="*/ 1218353 w 2916137"/>
                  <a:gd name="connsiteY25" fmla="*/ 236166 h 1700299"/>
                  <a:gd name="connsiteX26" fmla="*/ 1747429 w 2916137"/>
                  <a:gd name="connsiteY26" fmla="*/ 0 h 170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16137" h="1700299">
                    <a:moveTo>
                      <a:pt x="1747429" y="0"/>
                    </a:moveTo>
                    <a:cubicBezTo>
                      <a:pt x="2011716" y="0"/>
                      <a:pt x="2238472" y="134900"/>
                      <a:pt x="2335332" y="327155"/>
                    </a:cubicBezTo>
                    <a:lnTo>
                      <a:pt x="2366766" y="412167"/>
                    </a:lnTo>
                    <a:lnTo>
                      <a:pt x="2438167" y="419105"/>
                    </a:lnTo>
                    <a:cubicBezTo>
                      <a:pt x="2710944" y="472909"/>
                      <a:pt x="2916137" y="705555"/>
                      <a:pt x="2916137" y="984396"/>
                    </a:cubicBezTo>
                    <a:cubicBezTo>
                      <a:pt x="2916137" y="1303072"/>
                      <a:pt x="2648130" y="1561410"/>
                      <a:pt x="2317526" y="1561410"/>
                    </a:cubicBezTo>
                    <a:cubicBezTo>
                      <a:pt x="2276201" y="1561410"/>
                      <a:pt x="2235853" y="1557374"/>
                      <a:pt x="2196885" y="1549687"/>
                    </a:cubicBezTo>
                    <a:lnTo>
                      <a:pt x="2137898" y="1532038"/>
                    </a:lnTo>
                    <a:lnTo>
                      <a:pt x="2123617" y="1548723"/>
                    </a:lnTo>
                    <a:cubicBezTo>
                      <a:pt x="2026460" y="1642374"/>
                      <a:pt x="1892239" y="1700299"/>
                      <a:pt x="1743982" y="1700299"/>
                    </a:cubicBezTo>
                    <a:cubicBezTo>
                      <a:pt x="1632790" y="1700299"/>
                      <a:pt x="1529492" y="1667717"/>
                      <a:pt x="1443805" y="1611916"/>
                    </a:cubicBezTo>
                    <a:lnTo>
                      <a:pt x="1408723" y="1585346"/>
                    </a:lnTo>
                    <a:lnTo>
                      <a:pt x="1317889" y="1632871"/>
                    </a:lnTo>
                    <a:cubicBezTo>
                      <a:pt x="1246272" y="1662069"/>
                      <a:pt x="1167533" y="1678215"/>
                      <a:pt x="1084882" y="1678215"/>
                    </a:cubicBezTo>
                    <a:cubicBezTo>
                      <a:pt x="960905" y="1678215"/>
                      <a:pt x="845732" y="1641886"/>
                      <a:pt x="750193" y="1579670"/>
                    </a:cubicBezTo>
                    <a:lnTo>
                      <a:pt x="701737" y="1541133"/>
                    </a:lnTo>
                    <a:lnTo>
                      <a:pt x="645085" y="1558084"/>
                    </a:lnTo>
                    <a:cubicBezTo>
                      <a:pt x="610135" y="1564978"/>
                      <a:pt x="573948" y="1568598"/>
                      <a:pt x="536884" y="1568598"/>
                    </a:cubicBezTo>
                    <a:cubicBezTo>
                      <a:pt x="240371" y="1568598"/>
                      <a:pt x="0" y="1336899"/>
                      <a:pt x="0" y="1051084"/>
                    </a:cubicBezTo>
                    <a:cubicBezTo>
                      <a:pt x="0" y="765269"/>
                      <a:pt x="240371" y="533570"/>
                      <a:pt x="536884" y="533570"/>
                    </a:cubicBezTo>
                    <a:lnTo>
                      <a:pt x="555683" y="535397"/>
                    </a:lnTo>
                    <a:lnTo>
                      <a:pt x="588654" y="476844"/>
                    </a:lnTo>
                    <a:cubicBezTo>
                      <a:pt x="696229" y="323357"/>
                      <a:pt x="878404" y="222444"/>
                      <a:pt x="1085032" y="222444"/>
                    </a:cubicBezTo>
                    <a:cubicBezTo>
                      <a:pt x="1126357" y="222444"/>
                      <a:pt x="1166705" y="226480"/>
                      <a:pt x="1205673" y="234167"/>
                    </a:cubicBezTo>
                    <a:lnTo>
                      <a:pt x="1217381" y="237670"/>
                    </a:lnTo>
                    <a:lnTo>
                      <a:pt x="1218353" y="236166"/>
                    </a:lnTo>
                    <a:cubicBezTo>
                      <a:pt x="1333014" y="93680"/>
                      <a:pt x="1527190" y="0"/>
                      <a:pt x="1747429" y="0"/>
                    </a:cubicBezTo>
                    <a:close/>
                  </a:path>
                </a:pathLst>
              </a:custGeom>
              <a:solidFill>
                <a:schemeClr val="accent1">
                  <a:lumMod val="20000"/>
                  <a:lumOff val="80000"/>
                  <a:alpha val="64000"/>
                </a:schemeClr>
              </a:solidFill>
              <a:ln w="38100" cmpd="sng">
                <a:solidFill>
                  <a:schemeClr val="accent2"/>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b="1">
                  <a:solidFill>
                    <a:srgbClr val="717074"/>
                  </a:solidFill>
                </a:endParaRPr>
              </a:p>
            </p:txBody>
          </p:sp>
          <p:sp>
            <p:nvSpPr>
              <p:cNvPr id="24" name="Freeform 23"/>
              <p:cNvSpPr/>
              <p:nvPr/>
            </p:nvSpPr>
            <p:spPr>
              <a:xfrm flipH="1">
                <a:off x="4753835" y="3177141"/>
                <a:ext cx="1409118" cy="983378"/>
              </a:xfrm>
              <a:custGeom>
                <a:avLst/>
                <a:gdLst>
                  <a:gd name="connsiteX0" fmla="*/ 1747429 w 2916137"/>
                  <a:gd name="connsiteY0" fmla="*/ 0 h 1700299"/>
                  <a:gd name="connsiteX1" fmla="*/ 2335332 w 2916137"/>
                  <a:gd name="connsiteY1" fmla="*/ 327155 h 1700299"/>
                  <a:gd name="connsiteX2" fmla="*/ 2366766 w 2916137"/>
                  <a:gd name="connsiteY2" fmla="*/ 412167 h 1700299"/>
                  <a:gd name="connsiteX3" fmla="*/ 2438167 w 2916137"/>
                  <a:gd name="connsiteY3" fmla="*/ 419105 h 1700299"/>
                  <a:gd name="connsiteX4" fmla="*/ 2916137 w 2916137"/>
                  <a:gd name="connsiteY4" fmla="*/ 984396 h 1700299"/>
                  <a:gd name="connsiteX5" fmla="*/ 2317526 w 2916137"/>
                  <a:gd name="connsiteY5" fmla="*/ 1561410 h 1700299"/>
                  <a:gd name="connsiteX6" fmla="*/ 2196885 w 2916137"/>
                  <a:gd name="connsiteY6" fmla="*/ 1549687 h 1700299"/>
                  <a:gd name="connsiteX7" fmla="*/ 2137898 w 2916137"/>
                  <a:gd name="connsiteY7" fmla="*/ 1532038 h 1700299"/>
                  <a:gd name="connsiteX8" fmla="*/ 2123617 w 2916137"/>
                  <a:gd name="connsiteY8" fmla="*/ 1548723 h 1700299"/>
                  <a:gd name="connsiteX9" fmla="*/ 1743982 w 2916137"/>
                  <a:gd name="connsiteY9" fmla="*/ 1700299 h 1700299"/>
                  <a:gd name="connsiteX10" fmla="*/ 1443805 w 2916137"/>
                  <a:gd name="connsiteY10" fmla="*/ 1611916 h 1700299"/>
                  <a:gd name="connsiteX11" fmla="*/ 1408723 w 2916137"/>
                  <a:gd name="connsiteY11" fmla="*/ 1585346 h 1700299"/>
                  <a:gd name="connsiteX12" fmla="*/ 1317889 w 2916137"/>
                  <a:gd name="connsiteY12" fmla="*/ 1632871 h 1700299"/>
                  <a:gd name="connsiteX13" fmla="*/ 1084882 w 2916137"/>
                  <a:gd name="connsiteY13" fmla="*/ 1678215 h 1700299"/>
                  <a:gd name="connsiteX14" fmla="*/ 750193 w 2916137"/>
                  <a:gd name="connsiteY14" fmla="*/ 1579670 h 1700299"/>
                  <a:gd name="connsiteX15" fmla="*/ 701737 w 2916137"/>
                  <a:gd name="connsiteY15" fmla="*/ 1541133 h 1700299"/>
                  <a:gd name="connsiteX16" fmla="*/ 645085 w 2916137"/>
                  <a:gd name="connsiteY16" fmla="*/ 1558084 h 1700299"/>
                  <a:gd name="connsiteX17" fmla="*/ 536884 w 2916137"/>
                  <a:gd name="connsiteY17" fmla="*/ 1568598 h 1700299"/>
                  <a:gd name="connsiteX18" fmla="*/ 0 w 2916137"/>
                  <a:gd name="connsiteY18" fmla="*/ 1051084 h 1700299"/>
                  <a:gd name="connsiteX19" fmla="*/ 536884 w 2916137"/>
                  <a:gd name="connsiteY19" fmla="*/ 533570 h 1700299"/>
                  <a:gd name="connsiteX20" fmla="*/ 555683 w 2916137"/>
                  <a:gd name="connsiteY20" fmla="*/ 535397 h 1700299"/>
                  <a:gd name="connsiteX21" fmla="*/ 588654 w 2916137"/>
                  <a:gd name="connsiteY21" fmla="*/ 476844 h 1700299"/>
                  <a:gd name="connsiteX22" fmla="*/ 1085032 w 2916137"/>
                  <a:gd name="connsiteY22" fmla="*/ 222444 h 1700299"/>
                  <a:gd name="connsiteX23" fmla="*/ 1205673 w 2916137"/>
                  <a:gd name="connsiteY23" fmla="*/ 234167 h 1700299"/>
                  <a:gd name="connsiteX24" fmla="*/ 1217381 w 2916137"/>
                  <a:gd name="connsiteY24" fmla="*/ 237670 h 1700299"/>
                  <a:gd name="connsiteX25" fmla="*/ 1218353 w 2916137"/>
                  <a:gd name="connsiteY25" fmla="*/ 236166 h 1700299"/>
                  <a:gd name="connsiteX26" fmla="*/ 1747429 w 2916137"/>
                  <a:gd name="connsiteY26" fmla="*/ 0 h 170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16137" h="1700299">
                    <a:moveTo>
                      <a:pt x="1747429" y="0"/>
                    </a:moveTo>
                    <a:cubicBezTo>
                      <a:pt x="2011716" y="0"/>
                      <a:pt x="2238472" y="134900"/>
                      <a:pt x="2335332" y="327155"/>
                    </a:cubicBezTo>
                    <a:lnTo>
                      <a:pt x="2366766" y="412167"/>
                    </a:lnTo>
                    <a:lnTo>
                      <a:pt x="2438167" y="419105"/>
                    </a:lnTo>
                    <a:cubicBezTo>
                      <a:pt x="2710944" y="472909"/>
                      <a:pt x="2916137" y="705555"/>
                      <a:pt x="2916137" y="984396"/>
                    </a:cubicBezTo>
                    <a:cubicBezTo>
                      <a:pt x="2916137" y="1303072"/>
                      <a:pt x="2648130" y="1561410"/>
                      <a:pt x="2317526" y="1561410"/>
                    </a:cubicBezTo>
                    <a:cubicBezTo>
                      <a:pt x="2276201" y="1561410"/>
                      <a:pt x="2235853" y="1557374"/>
                      <a:pt x="2196885" y="1549687"/>
                    </a:cubicBezTo>
                    <a:lnTo>
                      <a:pt x="2137898" y="1532038"/>
                    </a:lnTo>
                    <a:lnTo>
                      <a:pt x="2123617" y="1548723"/>
                    </a:lnTo>
                    <a:cubicBezTo>
                      <a:pt x="2026460" y="1642374"/>
                      <a:pt x="1892239" y="1700299"/>
                      <a:pt x="1743982" y="1700299"/>
                    </a:cubicBezTo>
                    <a:cubicBezTo>
                      <a:pt x="1632790" y="1700299"/>
                      <a:pt x="1529492" y="1667717"/>
                      <a:pt x="1443805" y="1611916"/>
                    </a:cubicBezTo>
                    <a:lnTo>
                      <a:pt x="1408723" y="1585346"/>
                    </a:lnTo>
                    <a:lnTo>
                      <a:pt x="1317889" y="1632871"/>
                    </a:lnTo>
                    <a:cubicBezTo>
                      <a:pt x="1246272" y="1662069"/>
                      <a:pt x="1167533" y="1678215"/>
                      <a:pt x="1084882" y="1678215"/>
                    </a:cubicBezTo>
                    <a:cubicBezTo>
                      <a:pt x="960905" y="1678215"/>
                      <a:pt x="845732" y="1641886"/>
                      <a:pt x="750193" y="1579670"/>
                    </a:cubicBezTo>
                    <a:lnTo>
                      <a:pt x="701737" y="1541133"/>
                    </a:lnTo>
                    <a:lnTo>
                      <a:pt x="645085" y="1558084"/>
                    </a:lnTo>
                    <a:cubicBezTo>
                      <a:pt x="610135" y="1564978"/>
                      <a:pt x="573948" y="1568598"/>
                      <a:pt x="536884" y="1568598"/>
                    </a:cubicBezTo>
                    <a:cubicBezTo>
                      <a:pt x="240371" y="1568598"/>
                      <a:pt x="0" y="1336899"/>
                      <a:pt x="0" y="1051084"/>
                    </a:cubicBezTo>
                    <a:cubicBezTo>
                      <a:pt x="0" y="765269"/>
                      <a:pt x="240371" y="533570"/>
                      <a:pt x="536884" y="533570"/>
                    </a:cubicBezTo>
                    <a:lnTo>
                      <a:pt x="555683" y="535397"/>
                    </a:lnTo>
                    <a:lnTo>
                      <a:pt x="588654" y="476844"/>
                    </a:lnTo>
                    <a:cubicBezTo>
                      <a:pt x="696229" y="323357"/>
                      <a:pt x="878404" y="222444"/>
                      <a:pt x="1085032" y="222444"/>
                    </a:cubicBezTo>
                    <a:cubicBezTo>
                      <a:pt x="1126357" y="222444"/>
                      <a:pt x="1166705" y="226480"/>
                      <a:pt x="1205673" y="234167"/>
                    </a:cubicBezTo>
                    <a:lnTo>
                      <a:pt x="1217381" y="237670"/>
                    </a:lnTo>
                    <a:lnTo>
                      <a:pt x="1218353" y="236166"/>
                    </a:lnTo>
                    <a:cubicBezTo>
                      <a:pt x="1333014" y="93680"/>
                      <a:pt x="1527190" y="0"/>
                      <a:pt x="1747429" y="0"/>
                    </a:cubicBezTo>
                    <a:close/>
                  </a:path>
                </a:pathLst>
              </a:custGeom>
              <a:solidFill>
                <a:schemeClr val="accent1">
                  <a:lumMod val="20000"/>
                  <a:lumOff val="80000"/>
                  <a:alpha val="70000"/>
                </a:schemeClr>
              </a:solid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b="1">
                  <a:solidFill>
                    <a:srgbClr val="717074"/>
                  </a:solidFill>
                </a:endParaRPr>
              </a:p>
            </p:txBody>
          </p:sp>
          <p:sp>
            <p:nvSpPr>
              <p:cNvPr id="25" name="Rectangle 24"/>
              <p:cNvSpPr/>
              <p:nvPr/>
            </p:nvSpPr>
            <p:spPr>
              <a:xfrm>
                <a:off x="6123382" y="3592286"/>
                <a:ext cx="1161714"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rgbClr val="717074"/>
                    </a:solidFill>
                    <a:cs typeface="Calibri"/>
                  </a:rPr>
                  <a:t>Migrate</a:t>
                </a:r>
                <a:endParaRPr lang="en-US" sz="1600" b="1">
                  <a:solidFill>
                    <a:srgbClr val="717074"/>
                  </a:solidFill>
                </a:endParaRPr>
              </a:p>
            </p:txBody>
          </p:sp>
          <p:sp>
            <p:nvSpPr>
              <p:cNvPr id="26" name="Rectangle 25"/>
              <p:cNvSpPr/>
              <p:nvPr/>
            </p:nvSpPr>
            <p:spPr>
              <a:xfrm>
                <a:off x="4688006" y="3592286"/>
                <a:ext cx="1481572"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rgbClr val="717074"/>
                    </a:solidFill>
                    <a:cs typeface="Calibri"/>
                  </a:rPr>
                  <a:t>Consolidate</a:t>
                </a:r>
              </a:p>
            </p:txBody>
          </p:sp>
        </p:grpSp>
      </p:grpSp>
      <p:sp>
        <p:nvSpPr>
          <p:cNvPr id="27" name="Left-Right Arrow 26"/>
          <p:cNvSpPr/>
          <p:nvPr/>
        </p:nvSpPr>
        <p:spPr>
          <a:xfrm>
            <a:off x="1246802" y="4648214"/>
            <a:ext cx="9742811" cy="927903"/>
          </a:xfrm>
          <a:prstGeom prst="leftRightArrow">
            <a:avLst/>
          </a:prstGeom>
          <a:solidFill>
            <a:schemeClr val="accent1">
              <a:lumMod val="50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lIns="91384" tIns="45693" rIns="91384" bIns="45693" rtlCol="0" anchor="ctr"/>
          <a:lstStyle/>
          <a:p>
            <a:pPr algn="ctr"/>
            <a:r>
              <a:rPr lang="en-US">
                <a:solidFill>
                  <a:schemeClr val="bg1"/>
                </a:solidFill>
              </a:rPr>
              <a:t>Customer Has the Choice to Run Workloads Across On-Premises DC and Cloud </a:t>
            </a:r>
          </a:p>
        </p:txBody>
      </p:sp>
      <p:sp>
        <p:nvSpPr>
          <p:cNvPr id="28" name="Rectangle 27"/>
          <p:cNvSpPr/>
          <p:nvPr/>
        </p:nvSpPr>
        <p:spPr>
          <a:xfrm>
            <a:off x="804219" y="4055648"/>
            <a:ext cx="1481186" cy="276999"/>
          </a:xfrm>
          <a:prstGeom prst="rect">
            <a:avLst/>
          </a:prstGeom>
        </p:spPr>
        <p:txBody>
          <a:bodyPr wrap="square" lIns="91384" tIns="45693" rIns="91384" bIns="45693">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rgbClr val="0095D3"/>
                </a:solidFill>
                <a:cs typeface="Calibri"/>
              </a:rPr>
              <a:t>Private Cloud</a:t>
            </a:r>
            <a:endParaRPr lang="en-US" sz="1200">
              <a:solidFill>
                <a:srgbClr val="0095D3"/>
              </a:solidFill>
            </a:endParaRPr>
          </a:p>
        </p:txBody>
      </p:sp>
      <p:sp>
        <p:nvSpPr>
          <p:cNvPr id="29" name="Rectangle 28"/>
          <p:cNvSpPr/>
          <p:nvPr/>
        </p:nvSpPr>
        <p:spPr>
          <a:xfrm>
            <a:off x="2366480" y="4055648"/>
            <a:ext cx="1481186" cy="276999"/>
          </a:xfrm>
          <a:prstGeom prst="rect">
            <a:avLst/>
          </a:prstGeom>
        </p:spPr>
        <p:txBody>
          <a:bodyPr wrap="square" lIns="91384" tIns="45693" rIns="91384" bIns="45693">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rgbClr val="0095D3"/>
                </a:solidFill>
                <a:cs typeface="Calibri"/>
              </a:rPr>
              <a:t>Public Cloud</a:t>
            </a:r>
            <a:endParaRPr lang="en-US" sz="1200">
              <a:solidFill>
                <a:srgbClr val="0095D3"/>
              </a:solidFill>
            </a:endParaRPr>
          </a:p>
        </p:txBody>
      </p:sp>
      <p:sp>
        <p:nvSpPr>
          <p:cNvPr id="30" name="Rectangle 29"/>
          <p:cNvSpPr/>
          <p:nvPr/>
        </p:nvSpPr>
        <p:spPr>
          <a:xfrm>
            <a:off x="4510343" y="4055648"/>
            <a:ext cx="1481186" cy="276999"/>
          </a:xfrm>
          <a:prstGeom prst="rect">
            <a:avLst/>
          </a:prstGeom>
        </p:spPr>
        <p:txBody>
          <a:bodyPr wrap="square" lIns="91384" tIns="45693" rIns="91384" bIns="45693">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rgbClr val="0095D3"/>
                </a:solidFill>
                <a:cs typeface="Calibri"/>
              </a:rPr>
              <a:t>Private Cloud</a:t>
            </a:r>
            <a:endParaRPr lang="en-US" sz="1200">
              <a:solidFill>
                <a:srgbClr val="0095D3"/>
              </a:solidFill>
            </a:endParaRPr>
          </a:p>
        </p:txBody>
      </p:sp>
      <p:sp>
        <p:nvSpPr>
          <p:cNvPr id="31" name="Rectangle 30"/>
          <p:cNvSpPr/>
          <p:nvPr/>
        </p:nvSpPr>
        <p:spPr>
          <a:xfrm>
            <a:off x="6072600" y="4055648"/>
            <a:ext cx="1481186" cy="276999"/>
          </a:xfrm>
          <a:prstGeom prst="rect">
            <a:avLst/>
          </a:prstGeom>
        </p:spPr>
        <p:txBody>
          <a:bodyPr wrap="square" lIns="91384" tIns="45693" rIns="91384" bIns="45693">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rgbClr val="0095D3"/>
                </a:solidFill>
                <a:cs typeface="Calibri"/>
              </a:rPr>
              <a:t>Public Cloud</a:t>
            </a:r>
            <a:endParaRPr lang="en-US" sz="1200">
              <a:solidFill>
                <a:srgbClr val="0095D3"/>
              </a:solidFill>
            </a:endParaRPr>
          </a:p>
        </p:txBody>
      </p:sp>
      <p:sp>
        <p:nvSpPr>
          <p:cNvPr id="32" name="Rectangle 31"/>
          <p:cNvSpPr/>
          <p:nvPr/>
        </p:nvSpPr>
        <p:spPr>
          <a:xfrm>
            <a:off x="8388206" y="4055648"/>
            <a:ext cx="1481186" cy="276999"/>
          </a:xfrm>
          <a:prstGeom prst="rect">
            <a:avLst/>
          </a:prstGeom>
        </p:spPr>
        <p:txBody>
          <a:bodyPr wrap="square" lIns="91384" tIns="45693" rIns="91384" bIns="45693">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rgbClr val="0095D3"/>
                </a:solidFill>
                <a:cs typeface="Calibri"/>
              </a:rPr>
              <a:t>Private Cloud</a:t>
            </a:r>
            <a:endParaRPr lang="en-US" sz="1200">
              <a:solidFill>
                <a:srgbClr val="0095D3"/>
              </a:solidFill>
            </a:endParaRPr>
          </a:p>
        </p:txBody>
      </p:sp>
      <p:grpSp>
        <p:nvGrpSpPr>
          <p:cNvPr id="33" name="Group 32"/>
          <p:cNvGrpSpPr/>
          <p:nvPr/>
        </p:nvGrpSpPr>
        <p:grpSpPr>
          <a:xfrm>
            <a:off x="8183758" y="1752616"/>
            <a:ext cx="3549406" cy="2132121"/>
            <a:chOff x="8184302" y="1076833"/>
            <a:chExt cx="3550330" cy="2132121"/>
          </a:xfrm>
        </p:grpSpPr>
        <p:sp>
          <p:nvSpPr>
            <p:cNvPr id="34" name="Rectangle 33"/>
            <p:cNvSpPr/>
            <p:nvPr/>
          </p:nvSpPr>
          <p:spPr>
            <a:xfrm>
              <a:off x="8184302" y="1076833"/>
              <a:ext cx="355033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solidFill>
                    <a:srgbClr val="0095D3"/>
                  </a:solidFill>
                  <a:cs typeface="Calibri Light"/>
                </a:rPr>
                <a:t>Scenario 3:</a:t>
              </a:r>
            </a:p>
            <a:p>
              <a:pPr algn="ctr"/>
              <a:r>
                <a:rPr lang="en-US" sz="2000">
                  <a:solidFill>
                    <a:srgbClr val="0095D3"/>
                  </a:solidFill>
                  <a:cs typeface="Calibri Light"/>
                </a:rPr>
                <a:t>Workload Flexibility</a:t>
              </a:r>
            </a:p>
          </p:txBody>
        </p:sp>
        <p:sp>
          <p:nvSpPr>
            <p:cNvPr id="35" name="Freeform 34"/>
            <p:cNvSpPr/>
            <p:nvPr/>
          </p:nvSpPr>
          <p:spPr>
            <a:xfrm flipH="1">
              <a:off x="9722030" y="2095252"/>
              <a:ext cx="1617894" cy="1103796"/>
            </a:xfrm>
            <a:custGeom>
              <a:avLst/>
              <a:gdLst>
                <a:gd name="connsiteX0" fmla="*/ 1747429 w 2916137"/>
                <a:gd name="connsiteY0" fmla="*/ 0 h 1700299"/>
                <a:gd name="connsiteX1" fmla="*/ 2335332 w 2916137"/>
                <a:gd name="connsiteY1" fmla="*/ 327155 h 1700299"/>
                <a:gd name="connsiteX2" fmla="*/ 2366766 w 2916137"/>
                <a:gd name="connsiteY2" fmla="*/ 412167 h 1700299"/>
                <a:gd name="connsiteX3" fmla="*/ 2438167 w 2916137"/>
                <a:gd name="connsiteY3" fmla="*/ 419105 h 1700299"/>
                <a:gd name="connsiteX4" fmla="*/ 2916137 w 2916137"/>
                <a:gd name="connsiteY4" fmla="*/ 984396 h 1700299"/>
                <a:gd name="connsiteX5" fmla="*/ 2317526 w 2916137"/>
                <a:gd name="connsiteY5" fmla="*/ 1561410 h 1700299"/>
                <a:gd name="connsiteX6" fmla="*/ 2196885 w 2916137"/>
                <a:gd name="connsiteY6" fmla="*/ 1549687 h 1700299"/>
                <a:gd name="connsiteX7" fmla="*/ 2137898 w 2916137"/>
                <a:gd name="connsiteY7" fmla="*/ 1532038 h 1700299"/>
                <a:gd name="connsiteX8" fmla="*/ 2123617 w 2916137"/>
                <a:gd name="connsiteY8" fmla="*/ 1548723 h 1700299"/>
                <a:gd name="connsiteX9" fmla="*/ 1743982 w 2916137"/>
                <a:gd name="connsiteY9" fmla="*/ 1700299 h 1700299"/>
                <a:gd name="connsiteX10" fmla="*/ 1443805 w 2916137"/>
                <a:gd name="connsiteY10" fmla="*/ 1611916 h 1700299"/>
                <a:gd name="connsiteX11" fmla="*/ 1408723 w 2916137"/>
                <a:gd name="connsiteY11" fmla="*/ 1585346 h 1700299"/>
                <a:gd name="connsiteX12" fmla="*/ 1317889 w 2916137"/>
                <a:gd name="connsiteY12" fmla="*/ 1632871 h 1700299"/>
                <a:gd name="connsiteX13" fmla="*/ 1084882 w 2916137"/>
                <a:gd name="connsiteY13" fmla="*/ 1678215 h 1700299"/>
                <a:gd name="connsiteX14" fmla="*/ 750193 w 2916137"/>
                <a:gd name="connsiteY14" fmla="*/ 1579670 h 1700299"/>
                <a:gd name="connsiteX15" fmla="*/ 701737 w 2916137"/>
                <a:gd name="connsiteY15" fmla="*/ 1541133 h 1700299"/>
                <a:gd name="connsiteX16" fmla="*/ 645085 w 2916137"/>
                <a:gd name="connsiteY16" fmla="*/ 1558084 h 1700299"/>
                <a:gd name="connsiteX17" fmla="*/ 536884 w 2916137"/>
                <a:gd name="connsiteY17" fmla="*/ 1568598 h 1700299"/>
                <a:gd name="connsiteX18" fmla="*/ 0 w 2916137"/>
                <a:gd name="connsiteY18" fmla="*/ 1051084 h 1700299"/>
                <a:gd name="connsiteX19" fmla="*/ 536884 w 2916137"/>
                <a:gd name="connsiteY19" fmla="*/ 533570 h 1700299"/>
                <a:gd name="connsiteX20" fmla="*/ 555683 w 2916137"/>
                <a:gd name="connsiteY20" fmla="*/ 535397 h 1700299"/>
                <a:gd name="connsiteX21" fmla="*/ 588654 w 2916137"/>
                <a:gd name="connsiteY21" fmla="*/ 476844 h 1700299"/>
                <a:gd name="connsiteX22" fmla="*/ 1085032 w 2916137"/>
                <a:gd name="connsiteY22" fmla="*/ 222444 h 1700299"/>
                <a:gd name="connsiteX23" fmla="*/ 1205673 w 2916137"/>
                <a:gd name="connsiteY23" fmla="*/ 234167 h 1700299"/>
                <a:gd name="connsiteX24" fmla="*/ 1217381 w 2916137"/>
                <a:gd name="connsiteY24" fmla="*/ 237670 h 1700299"/>
                <a:gd name="connsiteX25" fmla="*/ 1218353 w 2916137"/>
                <a:gd name="connsiteY25" fmla="*/ 236166 h 1700299"/>
                <a:gd name="connsiteX26" fmla="*/ 1747429 w 2916137"/>
                <a:gd name="connsiteY26" fmla="*/ 0 h 170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16137" h="1700299">
                  <a:moveTo>
                    <a:pt x="1747429" y="0"/>
                  </a:moveTo>
                  <a:cubicBezTo>
                    <a:pt x="2011716" y="0"/>
                    <a:pt x="2238472" y="134900"/>
                    <a:pt x="2335332" y="327155"/>
                  </a:cubicBezTo>
                  <a:lnTo>
                    <a:pt x="2366766" y="412167"/>
                  </a:lnTo>
                  <a:lnTo>
                    <a:pt x="2438167" y="419105"/>
                  </a:lnTo>
                  <a:cubicBezTo>
                    <a:pt x="2710944" y="472909"/>
                    <a:pt x="2916137" y="705555"/>
                    <a:pt x="2916137" y="984396"/>
                  </a:cubicBezTo>
                  <a:cubicBezTo>
                    <a:pt x="2916137" y="1303072"/>
                    <a:pt x="2648130" y="1561410"/>
                    <a:pt x="2317526" y="1561410"/>
                  </a:cubicBezTo>
                  <a:cubicBezTo>
                    <a:pt x="2276201" y="1561410"/>
                    <a:pt x="2235853" y="1557374"/>
                    <a:pt x="2196885" y="1549687"/>
                  </a:cubicBezTo>
                  <a:lnTo>
                    <a:pt x="2137898" y="1532038"/>
                  </a:lnTo>
                  <a:lnTo>
                    <a:pt x="2123617" y="1548723"/>
                  </a:lnTo>
                  <a:cubicBezTo>
                    <a:pt x="2026460" y="1642374"/>
                    <a:pt x="1892239" y="1700299"/>
                    <a:pt x="1743982" y="1700299"/>
                  </a:cubicBezTo>
                  <a:cubicBezTo>
                    <a:pt x="1632790" y="1700299"/>
                    <a:pt x="1529492" y="1667717"/>
                    <a:pt x="1443805" y="1611916"/>
                  </a:cubicBezTo>
                  <a:lnTo>
                    <a:pt x="1408723" y="1585346"/>
                  </a:lnTo>
                  <a:lnTo>
                    <a:pt x="1317889" y="1632871"/>
                  </a:lnTo>
                  <a:cubicBezTo>
                    <a:pt x="1246272" y="1662069"/>
                    <a:pt x="1167533" y="1678215"/>
                    <a:pt x="1084882" y="1678215"/>
                  </a:cubicBezTo>
                  <a:cubicBezTo>
                    <a:pt x="960905" y="1678215"/>
                    <a:pt x="845732" y="1641886"/>
                    <a:pt x="750193" y="1579670"/>
                  </a:cubicBezTo>
                  <a:lnTo>
                    <a:pt x="701737" y="1541133"/>
                  </a:lnTo>
                  <a:lnTo>
                    <a:pt x="645085" y="1558084"/>
                  </a:lnTo>
                  <a:cubicBezTo>
                    <a:pt x="610135" y="1564978"/>
                    <a:pt x="573948" y="1568598"/>
                    <a:pt x="536884" y="1568598"/>
                  </a:cubicBezTo>
                  <a:cubicBezTo>
                    <a:pt x="240371" y="1568598"/>
                    <a:pt x="0" y="1336899"/>
                    <a:pt x="0" y="1051084"/>
                  </a:cubicBezTo>
                  <a:cubicBezTo>
                    <a:pt x="0" y="765269"/>
                    <a:pt x="240371" y="533570"/>
                    <a:pt x="536884" y="533570"/>
                  </a:cubicBezTo>
                  <a:lnTo>
                    <a:pt x="555683" y="535397"/>
                  </a:lnTo>
                  <a:lnTo>
                    <a:pt x="588654" y="476844"/>
                  </a:lnTo>
                  <a:cubicBezTo>
                    <a:pt x="696229" y="323357"/>
                    <a:pt x="878404" y="222444"/>
                    <a:pt x="1085032" y="222444"/>
                  </a:cubicBezTo>
                  <a:cubicBezTo>
                    <a:pt x="1126357" y="222444"/>
                    <a:pt x="1166705" y="226480"/>
                    <a:pt x="1205673" y="234167"/>
                  </a:cubicBezTo>
                  <a:lnTo>
                    <a:pt x="1217381" y="237670"/>
                  </a:lnTo>
                  <a:lnTo>
                    <a:pt x="1218353" y="236166"/>
                  </a:lnTo>
                  <a:cubicBezTo>
                    <a:pt x="1333014" y="93680"/>
                    <a:pt x="1527190" y="0"/>
                    <a:pt x="1747429" y="0"/>
                  </a:cubicBezTo>
                  <a:close/>
                </a:path>
              </a:pathLst>
            </a:custGeom>
            <a:solidFill>
              <a:schemeClr val="bg1"/>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solidFill>
                  <a:srgbClr val="717074"/>
                </a:solidFill>
              </a:endParaRPr>
            </a:p>
          </p:txBody>
        </p:sp>
        <p:sp>
          <p:nvSpPr>
            <p:cNvPr id="36" name="Freeform 35"/>
            <p:cNvSpPr/>
            <p:nvPr/>
          </p:nvSpPr>
          <p:spPr>
            <a:xfrm flipH="1">
              <a:off x="8261391" y="2105618"/>
              <a:ext cx="1617888" cy="1103336"/>
            </a:xfrm>
            <a:custGeom>
              <a:avLst/>
              <a:gdLst>
                <a:gd name="connsiteX0" fmla="*/ 1747429 w 2916137"/>
                <a:gd name="connsiteY0" fmla="*/ 0 h 1700299"/>
                <a:gd name="connsiteX1" fmla="*/ 2335332 w 2916137"/>
                <a:gd name="connsiteY1" fmla="*/ 327155 h 1700299"/>
                <a:gd name="connsiteX2" fmla="*/ 2366766 w 2916137"/>
                <a:gd name="connsiteY2" fmla="*/ 412167 h 1700299"/>
                <a:gd name="connsiteX3" fmla="*/ 2438167 w 2916137"/>
                <a:gd name="connsiteY3" fmla="*/ 419105 h 1700299"/>
                <a:gd name="connsiteX4" fmla="*/ 2916137 w 2916137"/>
                <a:gd name="connsiteY4" fmla="*/ 984396 h 1700299"/>
                <a:gd name="connsiteX5" fmla="*/ 2317526 w 2916137"/>
                <a:gd name="connsiteY5" fmla="*/ 1561410 h 1700299"/>
                <a:gd name="connsiteX6" fmla="*/ 2196885 w 2916137"/>
                <a:gd name="connsiteY6" fmla="*/ 1549687 h 1700299"/>
                <a:gd name="connsiteX7" fmla="*/ 2137898 w 2916137"/>
                <a:gd name="connsiteY7" fmla="*/ 1532038 h 1700299"/>
                <a:gd name="connsiteX8" fmla="*/ 2123617 w 2916137"/>
                <a:gd name="connsiteY8" fmla="*/ 1548723 h 1700299"/>
                <a:gd name="connsiteX9" fmla="*/ 1743982 w 2916137"/>
                <a:gd name="connsiteY9" fmla="*/ 1700299 h 1700299"/>
                <a:gd name="connsiteX10" fmla="*/ 1443805 w 2916137"/>
                <a:gd name="connsiteY10" fmla="*/ 1611916 h 1700299"/>
                <a:gd name="connsiteX11" fmla="*/ 1408723 w 2916137"/>
                <a:gd name="connsiteY11" fmla="*/ 1585346 h 1700299"/>
                <a:gd name="connsiteX12" fmla="*/ 1317889 w 2916137"/>
                <a:gd name="connsiteY12" fmla="*/ 1632871 h 1700299"/>
                <a:gd name="connsiteX13" fmla="*/ 1084882 w 2916137"/>
                <a:gd name="connsiteY13" fmla="*/ 1678215 h 1700299"/>
                <a:gd name="connsiteX14" fmla="*/ 750193 w 2916137"/>
                <a:gd name="connsiteY14" fmla="*/ 1579670 h 1700299"/>
                <a:gd name="connsiteX15" fmla="*/ 701737 w 2916137"/>
                <a:gd name="connsiteY15" fmla="*/ 1541133 h 1700299"/>
                <a:gd name="connsiteX16" fmla="*/ 645085 w 2916137"/>
                <a:gd name="connsiteY16" fmla="*/ 1558084 h 1700299"/>
                <a:gd name="connsiteX17" fmla="*/ 536884 w 2916137"/>
                <a:gd name="connsiteY17" fmla="*/ 1568598 h 1700299"/>
                <a:gd name="connsiteX18" fmla="*/ 0 w 2916137"/>
                <a:gd name="connsiteY18" fmla="*/ 1051084 h 1700299"/>
                <a:gd name="connsiteX19" fmla="*/ 536884 w 2916137"/>
                <a:gd name="connsiteY19" fmla="*/ 533570 h 1700299"/>
                <a:gd name="connsiteX20" fmla="*/ 555683 w 2916137"/>
                <a:gd name="connsiteY20" fmla="*/ 535397 h 1700299"/>
                <a:gd name="connsiteX21" fmla="*/ 588654 w 2916137"/>
                <a:gd name="connsiteY21" fmla="*/ 476844 h 1700299"/>
                <a:gd name="connsiteX22" fmla="*/ 1085032 w 2916137"/>
                <a:gd name="connsiteY22" fmla="*/ 222444 h 1700299"/>
                <a:gd name="connsiteX23" fmla="*/ 1205673 w 2916137"/>
                <a:gd name="connsiteY23" fmla="*/ 234167 h 1700299"/>
                <a:gd name="connsiteX24" fmla="*/ 1217381 w 2916137"/>
                <a:gd name="connsiteY24" fmla="*/ 237670 h 1700299"/>
                <a:gd name="connsiteX25" fmla="*/ 1218353 w 2916137"/>
                <a:gd name="connsiteY25" fmla="*/ 236166 h 1700299"/>
                <a:gd name="connsiteX26" fmla="*/ 1747429 w 2916137"/>
                <a:gd name="connsiteY26" fmla="*/ 0 h 170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16137" h="1700299">
                  <a:moveTo>
                    <a:pt x="1747429" y="0"/>
                  </a:moveTo>
                  <a:cubicBezTo>
                    <a:pt x="2011716" y="0"/>
                    <a:pt x="2238472" y="134900"/>
                    <a:pt x="2335332" y="327155"/>
                  </a:cubicBezTo>
                  <a:lnTo>
                    <a:pt x="2366766" y="412167"/>
                  </a:lnTo>
                  <a:lnTo>
                    <a:pt x="2438167" y="419105"/>
                  </a:lnTo>
                  <a:cubicBezTo>
                    <a:pt x="2710944" y="472909"/>
                    <a:pt x="2916137" y="705555"/>
                    <a:pt x="2916137" y="984396"/>
                  </a:cubicBezTo>
                  <a:cubicBezTo>
                    <a:pt x="2916137" y="1303072"/>
                    <a:pt x="2648130" y="1561410"/>
                    <a:pt x="2317526" y="1561410"/>
                  </a:cubicBezTo>
                  <a:cubicBezTo>
                    <a:pt x="2276201" y="1561410"/>
                    <a:pt x="2235853" y="1557374"/>
                    <a:pt x="2196885" y="1549687"/>
                  </a:cubicBezTo>
                  <a:lnTo>
                    <a:pt x="2137898" y="1532038"/>
                  </a:lnTo>
                  <a:lnTo>
                    <a:pt x="2123617" y="1548723"/>
                  </a:lnTo>
                  <a:cubicBezTo>
                    <a:pt x="2026460" y="1642374"/>
                    <a:pt x="1892239" y="1700299"/>
                    <a:pt x="1743982" y="1700299"/>
                  </a:cubicBezTo>
                  <a:cubicBezTo>
                    <a:pt x="1632790" y="1700299"/>
                    <a:pt x="1529492" y="1667717"/>
                    <a:pt x="1443805" y="1611916"/>
                  </a:cubicBezTo>
                  <a:lnTo>
                    <a:pt x="1408723" y="1585346"/>
                  </a:lnTo>
                  <a:lnTo>
                    <a:pt x="1317889" y="1632871"/>
                  </a:lnTo>
                  <a:cubicBezTo>
                    <a:pt x="1246272" y="1662069"/>
                    <a:pt x="1167533" y="1678215"/>
                    <a:pt x="1084882" y="1678215"/>
                  </a:cubicBezTo>
                  <a:cubicBezTo>
                    <a:pt x="960905" y="1678215"/>
                    <a:pt x="845732" y="1641886"/>
                    <a:pt x="750193" y="1579670"/>
                  </a:cubicBezTo>
                  <a:lnTo>
                    <a:pt x="701737" y="1541133"/>
                  </a:lnTo>
                  <a:lnTo>
                    <a:pt x="645085" y="1558084"/>
                  </a:lnTo>
                  <a:cubicBezTo>
                    <a:pt x="610135" y="1564978"/>
                    <a:pt x="573948" y="1568598"/>
                    <a:pt x="536884" y="1568598"/>
                  </a:cubicBezTo>
                  <a:cubicBezTo>
                    <a:pt x="240371" y="1568598"/>
                    <a:pt x="0" y="1336899"/>
                    <a:pt x="0" y="1051084"/>
                  </a:cubicBezTo>
                  <a:cubicBezTo>
                    <a:pt x="0" y="765269"/>
                    <a:pt x="240371" y="533570"/>
                    <a:pt x="536884" y="533570"/>
                  </a:cubicBezTo>
                  <a:lnTo>
                    <a:pt x="555683" y="535397"/>
                  </a:lnTo>
                  <a:lnTo>
                    <a:pt x="588654" y="476844"/>
                  </a:lnTo>
                  <a:cubicBezTo>
                    <a:pt x="696229" y="323357"/>
                    <a:pt x="878404" y="222444"/>
                    <a:pt x="1085032" y="222444"/>
                  </a:cubicBezTo>
                  <a:cubicBezTo>
                    <a:pt x="1126357" y="222444"/>
                    <a:pt x="1166705" y="226480"/>
                    <a:pt x="1205673" y="234167"/>
                  </a:cubicBezTo>
                  <a:lnTo>
                    <a:pt x="1217381" y="237670"/>
                  </a:lnTo>
                  <a:lnTo>
                    <a:pt x="1218353" y="236166"/>
                  </a:lnTo>
                  <a:cubicBezTo>
                    <a:pt x="1333014" y="93680"/>
                    <a:pt x="1527190" y="0"/>
                    <a:pt x="1747429" y="0"/>
                  </a:cubicBezTo>
                  <a:close/>
                </a:path>
              </a:pathLst>
            </a:custGeom>
            <a:solidFill>
              <a:schemeClr val="accent1">
                <a:lumMod val="20000"/>
                <a:lumOff val="80000"/>
                <a:alpha val="70000"/>
              </a:schemeClr>
            </a:solid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solidFill>
                  <a:srgbClr val="717074"/>
                </a:solidFill>
              </a:endParaRPr>
            </a:p>
          </p:txBody>
        </p:sp>
        <p:cxnSp>
          <p:nvCxnSpPr>
            <p:cNvPr id="37" name="Straight Connector 36"/>
            <p:cNvCxnSpPr/>
            <p:nvPr/>
          </p:nvCxnSpPr>
          <p:spPr>
            <a:xfrm>
              <a:off x="9144000" y="2651629"/>
              <a:ext cx="1320800" cy="0"/>
            </a:xfrm>
            <a:prstGeom prst="line">
              <a:avLst/>
            </a:prstGeom>
            <a:ln w="57150" cmpd="sng">
              <a:solidFill>
                <a:schemeClr val="accent2"/>
              </a:solidFill>
              <a:miter lim="8000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9040813" y="2688697"/>
              <a:ext cx="1728256"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solidFill>
                    <a:srgbClr val="717074"/>
                  </a:solidFill>
                  <a:cs typeface="Calibri"/>
                </a:rPr>
                <a:t>Flex as needed</a:t>
              </a:r>
              <a:endParaRPr lang="en-US" sz="1600" b="1">
                <a:solidFill>
                  <a:srgbClr val="717074"/>
                </a:solidFill>
              </a:endParaRPr>
            </a:p>
          </p:txBody>
        </p:sp>
      </p:grpSp>
    </p:spTree>
    <p:extLst>
      <p:ext uri="{BB962C8B-B14F-4D97-AF65-F5344CB8AC3E}">
        <p14:creationId xmlns:p14="http://schemas.microsoft.com/office/powerpoint/2010/main" val="359852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A9D29-28BE-4C9B-B020-2981260EBCF7}"/>
              </a:ext>
            </a:extLst>
          </p:cNvPr>
          <p:cNvSpPr>
            <a:spLocks noGrp="1"/>
          </p:cNvSpPr>
          <p:nvPr>
            <p:ph type="title"/>
          </p:nvPr>
        </p:nvSpPr>
        <p:spPr>
          <a:xfrm>
            <a:off x="609441" y="330200"/>
            <a:ext cx="10969943" cy="417223"/>
          </a:xfrm>
        </p:spPr>
        <p:txBody>
          <a:bodyPr/>
          <a:lstStyle/>
          <a:p>
            <a:r>
              <a:rPr lang="en-US"/>
              <a:t>VPC Creation</a:t>
            </a:r>
          </a:p>
        </p:txBody>
      </p:sp>
      <p:sp>
        <p:nvSpPr>
          <p:cNvPr id="3" name="Text Placeholder 2">
            <a:extLst>
              <a:ext uri="{FF2B5EF4-FFF2-40B4-BE49-F238E27FC236}">
                <a16:creationId xmlns:a16="http://schemas.microsoft.com/office/drawing/2014/main" id="{431B2781-011A-4793-9802-622228E3451E}"/>
              </a:ext>
            </a:extLst>
          </p:cNvPr>
          <p:cNvSpPr>
            <a:spLocks noGrp="1"/>
          </p:cNvSpPr>
          <p:nvPr>
            <p:ph type="body" sz="quarter" idx="13"/>
          </p:nvPr>
        </p:nvSpPr>
        <p:spPr>
          <a:xfrm>
            <a:off x="609440" y="765976"/>
            <a:ext cx="10969943" cy="304800"/>
          </a:xfrm>
        </p:spPr>
        <p:txBody>
          <a:bodyPr/>
          <a:lstStyle/>
          <a:p>
            <a:r>
              <a:rPr lang="en-US"/>
              <a:t>Automated Route Tables </a:t>
            </a:r>
          </a:p>
        </p:txBody>
      </p:sp>
      <p:grpSp>
        <p:nvGrpSpPr>
          <p:cNvPr id="9" name="Group 8">
            <a:extLst>
              <a:ext uri="{FF2B5EF4-FFF2-40B4-BE49-F238E27FC236}">
                <a16:creationId xmlns:a16="http://schemas.microsoft.com/office/drawing/2014/main" id="{6CEA66A8-1F60-4D57-BA58-46CBDEDB1E98}"/>
              </a:ext>
            </a:extLst>
          </p:cNvPr>
          <p:cNvGrpSpPr/>
          <p:nvPr/>
        </p:nvGrpSpPr>
        <p:grpSpPr>
          <a:xfrm>
            <a:off x="7408308" y="2380137"/>
            <a:ext cx="4419850" cy="2097725"/>
            <a:chOff x="7717378" y="1675939"/>
            <a:chExt cx="3862006" cy="1630703"/>
          </a:xfrm>
        </p:grpSpPr>
        <p:sp>
          <p:nvSpPr>
            <p:cNvPr id="10" name="TextBox 9">
              <a:extLst>
                <a:ext uri="{FF2B5EF4-FFF2-40B4-BE49-F238E27FC236}">
                  <a16:creationId xmlns:a16="http://schemas.microsoft.com/office/drawing/2014/main" id="{9E394C93-BE33-4025-8375-E2EE16F32D57}"/>
                </a:ext>
              </a:extLst>
            </p:cNvPr>
            <p:cNvSpPr txBox="1"/>
            <p:nvPr/>
          </p:nvSpPr>
          <p:spPr>
            <a:xfrm>
              <a:off x="7800054" y="1675939"/>
              <a:ext cx="3779330" cy="1630703"/>
            </a:xfrm>
            <a:prstGeom prst="rect">
              <a:avLst/>
            </a:prstGeom>
            <a:solidFill>
              <a:schemeClr val="bg1"/>
            </a:solidFill>
          </p:spPr>
          <p:txBody>
            <a:bodyPr wrap="square" rtlCol="0" anchor="t">
              <a:noAutofit/>
            </a:bodyPr>
            <a:lstStyle/>
            <a:p>
              <a:pPr marL="285666" indent="-285666">
                <a:buFont typeface="Wingdings" charset="2"/>
                <a:buChar char="§"/>
              </a:pPr>
              <a:r>
                <a:rPr lang="en-US">
                  <a:solidFill>
                    <a:schemeClr val="accent1"/>
                  </a:solidFill>
                </a:rPr>
                <a:t>When users create new logical networks within vCenter, the subnets auto-populate in the VPC route table</a:t>
              </a:r>
            </a:p>
            <a:p>
              <a:pPr marL="285666" indent="-285666">
                <a:buFont typeface="Wingdings" charset="2"/>
                <a:buChar char="§"/>
              </a:pPr>
              <a:r>
                <a:rPr lang="en-US">
                  <a:solidFill>
                    <a:schemeClr val="accent1"/>
                  </a:solidFill>
                </a:rPr>
                <a:t>Routes into VMware environment use the </a:t>
              </a:r>
              <a:r>
                <a:rPr lang="en-US" err="1">
                  <a:solidFill>
                    <a:schemeClr val="accent1"/>
                  </a:solidFill>
                </a:rPr>
                <a:t>ESXi</a:t>
              </a:r>
              <a:r>
                <a:rPr lang="en-US">
                  <a:solidFill>
                    <a:schemeClr val="accent1"/>
                  </a:solidFill>
                </a:rPr>
                <a:t> Host ENI of the active NSX Edge</a:t>
              </a:r>
            </a:p>
            <a:p>
              <a:pPr marL="285666" indent="-285666">
                <a:buFont typeface="Wingdings" charset="2"/>
                <a:buChar char="§"/>
              </a:pPr>
              <a:endParaRPr lang="en-US">
                <a:solidFill>
                  <a:schemeClr val="accent1"/>
                </a:solidFill>
              </a:endParaRPr>
            </a:p>
            <a:p>
              <a:endParaRPr lang="en-US" sz="1800">
                <a:solidFill>
                  <a:schemeClr val="accent1"/>
                </a:solidFill>
              </a:endParaRPr>
            </a:p>
          </p:txBody>
        </p:sp>
        <p:sp>
          <p:nvSpPr>
            <p:cNvPr id="11" name="Rectangle 10">
              <a:extLst>
                <a:ext uri="{FF2B5EF4-FFF2-40B4-BE49-F238E27FC236}">
                  <a16:creationId xmlns:a16="http://schemas.microsoft.com/office/drawing/2014/main" id="{AF86BA24-811C-44EB-BCE8-19E95689DF87}"/>
                </a:ext>
              </a:extLst>
            </p:cNvPr>
            <p:cNvSpPr/>
            <p:nvPr/>
          </p:nvSpPr>
          <p:spPr>
            <a:xfrm>
              <a:off x="7717378" y="1677750"/>
              <a:ext cx="82676" cy="1628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666" indent="-285666">
                <a:buFont typeface="Arial" charset="0"/>
                <a:buChar char="•"/>
              </a:pPr>
              <a:endParaRPr lang="en-US"/>
            </a:p>
          </p:txBody>
        </p:sp>
      </p:grpSp>
      <p:pic>
        <p:nvPicPr>
          <p:cNvPr id="13" name="Picture 12">
            <a:extLst>
              <a:ext uri="{FF2B5EF4-FFF2-40B4-BE49-F238E27FC236}">
                <a16:creationId xmlns:a16="http://schemas.microsoft.com/office/drawing/2014/main" id="{4A628BB1-FD0C-4E50-BD3E-80102EA6EA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0913" b="44554"/>
          <a:stretch/>
        </p:blipFill>
        <p:spPr>
          <a:xfrm>
            <a:off x="123805" y="2015722"/>
            <a:ext cx="7167541" cy="2826556"/>
          </a:xfrm>
          <a:prstGeom prst="rect">
            <a:avLst/>
          </a:prstGeom>
        </p:spPr>
      </p:pic>
      <p:sp>
        <p:nvSpPr>
          <p:cNvPr id="14" name="Rectangle 13">
            <a:extLst>
              <a:ext uri="{FF2B5EF4-FFF2-40B4-BE49-F238E27FC236}">
                <a16:creationId xmlns:a16="http://schemas.microsoft.com/office/drawing/2014/main" id="{622FC525-DC18-4441-B106-63710EED4824}"/>
              </a:ext>
            </a:extLst>
          </p:cNvPr>
          <p:cNvSpPr/>
          <p:nvPr/>
        </p:nvSpPr>
        <p:spPr>
          <a:xfrm>
            <a:off x="1160890" y="2869030"/>
            <a:ext cx="4238045" cy="159026"/>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C231F2-2CA0-42AC-8020-AA13687E2221}"/>
              </a:ext>
            </a:extLst>
          </p:cNvPr>
          <p:cNvSpPr/>
          <p:nvPr/>
        </p:nvSpPr>
        <p:spPr>
          <a:xfrm>
            <a:off x="1304014" y="4683252"/>
            <a:ext cx="5312795" cy="159026"/>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6488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A9D29-28BE-4C9B-B020-2981260EBCF7}"/>
              </a:ext>
            </a:extLst>
          </p:cNvPr>
          <p:cNvSpPr>
            <a:spLocks noGrp="1"/>
          </p:cNvSpPr>
          <p:nvPr>
            <p:ph type="title"/>
          </p:nvPr>
        </p:nvSpPr>
        <p:spPr>
          <a:xfrm>
            <a:off x="609441" y="330200"/>
            <a:ext cx="10969943" cy="417223"/>
          </a:xfrm>
        </p:spPr>
        <p:txBody>
          <a:bodyPr/>
          <a:lstStyle/>
          <a:p>
            <a:r>
              <a:rPr lang="en-US"/>
              <a:t>VPC Creation</a:t>
            </a:r>
          </a:p>
        </p:txBody>
      </p:sp>
      <p:sp>
        <p:nvSpPr>
          <p:cNvPr id="3" name="Text Placeholder 2">
            <a:extLst>
              <a:ext uri="{FF2B5EF4-FFF2-40B4-BE49-F238E27FC236}">
                <a16:creationId xmlns:a16="http://schemas.microsoft.com/office/drawing/2014/main" id="{431B2781-011A-4793-9802-622228E3451E}"/>
              </a:ext>
            </a:extLst>
          </p:cNvPr>
          <p:cNvSpPr>
            <a:spLocks noGrp="1"/>
          </p:cNvSpPr>
          <p:nvPr>
            <p:ph type="body" sz="quarter" idx="13"/>
          </p:nvPr>
        </p:nvSpPr>
        <p:spPr>
          <a:xfrm>
            <a:off x="609440" y="765976"/>
            <a:ext cx="10969943" cy="304800"/>
          </a:xfrm>
        </p:spPr>
        <p:txBody>
          <a:bodyPr/>
          <a:lstStyle/>
          <a:p>
            <a:r>
              <a:rPr lang="en-US"/>
              <a:t>Leverage AWS Endpoints</a:t>
            </a:r>
          </a:p>
        </p:txBody>
      </p:sp>
      <p:grpSp>
        <p:nvGrpSpPr>
          <p:cNvPr id="9" name="Group 8">
            <a:extLst>
              <a:ext uri="{FF2B5EF4-FFF2-40B4-BE49-F238E27FC236}">
                <a16:creationId xmlns:a16="http://schemas.microsoft.com/office/drawing/2014/main" id="{6CEA66A8-1F60-4D57-BA58-46CBDEDB1E98}"/>
              </a:ext>
            </a:extLst>
          </p:cNvPr>
          <p:cNvGrpSpPr/>
          <p:nvPr/>
        </p:nvGrpSpPr>
        <p:grpSpPr>
          <a:xfrm>
            <a:off x="7392405" y="2223351"/>
            <a:ext cx="4419850" cy="2097725"/>
            <a:chOff x="7717378" y="1675939"/>
            <a:chExt cx="3862006" cy="1630703"/>
          </a:xfrm>
        </p:grpSpPr>
        <p:sp>
          <p:nvSpPr>
            <p:cNvPr id="10" name="TextBox 9">
              <a:extLst>
                <a:ext uri="{FF2B5EF4-FFF2-40B4-BE49-F238E27FC236}">
                  <a16:creationId xmlns:a16="http://schemas.microsoft.com/office/drawing/2014/main" id="{9E394C93-BE33-4025-8375-E2EE16F32D57}"/>
                </a:ext>
              </a:extLst>
            </p:cNvPr>
            <p:cNvSpPr txBox="1"/>
            <p:nvPr/>
          </p:nvSpPr>
          <p:spPr>
            <a:xfrm>
              <a:off x="7800054" y="1675939"/>
              <a:ext cx="3779330" cy="1630703"/>
            </a:xfrm>
            <a:prstGeom prst="rect">
              <a:avLst/>
            </a:prstGeom>
            <a:solidFill>
              <a:schemeClr val="bg1"/>
            </a:solidFill>
          </p:spPr>
          <p:txBody>
            <a:bodyPr wrap="square" rtlCol="0" anchor="t">
              <a:noAutofit/>
            </a:bodyPr>
            <a:lstStyle/>
            <a:p>
              <a:pPr marL="285666" indent="-285666">
                <a:buFont typeface="Wingdings" charset="2"/>
                <a:buChar char="§"/>
              </a:pPr>
              <a:r>
                <a:rPr lang="en-US">
                  <a:solidFill>
                    <a:schemeClr val="accent1"/>
                  </a:solidFill>
                </a:rPr>
                <a:t>Using the AWS S3 Gateway will allow all S3 traffic to flow through the ENI rather through the Internet Gateway (incurring egress data charges)</a:t>
              </a:r>
            </a:p>
            <a:p>
              <a:pPr marL="285666" indent="-285666">
                <a:buFont typeface="Wingdings" charset="2"/>
                <a:buChar char="§"/>
              </a:pPr>
              <a:r>
                <a:rPr lang="en-US">
                  <a:solidFill>
                    <a:schemeClr val="accent1"/>
                  </a:solidFill>
                </a:rPr>
                <a:t>ENI – High bandwidth, low latency connection</a:t>
              </a:r>
            </a:p>
            <a:p>
              <a:pPr marL="285666" indent="-285666">
                <a:buFont typeface="Wingdings" charset="2"/>
                <a:buChar char="§"/>
              </a:pPr>
              <a:endParaRPr lang="en-US">
                <a:solidFill>
                  <a:schemeClr val="accent1"/>
                </a:solidFill>
              </a:endParaRPr>
            </a:p>
            <a:p>
              <a:endParaRPr lang="en-US" sz="1800">
                <a:solidFill>
                  <a:schemeClr val="accent1"/>
                </a:solidFill>
              </a:endParaRPr>
            </a:p>
          </p:txBody>
        </p:sp>
        <p:sp>
          <p:nvSpPr>
            <p:cNvPr id="11" name="Rectangle 10">
              <a:extLst>
                <a:ext uri="{FF2B5EF4-FFF2-40B4-BE49-F238E27FC236}">
                  <a16:creationId xmlns:a16="http://schemas.microsoft.com/office/drawing/2014/main" id="{AF86BA24-811C-44EB-BCE8-19E95689DF87}"/>
                </a:ext>
              </a:extLst>
            </p:cNvPr>
            <p:cNvSpPr/>
            <p:nvPr/>
          </p:nvSpPr>
          <p:spPr>
            <a:xfrm>
              <a:off x="7717378" y="1677750"/>
              <a:ext cx="82676" cy="16288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666" indent="-285666">
                <a:buFont typeface="Arial" charset="0"/>
                <a:buChar char="•"/>
              </a:pPr>
              <a:endParaRPr lang="en-US"/>
            </a:p>
          </p:txBody>
        </p:sp>
      </p:grpSp>
      <p:pic>
        <p:nvPicPr>
          <p:cNvPr id="12" name="Picture 11">
            <a:extLst>
              <a:ext uri="{FF2B5EF4-FFF2-40B4-BE49-F238E27FC236}">
                <a16:creationId xmlns:a16="http://schemas.microsoft.com/office/drawing/2014/main" id="{7CE2A8F4-21BC-4FB7-8193-5F98009A2A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3505" b="54211"/>
          <a:stretch/>
        </p:blipFill>
        <p:spPr>
          <a:xfrm>
            <a:off x="249965" y="1996283"/>
            <a:ext cx="6588157" cy="2551863"/>
          </a:xfrm>
          <a:prstGeom prst="rect">
            <a:avLst/>
          </a:prstGeom>
        </p:spPr>
      </p:pic>
      <p:sp>
        <p:nvSpPr>
          <p:cNvPr id="16" name="Rectangle 15">
            <a:extLst>
              <a:ext uri="{FF2B5EF4-FFF2-40B4-BE49-F238E27FC236}">
                <a16:creationId xmlns:a16="http://schemas.microsoft.com/office/drawing/2014/main" id="{C31D3722-6F09-4652-9099-10FCD892FECC}"/>
              </a:ext>
            </a:extLst>
          </p:cNvPr>
          <p:cNvSpPr/>
          <p:nvPr/>
        </p:nvSpPr>
        <p:spPr>
          <a:xfrm>
            <a:off x="1367623" y="2936163"/>
            <a:ext cx="3836243" cy="151074"/>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25343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Administration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4164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34" y="154101"/>
            <a:ext cx="11419978" cy="685288"/>
          </a:xfrm>
        </p:spPr>
        <p:txBody>
          <a:bodyPr>
            <a:noAutofit/>
          </a:bodyPr>
          <a:lstStyle/>
          <a:p>
            <a:r>
              <a:rPr lang="en-US" sz="3600"/>
              <a:t>VMware Cloud on AWS is a service</a:t>
            </a:r>
            <a:endParaRPr lang="en-US" sz="3333"/>
          </a:p>
        </p:txBody>
      </p:sp>
      <p:grpSp>
        <p:nvGrpSpPr>
          <p:cNvPr id="3" name="Group 2"/>
          <p:cNvGrpSpPr/>
          <p:nvPr/>
        </p:nvGrpSpPr>
        <p:grpSpPr>
          <a:xfrm>
            <a:off x="6665604" y="1158002"/>
            <a:ext cx="4633082" cy="5278066"/>
            <a:chOff x="5000505" y="868057"/>
            <a:chExt cx="3475717" cy="3959581"/>
          </a:xfrm>
        </p:grpSpPr>
        <p:sp>
          <p:nvSpPr>
            <p:cNvPr id="42" name="Rectangle 41"/>
            <p:cNvSpPr/>
            <p:nvPr/>
          </p:nvSpPr>
          <p:spPr bwMode="auto">
            <a:xfrm>
              <a:off x="5000505" y="1233345"/>
              <a:ext cx="3475717" cy="3594293"/>
            </a:xfrm>
            <a:prstGeom prst="rect">
              <a:avLst/>
            </a:prstGeom>
            <a:noFill/>
            <a:ln w="19050">
              <a:solidFill>
                <a:schemeClr val="accent1"/>
              </a:solid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182832" tIns="137124" rIns="182832" bIns="137124" anchor="t" anchorCtr="0">
              <a:noAutofit/>
            </a:bodyPr>
            <a:lstStyle/>
            <a:p>
              <a:pPr>
                <a:spcAft>
                  <a:spcPts val="1200"/>
                </a:spcAft>
              </a:pPr>
              <a:r>
                <a:rPr lang="en-US" sz="1600">
                  <a:solidFill>
                    <a:schemeClr val="tx1"/>
                  </a:solidFill>
                  <a:ea typeface="Century Gothic" charset="0"/>
                  <a:cs typeface="Century Gothic" charset="0"/>
                </a:rPr>
                <a:t>The fully configured VMware Cloud software stack will be </a:t>
              </a:r>
              <a:r>
                <a:rPr lang="en-US" sz="1600">
                  <a:solidFill>
                    <a:schemeClr val="accent1"/>
                  </a:solidFill>
                  <a:ea typeface="Century Gothic" charset="0"/>
                  <a:cs typeface="Century Gothic" charset="0"/>
                </a:rPr>
                <a:t>provisioned, operated, and maintained </a:t>
              </a:r>
              <a:r>
                <a:rPr lang="en-US" sz="1600">
                  <a:solidFill>
                    <a:schemeClr val="tx1"/>
                  </a:solidFill>
                  <a:ea typeface="Century Gothic" charset="0"/>
                  <a:cs typeface="Century Gothic" charset="0"/>
                </a:rPr>
                <a:t>directly by VMware.</a:t>
              </a:r>
            </a:p>
          </p:txBody>
        </p:sp>
        <p:sp>
          <p:nvSpPr>
            <p:cNvPr id="43" name="Rectangle 42"/>
            <p:cNvSpPr/>
            <p:nvPr/>
          </p:nvSpPr>
          <p:spPr bwMode="auto">
            <a:xfrm>
              <a:off x="5000506" y="868057"/>
              <a:ext cx="3475716" cy="365289"/>
            </a:xfrm>
            <a:prstGeom prst="rect">
              <a:avLst/>
            </a:prstGeom>
            <a:solidFill>
              <a:schemeClr val="accent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6">
                  <a:solidFill>
                    <a:schemeClr val="bg1"/>
                  </a:solidFill>
                  <a:ea typeface="Century Gothic" charset="0"/>
                  <a:cs typeface="Century Gothic" charset="0"/>
                </a:rPr>
                <a:t>Overview</a:t>
              </a:r>
            </a:p>
          </p:txBody>
        </p:sp>
      </p:grpSp>
      <p:grpSp>
        <p:nvGrpSpPr>
          <p:cNvPr id="4" name="Group 3"/>
          <p:cNvGrpSpPr/>
          <p:nvPr/>
        </p:nvGrpSpPr>
        <p:grpSpPr>
          <a:xfrm>
            <a:off x="1735983" y="2284264"/>
            <a:ext cx="1587129" cy="1704547"/>
            <a:chOff x="1302326" y="1712974"/>
            <a:chExt cx="1190657" cy="1278743"/>
          </a:xfrm>
        </p:grpSpPr>
        <p:grpSp>
          <p:nvGrpSpPr>
            <p:cNvPr id="41" name="Group 40"/>
            <p:cNvGrpSpPr/>
            <p:nvPr/>
          </p:nvGrpSpPr>
          <p:grpSpPr>
            <a:xfrm>
              <a:off x="1302326" y="1712974"/>
              <a:ext cx="1190657" cy="1278743"/>
              <a:chOff x="-7337426" y="754063"/>
              <a:chExt cx="3819526" cy="4102100"/>
            </a:xfrm>
            <a:solidFill>
              <a:schemeClr val="accent3"/>
            </a:solidFill>
          </p:grpSpPr>
          <p:sp>
            <p:nvSpPr>
              <p:cNvPr id="53" name="Freeform 5"/>
              <p:cNvSpPr>
                <a:spLocks/>
              </p:cNvSpPr>
              <p:nvPr/>
            </p:nvSpPr>
            <p:spPr bwMode="auto">
              <a:xfrm>
                <a:off x="-7337426" y="3548063"/>
                <a:ext cx="3806825" cy="1308100"/>
              </a:xfrm>
              <a:custGeom>
                <a:avLst/>
                <a:gdLst>
                  <a:gd name="T0" fmla="*/ 2 w 338"/>
                  <a:gd name="T1" fmla="*/ 92 h 116"/>
                  <a:gd name="T2" fmla="*/ 76 w 338"/>
                  <a:gd name="T3" fmla="*/ 2 h 116"/>
                  <a:gd name="T4" fmla="*/ 84 w 338"/>
                  <a:gd name="T5" fmla="*/ 4 h 116"/>
                  <a:gd name="T6" fmla="*/ 173 w 338"/>
                  <a:gd name="T7" fmla="*/ 35 h 116"/>
                  <a:gd name="T8" fmla="*/ 253 w 338"/>
                  <a:gd name="T9" fmla="*/ 5 h 116"/>
                  <a:gd name="T10" fmla="*/ 268 w 338"/>
                  <a:gd name="T11" fmla="*/ 4 h 116"/>
                  <a:gd name="T12" fmla="*/ 318 w 338"/>
                  <a:gd name="T13" fmla="*/ 46 h 116"/>
                  <a:gd name="T14" fmla="*/ 333 w 338"/>
                  <a:gd name="T15" fmla="*/ 76 h 116"/>
                  <a:gd name="T16" fmla="*/ 337 w 338"/>
                  <a:gd name="T17" fmla="*/ 106 h 116"/>
                  <a:gd name="T18" fmla="*/ 333 w 338"/>
                  <a:gd name="T19" fmla="*/ 115 h 116"/>
                  <a:gd name="T20" fmla="*/ 317 w 338"/>
                  <a:gd name="T21" fmla="*/ 115 h 116"/>
                  <a:gd name="T22" fmla="*/ 258 w 338"/>
                  <a:gd name="T23" fmla="*/ 115 h 116"/>
                  <a:gd name="T24" fmla="*/ 106 w 338"/>
                  <a:gd name="T25" fmla="*/ 115 h 116"/>
                  <a:gd name="T26" fmla="*/ 49 w 338"/>
                  <a:gd name="T27" fmla="*/ 115 h 116"/>
                  <a:gd name="T28" fmla="*/ 28 w 338"/>
                  <a:gd name="T29" fmla="*/ 115 h 116"/>
                  <a:gd name="T30" fmla="*/ 6 w 338"/>
                  <a:gd name="T31" fmla="*/ 115 h 116"/>
                  <a:gd name="T32" fmla="*/ 1 w 338"/>
                  <a:gd name="T33" fmla="*/ 102 h 116"/>
                  <a:gd name="T34" fmla="*/ 2 w 338"/>
                  <a:gd name="T35" fmla="*/ 9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16">
                    <a:moveTo>
                      <a:pt x="2" y="92"/>
                    </a:moveTo>
                    <a:cubicBezTo>
                      <a:pt x="7" y="51"/>
                      <a:pt x="40" y="19"/>
                      <a:pt x="76" y="2"/>
                    </a:cubicBezTo>
                    <a:cubicBezTo>
                      <a:pt x="78" y="1"/>
                      <a:pt x="82" y="2"/>
                      <a:pt x="84" y="4"/>
                    </a:cubicBezTo>
                    <a:cubicBezTo>
                      <a:pt x="110" y="25"/>
                      <a:pt x="139" y="36"/>
                      <a:pt x="173" y="35"/>
                    </a:cubicBezTo>
                    <a:cubicBezTo>
                      <a:pt x="203" y="35"/>
                      <a:pt x="230" y="24"/>
                      <a:pt x="253" y="5"/>
                    </a:cubicBezTo>
                    <a:cubicBezTo>
                      <a:pt x="259" y="0"/>
                      <a:pt x="263" y="1"/>
                      <a:pt x="268" y="4"/>
                    </a:cubicBezTo>
                    <a:cubicBezTo>
                      <a:pt x="287" y="14"/>
                      <a:pt x="305" y="28"/>
                      <a:pt x="318" y="46"/>
                    </a:cubicBezTo>
                    <a:cubicBezTo>
                      <a:pt x="325" y="55"/>
                      <a:pt x="330" y="65"/>
                      <a:pt x="333" y="76"/>
                    </a:cubicBezTo>
                    <a:cubicBezTo>
                      <a:pt x="336" y="86"/>
                      <a:pt x="337" y="96"/>
                      <a:pt x="337" y="106"/>
                    </a:cubicBezTo>
                    <a:cubicBezTo>
                      <a:pt x="338" y="113"/>
                      <a:pt x="338" y="113"/>
                      <a:pt x="333" y="115"/>
                    </a:cubicBezTo>
                    <a:cubicBezTo>
                      <a:pt x="329" y="116"/>
                      <a:pt x="322" y="115"/>
                      <a:pt x="317" y="115"/>
                    </a:cubicBezTo>
                    <a:cubicBezTo>
                      <a:pt x="297" y="115"/>
                      <a:pt x="278" y="115"/>
                      <a:pt x="258" y="115"/>
                    </a:cubicBezTo>
                    <a:cubicBezTo>
                      <a:pt x="207" y="115"/>
                      <a:pt x="157" y="115"/>
                      <a:pt x="106" y="115"/>
                    </a:cubicBezTo>
                    <a:cubicBezTo>
                      <a:pt x="87" y="115"/>
                      <a:pt x="68" y="115"/>
                      <a:pt x="49" y="115"/>
                    </a:cubicBezTo>
                    <a:cubicBezTo>
                      <a:pt x="42" y="115"/>
                      <a:pt x="35" y="115"/>
                      <a:pt x="28" y="115"/>
                    </a:cubicBezTo>
                    <a:cubicBezTo>
                      <a:pt x="22" y="115"/>
                      <a:pt x="13" y="116"/>
                      <a:pt x="6" y="115"/>
                    </a:cubicBezTo>
                    <a:cubicBezTo>
                      <a:pt x="0" y="113"/>
                      <a:pt x="1" y="109"/>
                      <a:pt x="1" y="102"/>
                    </a:cubicBezTo>
                    <a:cubicBezTo>
                      <a:pt x="1" y="99"/>
                      <a:pt x="1" y="96"/>
                      <a:pt x="2"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a:p>
            </p:txBody>
          </p:sp>
          <p:sp>
            <p:nvSpPr>
              <p:cNvPr id="54" name="Freeform 6"/>
              <p:cNvSpPr>
                <a:spLocks/>
              </p:cNvSpPr>
              <p:nvPr/>
            </p:nvSpPr>
            <p:spPr bwMode="auto">
              <a:xfrm>
                <a:off x="-7258050" y="754063"/>
                <a:ext cx="3740150" cy="2027238"/>
              </a:xfrm>
              <a:custGeom>
                <a:avLst/>
                <a:gdLst>
                  <a:gd name="T0" fmla="*/ 174 w 332"/>
                  <a:gd name="T1" fmla="*/ 2 h 180"/>
                  <a:gd name="T2" fmla="*/ 285 w 332"/>
                  <a:gd name="T3" fmla="*/ 69 h 180"/>
                  <a:gd name="T4" fmla="*/ 294 w 332"/>
                  <a:gd name="T5" fmla="*/ 83 h 180"/>
                  <a:gd name="T6" fmla="*/ 305 w 332"/>
                  <a:gd name="T7" fmla="*/ 98 h 180"/>
                  <a:gd name="T8" fmla="*/ 300 w 332"/>
                  <a:gd name="T9" fmla="*/ 175 h 180"/>
                  <a:gd name="T10" fmla="*/ 288 w 332"/>
                  <a:gd name="T11" fmla="*/ 180 h 180"/>
                  <a:gd name="T12" fmla="*/ 288 w 332"/>
                  <a:gd name="T13" fmla="*/ 123 h 180"/>
                  <a:gd name="T14" fmla="*/ 283 w 332"/>
                  <a:gd name="T15" fmla="*/ 96 h 180"/>
                  <a:gd name="T16" fmla="*/ 162 w 332"/>
                  <a:gd name="T17" fmla="*/ 16 h 180"/>
                  <a:gd name="T18" fmla="*/ 40 w 332"/>
                  <a:gd name="T19" fmla="*/ 101 h 180"/>
                  <a:gd name="T20" fmla="*/ 37 w 332"/>
                  <a:gd name="T21" fmla="*/ 121 h 180"/>
                  <a:gd name="T22" fmla="*/ 37 w 332"/>
                  <a:gd name="T23" fmla="*/ 178 h 180"/>
                  <a:gd name="T24" fmla="*/ 2 w 332"/>
                  <a:gd name="T25" fmla="*/ 143 h 180"/>
                  <a:gd name="T26" fmla="*/ 23 w 332"/>
                  <a:gd name="T27" fmla="*/ 96 h 180"/>
                  <a:gd name="T28" fmla="*/ 30 w 332"/>
                  <a:gd name="T29" fmla="*/ 87 h 180"/>
                  <a:gd name="T30" fmla="*/ 92 w 332"/>
                  <a:gd name="T31" fmla="*/ 19 h 180"/>
                  <a:gd name="T32" fmla="*/ 174 w 332"/>
                  <a:gd name="T33" fmla="*/ 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180">
                    <a:moveTo>
                      <a:pt x="174" y="2"/>
                    </a:moveTo>
                    <a:cubicBezTo>
                      <a:pt x="218" y="6"/>
                      <a:pt x="260" y="29"/>
                      <a:pt x="285" y="69"/>
                    </a:cubicBezTo>
                    <a:cubicBezTo>
                      <a:pt x="288" y="74"/>
                      <a:pt x="291" y="78"/>
                      <a:pt x="294" y="83"/>
                    </a:cubicBezTo>
                    <a:cubicBezTo>
                      <a:pt x="296" y="89"/>
                      <a:pt x="301" y="94"/>
                      <a:pt x="305" y="98"/>
                    </a:cubicBezTo>
                    <a:cubicBezTo>
                      <a:pt x="332" y="119"/>
                      <a:pt x="329" y="159"/>
                      <a:pt x="300" y="175"/>
                    </a:cubicBezTo>
                    <a:cubicBezTo>
                      <a:pt x="297" y="177"/>
                      <a:pt x="293" y="178"/>
                      <a:pt x="288" y="180"/>
                    </a:cubicBezTo>
                    <a:cubicBezTo>
                      <a:pt x="288" y="160"/>
                      <a:pt x="289" y="141"/>
                      <a:pt x="288" y="123"/>
                    </a:cubicBezTo>
                    <a:cubicBezTo>
                      <a:pt x="288" y="114"/>
                      <a:pt x="286" y="104"/>
                      <a:pt x="283" y="96"/>
                    </a:cubicBezTo>
                    <a:cubicBezTo>
                      <a:pt x="263" y="47"/>
                      <a:pt x="214" y="15"/>
                      <a:pt x="162" y="16"/>
                    </a:cubicBezTo>
                    <a:cubicBezTo>
                      <a:pt x="107" y="17"/>
                      <a:pt x="59" y="50"/>
                      <a:pt x="40" y="101"/>
                    </a:cubicBezTo>
                    <a:cubicBezTo>
                      <a:pt x="38" y="107"/>
                      <a:pt x="37" y="114"/>
                      <a:pt x="37" y="121"/>
                    </a:cubicBezTo>
                    <a:cubicBezTo>
                      <a:pt x="36" y="140"/>
                      <a:pt x="37" y="159"/>
                      <a:pt x="37" y="178"/>
                    </a:cubicBezTo>
                    <a:cubicBezTo>
                      <a:pt x="21" y="177"/>
                      <a:pt x="5" y="161"/>
                      <a:pt x="2" y="143"/>
                    </a:cubicBezTo>
                    <a:cubicBezTo>
                      <a:pt x="0" y="124"/>
                      <a:pt x="6" y="107"/>
                      <a:pt x="23" y="96"/>
                    </a:cubicBezTo>
                    <a:cubicBezTo>
                      <a:pt x="26" y="94"/>
                      <a:pt x="28" y="90"/>
                      <a:pt x="30" y="87"/>
                    </a:cubicBezTo>
                    <a:cubicBezTo>
                      <a:pt x="44" y="59"/>
                      <a:pt x="64" y="34"/>
                      <a:pt x="92" y="19"/>
                    </a:cubicBezTo>
                    <a:cubicBezTo>
                      <a:pt x="118" y="5"/>
                      <a:pt x="147" y="0"/>
                      <a:pt x="17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a:p>
            </p:txBody>
          </p:sp>
          <p:sp>
            <p:nvSpPr>
              <p:cNvPr id="55" name="Freeform 7"/>
              <p:cNvSpPr>
                <a:spLocks/>
              </p:cNvSpPr>
              <p:nvPr/>
            </p:nvSpPr>
            <p:spPr bwMode="auto">
              <a:xfrm>
                <a:off x="-6773863" y="1068388"/>
                <a:ext cx="2782888" cy="2784475"/>
              </a:xfrm>
              <a:custGeom>
                <a:avLst/>
                <a:gdLst>
                  <a:gd name="T0" fmla="*/ 199 w 247"/>
                  <a:gd name="T1" fmla="*/ 203 h 247"/>
                  <a:gd name="T2" fmla="*/ 64 w 247"/>
                  <a:gd name="T3" fmla="*/ 221 h 247"/>
                  <a:gd name="T4" fmla="*/ 9 w 247"/>
                  <a:gd name="T5" fmla="*/ 106 h 247"/>
                  <a:gd name="T6" fmla="*/ 103 w 247"/>
                  <a:gd name="T7" fmla="*/ 12 h 247"/>
                  <a:gd name="T8" fmla="*/ 229 w 247"/>
                  <a:gd name="T9" fmla="*/ 149 h 247"/>
                  <a:gd name="T10" fmla="*/ 224 w 247"/>
                  <a:gd name="T11" fmla="*/ 160 h 247"/>
                  <a:gd name="T12" fmla="*/ 148 w 247"/>
                  <a:gd name="T13" fmla="*/ 198 h 247"/>
                  <a:gd name="T14" fmla="*/ 138 w 247"/>
                  <a:gd name="T15" fmla="*/ 193 h 247"/>
                  <a:gd name="T16" fmla="*/ 104 w 247"/>
                  <a:gd name="T17" fmla="*/ 191 h 247"/>
                  <a:gd name="T18" fmla="*/ 105 w 247"/>
                  <a:gd name="T19" fmla="*/ 223 h 247"/>
                  <a:gd name="T20" fmla="*/ 138 w 247"/>
                  <a:gd name="T21" fmla="*/ 220 h 247"/>
                  <a:gd name="T22" fmla="*/ 144 w 247"/>
                  <a:gd name="T23" fmla="*/ 215 h 247"/>
                  <a:gd name="T24" fmla="*/ 199 w 247"/>
                  <a:gd name="T25" fmla="*/ 20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7">
                    <a:moveTo>
                      <a:pt x="199" y="203"/>
                    </a:moveTo>
                    <a:cubicBezTo>
                      <a:pt x="170" y="238"/>
                      <a:pt x="108" y="247"/>
                      <a:pt x="64" y="221"/>
                    </a:cubicBezTo>
                    <a:cubicBezTo>
                      <a:pt x="23" y="198"/>
                      <a:pt x="0" y="150"/>
                      <a:pt x="9" y="106"/>
                    </a:cubicBezTo>
                    <a:cubicBezTo>
                      <a:pt x="18" y="56"/>
                      <a:pt x="54" y="20"/>
                      <a:pt x="103" y="12"/>
                    </a:cubicBezTo>
                    <a:cubicBezTo>
                      <a:pt x="181" y="0"/>
                      <a:pt x="247" y="72"/>
                      <a:pt x="229" y="149"/>
                    </a:cubicBezTo>
                    <a:cubicBezTo>
                      <a:pt x="228" y="153"/>
                      <a:pt x="226" y="157"/>
                      <a:pt x="224" y="160"/>
                    </a:cubicBezTo>
                    <a:cubicBezTo>
                      <a:pt x="205" y="185"/>
                      <a:pt x="179" y="196"/>
                      <a:pt x="148" y="198"/>
                    </a:cubicBezTo>
                    <a:cubicBezTo>
                      <a:pt x="145" y="199"/>
                      <a:pt x="140" y="196"/>
                      <a:pt x="138" y="193"/>
                    </a:cubicBezTo>
                    <a:cubicBezTo>
                      <a:pt x="128" y="183"/>
                      <a:pt x="114" y="181"/>
                      <a:pt x="104" y="191"/>
                    </a:cubicBezTo>
                    <a:cubicBezTo>
                      <a:pt x="95" y="200"/>
                      <a:pt x="95" y="215"/>
                      <a:pt x="105" y="223"/>
                    </a:cubicBezTo>
                    <a:cubicBezTo>
                      <a:pt x="115" y="233"/>
                      <a:pt x="129" y="231"/>
                      <a:pt x="138" y="220"/>
                    </a:cubicBezTo>
                    <a:cubicBezTo>
                      <a:pt x="140" y="218"/>
                      <a:pt x="142" y="215"/>
                      <a:pt x="144" y="215"/>
                    </a:cubicBezTo>
                    <a:cubicBezTo>
                      <a:pt x="163" y="210"/>
                      <a:pt x="182" y="207"/>
                      <a:pt x="199"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a:p>
            </p:txBody>
          </p:sp>
        </p:grpSp>
        <p:pic>
          <p:nvPicPr>
            <p:cNvPr id="31" name="Picture 30"/>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499799" y="2776792"/>
              <a:ext cx="795710" cy="141188"/>
            </a:xfrm>
            <a:prstGeom prst="rect">
              <a:avLst/>
            </a:prstGeom>
          </p:spPr>
        </p:pic>
      </p:grpSp>
      <p:grpSp>
        <p:nvGrpSpPr>
          <p:cNvPr id="5" name="Group 4"/>
          <p:cNvGrpSpPr/>
          <p:nvPr/>
        </p:nvGrpSpPr>
        <p:grpSpPr>
          <a:xfrm>
            <a:off x="3684746" y="1885975"/>
            <a:ext cx="1246175" cy="2670667"/>
            <a:chOff x="2764279" y="1414180"/>
            <a:chExt cx="934875" cy="2003522"/>
          </a:xfrm>
        </p:grpSpPr>
        <p:sp>
          <p:nvSpPr>
            <p:cNvPr id="66" name="Freeform 8"/>
            <p:cNvSpPr>
              <a:spLocks/>
            </p:cNvSpPr>
            <p:nvPr/>
          </p:nvSpPr>
          <p:spPr bwMode="auto">
            <a:xfrm>
              <a:off x="3109752" y="1414180"/>
              <a:ext cx="392191" cy="392192"/>
            </a:xfrm>
            <a:custGeom>
              <a:avLst/>
              <a:gdLst>
                <a:gd name="T0" fmla="*/ 64 w 109"/>
                <a:gd name="T1" fmla="*/ 3 h 109"/>
                <a:gd name="T2" fmla="*/ 105 w 109"/>
                <a:gd name="T3" fmla="*/ 64 h 109"/>
                <a:gd name="T4" fmla="*/ 57 w 109"/>
                <a:gd name="T5" fmla="*/ 107 h 109"/>
                <a:gd name="T6" fmla="*/ 4 w 109"/>
                <a:gd name="T7" fmla="*/ 68 h 109"/>
                <a:gd name="T8" fmla="*/ 19 w 109"/>
                <a:gd name="T9" fmla="*/ 16 h 109"/>
                <a:gd name="T10" fmla="*/ 64 w 109"/>
                <a:gd name="T11" fmla="*/ 3 h 109"/>
              </a:gdLst>
              <a:ahLst/>
              <a:cxnLst>
                <a:cxn ang="0">
                  <a:pos x="T0" y="T1"/>
                </a:cxn>
                <a:cxn ang="0">
                  <a:pos x="T2" y="T3"/>
                </a:cxn>
                <a:cxn ang="0">
                  <a:pos x="T4" y="T5"/>
                </a:cxn>
                <a:cxn ang="0">
                  <a:pos x="T6" y="T7"/>
                </a:cxn>
                <a:cxn ang="0">
                  <a:pos x="T8" y="T9"/>
                </a:cxn>
                <a:cxn ang="0">
                  <a:pos x="T10" y="T11"/>
                </a:cxn>
              </a:cxnLst>
              <a:rect l="0" t="0" r="r" b="b"/>
              <a:pathLst>
                <a:path w="109" h="109">
                  <a:moveTo>
                    <a:pt x="64" y="3"/>
                  </a:moveTo>
                  <a:cubicBezTo>
                    <a:pt x="89" y="9"/>
                    <a:pt x="109" y="34"/>
                    <a:pt x="105" y="64"/>
                  </a:cubicBezTo>
                  <a:cubicBezTo>
                    <a:pt x="102" y="87"/>
                    <a:pt x="82" y="105"/>
                    <a:pt x="57" y="107"/>
                  </a:cubicBezTo>
                  <a:cubicBezTo>
                    <a:pt x="35" y="109"/>
                    <a:pt x="10" y="91"/>
                    <a:pt x="4" y="68"/>
                  </a:cubicBezTo>
                  <a:cubicBezTo>
                    <a:pt x="0" y="49"/>
                    <a:pt x="5" y="29"/>
                    <a:pt x="19" y="16"/>
                  </a:cubicBezTo>
                  <a:cubicBezTo>
                    <a:pt x="33" y="3"/>
                    <a:pt x="50" y="0"/>
                    <a:pt x="64" y="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a:p>
          </p:txBody>
        </p:sp>
        <p:sp>
          <p:nvSpPr>
            <p:cNvPr id="67" name="Freeform 9"/>
            <p:cNvSpPr>
              <a:spLocks noEditPoints="1"/>
            </p:cNvSpPr>
            <p:nvPr/>
          </p:nvSpPr>
          <p:spPr bwMode="auto">
            <a:xfrm>
              <a:off x="2764279" y="1831200"/>
              <a:ext cx="934875" cy="1586502"/>
            </a:xfrm>
            <a:custGeom>
              <a:avLst/>
              <a:gdLst>
                <a:gd name="T0" fmla="*/ 259 w 260"/>
                <a:gd name="T1" fmla="*/ 81 h 441"/>
                <a:gd name="T2" fmla="*/ 237 w 260"/>
                <a:gd name="T3" fmla="*/ 20 h 441"/>
                <a:gd name="T4" fmla="*/ 180 w 260"/>
                <a:gd name="T5" fmla="*/ 1 h 441"/>
                <a:gd name="T6" fmla="*/ 107 w 260"/>
                <a:gd name="T7" fmla="*/ 4 h 441"/>
                <a:gd name="T8" fmla="*/ 45 w 260"/>
                <a:gd name="T9" fmla="*/ 73 h 441"/>
                <a:gd name="T10" fmla="*/ 48 w 260"/>
                <a:gd name="T11" fmla="*/ 212 h 441"/>
                <a:gd name="T12" fmla="*/ 39 w 260"/>
                <a:gd name="T13" fmla="*/ 237 h 441"/>
                <a:gd name="T14" fmla="*/ 33 w 260"/>
                <a:gd name="T15" fmla="*/ 249 h 441"/>
                <a:gd name="T16" fmla="*/ 29 w 260"/>
                <a:gd name="T17" fmla="*/ 255 h 441"/>
                <a:gd name="T18" fmla="*/ 24 w 260"/>
                <a:gd name="T19" fmla="*/ 258 h 441"/>
                <a:gd name="T20" fmla="*/ 1 w 260"/>
                <a:gd name="T21" fmla="*/ 292 h 441"/>
                <a:gd name="T22" fmla="*/ 16 w 260"/>
                <a:gd name="T23" fmla="*/ 275 h 441"/>
                <a:gd name="T24" fmla="*/ 33 w 260"/>
                <a:gd name="T25" fmla="*/ 287 h 441"/>
                <a:gd name="T26" fmla="*/ 24 w 260"/>
                <a:gd name="T27" fmla="*/ 304 h 441"/>
                <a:gd name="T28" fmla="*/ 46 w 260"/>
                <a:gd name="T29" fmla="*/ 268 h 441"/>
                <a:gd name="T30" fmla="*/ 53 w 260"/>
                <a:gd name="T31" fmla="*/ 249 h 441"/>
                <a:gd name="T32" fmla="*/ 61 w 260"/>
                <a:gd name="T33" fmla="*/ 238 h 441"/>
                <a:gd name="T34" fmla="*/ 68 w 260"/>
                <a:gd name="T35" fmla="*/ 228 h 441"/>
                <a:gd name="T36" fmla="*/ 75 w 260"/>
                <a:gd name="T37" fmla="*/ 219 h 441"/>
                <a:gd name="T38" fmla="*/ 83 w 260"/>
                <a:gd name="T39" fmla="*/ 201 h 441"/>
                <a:gd name="T40" fmla="*/ 88 w 260"/>
                <a:gd name="T41" fmla="*/ 192 h 441"/>
                <a:gd name="T42" fmla="*/ 89 w 260"/>
                <a:gd name="T43" fmla="*/ 204 h 441"/>
                <a:gd name="T44" fmla="*/ 94 w 260"/>
                <a:gd name="T45" fmla="*/ 414 h 441"/>
                <a:gd name="T46" fmla="*/ 126 w 260"/>
                <a:gd name="T47" fmla="*/ 430 h 441"/>
                <a:gd name="T48" fmla="*/ 140 w 260"/>
                <a:gd name="T49" fmla="*/ 410 h 441"/>
                <a:gd name="T50" fmla="*/ 142 w 260"/>
                <a:gd name="T51" fmla="*/ 307 h 441"/>
                <a:gd name="T52" fmla="*/ 143 w 260"/>
                <a:gd name="T53" fmla="*/ 254 h 441"/>
                <a:gd name="T54" fmla="*/ 156 w 260"/>
                <a:gd name="T55" fmla="*/ 229 h 441"/>
                <a:gd name="T56" fmla="*/ 160 w 260"/>
                <a:gd name="T57" fmla="*/ 245 h 441"/>
                <a:gd name="T58" fmla="*/ 163 w 260"/>
                <a:gd name="T59" fmla="*/ 412 h 441"/>
                <a:gd name="T60" fmla="*/ 208 w 260"/>
                <a:gd name="T61" fmla="*/ 410 h 441"/>
                <a:gd name="T62" fmla="*/ 213 w 260"/>
                <a:gd name="T63" fmla="*/ 102 h 441"/>
                <a:gd name="T64" fmla="*/ 214 w 260"/>
                <a:gd name="T65" fmla="*/ 87 h 441"/>
                <a:gd name="T66" fmla="*/ 220 w 260"/>
                <a:gd name="T67" fmla="*/ 80 h 441"/>
                <a:gd name="T68" fmla="*/ 226 w 260"/>
                <a:gd name="T69" fmla="*/ 87 h 441"/>
                <a:gd name="T70" fmla="*/ 227 w 260"/>
                <a:gd name="T71" fmla="*/ 97 h 441"/>
                <a:gd name="T72" fmla="*/ 229 w 260"/>
                <a:gd name="T73" fmla="*/ 226 h 441"/>
                <a:gd name="T74" fmla="*/ 230 w 260"/>
                <a:gd name="T75" fmla="*/ 234 h 441"/>
                <a:gd name="T76" fmla="*/ 255 w 260"/>
                <a:gd name="T77" fmla="*/ 206 h 441"/>
                <a:gd name="T78" fmla="*/ 258 w 260"/>
                <a:gd name="T79" fmla="*/ 158 h 441"/>
                <a:gd name="T80" fmla="*/ 259 w 260"/>
                <a:gd name="T81" fmla="*/ 81 h 441"/>
                <a:gd name="T82" fmla="*/ 89 w 260"/>
                <a:gd name="T83" fmla="*/ 143 h 441"/>
                <a:gd name="T84" fmla="*/ 80 w 260"/>
                <a:gd name="T85" fmla="*/ 164 h 441"/>
                <a:gd name="T86" fmla="*/ 76 w 260"/>
                <a:gd name="T87" fmla="*/ 172 h 441"/>
                <a:gd name="T88" fmla="*/ 76 w 260"/>
                <a:gd name="T89" fmla="*/ 89 h 441"/>
                <a:gd name="T90" fmla="*/ 83 w 260"/>
                <a:gd name="T91" fmla="*/ 80 h 441"/>
                <a:gd name="T92" fmla="*/ 90 w 260"/>
                <a:gd name="T93" fmla="*/ 90 h 441"/>
                <a:gd name="T94" fmla="*/ 89 w 260"/>
                <a:gd name="T95" fmla="*/ 1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0" h="441">
                  <a:moveTo>
                    <a:pt x="259" y="81"/>
                  </a:moveTo>
                  <a:cubicBezTo>
                    <a:pt x="258" y="59"/>
                    <a:pt x="252" y="36"/>
                    <a:pt x="237" y="20"/>
                  </a:cubicBezTo>
                  <a:cubicBezTo>
                    <a:pt x="223" y="4"/>
                    <a:pt x="200" y="2"/>
                    <a:pt x="180" y="1"/>
                  </a:cubicBezTo>
                  <a:cubicBezTo>
                    <a:pt x="156" y="0"/>
                    <a:pt x="131" y="1"/>
                    <a:pt x="107" y="4"/>
                  </a:cubicBezTo>
                  <a:cubicBezTo>
                    <a:pt x="65" y="8"/>
                    <a:pt x="44" y="32"/>
                    <a:pt x="45" y="73"/>
                  </a:cubicBezTo>
                  <a:cubicBezTo>
                    <a:pt x="46" y="120"/>
                    <a:pt x="47" y="166"/>
                    <a:pt x="48" y="212"/>
                  </a:cubicBezTo>
                  <a:cubicBezTo>
                    <a:pt x="49" y="221"/>
                    <a:pt x="42" y="229"/>
                    <a:pt x="39" y="237"/>
                  </a:cubicBezTo>
                  <a:cubicBezTo>
                    <a:pt x="37" y="241"/>
                    <a:pt x="36" y="245"/>
                    <a:pt x="33" y="249"/>
                  </a:cubicBezTo>
                  <a:cubicBezTo>
                    <a:pt x="32" y="251"/>
                    <a:pt x="31" y="253"/>
                    <a:pt x="29" y="255"/>
                  </a:cubicBezTo>
                  <a:cubicBezTo>
                    <a:pt x="28" y="256"/>
                    <a:pt x="26" y="257"/>
                    <a:pt x="24" y="258"/>
                  </a:cubicBezTo>
                  <a:cubicBezTo>
                    <a:pt x="7" y="262"/>
                    <a:pt x="0" y="272"/>
                    <a:pt x="1" y="292"/>
                  </a:cubicBezTo>
                  <a:cubicBezTo>
                    <a:pt x="7" y="286"/>
                    <a:pt x="11" y="281"/>
                    <a:pt x="16" y="275"/>
                  </a:cubicBezTo>
                  <a:cubicBezTo>
                    <a:pt x="22" y="279"/>
                    <a:pt x="27" y="282"/>
                    <a:pt x="33" y="287"/>
                  </a:cubicBezTo>
                  <a:cubicBezTo>
                    <a:pt x="30" y="292"/>
                    <a:pt x="27" y="298"/>
                    <a:pt x="24" y="304"/>
                  </a:cubicBezTo>
                  <a:cubicBezTo>
                    <a:pt x="43" y="297"/>
                    <a:pt x="49" y="286"/>
                    <a:pt x="46" y="268"/>
                  </a:cubicBezTo>
                  <a:cubicBezTo>
                    <a:pt x="44" y="260"/>
                    <a:pt x="47" y="254"/>
                    <a:pt x="53" y="249"/>
                  </a:cubicBezTo>
                  <a:cubicBezTo>
                    <a:pt x="56" y="245"/>
                    <a:pt x="57" y="241"/>
                    <a:pt x="61" y="238"/>
                  </a:cubicBezTo>
                  <a:cubicBezTo>
                    <a:pt x="64" y="236"/>
                    <a:pt x="67" y="231"/>
                    <a:pt x="68" y="228"/>
                  </a:cubicBezTo>
                  <a:cubicBezTo>
                    <a:pt x="70" y="224"/>
                    <a:pt x="73" y="223"/>
                    <a:pt x="75" y="219"/>
                  </a:cubicBezTo>
                  <a:cubicBezTo>
                    <a:pt x="77" y="210"/>
                    <a:pt x="80" y="210"/>
                    <a:pt x="83" y="201"/>
                  </a:cubicBezTo>
                  <a:cubicBezTo>
                    <a:pt x="85" y="201"/>
                    <a:pt x="86" y="191"/>
                    <a:pt x="88" y="192"/>
                  </a:cubicBezTo>
                  <a:cubicBezTo>
                    <a:pt x="88" y="196"/>
                    <a:pt x="89" y="200"/>
                    <a:pt x="89" y="204"/>
                  </a:cubicBezTo>
                  <a:cubicBezTo>
                    <a:pt x="91" y="274"/>
                    <a:pt x="93" y="344"/>
                    <a:pt x="94" y="414"/>
                  </a:cubicBezTo>
                  <a:cubicBezTo>
                    <a:pt x="94" y="431"/>
                    <a:pt x="113" y="436"/>
                    <a:pt x="126" y="430"/>
                  </a:cubicBezTo>
                  <a:cubicBezTo>
                    <a:pt x="134" y="426"/>
                    <a:pt x="139" y="420"/>
                    <a:pt x="140" y="410"/>
                  </a:cubicBezTo>
                  <a:cubicBezTo>
                    <a:pt x="140" y="376"/>
                    <a:pt x="141" y="342"/>
                    <a:pt x="142" y="307"/>
                  </a:cubicBezTo>
                  <a:cubicBezTo>
                    <a:pt x="142" y="290"/>
                    <a:pt x="143" y="272"/>
                    <a:pt x="143" y="254"/>
                  </a:cubicBezTo>
                  <a:cubicBezTo>
                    <a:pt x="143" y="249"/>
                    <a:pt x="144" y="222"/>
                    <a:pt x="156" y="229"/>
                  </a:cubicBezTo>
                  <a:cubicBezTo>
                    <a:pt x="161" y="232"/>
                    <a:pt x="160" y="240"/>
                    <a:pt x="160" y="245"/>
                  </a:cubicBezTo>
                  <a:cubicBezTo>
                    <a:pt x="161" y="301"/>
                    <a:pt x="162" y="357"/>
                    <a:pt x="163" y="412"/>
                  </a:cubicBezTo>
                  <a:cubicBezTo>
                    <a:pt x="163" y="441"/>
                    <a:pt x="208" y="437"/>
                    <a:pt x="208" y="410"/>
                  </a:cubicBezTo>
                  <a:cubicBezTo>
                    <a:pt x="209" y="307"/>
                    <a:pt x="211" y="205"/>
                    <a:pt x="213" y="102"/>
                  </a:cubicBezTo>
                  <a:cubicBezTo>
                    <a:pt x="213" y="97"/>
                    <a:pt x="213" y="92"/>
                    <a:pt x="214" y="87"/>
                  </a:cubicBezTo>
                  <a:cubicBezTo>
                    <a:pt x="214" y="85"/>
                    <a:pt x="217" y="82"/>
                    <a:pt x="220" y="80"/>
                  </a:cubicBezTo>
                  <a:cubicBezTo>
                    <a:pt x="222" y="82"/>
                    <a:pt x="225" y="84"/>
                    <a:pt x="226" y="87"/>
                  </a:cubicBezTo>
                  <a:cubicBezTo>
                    <a:pt x="228" y="90"/>
                    <a:pt x="227" y="94"/>
                    <a:pt x="227" y="97"/>
                  </a:cubicBezTo>
                  <a:cubicBezTo>
                    <a:pt x="228" y="140"/>
                    <a:pt x="228" y="183"/>
                    <a:pt x="229" y="226"/>
                  </a:cubicBezTo>
                  <a:cubicBezTo>
                    <a:pt x="229" y="229"/>
                    <a:pt x="230" y="231"/>
                    <a:pt x="230" y="234"/>
                  </a:cubicBezTo>
                  <a:cubicBezTo>
                    <a:pt x="247" y="231"/>
                    <a:pt x="254" y="223"/>
                    <a:pt x="255" y="206"/>
                  </a:cubicBezTo>
                  <a:cubicBezTo>
                    <a:pt x="256" y="190"/>
                    <a:pt x="257" y="174"/>
                    <a:pt x="258" y="158"/>
                  </a:cubicBezTo>
                  <a:cubicBezTo>
                    <a:pt x="260" y="133"/>
                    <a:pt x="259" y="106"/>
                    <a:pt x="259" y="81"/>
                  </a:cubicBezTo>
                  <a:close/>
                  <a:moveTo>
                    <a:pt x="89" y="143"/>
                  </a:moveTo>
                  <a:cubicBezTo>
                    <a:pt x="88" y="151"/>
                    <a:pt x="83" y="157"/>
                    <a:pt x="80" y="164"/>
                  </a:cubicBezTo>
                  <a:cubicBezTo>
                    <a:pt x="78" y="164"/>
                    <a:pt x="77" y="173"/>
                    <a:pt x="76" y="172"/>
                  </a:cubicBezTo>
                  <a:cubicBezTo>
                    <a:pt x="76" y="148"/>
                    <a:pt x="75" y="114"/>
                    <a:pt x="76" y="89"/>
                  </a:cubicBezTo>
                  <a:cubicBezTo>
                    <a:pt x="76" y="86"/>
                    <a:pt x="81" y="83"/>
                    <a:pt x="83" y="80"/>
                  </a:cubicBezTo>
                  <a:cubicBezTo>
                    <a:pt x="86" y="83"/>
                    <a:pt x="90" y="87"/>
                    <a:pt x="90" y="90"/>
                  </a:cubicBezTo>
                  <a:cubicBezTo>
                    <a:pt x="90" y="108"/>
                    <a:pt x="90" y="126"/>
                    <a:pt x="89" y="14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a:p>
          </p:txBody>
        </p:sp>
        <p:pic>
          <p:nvPicPr>
            <p:cNvPr id="32" name="Picture 31"/>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065334" y="1955179"/>
              <a:ext cx="481026" cy="85351"/>
            </a:xfrm>
            <a:prstGeom prst="rect">
              <a:avLst/>
            </a:prstGeom>
          </p:spPr>
        </p:pic>
      </p:grpSp>
      <p:sp>
        <p:nvSpPr>
          <p:cNvPr id="6" name="Rectangle 5"/>
          <p:cNvSpPr/>
          <p:nvPr/>
        </p:nvSpPr>
        <p:spPr>
          <a:xfrm>
            <a:off x="6724811" y="2597096"/>
            <a:ext cx="4486894" cy="1323439"/>
          </a:xfrm>
          <a:prstGeom prst="rect">
            <a:avLst/>
          </a:prstGeom>
        </p:spPr>
        <p:txBody>
          <a:bodyPr wrap="square">
            <a:spAutoFit/>
          </a:bodyPr>
          <a:lstStyle/>
          <a:p>
            <a:r>
              <a:rPr lang="en-US" sz="1600">
                <a:solidFill>
                  <a:schemeClr val="accent1"/>
                </a:solidFill>
                <a:ea typeface="Century Gothic" charset="0"/>
                <a:cs typeface="Century Gothic" charset="0"/>
              </a:rPr>
              <a:t>Provisioning</a:t>
            </a:r>
          </a:p>
          <a:p>
            <a:pPr marL="225369" indent="-225369">
              <a:buFont typeface="Arial" panose="020B0604020202020204" pitchFamily="34" charset="0"/>
              <a:buChar char="•"/>
            </a:pPr>
            <a:r>
              <a:rPr lang="en-US" sz="1600">
                <a:ea typeface="Century Gothic" charset="0"/>
                <a:cs typeface="Century Gothic" charset="0"/>
              </a:rPr>
              <a:t>Automated account creation and environment provisioning by using the API</a:t>
            </a:r>
          </a:p>
          <a:p>
            <a:pPr marL="225369" indent="-225369">
              <a:spcAft>
                <a:spcPts val="800"/>
              </a:spcAft>
              <a:buFont typeface="Arial" panose="020B0604020202020204" pitchFamily="34" charset="0"/>
              <a:buChar char="•"/>
            </a:pPr>
            <a:r>
              <a:rPr lang="en-US" sz="1600">
                <a:ea typeface="Century Gothic" charset="0"/>
                <a:cs typeface="Century Gothic" charset="0"/>
              </a:rPr>
              <a:t>Automated interconnection created between VMware and AWS customer accounts</a:t>
            </a:r>
          </a:p>
        </p:txBody>
      </p:sp>
      <p:sp>
        <p:nvSpPr>
          <p:cNvPr id="7" name="Rectangle 6"/>
          <p:cNvSpPr/>
          <p:nvPr/>
        </p:nvSpPr>
        <p:spPr>
          <a:xfrm>
            <a:off x="6724810" y="3910667"/>
            <a:ext cx="4486894" cy="1323439"/>
          </a:xfrm>
          <a:prstGeom prst="rect">
            <a:avLst/>
          </a:prstGeom>
        </p:spPr>
        <p:txBody>
          <a:bodyPr wrap="square">
            <a:spAutoFit/>
          </a:bodyPr>
          <a:lstStyle/>
          <a:p>
            <a:r>
              <a:rPr lang="en-US" sz="1600">
                <a:solidFill>
                  <a:schemeClr val="accent1"/>
                </a:solidFill>
                <a:ea typeface="Century Gothic" charset="0"/>
                <a:cs typeface="Century Gothic" charset="0"/>
              </a:rPr>
              <a:t>Operations</a:t>
            </a:r>
          </a:p>
          <a:p>
            <a:pPr marL="225369" indent="-225369">
              <a:buFont typeface="Arial" panose="020B0604020202020204" pitchFamily="34" charset="0"/>
              <a:buChar char="•"/>
            </a:pPr>
            <a:r>
              <a:rPr lang="en-US" sz="1600">
                <a:ea typeface="Century Gothic" charset="0"/>
                <a:cs typeface="Century Gothic" charset="0"/>
              </a:rPr>
              <a:t>Support provided by VMware directly</a:t>
            </a:r>
          </a:p>
          <a:p>
            <a:pPr marL="225369" indent="-225369">
              <a:buFont typeface="Arial" panose="020B0604020202020204" pitchFamily="34" charset="0"/>
              <a:buChar char="•"/>
            </a:pPr>
            <a:r>
              <a:rPr lang="en-US" sz="1600">
                <a:ea typeface="Century Gothic" charset="0"/>
                <a:cs typeface="Century Gothic" charset="0"/>
              </a:rPr>
              <a:t>AWS infrastructure (for VMware Cloud on AWS) support managed by VMware</a:t>
            </a:r>
          </a:p>
          <a:p>
            <a:pPr marL="225369" indent="-225369">
              <a:spcAft>
                <a:spcPts val="800"/>
              </a:spcAft>
              <a:buFont typeface="Arial" panose="020B0604020202020204" pitchFamily="34" charset="0"/>
              <a:buChar char="•"/>
            </a:pPr>
            <a:r>
              <a:rPr lang="en-US" sz="1600">
                <a:ea typeface="Century Gothic" charset="0"/>
                <a:cs typeface="Century Gothic" charset="0"/>
              </a:rPr>
              <a:t>Ongoing infrastructure monitoring</a:t>
            </a:r>
          </a:p>
        </p:txBody>
      </p:sp>
      <p:sp>
        <p:nvSpPr>
          <p:cNvPr id="8" name="Rectangle 7"/>
          <p:cNvSpPr/>
          <p:nvPr/>
        </p:nvSpPr>
        <p:spPr>
          <a:xfrm>
            <a:off x="6724808" y="5234312"/>
            <a:ext cx="4486895" cy="1077218"/>
          </a:xfrm>
          <a:prstGeom prst="rect">
            <a:avLst/>
          </a:prstGeom>
        </p:spPr>
        <p:txBody>
          <a:bodyPr wrap="square">
            <a:spAutoFit/>
          </a:bodyPr>
          <a:lstStyle/>
          <a:p>
            <a:r>
              <a:rPr lang="en-US" sz="1600">
                <a:solidFill>
                  <a:schemeClr val="accent1"/>
                </a:solidFill>
                <a:ea typeface="Century Gothic" charset="0"/>
                <a:cs typeface="Century Gothic" charset="0"/>
              </a:rPr>
              <a:t>Maintenance</a:t>
            </a:r>
          </a:p>
          <a:p>
            <a:pPr marL="225369" indent="-225369">
              <a:buFont typeface="Arial" panose="020B0604020202020204" pitchFamily="34" charset="0"/>
              <a:buChar char="•"/>
            </a:pPr>
            <a:r>
              <a:rPr lang="en-US" sz="1600">
                <a:ea typeface="Century Gothic" charset="0"/>
                <a:cs typeface="Century Gothic" charset="0"/>
              </a:rPr>
              <a:t>Ongoing stack maintenance managed directly by VMware</a:t>
            </a:r>
          </a:p>
          <a:p>
            <a:pPr marL="225369" indent="-225369">
              <a:buFont typeface="Arial" panose="020B0604020202020204" pitchFamily="34" charset="0"/>
              <a:buChar char="•"/>
            </a:pPr>
            <a:r>
              <a:rPr lang="en-US" sz="1600">
                <a:ea typeface="Century Gothic" charset="0"/>
                <a:cs typeface="Century Gothic" charset="0"/>
              </a:rPr>
              <a:t>Upgrade implementation and execution</a:t>
            </a:r>
          </a:p>
        </p:txBody>
      </p:sp>
    </p:spTree>
    <p:extLst>
      <p:ext uri="{BB962C8B-B14F-4D97-AF65-F5344CB8AC3E}">
        <p14:creationId xmlns:p14="http://schemas.microsoft.com/office/powerpoint/2010/main" val="130691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a:extLst>
              <a:ext uri="{FF2B5EF4-FFF2-40B4-BE49-F238E27FC236}">
                <a16:creationId xmlns:a16="http://schemas.microsoft.com/office/drawing/2014/main" id="{CEF8322D-2A66-41D6-B42F-33E4A1F9C89E}"/>
              </a:ext>
            </a:extLst>
          </p:cNvPr>
          <p:cNvSpPr>
            <a:spLocks noGrp="1"/>
          </p:cNvSpPr>
          <p:nvPr>
            <p:ph type="title"/>
          </p:nvPr>
        </p:nvSpPr>
        <p:spPr>
          <a:xfrm>
            <a:off x="609441" y="330200"/>
            <a:ext cx="10969943" cy="812800"/>
          </a:xfrm>
        </p:spPr>
        <p:txBody>
          <a:bodyPr/>
          <a:lstStyle/>
          <a:p>
            <a:r>
              <a:rPr lang="en-US"/>
              <a:t>VMware In-Product Support Experience</a:t>
            </a:r>
          </a:p>
        </p:txBody>
      </p:sp>
      <p:sp>
        <p:nvSpPr>
          <p:cNvPr id="29" name="Rectangle 28">
            <a:extLst>
              <a:ext uri="{FF2B5EF4-FFF2-40B4-BE49-F238E27FC236}">
                <a16:creationId xmlns:a16="http://schemas.microsoft.com/office/drawing/2014/main" id="{FE056F43-BB2B-462D-A788-44F71937783F}"/>
              </a:ext>
            </a:extLst>
          </p:cNvPr>
          <p:cNvSpPr/>
          <p:nvPr/>
        </p:nvSpPr>
        <p:spPr>
          <a:xfrm>
            <a:off x="1354444" y="1734433"/>
            <a:ext cx="7760680" cy="3913828"/>
          </a:xfrm>
          <a:prstGeom prst="rect">
            <a:avLst/>
          </a:prstGeom>
        </p:spPr>
        <p:txBody>
          <a:bodyPr wrap="square">
            <a:spAutoFit/>
          </a:bodyPr>
          <a:lstStyle/>
          <a:p>
            <a:pPr>
              <a:lnSpc>
                <a:spcPct val="107000"/>
              </a:lnSpc>
              <a:spcBef>
                <a:spcPts val="600"/>
              </a:spcBef>
              <a:spcAft>
                <a:spcPts val="1200"/>
              </a:spcAft>
              <a:buClr>
                <a:schemeClr val="accent1"/>
              </a:buClr>
            </a:pPr>
            <a:r>
              <a:rPr lang="en-US" sz="1600" b="1">
                <a:ea typeface="Calibri" panose="020F0502020204030204" pitchFamily="34" charset="0"/>
                <a:cs typeface="Arial" panose="020B0604020202020204" pitchFamily="34" charset="0"/>
              </a:rPr>
              <a:t>Intelligent Search:</a:t>
            </a:r>
            <a:r>
              <a:rPr lang="en-US" sz="1600">
                <a:ea typeface="Calibri" panose="020F0502020204030204" pitchFamily="34" charset="0"/>
                <a:cs typeface="Arial" panose="020B0604020202020204" pitchFamily="34" charset="0"/>
              </a:rPr>
              <a:t> Surfaces popular content based on the user’s location and contextual usage in the product</a:t>
            </a:r>
          </a:p>
          <a:p>
            <a:pPr>
              <a:lnSpc>
                <a:spcPct val="107000"/>
              </a:lnSpc>
              <a:spcBef>
                <a:spcPts val="600"/>
              </a:spcBef>
              <a:spcAft>
                <a:spcPts val="1200"/>
              </a:spcAft>
              <a:buClr>
                <a:schemeClr val="accent1"/>
              </a:buClr>
            </a:pPr>
            <a:r>
              <a:rPr lang="en-US" sz="1600" b="1">
                <a:ea typeface="Calibri" panose="020F0502020204030204" pitchFamily="34" charset="0"/>
                <a:cs typeface="Arial" panose="020B0604020202020204" pitchFamily="34" charset="0"/>
              </a:rPr>
              <a:t>Chat with VMware Support:</a:t>
            </a:r>
            <a:r>
              <a:rPr lang="en-US" sz="1600">
                <a:ea typeface="Calibri" panose="020F0502020204030204" pitchFamily="34" charset="0"/>
                <a:cs typeface="Arial" panose="020B0604020202020204" pitchFamily="34" charset="0"/>
              </a:rPr>
              <a:t> Quickly address questions or issues with highly skilled VMware Support Engineers </a:t>
            </a:r>
            <a:r>
              <a:rPr lang="en-US" sz="1050">
                <a:ea typeface="Calibri" panose="020F0502020204030204" pitchFamily="34" charset="0"/>
                <a:cs typeface="Arial" panose="020B0604020202020204" pitchFamily="34" charset="0"/>
              </a:rPr>
              <a:t> </a:t>
            </a:r>
            <a:r>
              <a:rPr lang="en-US" sz="1600">
                <a:ea typeface="Calibri" panose="020F0502020204030204" pitchFamily="34" charset="0"/>
                <a:cs typeface="Arial" panose="020B0604020202020204" pitchFamily="34" charset="0"/>
              </a:rPr>
              <a:t>and Customer Support Representatives</a:t>
            </a:r>
          </a:p>
          <a:p>
            <a:pPr>
              <a:lnSpc>
                <a:spcPct val="107000"/>
              </a:lnSpc>
              <a:spcBef>
                <a:spcPts val="600"/>
              </a:spcBef>
              <a:spcAft>
                <a:spcPts val="1200"/>
              </a:spcAft>
              <a:buClr>
                <a:schemeClr val="accent1"/>
              </a:buClr>
            </a:pPr>
            <a:r>
              <a:rPr lang="en-US" sz="1600" b="1">
                <a:ea typeface="Calibri" panose="020F0502020204030204" pitchFamily="34" charset="0"/>
                <a:cs typeface="Arial" panose="020B0604020202020204" pitchFamily="34" charset="0"/>
              </a:rPr>
              <a:t>Support Requests (SRs):</a:t>
            </a:r>
            <a:r>
              <a:rPr lang="en-US" sz="1600">
                <a:ea typeface="Calibri" panose="020F0502020204030204" pitchFamily="34" charset="0"/>
                <a:cs typeface="Arial" panose="020B0604020202020204" pitchFamily="34" charset="0"/>
              </a:rPr>
              <a:t>  Create and manage SRs or our Support Engineers can create SRs on their behalf via chat without leaving the product.</a:t>
            </a:r>
          </a:p>
          <a:p>
            <a:pPr>
              <a:lnSpc>
                <a:spcPct val="107000"/>
              </a:lnSpc>
              <a:spcBef>
                <a:spcPts val="600"/>
              </a:spcBef>
              <a:spcAft>
                <a:spcPts val="1200"/>
              </a:spcAft>
              <a:buClr>
                <a:schemeClr val="accent1"/>
              </a:buClr>
            </a:pPr>
            <a:r>
              <a:rPr lang="en-US" sz="1600" b="1">
                <a:ea typeface="Calibri" panose="020F0502020204030204" pitchFamily="34" charset="0"/>
                <a:cs typeface="Arial" panose="020B0604020202020204" pitchFamily="34" charset="0"/>
              </a:rPr>
              <a:t>Ask the Community:</a:t>
            </a:r>
            <a:r>
              <a:rPr lang="en-US" sz="1600">
                <a:ea typeface="Calibri" panose="020F0502020204030204" pitchFamily="34" charset="0"/>
                <a:cs typeface="Arial" panose="020B0604020202020204" pitchFamily="34" charset="0"/>
              </a:rPr>
              <a:t> Engage and pose questions to actively moderated communities backed by passionate VMware Support Engineers and VMware Experts around the globe.</a:t>
            </a:r>
          </a:p>
          <a:p>
            <a:pPr>
              <a:lnSpc>
                <a:spcPct val="107000"/>
              </a:lnSpc>
              <a:spcBef>
                <a:spcPts val="600"/>
              </a:spcBef>
              <a:spcAft>
                <a:spcPts val="1200"/>
              </a:spcAft>
              <a:buClr>
                <a:schemeClr val="accent1"/>
              </a:buClr>
            </a:pPr>
            <a:r>
              <a:rPr lang="en-US" sz="1600" b="1">
                <a:ea typeface="Calibri" panose="020F0502020204030204" pitchFamily="34" charset="0"/>
                <a:cs typeface="Arial" panose="020B0604020202020204" pitchFamily="34" charset="0"/>
              </a:rPr>
              <a:t>Service Health:</a:t>
            </a:r>
            <a:r>
              <a:rPr lang="en-US" sz="1600">
                <a:ea typeface="Calibri" panose="020F0502020204030204" pitchFamily="34" charset="0"/>
                <a:cs typeface="Arial" panose="020B0604020202020204" pitchFamily="34" charset="0"/>
              </a:rPr>
              <a:t> Review live status of VMware Cloud Services and receive important service notifications.</a:t>
            </a:r>
          </a:p>
        </p:txBody>
      </p:sp>
      <p:pic>
        <p:nvPicPr>
          <p:cNvPr id="30" name="Picture 29">
            <a:extLst>
              <a:ext uri="{FF2B5EF4-FFF2-40B4-BE49-F238E27FC236}">
                <a16:creationId xmlns:a16="http://schemas.microsoft.com/office/drawing/2014/main" id="{431F4D0E-4019-492D-8F7F-015EB9A97B6A}"/>
              </a:ext>
            </a:extLst>
          </p:cNvPr>
          <p:cNvPicPr>
            <a:picLocks noChangeAspect="1"/>
          </p:cNvPicPr>
          <p:nvPr/>
        </p:nvPicPr>
        <p:blipFill>
          <a:blip r:embed="rId3"/>
          <a:stretch>
            <a:fillRect/>
          </a:stretch>
        </p:blipFill>
        <p:spPr>
          <a:xfrm>
            <a:off x="9644514" y="528118"/>
            <a:ext cx="2294854" cy="5802654"/>
          </a:xfrm>
          <a:prstGeom prst="rect">
            <a:avLst/>
          </a:prstGeom>
        </p:spPr>
      </p:pic>
      <p:grpSp>
        <p:nvGrpSpPr>
          <p:cNvPr id="31" name="Group 30">
            <a:extLst>
              <a:ext uri="{FF2B5EF4-FFF2-40B4-BE49-F238E27FC236}">
                <a16:creationId xmlns:a16="http://schemas.microsoft.com/office/drawing/2014/main" id="{7AC96A65-9BCF-4F60-B48D-024FD12641AE}"/>
              </a:ext>
            </a:extLst>
          </p:cNvPr>
          <p:cNvGrpSpPr/>
          <p:nvPr/>
        </p:nvGrpSpPr>
        <p:grpSpPr>
          <a:xfrm>
            <a:off x="616055" y="1653304"/>
            <a:ext cx="655088" cy="655088"/>
            <a:chOff x="616055" y="1653304"/>
            <a:chExt cx="655088" cy="655088"/>
          </a:xfrm>
        </p:grpSpPr>
        <p:sp>
          <p:nvSpPr>
            <p:cNvPr id="32" name="Oval 31">
              <a:extLst>
                <a:ext uri="{FF2B5EF4-FFF2-40B4-BE49-F238E27FC236}">
                  <a16:creationId xmlns:a16="http://schemas.microsoft.com/office/drawing/2014/main" id="{0EE96646-9A05-47F7-8110-F1EDCA64559C}"/>
                </a:ext>
              </a:extLst>
            </p:cNvPr>
            <p:cNvSpPr/>
            <p:nvPr/>
          </p:nvSpPr>
          <p:spPr>
            <a:xfrm>
              <a:off x="616055" y="1653304"/>
              <a:ext cx="655088" cy="655088"/>
            </a:xfrm>
            <a:prstGeom prst="ellipse">
              <a:avLst/>
            </a:prstGeom>
            <a:no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 name="Freeform 5">
              <a:extLst>
                <a:ext uri="{FF2B5EF4-FFF2-40B4-BE49-F238E27FC236}">
                  <a16:creationId xmlns:a16="http://schemas.microsoft.com/office/drawing/2014/main" id="{9054B747-A7DC-4802-8AE6-EDE442B63EB9}"/>
                </a:ext>
              </a:extLst>
            </p:cNvPr>
            <p:cNvSpPr>
              <a:spLocks noChangeAspect="1" noEditPoints="1"/>
            </p:cNvSpPr>
            <p:nvPr/>
          </p:nvSpPr>
          <p:spPr bwMode="auto">
            <a:xfrm>
              <a:off x="682015" y="1796550"/>
              <a:ext cx="523169" cy="368596"/>
            </a:xfrm>
            <a:custGeom>
              <a:avLst/>
              <a:gdLst>
                <a:gd name="T0" fmla="*/ 193 w 386"/>
                <a:gd name="T1" fmla="*/ 272 h 272"/>
                <a:gd name="T2" fmla="*/ 2 w 386"/>
                <a:gd name="T3" fmla="*/ 140 h 272"/>
                <a:gd name="T4" fmla="*/ 0 w 386"/>
                <a:gd name="T5" fmla="*/ 136 h 272"/>
                <a:gd name="T6" fmla="*/ 2 w 386"/>
                <a:gd name="T7" fmla="*/ 132 h 272"/>
                <a:gd name="T8" fmla="*/ 193 w 386"/>
                <a:gd name="T9" fmla="*/ 0 h 272"/>
                <a:gd name="T10" fmla="*/ 384 w 386"/>
                <a:gd name="T11" fmla="*/ 132 h 272"/>
                <a:gd name="T12" fmla="*/ 386 w 386"/>
                <a:gd name="T13" fmla="*/ 136 h 272"/>
                <a:gd name="T14" fmla="*/ 384 w 386"/>
                <a:gd name="T15" fmla="*/ 140 h 272"/>
                <a:gd name="T16" fmla="*/ 193 w 386"/>
                <a:gd name="T17" fmla="*/ 272 h 272"/>
                <a:gd name="T18" fmla="*/ 19 w 386"/>
                <a:gd name="T19" fmla="*/ 136 h 272"/>
                <a:gd name="T20" fmla="*/ 193 w 386"/>
                <a:gd name="T21" fmla="*/ 256 h 272"/>
                <a:gd name="T22" fmla="*/ 368 w 386"/>
                <a:gd name="T23" fmla="*/ 136 h 272"/>
                <a:gd name="T24" fmla="*/ 193 w 386"/>
                <a:gd name="T25" fmla="*/ 16 h 272"/>
                <a:gd name="T26" fmla="*/ 19 w 386"/>
                <a:gd name="T27" fmla="*/ 136 h 272"/>
                <a:gd name="T28" fmla="*/ 193 w 386"/>
                <a:gd name="T29" fmla="*/ 224 h 272"/>
                <a:gd name="T30" fmla="*/ 105 w 386"/>
                <a:gd name="T31" fmla="*/ 136 h 272"/>
                <a:gd name="T32" fmla="*/ 193 w 386"/>
                <a:gd name="T33" fmla="*/ 48 h 272"/>
                <a:gd name="T34" fmla="*/ 281 w 386"/>
                <a:gd name="T35" fmla="*/ 136 h 272"/>
                <a:gd name="T36" fmla="*/ 193 w 386"/>
                <a:gd name="T37" fmla="*/ 224 h 272"/>
                <a:gd name="T38" fmla="*/ 193 w 386"/>
                <a:gd name="T39" fmla="*/ 64 h 272"/>
                <a:gd name="T40" fmla="*/ 121 w 386"/>
                <a:gd name="T41" fmla="*/ 136 h 272"/>
                <a:gd name="T42" fmla="*/ 193 w 386"/>
                <a:gd name="T43" fmla="*/ 208 h 272"/>
                <a:gd name="T44" fmla="*/ 265 w 386"/>
                <a:gd name="T45" fmla="*/ 136 h 272"/>
                <a:gd name="T46" fmla="*/ 193 w 386"/>
                <a:gd name="T47" fmla="*/ 64 h 272"/>
                <a:gd name="T48" fmla="*/ 193 w 386"/>
                <a:gd name="T49" fmla="*/ 176 h 272"/>
                <a:gd name="T50" fmla="*/ 153 w 386"/>
                <a:gd name="T51" fmla="*/ 136 h 272"/>
                <a:gd name="T52" fmla="*/ 193 w 386"/>
                <a:gd name="T53" fmla="*/ 96 h 272"/>
                <a:gd name="T54" fmla="*/ 233 w 386"/>
                <a:gd name="T55" fmla="*/ 136 h 272"/>
                <a:gd name="T56" fmla="*/ 193 w 386"/>
                <a:gd name="T57" fmla="*/ 176 h 272"/>
                <a:gd name="T58" fmla="*/ 193 w 386"/>
                <a:gd name="T59" fmla="*/ 112 h 272"/>
                <a:gd name="T60" fmla="*/ 169 w 386"/>
                <a:gd name="T61" fmla="*/ 136 h 272"/>
                <a:gd name="T62" fmla="*/ 193 w 386"/>
                <a:gd name="T63" fmla="*/ 160 h 272"/>
                <a:gd name="T64" fmla="*/ 217 w 386"/>
                <a:gd name="T65" fmla="*/ 136 h 272"/>
                <a:gd name="T66" fmla="*/ 193 w 386"/>
                <a:gd name="T67" fmla="*/ 11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6" h="272">
                  <a:moveTo>
                    <a:pt x="193" y="272"/>
                  </a:moveTo>
                  <a:cubicBezTo>
                    <a:pt x="84" y="272"/>
                    <a:pt x="5" y="146"/>
                    <a:pt x="2" y="140"/>
                  </a:cubicBezTo>
                  <a:cubicBezTo>
                    <a:pt x="0" y="136"/>
                    <a:pt x="0" y="136"/>
                    <a:pt x="0" y="136"/>
                  </a:cubicBezTo>
                  <a:cubicBezTo>
                    <a:pt x="2" y="132"/>
                    <a:pt x="2" y="132"/>
                    <a:pt x="2" y="132"/>
                  </a:cubicBezTo>
                  <a:cubicBezTo>
                    <a:pt x="5" y="127"/>
                    <a:pt x="84" y="0"/>
                    <a:pt x="193" y="0"/>
                  </a:cubicBezTo>
                  <a:cubicBezTo>
                    <a:pt x="302" y="0"/>
                    <a:pt x="381" y="127"/>
                    <a:pt x="384" y="132"/>
                  </a:cubicBezTo>
                  <a:cubicBezTo>
                    <a:pt x="386" y="136"/>
                    <a:pt x="386" y="136"/>
                    <a:pt x="386" y="136"/>
                  </a:cubicBezTo>
                  <a:cubicBezTo>
                    <a:pt x="384" y="140"/>
                    <a:pt x="384" y="140"/>
                    <a:pt x="384" y="140"/>
                  </a:cubicBezTo>
                  <a:cubicBezTo>
                    <a:pt x="381" y="146"/>
                    <a:pt x="302" y="272"/>
                    <a:pt x="193" y="272"/>
                  </a:cubicBezTo>
                  <a:close/>
                  <a:moveTo>
                    <a:pt x="19" y="136"/>
                  </a:moveTo>
                  <a:cubicBezTo>
                    <a:pt x="33" y="158"/>
                    <a:pt x="103" y="256"/>
                    <a:pt x="193" y="256"/>
                  </a:cubicBezTo>
                  <a:cubicBezTo>
                    <a:pt x="283" y="256"/>
                    <a:pt x="353" y="158"/>
                    <a:pt x="368" y="136"/>
                  </a:cubicBezTo>
                  <a:cubicBezTo>
                    <a:pt x="353" y="114"/>
                    <a:pt x="283" y="16"/>
                    <a:pt x="193" y="16"/>
                  </a:cubicBezTo>
                  <a:cubicBezTo>
                    <a:pt x="103" y="16"/>
                    <a:pt x="33" y="114"/>
                    <a:pt x="19" y="136"/>
                  </a:cubicBezTo>
                  <a:close/>
                  <a:moveTo>
                    <a:pt x="193" y="224"/>
                  </a:moveTo>
                  <a:cubicBezTo>
                    <a:pt x="144" y="224"/>
                    <a:pt x="105" y="185"/>
                    <a:pt x="105" y="136"/>
                  </a:cubicBezTo>
                  <a:cubicBezTo>
                    <a:pt x="105" y="88"/>
                    <a:pt x="144" y="48"/>
                    <a:pt x="193" y="48"/>
                  </a:cubicBezTo>
                  <a:cubicBezTo>
                    <a:pt x="242" y="48"/>
                    <a:pt x="281" y="88"/>
                    <a:pt x="281" y="136"/>
                  </a:cubicBezTo>
                  <a:cubicBezTo>
                    <a:pt x="281" y="185"/>
                    <a:pt x="242" y="224"/>
                    <a:pt x="193" y="224"/>
                  </a:cubicBezTo>
                  <a:close/>
                  <a:moveTo>
                    <a:pt x="193" y="64"/>
                  </a:moveTo>
                  <a:cubicBezTo>
                    <a:pt x="153" y="64"/>
                    <a:pt x="121" y="96"/>
                    <a:pt x="121" y="136"/>
                  </a:cubicBezTo>
                  <a:cubicBezTo>
                    <a:pt x="121" y="176"/>
                    <a:pt x="153" y="208"/>
                    <a:pt x="193" y="208"/>
                  </a:cubicBezTo>
                  <a:cubicBezTo>
                    <a:pt x="233" y="208"/>
                    <a:pt x="265" y="176"/>
                    <a:pt x="265" y="136"/>
                  </a:cubicBezTo>
                  <a:cubicBezTo>
                    <a:pt x="265" y="96"/>
                    <a:pt x="233" y="64"/>
                    <a:pt x="193" y="64"/>
                  </a:cubicBezTo>
                  <a:close/>
                  <a:moveTo>
                    <a:pt x="193" y="176"/>
                  </a:moveTo>
                  <a:cubicBezTo>
                    <a:pt x="171" y="176"/>
                    <a:pt x="153" y="158"/>
                    <a:pt x="153" y="136"/>
                  </a:cubicBezTo>
                  <a:cubicBezTo>
                    <a:pt x="153" y="114"/>
                    <a:pt x="171" y="96"/>
                    <a:pt x="193" y="96"/>
                  </a:cubicBezTo>
                  <a:cubicBezTo>
                    <a:pt x="215" y="96"/>
                    <a:pt x="233" y="114"/>
                    <a:pt x="233" y="136"/>
                  </a:cubicBezTo>
                  <a:cubicBezTo>
                    <a:pt x="233" y="158"/>
                    <a:pt x="215" y="176"/>
                    <a:pt x="193" y="176"/>
                  </a:cubicBezTo>
                  <a:close/>
                  <a:moveTo>
                    <a:pt x="193" y="112"/>
                  </a:moveTo>
                  <a:cubicBezTo>
                    <a:pt x="180" y="112"/>
                    <a:pt x="169" y="123"/>
                    <a:pt x="169" y="136"/>
                  </a:cubicBezTo>
                  <a:cubicBezTo>
                    <a:pt x="169" y="149"/>
                    <a:pt x="180" y="160"/>
                    <a:pt x="193" y="160"/>
                  </a:cubicBezTo>
                  <a:cubicBezTo>
                    <a:pt x="206" y="160"/>
                    <a:pt x="217" y="149"/>
                    <a:pt x="217" y="136"/>
                  </a:cubicBezTo>
                  <a:cubicBezTo>
                    <a:pt x="217" y="123"/>
                    <a:pt x="206" y="112"/>
                    <a:pt x="193" y="11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4" name="Group 33">
            <a:extLst>
              <a:ext uri="{FF2B5EF4-FFF2-40B4-BE49-F238E27FC236}">
                <a16:creationId xmlns:a16="http://schemas.microsoft.com/office/drawing/2014/main" id="{30ED8D28-8635-4C45-8176-822DFED24B51}"/>
              </a:ext>
            </a:extLst>
          </p:cNvPr>
          <p:cNvGrpSpPr/>
          <p:nvPr/>
        </p:nvGrpSpPr>
        <p:grpSpPr>
          <a:xfrm>
            <a:off x="624594" y="2451638"/>
            <a:ext cx="655088" cy="655088"/>
            <a:chOff x="624594" y="2451638"/>
            <a:chExt cx="655088" cy="655088"/>
          </a:xfrm>
        </p:grpSpPr>
        <p:sp>
          <p:nvSpPr>
            <p:cNvPr id="35" name="Freeform 9">
              <a:extLst>
                <a:ext uri="{FF2B5EF4-FFF2-40B4-BE49-F238E27FC236}">
                  <a16:creationId xmlns:a16="http://schemas.microsoft.com/office/drawing/2014/main" id="{502BB657-34FA-4214-809C-33C5C6EB8AC3}"/>
                </a:ext>
              </a:extLst>
            </p:cNvPr>
            <p:cNvSpPr>
              <a:spLocks noChangeAspect="1" noEditPoints="1"/>
            </p:cNvSpPr>
            <p:nvPr/>
          </p:nvSpPr>
          <p:spPr bwMode="auto">
            <a:xfrm>
              <a:off x="809050" y="2516989"/>
              <a:ext cx="280697" cy="506796"/>
            </a:xfrm>
            <a:custGeom>
              <a:avLst/>
              <a:gdLst>
                <a:gd name="T0" fmla="*/ 156 w 213"/>
                <a:gd name="T1" fmla="*/ 117 h 384"/>
                <a:gd name="T2" fmla="*/ 160 w 213"/>
                <a:gd name="T3" fmla="*/ 95 h 384"/>
                <a:gd name="T4" fmla="*/ 107 w 213"/>
                <a:gd name="T5" fmla="*/ 42 h 384"/>
                <a:gd name="T6" fmla="*/ 54 w 213"/>
                <a:gd name="T7" fmla="*/ 95 h 384"/>
                <a:gd name="T8" fmla="*/ 107 w 213"/>
                <a:gd name="T9" fmla="*/ 149 h 384"/>
                <a:gd name="T10" fmla="*/ 114 w 213"/>
                <a:gd name="T11" fmla="*/ 148 h 384"/>
                <a:gd name="T12" fmla="*/ 152 w 213"/>
                <a:gd name="T13" fmla="*/ 148 h 384"/>
                <a:gd name="T14" fmla="*/ 107 w 213"/>
                <a:gd name="T15" fmla="*/ 165 h 384"/>
                <a:gd name="T16" fmla="*/ 38 w 213"/>
                <a:gd name="T17" fmla="*/ 95 h 384"/>
                <a:gd name="T18" fmla="*/ 107 w 213"/>
                <a:gd name="T19" fmla="*/ 26 h 384"/>
                <a:gd name="T20" fmla="*/ 176 w 213"/>
                <a:gd name="T21" fmla="*/ 95 h 384"/>
                <a:gd name="T22" fmla="*/ 173 w 213"/>
                <a:gd name="T23" fmla="*/ 117 h 384"/>
                <a:gd name="T24" fmla="*/ 156 w 213"/>
                <a:gd name="T25" fmla="*/ 117 h 384"/>
                <a:gd name="T26" fmla="*/ 213 w 213"/>
                <a:gd name="T27" fmla="*/ 219 h 384"/>
                <a:gd name="T28" fmla="*/ 213 w 213"/>
                <a:gd name="T29" fmla="*/ 384 h 384"/>
                <a:gd name="T30" fmla="*/ 1 w 213"/>
                <a:gd name="T31" fmla="*/ 384 h 384"/>
                <a:gd name="T32" fmla="*/ 1 w 213"/>
                <a:gd name="T33" fmla="*/ 219 h 384"/>
                <a:gd name="T34" fmla="*/ 45 w 213"/>
                <a:gd name="T35" fmla="*/ 176 h 384"/>
                <a:gd name="T36" fmla="*/ 81 w 213"/>
                <a:gd name="T37" fmla="*/ 176 h 384"/>
                <a:gd name="T38" fmla="*/ 107 w 213"/>
                <a:gd name="T39" fmla="*/ 202 h 384"/>
                <a:gd name="T40" fmla="*/ 133 w 213"/>
                <a:gd name="T41" fmla="*/ 176 h 384"/>
                <a:gd name="T42" fmla="*/ 170 w 213"/>
                <a:gd name="T43" fmla="*/ 176 h 384"/>
                <a:gd name="T44" fmla="*/ 213 w 213"/>
                <a:gd name="T45" fmla="*/ 219 h 384"/>
                <a:gd name="T46" fmla="*/ 107 w 213"/>
                <a:gd name="T47" fmla="*/ 225 h 384"/>
                <a:gd name="T48" fmla="*/ 89 w 213"/>
                <a:gd name="T49" fmla="*/ 243 h 384"/>
                <a:gd name="T50" fmla="*/ 107 w 213"/>
                <a:gd name="T51" fmla="*/ 261 h 384"/>
                <a:gd name="T52" fmla="*/ 125 w 213"/>
                <a:gd name="T53" fmla="*/ 243 h 384"/>
                <a:gd name="T54" fmla="*/ 107 w 213"/>
                <a:gd name="T55" fmla="*/ 225 h 384"/>
                <a:gd name="T56" fmla="*/ 197 w 213"/>
                <a:gd name="T57" fmla="*/ 226 h 384"/>
                <a:gd name="T58" fmla="*/ 163 w 213"/>
                <a:gd name="T59" fmla="*/ 192 h 384"/>
                <a:gd name="T60" fmla="*/ 140 w 213"/>
                <a:gd name="T61" fmla="*/ 192 h 384"/>
                <a:gd name="T62" fmla="*/ 118 w 213"/>
                <a:gd name="T63" fmla="*/ 213 h 384"/>
                <a:gd name="T64" fmla="*/ 148 w 213"/>
                <a:gd name="T65" fmla="*/ 243 h 384"/>
                <a:gd name="T66" fmla="*/ 107 w 213"/>
                <a:gd name="T67" fmla="*/ 284 h 384"/>
                <a:gd name="T68" fmla="*/ 66 w 213"/>
                <a:gd name="T69" fmla="*/ 243 h 384"/>
                <a:gd name="T70" fmla="*/ 96 w 213"/>
                <a:gd name="T71" fmla="*/ 213 h 384"/>
                <a:gd name="T72" fmla="*/ 74 w 213"/>
                <a:gd name="T73" fmla="*/ 192 h 384"/>
                <a:gd name="T74" fmla="*/ 52 w 213"/>
                <a:gd name="T75" fmla="*/ 192 h 384"/>
                <a:gd name="T76" fmla="*/ 17 w 213"/>
                <a:gd name="T77" fmla="*/ 226 h 384"/>
                <a:gd name="T78" fmla="*/ 17 w 213"/>
                <a:gd name="T79" fmla="*/ 368 h 384"/>
                <a:gd name="T80" fmla="*/ 197 w 213"/>
                <a:gd name="T81" fmla="*/ 368 h 384"/>
                <a:gd name="T82" fmla="*/ 197 w 213"/>
                <a:gd name="T83" fmla="*/ 226 h 384"/>
                <a:gd name="T84" fmla="*/ 31 w 213"/>
                <a:gd name="T85" fmla="*/ 71 h 384"/>
                <a:gd name="T86" fmla="*/ 107 w 213"/>
                <a:gd name="T87" fmla="*/ 16 h 384"/>
                <a:gd name="T88" fmla="*/ 187 w 213"/>
                <a:gd name="T89" fmla="*/ 95 h 384"/>
                <a:gd name="T90" fmla="*/ 182 w 213"/>
                <a:gd name="T91" fmla="*/ 124 h 384"/>
                <a:gd name="T92" fmla="*/ 121 w 213"/>
                <a:gd name="T93" fmla="*/ 124 h 384"/>
                <a:gd name="T94" fmla="*/ 121 w 213"/>
                <a:gd name="T95" fmla="*/ 140 h 384"/>
                <a:gd name="T96" fmla="*/ 192 w 213"/>
                <a:gd name="T97" fmla="*/ 140 h 384"/>
                <a:gd name="T98" fmla="*/ 194 w 213"/>
                <a:gd name="T99" fmla="*/ 136 h 384"/>
                <a:gd name="T100" fmla="*/ 203 w 213"/>
                <a:gd name="T101" fmla="*/ 95 h 384"/>
                <a:gd name="T102" fmla="*/ 107 w 213"/>
                <a:gd name="T103" fmla="*/ 0 h 384"/>
                <a:gd name="T104" fmla="*/ 15 w 213"/>
                <a:gd name="T105" fmla="*/ 69 h 384"/>
                <a:gd name="T106" fmla="*/ 0 w 213"/>
                <a:gd name="T107" fmla="*/ 69 h 384"/>
                <a:gd name="T108" fmla="*/ 0 w 213"/>
                <a:gd name="T109" fmla="*/ 117 h 384"/>
                <a:gd name="T110" fmla="*/ 31 w 213"/>
                <a:gd name="T111" fmla="*/ 117 h 384"/>
                <a:gd name="T112" fmla="*/ 31 w 213"/>
                <a:gd name="T113" fmla="*/ 7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3" h="384">
                  <a:moveTo>
                    <a:pt x="156" y="117"/>
                  </a:moveTo>
                  <a:cubicBezTo>
                    <a:pt x="159" y="110"/>
                    <a:pt x="160" y="103"/>
                    <a:pt x="160" y="95"/>
                  </a:cubicBezTo>
                  <a:cubicBezTo>
                    <a:pt x="160" y="66"/>
                    <a:pt x="136" y="42"/>
                    <a:pt x="107" y="42"/>
                  </a:cubicBezTo>
                  <a:cubicBezTo>
                    <a:pt x="78" y="42"/>
                    <a:pt x="54" y="66"/>
                    <a:pt x="54" y="95"/>
                  </a:cubicBezTo>
                  <a:cubicBezTo>
                    <a:pt x="54" y="125"/>
                    <a:pt x="78" y="149"/>
                    <a:pt x="107" y="149"/>
                  </a:cubicBezTo>
                  <a:cubicBezTo>
                    <a:pt x="110" y="149"/>
                    <a:pt x="112" y="149"/>
                    <a:pt x="114" y="148"/>
                  </a:cubicBezTo>
                  <a:cubicBezTo>
                    <a:pt x="152" y="148"/>
                    <a:pt x="152" y="148"/>
                    <a:pt x="152" y="148"/>
                  </a:cubicBezTo>
                  <a:cubicBezTo>
                    <a:pt x="140" y="158"/>
                    <a:pt x="124" y="165"/>
                    <a:pt x="107" y="165"/>
                  </a:cubicBezTo>
                  <a:cubicBezTo>
                    <a:pt x="69" y="165"/>
                    <a:pt x="38" y="134"/>
                    <a:pt x="38" y="95"/>
                  </a:cubicBezTo>
                  <a:cubicBezTo>
                    <a:pt x="38" y="57"/>
                    <a:pt x="69" y="26"/>
                    <a:pt x="107" y="26"/>
                  </a:cubicBezTo>
                  <a:cubicBezTo>
                    <a:pt x="145" y="26"/>
                    <a:pt x="176" y="57"/>
                    <a:pt x="176" y="95"/>
                  </a:cubicBezTo>
                  <a:cubicBezTo>
                    <a:pt x="176" y="103"/>
                    <a:pt x="175" y="110"/>
                    <a:pt x="173" y="117"/>
                  </a:cubicBezTo>
                  <a:lnTo>
                    <a:pt x="156" y="117"/>
                  </a:lnTo>
                  <a:close/>
                  <a:moveTo>
                    <a:pt x="213" y="219"/>
                  </a:moveTo>
                  <a:cubicBezTo>
                    <a:pt x="213" y="384"/>
                    <a:pt x="213" y="384"/>
                    <a:pt x="213" y="384"/>
                  </a:cubicBezTo>
                  <a:cubicBezTo>
                    <a:pt x="1" y="384"/>
                    <a:pt x="1" y="384"/>
                    <a:pt x="1" y="384"/>
                  </a:cubicBezTo>
                  <a:cubicBezTo>
                    <a:pt x="1" y="219"/>
                    <a:pt x="1" y="219"/>
                    <a:pt x="1" y="219"/>
                  </a:cubicBezTo>
                  <a:cubicBezTo>
                    <a:pt x="45" y="176"/>
                    <a:pt x="45" y="176"/>
                    <a:pt x="45" y="176"/>
                  </a:cubicBezTo>
                  <a:cubicBezTo>
                    <a:pt x="81" y="176"/>
                    <a:pt x="81" y="176"/>
                    <a:pt x="81" y="176"/>
                  </a:cubicBezTo>
                  <a:cubicBezTo>
                    <a:pt x="107" y="202"/>
                    <a:pt x="107" y="202"/>
                    <a:pt x="107" y="202"/>
                  </a:cubicBezTo>
                  <a:cubicBezTo>
                    <a:pt x="133" y="176"/>
                    <a:pt x="133" y="176"/>
                    <a:pt x="133" y="176"/>
                  </a:cubicBezTo>
                  <a:cubicBezTo>
                    <a:pt x="170" y="176"/>
                    <a:pt x="170" y="176"/>
                    <a:pt x="170" y="176"/>
                  </a:cubicBezTo>
                  <a:lnTo>
                    <a:pt x="213" y="219"/>
                  </a:lnTo>
                  <a:close/>
                  <a:moveTo>
                    <a:pt x="107" y="225"/>
                  </a:moveTo>
                  <a:cubicBezTo>
                    <a:pt x="89" y="243"/>
                    <a:pt x="89" y="243"/>
                    <a:pt x="89" y="243"/>
                  </a:cubicBezTo>
                  <a:cubicBezTo>
                    <a:pt x="107" y="261"/>
                    <a:pt x="107" y="261"/>
                    <a:pt x="107" y="261"/>
                  </a:cubicBezTo>
                  <a:cubicBezTo>
                    <a:pt x="125" y="243"/>
                    <a:pt x="125" y="243"/>
                    <a:pt x="125" y="243"/>
                  </a:cubicBezTo>
                  <a:lnTo>
                    <a:pt x="107" y="225"/>
                  </a:lnTo>
                  <a:close/>
                  <a:moveTo>
                    <a:pt x="197" y="226"/>
                  </a:moveTo>
                  <a:cubicBezTo>
                    <a:pt x="163" y="192"/>
                    <a:pt x="163" y="192"/>
                    <a:pt x="163" y="192"/>
                  </a:cubicBezTo>
                  <a:cubicBezTo>
                    <a:pt x="140" y="192"/>
                    <a:pt x="140" y="192"/>
                    <a:pt x="140" y="192"/>
                  </a:cubicBezTo>
                  <a:cubicBezTo>
                    <a:pt x="118" y="213"/>
                    <a:pt x="118" y="213"/>
                    <a:pt x="118" y="213"/>
                  </a:cubicBezTo>
                  <a:cubicBezTo>
                    <a:pt x="148" y="243"/>
                    <a:pt x="148" y="243"/>
                    <a:pt x="148" y="243"/>
                  </a:cubicBezTo>
                  <a:cubicBezTo>
                    <a:pt x="107" y="284"/>
                    <a:pt x="107" y="284"/>
                    <a:pt x="107" y="284"/>
                  </a:cubicBezTo>
                  <a:cubicBezTo>
                    <a:pt x="66" y="243"/>
                    <a:pt x="66" y="243"/>
                    <a:pt x="66" y="243"/>
                  </a:cubicBezTo>
                  <a:cubicBezTo>
                    <a:pt x="96" y="213"/>
                    <a:pt x="96" y="213"/>
                    <a:pt x="96" y="213"/>
                  </a:cubicBezTo>
                  <a:cubicBezTo>
                    <a:pt x="74" y="192"/>
                    <a:pt x="74" y="192"/>
                    <a:pt x="74" y="192"/>
                  </a:cubicBezTo>
                  <a:cubicBezTo>
                    <a:pt x="52" y="192"/>
                    <a:pt x="52" y="192"/>
                    <a:pt x="52" y="192"/>
                  </a:cubicBezTo>
                  <a:cubicBezTo>
                    <a:pt x="17" y="226"/>
                    <a:pt x="17" y="226"/>
                    <a:pt x="17" y="226"/>
                  </a:cubicBezTo>
                  <a:cubicBezTo>
                    <a:pt x="17" y="368"/>
                    <a:pt x="17" y="368"/>
                    <a:pt x="17" y="368"/>
                  </a:cubicBezTo>
                  <a:cubicBezTo>
                    <a:pt x="197" y="368"/>
                    <a:pt x="197" y="368"/>
                    <a:pt x="197" y="368"/>
                  </a:cubicBezTo>
                  <a:lnTo>
                    <a:pt x="197" y="226"/>
                  </a:lnTo>
                  <a:close/>
                  <a:moveTo>
                    <a:pt x="31" y="71"/>
                  </a:moveTo>
                  <a:cubicBezTo>
                    <a:pt x="42" y="39"/>
                    <a:pt x="72" y="16"/>
                    <a:pt x="107" y="16"/>
                  </a:cubicBezTo>
                  <a:cubicBezTo>
                    <a:pt x="151" y="16"/>
                    <a:pt x="187" y="51"/>
                    <a:pt x="187" y="95"/>
                  </a:cubicBezTo>
                  <a:cubicBezTo>
                    <a:pt x="187" y="105"/>
                    <a:pt x="185" y="115"/>
                    <a:pt x="182" y="124"/>
                  </a:cubicBezTo>
                  <a:cubicBezTo>
                    <a:pt x="121" y="124"/>
                    <a:pt x="121" y="124"/>
                    <a:pt x="121" y="124"/>
                  </a:cubicBezTo>
                  <a:cubicBezTo>
                    <a:pt x="121" y="140"/>
                    <a:pt x="121" y="140"/>
                    <a:pt x="121" y="140"/>
                  </a:cubicBezTo>
                  <a:cubicBezTo>
                    <a:pt x="192" y="140"/>
                    <a:pt x="192" y="140"/>
                    <a:pt x="192" y="140"/>
                  </a:cubicBezTo>
                  <a:cubicBezTo>
                    <a:pt x="194" y="136"/>
                    <a:pt x="194" y="136"/>
                    <a:pt x="194" y="136"/>
                  </a:cubicBezTo>
                  <a:cubicBezTo>
                    <a:pt x="200" y="123"/>
                    <a:pt x="203" y="110"/>
                    <a:pt x="203" y="95"/>
                  </a:cubicBezTo>
                  <a:cubicBezTo>
                    <a:pt x="203" y="43"/>
                    <a:pt x="160" y="0"/>
                    <a:pt x="107" y="0"/>
                  </a:cubicBezTo>
                  <a:cubicBezTo>
                    <a:pt x="63" y="0"/>
                    <a:pt x="26" y="29"/>
                    <a:pt x="15" y="69"/>
                  </a:cubicBezTo>
                  <a:cubicBezTo>
                    <a:pt x="0" y="69"/>
                    <a:pt x="0" y="69"/>
                    <a:pt x="0" y="69"/>
                  </a:cubicBezTo>
                  <a:cubicBezTo>
                    <a:pt x="0" y="117"/>
                    <a:pt x="0" y="117"/>
                    <a:pt x="0" y="117"/>
                  </a:cubicBezTo>
                  <a:cubicBezTo>
                    <a:pt x="31" y="117"/>
                    <a:pt x="31" y="117"/>
                    <a:pt x="31" y="117"/>
                  </a:cubicBezTo>
                  <a:lnTo>
                    <a:pt x="31" y="7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35">
              <a:extLst>
                <a:ext uri="{FF2B5EF4-FFF2-40B4-BE49-F238E27FC236}">
                  <a16:creationId xmlns:a16="http://schemas.microsoft.com/office/drawing/2014/main" id="{E48CCC21-AEAA-4D5D-98D9-729E236AFC09}"/>
                </a:ext>
              </a:extLst>
            </p:cNvPr>
            <p:cNvSpPr/>
            <p:nvPr/>
          </p:nvSpPr>
          <p:spPr>
            <a:xfrm>
              <a:off x="624594" y="2451638"/>
              <a:ext cx="655088" cy="655088"/>
            </a:xfrm>
            <a:prstGeom prst="ellipse">
              <a:avLst/>
            </a:prstGeom>
            <a:no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7" name="Group 36">
            <a:extLst>
              <a:ext uri="{FF2B5EF4-FFF2-40B4-BE49-F238E27FC236}">
                <a16:creationId xmlns:a16="http://schemas.microsoft.com/office/drawing/2014/main" id="{1468A184-743A-4B5F-9243-4E7B6C464888}"/>
              </a:ext>
            </a:extLst>
          </p:cNvPr>
          <p:cNvGrpSpPr/>
          <p:nvPr/>
        </p:nvGrpSpPr>
        <p:grpSpPr>
          <a:xfrm>
            <a:off x="614820" y="3249972"/>
            <a:ext cx="655088" cy="655088"/>
            <a:chOff x="614820" y="3249972"/>
            <a:chExt cx="655088" cy="655088"/>
          </a:xfrm>
        </p:grpSpPr>
        <p:grpSp>
          <p:nvGrpSpPr>
            <p:cNvPr id="38" name="Group 37">
              <a:extLst>
                <a:ext uri="{FF2B5EF4-FFF2-40B4-BE49-F238E27FC236}">
                  <a16:creationId xmlns:a16="http://schemas.microsoft.com/office/drawing/2014/main" id="{32B44918-0AC5-479A-B4EA-6A8B8276F10E}"/>
                </a:ext>
              </a:extLst>
            </p:cNvPr>
            <p:cNvGrpSpPr/>
            <p:nvPr/>
          </p:nvGrpSpPr>
          <p:grpSpPr>
            <a:xfrm>
              <a:off x="708087" y="3432344"/>
              <a:ext cx="457545" cy="272754"/>
              <a:chOff x="1984375" y="1954213"/>
              <a:chExt cx="6226175" cy="3711575"/>
            </a:xfrm>
            <a:solidFill>
              <a:schemeClr val="accent3"/>
            </a:solidFill>
          </p:grpSpPr>
          <p:sp>
            <p:nvSpPr>
              <p:cNvPr id="40" name="Freeform 1">
                <a:extLst>
                  <a:ext uri="{FF2B5EF4-FFF2-40B4-BE49-F238E27FC236}">
                    <a16:creationId xmlns:a16="http://schemas.microsoft.com/office/drawing/2014/main" id="{378B8367-933F-469B-92BA-E866C75D2AE8}"/>
                  </a:ext>
                </a:extLst>
              </p:cNvPr>
              <p:cNvSpPr>
                <a:spLocks noChangeArrowheads="1"/>
              </p:cNvSpPr>
              <p:nvPr/>
            </p:nvSpPr>
            <p:spPr bwMode="auto">
              <a:xfrm>
                <a:off x="1984375" y="1954213"/>
                <a:ext cx="6226175" cy="3711575"/>
              </a:xfrm>
              <a:custGeom>
                <a:avLst/>
                <a:gdLst>
                  <a:gd name="T0" fmla="*/ 17294 w 17295"/>
                  <a:gd name="T1" fmla="*/ 10309 h 10310"/>
                  <a:gd name="T2" fmla="*/ 3115 w 17295"/>
                  <a:gd name="T3" fmla="*/ 10309 h 10310"/>
                  <a:gd name="T4" fmla="*/ 0 w 17295"/>
                  <a:gd name="T5" fmla="*/ 7317 h 10310"/>
                  <a:gd name="T6" fmla="*/ 0 w 17295"/>
                  <a:gd name="T7" fmla="*/ 2878 h 10310"/>
                  <a:gd name="T8" fmla="*/ 2930 w 17295"/>
                  <a:gd name="T9" fmla="*/ 0 h 10310"/>
                  <a:gd name="T10" fmla="*/ 17232 w 17295"/>
                  <a:gd name="T11" fmla="*/ 0 h 10310"/>
                  <a:gd name="T12" fmla="*/ 17294 w 17295"/>
                  <a:gd name="T13" fmla="*/ 10309 h 10310"/>
                  <a:gd name="T14" fmla="*/ 3406 w 17295"/>
                  <a:gd name="T15" fmla="*/ 9585 h 10310"/>
                  <a:gd name="T16" fmla="*/ 16570 w 17295"/>
                  <a:gd name="T17" fmla="*/ 9585 h 10310"/>
                  <a:gd name="T18" fmla="*/ 16517 w 17295"/>
                  <a:gd name="T19" fmla="*/ 724 h 10310"/>
                  <a:gd name="T20" fmla="*/ 3230 w 17295"/>
                  <a:gd name="T21" fmla="*/ 724 h 10310"/>
                  <a:gd name="T22" fmla="*/ 724 w 17295"/>
                  <a:gd name="T23" fmla="*/ 3187 h 10310"/>
                  <a:gd name="T24" fmla="*/ 724 w 17295"/>
                  <a:gd name="T25" fmla="*/ 7008 h 10310"/>
                  <a:gd name="T26" fmla="*/ 3406 w 17295"/>
                  <a:gd name="T27" fmla="*/ 9585 h 10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95" h="10310">
                    <a:moveTo>
                      <a:pt x="17294" y="10309"/>
                    </a:moveTo>
                    <a:lnTo>
                      <a:pt x="3115" y="10309"/>
                    </a:lnTo>
                    <a:lnTo>
                      <a:pt x="0" y="7317"/>
                    </a:lnTo>
                    <a:lnTo>
                      <a:pt x="0" y="2878"/>
                    </a:lnTo>
                    <a:lnTo>
                      <a:pt x="2930" y="0"/>
                    </a:lnTo>
                    <a:lnTo>
                      <a:pt x="17232" y="0"/>
                    </a:lnTo>
                    <a:lnTo>
                      <a:pt x="17294" y="10309"/>
                    </a:lnTo>
                    <a:close/>
                    <a:moveTo>
                      <a:pt x="3406" y="9585"/>
                    </a:moveTo>
                    <a:lnTo>
                      <a:pt x="16570" y="9585"/>
                    </a:lnTo>
                    <a:lnTo>
                      <a:pt x="16517" y="724"/>
                    </a:lnTo>
                    <a:lnTo>
                      <a:pt x="3230" y="724"/>
                    </a:lnTo>
                    <a:lnTo>
                      <a:pt x="724" y="3187"/>
                    </a:lnTo>
                    <a:lnTo>
                      <a:pt x="724" y="7008"/>
                    </a:lnTo>
                    <a:lnTo>
                      <a:pt x="3406" y="958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2">
                <a:extLst>
                  <a:ext uri="{FF2B5EF4-FFF2-40B4-BE49-F238E27FC236}">
                    <a16:creationId xmlns:a16="http://schemas.microsoft.com/office/drawing/2014/main" id="{02EB8EAB-298E-47D5-950C-E5B5CE33D65E}"/>
                  </a:ext>
                </a:extLst>
              </p:cNvPr>
              <p:cNvSpPr>
                <a:spLocks noChangeArrowheads="1"/>
              </p:cNvSpPr>
              <p:nvPr/>
            </p:nvSpPr>
            <p:spPr bwMode="auto">
              <a:xfrm>
                <a:off x="2559050" y="3355975"/>
                <a:ext cx="909638" cy="908050"/>
              </a:xfrm>
              <a:custGeom>
                <a:avLst/>
                <a:gdLst>
                  <a:gd name="T0" fmla="*/ 1262 w 2525"/>
                  <a:gd name="T1" fmla="*/ 2523 h 2524"/>
                  <a:gd name="T2" fmla="*/ 1006 w 2525"/>
                  <a:gd name="T3" fmla="*/ 2497 h 2524"/>
                  <a:gd name="T4" fmla="*/ 768 w 2525"/>
                  <a:gd name="T5" fmla="*/ 2417 h 2524"/>
                  <a:gd name="T6" fmla="*/ 556 w 2525"/>
                  <a:gd name="T7" fmla="*/ 2303 h 2524"/>
                  <a:gd name="T8" fmla="*/ 371 w 2525"/>
                  <a:gd name="T9" fmla="*/ 2153 h 2524"/>
                  <a:gd name="T10" fmla="*/ 212 w 2525"/>
                  <a:gd name="T11" fmla="*/ 1967 h 2524"/>
                  <a:gd name="T12" fmla="*/ 97 w 2525"/>
                  <a:gd name="T13" fmla="*/ 1746 h 2524"/>
                  <a:gd name="T14" fmla="*/ 27 w 2525"/>
                  <a:gd name="T15" fmla="*/ 1517 h 2524"/>
                  <a:gd name="T16" fmla="*/ 0 w 2525"/>
                  <a:gd name="T17" fmla="*/ 1262 h 2524"/>
                  <a:gd name="T18" fmla="*/ 9 w 2525"/>
                  <a:gd name="T19" fmla="*/ 1130 h 2524"/>
                  <a:gd name="T20" fmla="*/ 53 w 2525"/>
                  <a:gd name="T21" fmla="*/ 882 h 2524"/>
                  <a:gd name="T22" fmla="*/ 150 w 2525"/>
                  <a:gd name="T23" fmla="*/ 662 h 2524"/>
                  <a:gd name="T24" fmla="*/ 291 w 2525"/>
                  <a:gd name="T25" fmla="*/ 459 h 2524"/>
                  <a:gd name="T26" fmla="*/ 459 w 2525"/>
                  <a:gd name="T27" fmla="*/ 291 h 2524"/>
                  <a:gd name="T28" fmla="*/ 662 w 2525"/>
                  <a:gd name="T29" fmla="*/ 150 h 2524"/>
                  <a:gd name="T30" fmla="*/ 883 w 2525"/>
                  <a:gd name="T31" fmla="*/ 53 h 2524"/>
                  <a:gd name="T32" fmla="*/ 1130 w 2525"/>
                  <a:gd name="T33" fmla="*/ 9 h 2524"/>
                  <a:gd name="T34" fmla="*/ 1262 w 2525"/>
                  <a:gd name="T35" fmla="*/ 0 h 2524"/>
                  <a:gd name="T36" fmla="*/ 1518 w 2525"/>
                  <a:gd name="T37" fmla="*/ 26 h 2524"/>
                  <a:gd name="T38" fmla="*/ 1747 w 2525"/>
                  <a:gd name="T39" fmla="*/ 97 h 2524"/>
                  <a:gd name="T40" fmla="*/ 1968 w 2525"/>
                  <a:gd name="T41" fmla="*/ 212 h 2524"/>
                  <a:gd name="T42" fmla="*/ 2153 w 2525"/>
                  <a:gd name="T43" fmla="*/ 370 h 2524"/>
                  <a:gd name="T44" fmla="*/ 2303 w 2525"/>
                  <a:gd name="T45" fmla="*/ 556 h 2524"/>
                  <a:gd name="T46" fmla="*/ 2418 w 2525"/>
                  <a:gd name="T47" fmla="*/ 768 h 2524"/>
                  <a:gd name="T48" fmla="*/ 2497 w 2525"/>
                  <a:gd name="T49" fmla="*/ 1006 h 2524"/>
                  <a:gd name="T50" fmla="*/ 2524 w 2525"/>
                  <a:gd name="T51" fmla="*/ 1262 h 2524"/>
                  <a:gd name="T52" fmla="*/ 2515 w 2525"/>
                  <a:gd name="T53" fmla="*/ 1385 h 2524"/>
                  <a:gd name="T54" fmla="*/ 2462 w 2525"/>
                  <a:gd name="T55" fmla="*/ 1632 h 2524"/>
                  <a:gd name="T56" fmla="*/ 2365 w 2525"/>
                  <a:gd name="T57" fmla="*/ 1861 h 2524"/>
                  <a:gd name="T58" fmla="*/ 2233 w 2525"/>
                  <a:gd name="T59" fmla="*/ 2064 h 2524"/>
                  <a:gd name="T60" fmla="*/ 2065 w 2525"/>
                  <a:gd name="T61" fmla="*/ 2232 h 2524"/>
                  <a:gd name="T62" fmla="*/ 1862 w 2525"/>
                  <a:gd name="T63" fmla="*/ 2364 h 2524"/>
                  <a:gd name="T64" fmla="*/ 1633 w 2525"/>
                  <a:gd name="T65" fmla="*/ 2461 h 2524"/>
                  <a:gd name="T66" fmla="*/ 1386 w 2525"/>
                  <a:gd name="T67" fmla="*/ 2514 h 2524"/>
                  <a:gd name="T68" fmla="*/ 1262 w 2525"/>
                  <a:gd name="T69" fmla="*/ 724 h 2524"/>
                  <a:gd name="T70" fmla="*/ 1209 w 2525"/>
                  <a:gd name="T71" fmla="*/ 724 h 2524"/>
                  <a:gd name="T72" fmla="*/ 1103 w 2525"/>
                  <a:gd name="T73" fmla="*/ 741 h 2524"/>
                  <a:gd name="T74" fmla="*/ 962 w 2525"/>
                  <a:gd name="T75" fmla="*/ 812 h 2524"/>
                  <a:gd name="T76" fmla="*/ 812 w 2525"/>
                  <a:gd name="T77" fmla="*/ 962 h 2524"/>
                  <a:gd name="T78" fmla="*/ 741 w 2525"/>
                  <a:gd name="T79" fmla="*/ 1103 h 2524"/>
                  <a:gd name="T80" fmla="*/ 724 w 2525"/>
                  <a:gd name="T81" fmla="*/ 1209 h 2524"/>
                  <a:gd name="T82" fmla="*/ 724 w 2525"/>
                  <a:gd name="T83" fmla="*/ 1262 h 2524"/>
                  <a:gd name="T84" fmla="*/ 733 w 2525"/>
                  <a:gd name="T85" fmla="*/ 1367 h 2524"/>
                  <a:gd name="T86" fmla="*/ 759 w 2525"/>
                  <a:gd name="T87" fmla="*/ 1473 h 2524"/>
                  <a:gd name="T88" fmla="*/ 883 w 2525"/>
                  <a:gd name="T89" fmla="*/ 1641 h 2524"/>
                  <a:gd name="T90" fmla="*/ 1050 w 2525"/>
                  <a:gd name="T91" fmla="*/ 1755 h 2524"/>
                  <a:gd name="T92" fmla="*/ 1156 w 2525"/>
                  <a:gd name="T93" fmla="*/ 1791 h 2524"/>
                  <a:gd name="T94" fmla="*/ 1262 w 2525"/>
                  <a:gd name="T95" fmla="*/ 1799 h 2524"/>
                  <a:gd name="T96" fmla="*/ 1315 w 2525"/>
                  <a:gd name="T97" fmla="*/ 1799 h 2524"/>
                  <a:gd name="T98" fmla="*/ 1421 w 2525"/>
                  <a:gd name="T99" fmla="*/ 1773 h 2524"/>
                  <a:gd name="T100" fmla="*/ 1562 w 2525"/>
                  <a:gd name="T101" fmla="*/ 1702 h 2524"/>
                  <a:gd name="T102" fmla="*/ 1712 w 2525"/>
                  <a:gd name="T103" fmla="*/ 1561 h 2524"/>
                  <a:gd name="T104" fmla="*/ 1774 w 2525"/>
                  <a:gd name="T105" fmla="*/ 1420 h 2524"/>
                  <a:gd name="T106" fmla="*/ 1800 w 2525"/>
                  <a:gd name="T107" fmla="*/ 1314 h 2524"/>
                  <a:gd name="T108" fmla="*/ 1800 w 2525"/>
                  <a:gd name="T109" fmla="*/ 1262 h 2524"/>
                  <a:gd name="T110" fmla="*/ 1791 w 2525"/>
                  <a:gd name="T111" fmla="*/ 1147 h 2524"/>
                  <a:gd name="T112" fmla="*/ 1756 w 2525"/>
                  <a:gd name="T113" fmla="*/ 1050 h 2524"/>
                  <a:gd name="T114" fmla="*/ 1641 w 2525"/>
                  <a:gd name="T115" fmla="*/ 882 h 2524"/>
                  <a:gd name="T116" fmla="*/ 1474 w 2525"/>
                  <a:gd name="T117" fmla="*/ 759 h 2524"/>
                  <a:gd name="T118" fmla="*/ 1368 w 2525"/>
                  <a:gd name="T119" fmla="*/ 732 h 2524"/>
                  <a:gd name="T120" fmla="*/ 1262 w 2525"/>
                  <a:gd name="T121" fmla="*/ 724 h 2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25" h="2524">
                    <a:moveTo>
                      <a:pt x="1262" y="2523"/>
                    </a:moveTo>
                    <a:lnTo>
                      <a:pt x="1262" y="2523"/>
                    </a:lnTo>
                    <a:lnTo>
                      <a:pt x="1130" y="2514"/>
                    </a:lnTo>
                    <a:lnTo>
                      <a:pt x="1006" y="2497"/>
                    </a:lnTo>
                    <a:lnTo>
                      <a:pt x="883" y="2461"/>
                    </a:lnTo>
                    <a:lnTo>
                      <a:pt x="768" y="2417"/>
                    </a:lnTo>
                    <a:lnTo>
                      <a:pt x="662" y="2364"/>
                    </a:lnTo>
                    <a:lnTo>
                      <a:pt x="556" y="2303"/>
                    </a:lnTo>
                    <a:lnTo>
                      <a:pt x="459" y="2232"/>
                    </a:lnTo>
                    <a:lnTo>
                      <a:pt x="371" y="2153"/>
                    </a:lnTo>
                    <a:lnTo>
                      <a:pt x="291" y="2064"/>
                    </a:lnTo>
                    <a:lnTo>
                      <a:pt x="212" y="1967"/>
                    </a:lnTo>
                    <a:lnTo>
                      <a:pt x="150" y="1861"/>
                    </a:lnTo>
                    <a:lnTo>
                      <a:pt x="97" y="1746"/>
                    </a:lnTo>
                    <a:lnTo>
                      <a:pt x="53" y="1632"/>
                    </a:lnTo>
                    <a:lnTo>
                      <a:pt x="27" y="1517"/>
                    </a:lnTo>
                    <a:lnTo>
                      <a:pt x="9" y="1385"/>
                    </a:lnTo>
                    <a:lnTo>
                      <a:pt x="0" y="1262"/>
                    </a:lnTo>
                    <a:lnTo>
                      <a:pt x="0" y="1262"/>
                    </a:lnTo>
                    <a:lnTo>
                      <a:pt x="9" y="1130"/>
                    </a:lnTo>
                    <a:lnTo>
                      <a:pt x="27" y="1006"/>
                    </a:lnTo>
                    <a:lnTo>
                      <a:pt x="53" y="882"/>
                    </a:lnTo>
                    <a:lnTo>
                      <a:pt x="97" y="768"/>
                    </a:lnTo>
                    <a:lnTo>
                      <a:pt x="150" y="662"/>
                    </a:lnTo>
                    <a:lnTo>
                      <a:pt x="212" y="556"/>
                    </a:lnTo>
                    <a:lnTo>
                      <a:pt x="291" y="459"/>
                    </a:lnTo>
                    <a:lnTo>
                      <a:pt x="371" y="370"/>
                    </a:lnTo>
                    <a:lnTo>
                      <a:pt x="459" y="291"/>
                    </a:lnTo>
                    <a:lnTo>
                      <a:pt x="556" y="212"/>
                    </a:lnTo>
                    <a:lnTo>
                      <a:pt x="662" y="150"/>
                    </a:lnTo>
                    <a:lnTo>
                      <a:pt x="768" y="97"/>
                    </a:lnTo>
                    <a:lnTo>
                      <a:pt x="883" y="53"/>
                    </a:lnTo>
                    <a:lnTo>
                      <a:pt x="1006" y="26"/>
                    </a:lnTo>
                    <a:lnTo>
                      <a:pt x="1130" y="9"/>
                    </a:lnTo>
                    <a:lnTo>
                      <a:pt x="1262" y="0"/>
                    </a:lnTo>
                    <a:lnTo>
                      <a:pt x="1262" y="0"/>
                    </a:lnTo>
                    <a:lnTo>
                      <a:pt x="1386" y="9"/>
                    </a:lnTo>
                    <a:lnTo>
                      <a:pt x="1518" y="26"/>
                    </a:lnTo>
                    <a:lnTo>
                      <a:pt x="1633" y="53"/>
                    </a:lnTo>
                    <a:lnTo>
                      <a:pt x="1747" y="97"/>
                    </a:lnTo>
                    <a:lnTo>
                      <a:pt x="1862" y="150"/>
                    </a:lnTo>
                    <a:lnTo>
                      <a:pt x="1968" y="212"/>
                    </a:lnTo>
                    <a:lnTo>
                      <a:pt x="2065" y="291"/>
                    </a:lnTo>
                    <a:lnTo>
                      <a:pt x="2153" y="370"/>
                    </a:lnTo>
                    <a:lnTo>
                      <a:pt x="2233" y="459"/>
                    </a:lnTo>
                    <a:lnTo>
                      <a:pt x="2303" y="556"/>
                    </a:lnTo>
                    <a:lnTo>
                      <a:pt x="2365" y="662"/>
                    </a:lnTo>
                    <a:lnTo>
                      <a:pt x="2418" y="768"/>
                    </a:lnTo>
                    <a:lnTo>
                      <a:pt x="2462" y="882"/>
                    </a:lnTo>
                    <a:lnTo>
                      <a:pt x="2497" y="1006"/>
                    </a:lnTo>
                    <a:lnTo>
                      <a:pt x="2515" y="1130"/>
                    </a:lnTo>
                    <a:lnTo>
                      <a:pt x="2524" y="1262"/>
                    </a:lnTo>
                    <a:lnTo>
                      <a:pt x="2524" y="1262"/>
                    </a:lnTo>
                    <a:lnTo>
                      <a:pt x="2515" y="1385"/>
                    </a:lnTo>
                    <a:lnTo>
                      <a:pt x="2497" y="1517"/>
                    </a:lnTo>
                    <a:lnTo>
                      <a:pt x="2462" y="1632"/>
                    </a:lnTo>
                    <a:lnTo>
                      <a:pt x="2418" y="1746"/>
                    </a:lnTo>
                    <a:lnTo>
                      <a:pt x="2365" y="1861"/>
                    </a:lnTo>
                    <a:lnTo>
                      <a:pt x="2303" y="1967"/>
                    </a:lnTo>
                    <a:lnTo>
                      <a:pt x="2233" y="2064"/>
                    </a:lnTo>
                    <a:lnTo>
                      <a:pt x="2153" y="2153"/>
                    </a:lnTo>
                    <a:lnTo>
                      <a:pt x="2065" y="2232"/>
                    </a:lnTo>
                    <a:lnTo>
                      <a:pt x="1968" y="2303"/>
                    </a:lnTo>
                    <a:lnTo>
                      <a:pt x="1862" y="2364"/>
                    </a:lnTo>
                    <a:lnTo>
                      <a:pt x="1747" y="2417"/>
                    </a:lnTo>
                    <a:lnTo>
                      <a:pt x="1633" y="2461"/>
                    </a:lnTo>
                    <a:lnTo>
                      <a:pt x="1518" y="2497"/>
                    </a:lnTo>
                    <a:lnTo>
                      <a:pt x="1386" y="2514"/>
                    </a:lnTo>
                    <a:lnTo>
                      <a:pt x="1262" y="2523"/>
                    </a:lnTo>
                    <a:close/>
                    <a:moveTo>
                      <a:pt x="1262" y="724"/>
                    </a:moveTo>
                    <a:lnTo>
                      <a:pt x="1262" y="724"/>
                    </a:lnTo>
                    <a:lnTo>
                      <a:pt x="1209" y="724"/>
                    </a:lnTo>
                    <a:lnTo>
                      <a:pt x="1156" y="732"/>
                    </a:lnTo>
                    <a:lnTo>
                      <a:pt x="1103" y="741"/>
                    </a:lnTo>
                    <a:lnTo>
                      <a:pt x="1050" y="759"/>
                    </a:lnTo>
                    <a:lnTo>
                      <a:pt x="962" y="812"/>
                    </a:lnTo>
                    <a:lnTo>
                      <a:pt x="883" y="882"/>
                    </a:lnTo>
                    <a:lnTo>
                      <a:pt x="812" y="962"/>
                    </a:lnTo>
                    <a:lnTo>
                      <a:pt x="759" y="1050"/>
                    </a:lnTo>
                    <a:lnTo>
                      <a:pt x="741" y="1103"/>
                    </a:lnTo>
                    <a:lnTo>
                      <a:pt x="733" y="1147"/>
                    </a:lnTo>
                    <a:lnTo>
                      <a:pt x="724" y="1209"/>
                    </a:lnTo>
                    <a:lnTo>
                      <a:pt x="724" y="1262"/>
                    </a:lnTo>
                    <a:lnTo>
                      <a:pt x="724" y="1262"/>
                    </a:lnTo>
                    <a:lnTo>
                      <a:pt x="724" y="1314"/>
                    </a:lnTo>
                    <a:lnTo>
                      <a:pt x="733" y="1367"/>
                    </a:lnTo>
                    <a:lnTo>
                      <a:pt x="741" y="1420"/>
                    </a:lnTo>
                    <a:lnTo>
                      <a:pt x="759" y="1473"/>
                    </a:lnTo>
                    <a:lnTo>
                      <a:pt x="812" y="1561"/>
                    </a:lnTo>
                    <a:lnTo>
                      <a:pt x="883" y="1641"/>
                    </a:lnTo>
                    <a:lnTo>
                      <a:pt x="962" y="1702"/>
                    </a:lnTo>
                    <a:lnTo>
                      <a:pt x="1050" y="1755"/>
                    </a:lnTo>
                    <a:lnTo>
                      <a:pt x="1103" y="1773"/>
                    </a:lnTo>
                    <a:lnTo>
                      <a:pt x="1156" y="1791"/>
                    </a:lnTo>
                    <a:lnTo>
                      <a:pt x="1209" y="1799"/>
                    </a:lnTo>
                    <a:lnTo>
                      <a:pt x="1262" y="1799"/>
                    </a:lnTo>
                    <a:lnTo>
                      <a:pt x="1262" y="1799"/>
                    </a:lnTo>
                    <a:lnTo>
                      <a:pt x="1315" y="1799"/>
                    </a:lnTo>
                    <a:lnTo>
                      <a:pt x="1368" y="1791"/>
                    </a:lnTo>
                    <a:lnTo>
                      <a:pt x="1421" y="1773"/>
                    </a:lnTo>
                    <a:lnTo>
                      <a:pt x="1474" y="1755"/>
                    </a:lnTo>
                    <a:lnTo>
                      <a:pt x="1562" y="1702"/>
                    </a:lnTo>
                    <a:lnTo>
                      <a:pt x="1641" y="1641"/>
                    </a:lnTo>
                    <a:lnTo>
                      <a:pt x="1712" y="1561"/>
                    </a:lnTo>
                    <a:lnTo>
                      <a:pt x="1756" y="1473"/>
                    </a:lnTo>
                    <a:lnTo>
                      <a:pt x="1774" y="1420"/>
                    </a:lnTo>
                    <a:lnTo>
                      <a:pt x="1791" y="1367"/>
                    </a:lnTo>
                    <a:lnTo>
                      <a:pt x="1800" y="1314"/>
                    </a:lnTo>
                    <a:lnTo>
                      <a:pt x="1800" y="1262"/>
                    </a:lnTo>
                    <a:lnTo>
                      <a:pt x="1800" y="1262"/>
                    </a:lnTo>
                    <a:lnTo>
                      <a:pt x="1800" y="1209"/>
                    </a:lnTo>
                    <a:lnTo>
                      <a:pt x="1791" y="1147"/>
                    </a:lnTo>
                    <a:lnTo>
                      <a:pt x="1774" y="1103"/>
                    </a:lnTo>
                    <a:lnTo>
                      <a:pt x="1756" y="1050"/>
                    </a:lnTo>
                    <a:lnTo>
                      <a:pt x="1712" y="962"/>
                    </a:lnTo>
                    <a:lnTo>
                      <a:pt x="1641" y="882"/>
                    </a:lnTo>
                    <a:lnTo>
                      <a:pt x="1562" y="812"/>
                    </a:lnTo>
                    <a:lnTo>
                      <a:pt x="1474" y="759"/>
                    </a:lnTo>
                    <a:lnTo>
                      <a:pt x="1421" y="741"/>
                    </a:lnTo>
                    <a:lnTo>
                      <a:pt x="1368" y="732"/>
                    </a:lnTo>
                    <a:lnTo>
                      <a:pt x="1315" y="724"/>
                    </a:lnTo>
                    <a:lnTo>
                      <a:pt x="1262" y="7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3">
                <a:extLst>
                  <a:ext uri="{FF2B5EF4-FFF2-40B4-BE49-F238E27FC236}">
                    <a16:creationId xmlns:a16="http://schemas.microsoft.com/office/drawing/2014/main" id="{C010178F-7DEC-458C-B5FC-27D2E5050500}"/>
                  </a:ext>
                </a:extLst>
              </p:cNvPr>
              <p:cNvSpPr>
                <a:spLocks noChangeArrowheads="1"/>
              </p:cNvSpPr>
              <p:nvPr/>
            </p:nvSpPr>
            <p:spPr bwMode="auto">
              <a:xfrm>
                <a:off x="4052888" y="2917825"/>
                <a:ext cx="3113087" cy="257175"/>
              </a:xfrm>
              <a:custGeom>
                <a:avLst/>
                <a:gdLst>
                  <a:gd name="T0" fmla="*/ 8647 w 8648"/>
                  <a:gd name="T1" fmla="*/ 715 h 716"/>
                  <a:gd name="T2" fmla="*/ 0 w 8648"/>
                  <a:gd name="T3" fmla="*/ 715 h 716"/>
                  <a:gd name="T4" fmla="*/ 0 w 8648"/>
                  <a:gd name="T5" fmla="*/ 0 h 716"/>
                  <a:gd name="T6" fmla="*/ 8647 w 8648"/>
                  <a:gd name="T7" fmla="*/ 0 h 716"/>
                  <a:gd name="T8" fmla="*/ 8647 w 8648"/>
                  <a:gd name="T9" fmla="*/ 715 h 716"/>
                </a:gdLst>
                <a:ahLst/>
                <a:cxnLst>
                  <a:cxn ang="0">
                    <a:pos x="T0" y="T1"/>
                  </a:cxn>
                  <a:cxn ang="0">
                    <a:pos x="T2" y="T3"/>
                  </a:cxn>
                  <a:cxn ang="0">
                    <a:pos x="T4" y="T5"/>
                  </a:cxn>
                  <a:cxn ang="0">
                    <a:pos x="T6" y="T7"/>
                  </a:cxn>
                  <a:cxn ang="0">
                    <a:pos x="T8" y="T9"/>
                  </a:cxn>
                </a:cxnLst>
                <a:rect l="0" t="0" r="r" b="b"/>
                <a:pathLst>
                  <a:path w="8648" h="716">
                    <a:moveTo>
                      <a:pt x="8647" y="715"/>
                    </a:moveTo>
                    <a:lnTo>
                      <a:pt x="0" y="715"/>
                    </a:lnTo>
                    <a:lnTo>
                      <a:pt x="0" y="0"/>
                    </a:lnTo>
                    <a:lnTo>
                      <a:pt x="8647" y="0"/>
                    </a:lnTo>
                    <a:lnTo>
                      <a:pt x="8647" y="71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4">
                <a:extLst>
                  <a:ext uri="{FF2B5EF4-FFF2-40B4-BE49-F238E27FC236}">
                    <a16:creationId xmlns:a16="http://schemas.microsoft.com/office/drawing/2014/main" id="{373D03CB-31D1-492F-9570-A4B0E08D1C61}"/>
                  </a:ext>
                </a:extLst>
              </p:cNvPr>
              <p:cNvSpPr>
                <a:spLocks noChangeArrowheads="1"/>
              </p:cNvSpPr>
              <p:nvPr/>
            </p:nvSpPr>
            <p:spPr bwMode="auto">
              <a:xfrm>
                <a:off x="4052888" y="3435350"/>
                <a:ext cx="2125662" cy="260350"/>
              </a:xfrm>
              <a:custGeom>
                <a:avLst/>
                <a:gdLst>
                  <a:gd name="T0" fmla="*/ 5903 w 5904"/>
                  <a:gd name="T1" fmla="*/ 724 h 725"/>
                  <a:gd name="T2" fmla="*/ 0 w 5904"/>
                  <a:gd name="T3" fmla="*/ 724 h 725"/>
                  <a:gd name="T4" fmla="*/ 0 w 5904"/>
                  <a:gd name="T5" fmla="*/ 0 h 725"/>
                  <a:gd name="T6" fmla="*/ 5903 w 5904"/>
                  <a:gd name="T7" fmla="*/ 0 h 725"/>
                  <a:gd name="T8" fmla="*/ 5903 w 5904"/>
                  <a:gd name="T9" fmla="*/ 724 h 725"/>
                </a:gdLst>
                <a:ahLst/>
                <a:cxnLst>
                  <a:cxn ang="0">
                    <a:pos x="T0" y="T1"/>
                  </a:cxn>
                  <a:cxn ang="0">
                    <a:pos x="T2" y="T3"/>
                  </a:cxn>
                  <a:cxn ang="0">
                    <a:pos x="T4" y="T5"/>
                  </a:cxn>
                  <a:cxn ang="0">
                    <a:pos x="T6" y="T7"/>
                  </a:cxn>
                  <a:cxn ang="0">
                    <a:pos x="T8" y="T9"/>
                  </a:cxn>
                </a:cxnLst>
                <a:rect l="0" t="0" r="r" b="b"/>
                <a:pathLst>
                  <a:path w="5904" h="725">
                    <a:moveTo>
                      <a:pt x="5903" y="724"/>
                    </a:moveTo>
                    <a:lnTo>
                      <a:pt x="0" y="724"/>
                    </a:lnTo>
                    <a:lnTo>
                      <a:pt x="0" y="0"/>
                    </a:lnTo>
                    <a:lnTo>
                      <a:pt x="5903" y="0"/>
                    </a:lnTo>
                    <a:lnTo>
                      <a:pt x="5903" y="72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5">
                <a:extLst>
                  <a:ext uri="{FF2B5EF4-FFF2-40B4-BE49-F238E27FC236}">
                    <a16:creationId xmlns:a16="http://schemas.microsoft.com/office/drawing/2014/main" id="{4BCDFAB6-E4CD-46F6-8309-ED6498D15EB0}"/>
                  </a:ext>
                </a:extLst>
              </p:cNvPr>
              <p:cNvSpPr>
                <a:spLocks noChangeArrowheads="1"/>
              </p:cNvSpPr>
              <p:nvPr/>
            </p:nvSpPr>
            <p:spPr bwMode="auto">
              <a:xfrm>
                <a:off x="4052888" y="3949700"/>
                <a:ext cx="2595562" cy="260350"/>
              </a:xfrm>
              <a:custGeom>
                <a:avLst/>
                <a:gdLst>
                  <a:gd name="T0" fmla="*/ 7209 w 7210"/>
                  <a:gd name="T1" fmla="*/ 724 h 725"/>
                  <a:gd name="T2" fmla="*/ 0 w 7210"/>
                  <a:gd name="T3" fmla="*/ 724 h 725"/>
                  <a:gd name="T4" fmla="*/ 0 w 7210"/>
                  <a:gd name="T5" fmla="*/ 0 h 725"/>
                  <a:gd name="T6" fmla="*/ 7209 w 7210"/>
                  <a:gd name="T7" fmla="*/ 0 h 725"/>
                  <a:gd name="T8" fmla="*/ 7209 w 7210"/>
                  <a:gd name="T9" fmla="*/ 724 h 725"/>
                </a:gdLst>
                <a:ahLst/>
                <a:cxnLst>
                  <a:cxn ang="0">
                    <a:pos x="T0" y="T1"/>
                  </a:cxn>
                  <a:cxn ang="0">
                    <a:pos x="T2" y="T3"/>
                  </a:cxn>
                  <a:cxn ang="0">
                    <a:pos x="T4" y="T5"/>
                  </a:cxn>
                  <a:cxn ang="0">
                    <a:pos x="T6" y="T7"/>
                  </a:cxn>
                  <a:cxn ang="0">
                    <a:pos x="T8" y="T9"/>
                  </a:cxn>
                </a:cxnLst>
                <a:rect l="0" t="0" r="r" b="b"/>
                <a:pathLst>
                  <a:path w="7210" h="725">
                    <a:moveTo>
                      <a:pt x="7209" y="724"/>
                    </a:moveTo>
                    <a:lnTo>
                      <a:pt x="0" y="724"/>
                    </a:lnTo>
                    <a:lnTo>
                      <a:pt x="0" y="0"/>
                    </a:lnTo>
                    <a:lnTo>
                      <a:pt x="7209" y="0"/>
                    </a:lnTo>
                    <a:lnTo>
                      <a:pt x="7209" y="72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6">
                <a:extLst>
                  <a:ext uri="{FF2B5EF4-FFF2-40B4-BE49-F238E27FC236}">
                    <a16:creationId xmlns:a16="http://schemas.microsoft.com/office/drawing/2014/main" id="{5E87A743-5795-45D0-8934-7FFA0F77FADD}"/>
                  </a:ext>
                </a:extLst>
              </p:cNvPr>
              <p:cNvSpPr>
                <a:spLocks noChangeArrowheads="1"/>
              </p:cNvSpPr>
              <p:nvPr/>
            </p:nvSpPr>
            <p:spPr bwMode="auto">
              <a:xfrm>
                <a:off x="4052888" y="4470400"/>
                <a:ext cx="1741487" cy="257175"/>
              </a:xfrm>
              <a:custGeom>
                <a:avLst/>
                <a:gdLst>
                  <a:gd name="T0" fmla="*/ 4835 w 4836"/>
                  <a:gd name="T1" fmla="*/ 715 h 716"/>
                  <a:gd name="T2" fmla="*/ 0 w 4836"/>
                  <a:gd name="T3" fmla="*/ 715 h 716"/>
                  <a:gd name="T4" fmla="*/ 0 w 4836"/>
                  <a:gd name="T5" fmla="*/ 0 h 716"/>
                  <a:gd name="T6" fmla="*/ 4835 w 4836"/>
                  <a:gd name="T7" fmla="*/ 0 h 716"/>
                  <a:gd name="T8" fmla="*/ 4835 w 4836"/>
                  <a:gd name="T9" fmla="*/ 715 h 716"/>
                </a:gdLst>
                <a:ahLst/>
                <a:cxnLst>
                  <a:cxn ang="0">
                    <a:pos x="T0" y="T1"/>
                  </a:cxn>
                  <a:cxn ang="0">
                    <a:pos x="T2" y="T3"/>
                  </a:cxn>
                  <a:cxn ang="0">
                    <a:pos x="T4" y="T5"/>
                  </a:cxn>
                  <a:cxn ang="0">
                    <a:pos x="T6" y="T7"/>
                  </a:cxn>
                  <a:cxn ang="0">
                    <a:pos x="T8" y="T9"/>
                  </a:cxn>
                </a:cxnLst>
                <a:rect l="0" t="0" r="r" b="b"/>
                <a:pathLst>
                  <a:path w="4836" h="716">
                    <a:moveTo>
                      <a:pt x="4835" y="715"/>
                    </a:moveTo>
                    <a:lnTo>
                      <a:pt x="0" y="715"/>
                    </a:lnTo>
                    <a:lnTo>
                      <a:pt x="0" y="0"/>
                    </a:lnTo>
                    <a:lnTo>
                      <a:pt x="4835" y="0"/>
                    </a:lnTo>
                    <a:lnTo>
                      <a:pt x="4835" y="71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39" name="Oval 38">
              <a:extLst>
                <a:ext uri="{FF2B5EF4-FFF2-40B4-BE49-F238E27FC236}">
                  <a16:creationId xmlns:a16="http://schemas.microsoft.com/office/drawing/2014/main" id="{33140552-50B6-45D9-8BA7-B7DAE3753373}"/>
                </a:ext>
              </a:extLst>
            </p:cNvPr>
            <p:cNvSpPr/>
            <p:nvPr/>
          </p:nvSpPr>
          <p:spPr>
            <a:xfrm>
              <a:off x="614820" y="3249972"/>
              <a:ext cx="655088" cy="655088"/>
            </a:xfrm>
            <a:prstGeom prst="ellipse">
              <a:avLst/>
            </a:prstGeom>
            <a:no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6" name="Group 45">
            <a:extLst>
              <a:ext uri="{FF2B5EF4-FFF2-40B4-BE49-F238E27FC236}">
                <a16:creationId xmlns:a16="http://schemas.microsoft.com/office/drawing/2014/main" id="{B3EB613A-4F80-400B-B150-5AA9D1E59959}"/>
              </a:ext>
            </a:extLst>
          </p:cNvPr>
          <p:cNvGrpSpPr/>
          <p:nvPr/>
        </p:nvGrpSpPr>
        <p:grpSpPr>
          <a:xfrm>
            <a:off x="612469" y="4090285"/>
            <a:ext cx="655088" cy="655088"/>
            <a:chOff x="612469" y="4090285"/>
            <a:chExt cx="655088" cy="655088"/>
          </a:xfrm>
        </p:grpSpPr>
        <p:sp>
          <p:nvSpPr>
            <p:cNvPr id="47" name="Freeform 17">
              <a:extLst>
                <a:ext uri="{FF2B5EF4-FFF2-40B4-BE49-F238E27FC236}">
                  <a16:creationId xmlns:a16="http://schemas.microsoft.com/office/drawing/2014/main" id="{826B47DB-1093-4EAA-89BB-AB61D4DABBB3}"/>
                </a:ext>
              </a:extLst>
            </p:cNvPr>
            <p:cNvSpPr>
              <a:spLocks noChangeAspect="1" noEditPoints="1"/>
            </p:cNvSpPr>
            <p:nvPr/>
          </p:nvSpPr>
          <p:spPr bwMode="auto">
            <a:xfrm>
              <a:off x="688783" y="4267323"/>
              <a:ext cx="496151" cy="343780"/>
            </a:xfrm>
            <a:custGeom>
              <a:avLst/>
              <a:gdLst>
                <a:gd name="T0" fmla="*/ 223 w 384"/>
                <a:gd name="T1" fmla="*/ 75 h 266"/>
                <a:gd name="T2" fmla="*/ 161 w 384"/>
                <a:gd name="T3" fmla="*/ 75 h 266"/>
                <a:gd name="T4" fmla="*/ 192 w 384"/>
                <a:gd name="T5" fmla="*/ 29 h 266"/>
                <a:gd name="T6" fmla="*/ 192 w 384"/>
                <a:gd name="T7" fmla="*/ 122 h 266"/>
                <a:gd name="T8" fmla="*/ 192 w 384"/>
                <a:gd name="T9" fmla="*/ 29 h 266"/>
                <a:gd name="T10" fmla="*/ 242 w 384"/>
                <a:gd name="T11" fmla="*/ 164 h 266"/>
                <a:gd name="T12" fmla="*/ 142 w 384"/>
                <a:gd name="T13" fmla="*/ 250 h 266"/>
                <a:gd name="T14" fmla="*/ 159 w 384"/>
                <a:gd name="T15" fmla="*/ 147 h 266"/>
                <a:gd name="T16" fmla="*/ 181 w 384"/>
                <a:gd name="T17" fmla="*/ 163 h 266"/>
                <a:gd name="T18" fmla="*/ 203 w 384"/>
                <a:gd name="T19" fmla="*/ 163 h 266"/>
                <a:gd name="T20" fmla="*/ 225 w 384"/>
                <a:gd name="T21" fmla="*/ 147 h 266"/>
                <a:gd name="T22" fmla="*/ 212 w 384"/>
                <a:gd name="T23" fmla="*/ 131 h 266"/>
                <a:gd name="T24" fmla="*/ 172 w 384"/>
                <a:gd name="T25" fmla="*/ 131 h 266"/>
                <a:gd name="T26" fmla="*/ 126 w 384"/>
                <a:gd name="T27" fmla="*/ 158 h 266"/>
                <a:gd name="T28" fmla="*/ 258 w 384"/>
                <a:gd name="T29" fmla="*/ 266 h 266"/>
                <a:gd name="T30" fmla="*/ 232 w 384"/>
                <a:gd name="T31" fmla="*/ 131 h 266"/>
                <a:gd name="T32" fmla="*/ 73 w 384"/>
                <a:gd name="T33" fmla="*/ 37 h 266"/>
                <a:gd name="T34" fmla="*/ 31 w 384"/>
                <a:gd name="T35" fmla="*/ 37 h 266"/>
                <a:gd name="T36" fmla="*/ 52 w 384"/>
                <a:gd name="T37" fmla="*/ 0 h 266"/>
                <a:gd name="T38" fmla="*/ 52 w 384"/>
                <a:gd name="T39" fmla="*/ 73 h 266"/>
                <a:gd name="T40" fmla="*/ 52 w 384"/>
                <a:gd name="T41" fmla="*/ 0 h 266"/>
                <a:gd name="T42" fmla="*/ 88 w 384"/>
                <a:gd name="T43" fmla="*/ 107 h 266"/>
                <a:gd name="T44" fmla="*/ 16 w 384"/>
                <a:gd name="T45" fmla="*/ 170 h 266"/>
                <a:gd name="T46" fmla="*/ 27 w 384"/>
                <a:gd name="T47" fmla="*/ 96 h 266"/>
                <a:gd name="T48" fmla="*/ 41 w 384"/>
                <a:gd name="T49" fmla="*/ 107 h 266"/>
                <a:gd name="T50" fmla="*/ 63 w 384"/>
                <a:gd name="T51" fmla="*/ 107 h 266"/>
                <a:gd name="T52" fmla="*/ 77 w 384"/>
                <a:gd name="T53" fmla="*/ 96 h 266"/>
                <a:gd name="T54" fmla="*/ 68 w 384"/>
                <a:gd name="T55" fmla="*/ 80 h 266"/>
                <a:gd name="T56" fmla="*/ 36 w 384"/>
                <a:gd name="T57" fmla="*/ 80 h 266"/>
                <a:gd name="T58" fmla="*/ 0 w 384"/>
                <a:gd name="T59" fmla="*/ 101 h 266"/>
                <a:gd name="T60" fmla="*/ 104 w 384"/>
                <a:gd name="T61" fmla="*/ 186 h 266"/>
                <a:gd name="T62" fmla="*/ 83 w 384"/>
                <a:gd name="T63" fmla="*/ 80 h 266"/>
                <a:gd name="T64" fmla="*/ 353 w 384"/>
                <a:gd name="T65" fmla="*/ 37 h 266"/>
                <a:gd name="T66" fmla="*/ 311 w 384"/>
                <a:gd name="T67" fmla="*/ 37 h 266"/>
                <a:gd name="T68" fmla="*/ 332 w 384"/>
                <a:gd name="T69" fmla="*/ 0 h 266"/>
                <a:gd name="T70" fmla="*/ 332 w 384"/>
                <a:gd name="T71" fmla="*/ 73 h 266"/>
                <a:gd name="T72" fmla="*/ 332 w 384"/>
                <a:gd name="T73" fmla="*/ 0 h 266"/>
                <a:gd name="T74" fmla="*/ 368 w 384"/>
                <a:gd name="T75" fmla="*/ 107 h 266"/>
                <a:gd name="T76" fmla="*/ 296 w 384"/>
                <a:gd name="T77" fmla="*/ 170 h 266"/>
                <a:gd name="T78" fmla="*/ 307 w 384"/>
                <a:gd name="T79" fmla="*/ 96 h 266"/>
                <a:gd name="T80" fmla="*/ 321 w 384"/>
                <a:gd name="T81" fmla="*/ 107 h 266"/>
                <a:gd name="T82" fmla="*/ 343 w 384"/>
                <a:gd name="T83" fmla="*/ 107 h 266"/>
                <a:gd name="T84" fmla="*/ 357 w 384"/>
                <a:gd name="T85" fmla="*/ 96 h 266"/>
                <a:gd name="T86" fmla="*/ 348 w 384"/>
                <a:gd name="T87" fmla="*/ 80 h 266"/>
                <a:gd name="T88" fmla="*/ 316 w 384"/>
                <a:gd name="T89" fmla="*/ 80 h 266"/>
                <a:gd name="T90" fmla="*/ 280 w 384"/>
                <a:gd name="T91" fmla="*/ 101 h 266"/>
                <a:gd name="T92" fmla="*/ 384 w 384"/>
                <a:gd name="T93" fmla="*/ 186 h 266"/>
                <a:gd name="T94" fmla="*/ 363 w 384"/>
                <a:gd name="T95" fmla="*/ 8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4" h="266">
                  <a:moveTo>
                    <a:pt x="192" y="45"/>
                  </a:moveTo>
                  <a:cubicBezTo>
                    <a:pt x="209" y="45"/>
                    <a:pt x="223" y="58"/>
                    <a:pt x="223" y="75"/>
                  </a:cubicBezTo>
                  <a:cubicBezTo>
                    <a:pt x="223" y="92"/>
                    <a:pt x="209" y="106"/>
                    <a:pt x="192" y="106"/>
                  </a:cubicBezTo>
                  <a:cubicBezTo>
                    <a:pt x="175" y="106"/>
                    <a:pt x="161" y="92"/>
                    <a:pt x="161" y="75"/>
                  </a:cubicBezTo>
                  <a:cubicBezTo>
                    <a:pt x="161" y="58"/>
                    <a:pt x="175" y="45"/>
                    <a:pt x="192" y="45"/>
                  </a:cubicBezTo>
                  <a:moveTo>
                    <a:pt x="192" y="29"/>
                  </a:moveTo>
                  <a:cubicBezTo>
                    <a:pt x="166" y="29"/>
                    <a:pt x="145" y="49"/>
                    <a:pt x="145" y="75"/>
                  </a:cubicBezTo>
                  <a:cubicBezTo>
                    <a:pt x="145" y="101"/>
                    <a:pt x="166" y="122"/>
                    <a:pt x="192" y="122"/>
                  </a:cubicBezTo>
                  <a:cubicBezTo>
                    <a:pt x="218" y="122"/>
                    <a:pt x="239" y="101"/>
                    <a:pt x="239" y="75"/>
                  </a:cubicBezTo>
                  <a:cubicBezTo>
                    <a:pt x="239" y="49"/>
                    <a:pt x="218" y="29"/>
                    <a:pt x="192" y="29"/>
                  </a:cubicBezTo>
                  <a:close/>
                  <a:moveTo>
                    <a:pt x="225" y="147"/>
                  </a:moveTo>
                  <a:cubicBezTo>
                    <a:pt x="242" y="164"/>
                    <a:pt x="242" y="164"/>
                    <a:pt x="242" y="164"/>
                  </a:cubicBezTo>
                  <a:cubicBezTo>
                    <a:pt x="242" y="250"/>
                    <a:pt x="242" y="250"/>
                    <a:pt x="242" y="250"/>
                  </a:cubicBezTo>
                  <a:cubicBezTo>
                    <a:pt x="142" y="250"/>
                    <a:pt x="142" y="250"/>
                    <a:pt x="142" y="250"/>
                  </a:cubicBezTo>
                  <a:cubicBezTo>
                    <a:pt x="142" y="164"/>
                    <a:pt x="142" y="164"/>
                    <a:pt x="142" y="164"/>
                  </a:cubicBezTo>
                  <a:cubicBezTo>
                    <a:pt x="159" y="147"/>
                    <a:pt x="159" y="147"/>
                    <a:pt x="159" y="147"/>
                  </a:cubicBezTo>
                  <a:cubicBezTo>
                    <a:pt x="165" y="147"/>
                    <a:pt x="165" y="147"/>
                    <a:pt x="165" y="147"/>
                  </a:cubicBezTo>
                  <a:cubicBezTo>
                    <a:pt x="181" y="163"/>
                    <a:pt x="181" y="163"/>
                    <a:pt x="181" y="163"/>
                  </a:cubicBezTo>
                  <a:cubicBezTo>
                    <a:pt x="192" y="174"/>
                    <a:pt x="192" y="174"/>
                    <a:pt x="192" y="174"/>
                  </a:cubicBezTo>
                  <a:cubicBezTo>
                    <a:pt x="203" y="163"/>
                    <a:pt x="203" y="163"/>
                    <a:pt x="203" y="163"/>
                  </a:cubicBezTo>
                  <a:cubicBezTo>
                    <a:pt x="219" y="147"/>
                    <a:pt x="219" y="147"/>
                    <a:pt x="219" y="147"/>
                  </a:cubicBezTo>
                  <a:cubicBezTo>
                    <a:pt x="225" y="147"/>
                    <a:pt x="225" y="147"/>
                    <a:pt x="225" y="147"/>
                  </a:cubicBezTo>
                  <a:moveTo>
                    <a:pt x="232" y="131"/>
                  </a:moveTo>
                  <a:cubicBezTo>
                    <a:pt x="212" y="131"/>
                    <a:pt x="212" y="131"/>
                    <a:pt x="212" y="131"/>
                  </a:cubicBezTo>
                  <a:cubicBezTo>
                    <a:pt x="192" y="151"/>
                    <a:pt x="192" y="151"/>
                    <a:pt x="192" y="151"/>
                  </a:cubicBezTo>
                  <a:cubicBezTo>
                    <a:pt x="172" y="131"/>
                    <a:pt x="172" y="131"/>
                    <a:pt x="172" y="131"/>
                  </a:cubicBezTo>
                  <a:cubicBezTo>
                    <a:pt x="152" y="131"/>
                    <a:pt x="152" y="131"/>
                    <a:pt x="152" y="131"/>
                  </a:cubicBezTo>
                  <a:cubicBezTo>
                    <a:pt x="126" y="158"/>
                    <a:pt x="126" y="158"/>
                    <a:pt x="126" y="158"/>
                  </a:cubicBezTo>
                  <a:cubicBezTo>
                    <a:pt x="126" y="266"/>
                    <a:pt x="126" y="266"/>
                    <a:pt x="126" y="266"/>
                  </a:cubicBezTo>
                  <a:cubicBezTo>
                    <a:pt x="258" y="266"/>
                    <a:pt x="258" y="266"/>
                    <a:pt x="258" y="266"/>
                  </a:cubicBezTo>
                  <a:cubicBezTo>
                    <a:pt x="258" y="158"/>
                    <a:pt x="258" y="158"/>
                    <a:pt x="258" y="158"/>
                  </a:cubicBezTo>
                  <a:cubicBezTo>
                    <a:pt x="232" y="131"/>
                    <a:pt x="232" y="131"/>
                    <a:pt x="232" y="131"/>
                  </a:cubicBezTo>
                  <a:close/>
                  <a:moveTo>
                    <a:pt x="52" y="16"/>
                  </a:moveTo>
                  <a:cubicBezTo>
                    <a:pt x="64" y="16"/>
                    <a:pt x="73" y="25"/>
                    <a:pt x="73" y="37"/>
                  </a:cubicBezTo>
                  <a:cubicBezTo>
                    <a:pt x="73" y="48"/>
                    <a:pt x="64" y="57"/>
                    <a:pt x="52" y="57"/>
                  </a:cubicBezTo>
                  <a:cubicBezTo>
                    <a:pt x="41" y="57"/>
                    <a:pt x="31" y="48"/>
                    <a:pt x="31" y="37"/>
                  </a:cubicBezTo>
                  <a:cubicBezTo>
                    <a:pt x="31" y="25"/>
                    <a:pt x="41" y="16"/>
                    <a:pt x="52" y="16"/>
                  </a:cubicBezTo>
                  <a:moveTo>
                    <a:pt x="52" y="0"/>
                  </a:moveTo>
                  <a:cubicBezTo>
                    <a:pt x="32" y="0"/>
                    <a:pt x="15" y="16"/>
                    <a:pt x="15" y="37"/>
                  </a:cubicBezTo>
                  <a:cubicBezTo>
                    <a:pt x="15" y="57"/>
                    <a:pt x="32" y="73"/>
                    <a:pt x="52" y="73"/>
                  </a:cubicBezTo>
                  <a:cubicBezTo>
                    <a:pt x="72" y="73"/>
                    <a:pt x="89" y="57"/>
                    <a:pt x="89" y="37"/>
                  </a:cubicBezTo>
                  <a:cubicBezTo>
                    <a:pt x="89" y="16"/>
                    <a:pt x="72" y="0"/>
                    <a:pt x="52" y="0"/>
                  </a:cubicBezTo>
                  <a:close/>
                  <a:moveTo>
                    <a:pt x="77" y="96"/>
                  </a:moveTo>
                  <a:cubicBezTo>
                    <a:pt x="88" y="107"/>
                    <a:pt x="88" y="107"/>
                    <a:pt x="88" y="107"/>
                  </a:cubicBezTo>
                  <a:cubicBezTo>
                    <a:pt x="88" y="170"/>
                    <a:pt x="88" y="170"/>
                    <a:pt x="88" y="170"/>
                  </a:cubicBezTo>
                  <a:cubicBezTo>
                    <a:pt x="16" y="170"/>
                    <a:pt x="16" y="170"/>
                    <a:pt x="16" y="170"/>
                  </a:cubicBezTo>
                  <a:cubicBezTo>
                    <a:pt x="16" y="107"/>
                    <a:pt x="16" y="107"/>
                    <a:pt x="16" y="107"/>
                  </a:cubicBezTo>
                  <a:cubicBezTo>
                    <a:pt x="27" y="96"/>
                    <a:pt x="27" y="96"/>
                    <a:pt x="27" y="96"/>
                  </a:cubicBezTo>
                  <a:cubicBezTo>
                    <a:pt x="30" y="96"/>
                    <a:pt x="30" y="96"/>
                    <a:pt x="30" y="96"/>
                  </a:cubicBezTo>
                  <a:cubicBezTo>
                    <a:pt x="41" y="107"/>
                    <a:pt x="41" y="107"/>
                    <a:pt x="41" y="107"/>
                  </a:cubicBezTo>
                  <a:cubicBezTo>
                    <a:pt x="52" y="118"/>
                    <a:pt x="52" y="118"/>
                    <a:pt x="52" y="118"/>
                  </a:cubicBezTo>
                  <a:cubicBezTo>
                    <a:pt x="63" y="107"/>
                    <a:pt x="63" y="107"/>
                    <a:pt x="63" y="107"/>
                  </a:cubicBezTo>
                  <a:cubicBezTo>
                    <a:pt x="74" y="96"/>
                    <a:pt x="74" y="96"/>
                    <a:pt x="74" y="96"/>
                  </a:cubicBezTo>
                  <a:cubicBezTo>
                    <a:pt x="77" y="96"/>
                    <a:pt x="77" y="96"/>
                    <a:pt x="77" y="96"/>
                  </a:cubicBezTo>
                  <a:moveTo>
                    <a:pt x="83" y="80"/>
                  </a:moveTo>
                  <a:cubicBezTo>
                    <a:pt x="68" y="80"/>
                    <a:pt x="68" y="80"/>
                    <a:pt x="68" y="80"/>
                  </a:cubicBezTo>
                  <a:cubicBezTo>
                    <a:pt x="52" y="96"/>
                    <a:pt x="52" y="96"/>
                    <a:pt x="52" y="96"/>
                  </a:cubicBezTo>
                  <a:cubicBezTo>
                    <a:pt x="36" y="80"/>
                    <a:pt x="36" y="80"/>
                    <a:pt x="36" y="80"/>
                  </a:cubicBezTo>
                  <a:cubicBezTo>
                    <a:pt x="21" y="80"/>
                    <a:pt x="21" y="80"/>
                    <a:pt x="21" y="80"/>
                  </a:cubicBezTo>
                  <a:cubicBezTo>
                    <a:pt x="0" y="101"/>
                    <a:pt x="0" y="101"/>
                    <a:pt x="0" y="101"/>
                  </a:cubicBezTo>
                  <a:cubicBezTo>
                    <a:pt x="0" y="186"/>
                    <a:pt x="0" y="186"/>
                    <a:pt x="0" y="186"/>
                  </a:cubicBezTo>
                  <a:cubicBezTo>
                    <a:pt x="104" y="186"/>
                    <a:pt x="104" y="186"/>
                    <a:pt x="104" y="186"/>
                  </a:cubicBezTo>
                  <a:cubicBezTo>
                    <a:pt x="104" y="101"/>
                    <a:pt x="104" y="101"/>
                    <a:pt x="104" y="101"/>
                  </a:cubicBezTo>
                  <a:cubicBezTo>
                    <a:pt x="83" y="80"/>
                    <a:pt x="83" y="80"/>
                    <a:pt x="83" y="80"/>
                  </a:cubicBezTo>
                  <a:close/>
                  <a:moveTo>
                    <a:pt x="332" y="16"/>
                  </a:moveTo>
                  <a:cubicBezTo>
                    <a:pt x="343" y="16"/>
                    <a:pt x="353" y="25"/>
                    <a:pt x="353" y="37"/>
                  </a:cubicBezTo>
                  <a:cubicBezTo>
                    <a:pt x="353" y="48"/>
                    <a:pt x="343" y="57"/>
                    <a:pt x="332" y="57"/>
                  </a:cubicBezTo>
                  <a:cubicBezTo>
                    <a:pt x="320" y="57"/>
                    <a:pt x="311" y="48"/>
                    <a:pt x="311" y="37"/>
                  </a:cubicBezTo>
                  <a:cubicBezTo>
                    <a:pt x="311" y="25"/>
                    <a:pt x="320" y="16"/>
                    <a:pt x="332" y="16"/>
                  </a:cubicBezTo>
                  <a:moveTo>
                    <a:pt x="332" y="0"/>
                  </a:moveTo>
                  <a:cubicBezTo>
                    <a:pt x="312" y="0"/>
                    <a:pt x="295" y="16"/>
                    <a:pt x="295" y="37"/>
                  </a:cubicBezTo>
                  <a:cubicBezTo>
                    <a:pt x="295" y="57"/>
                    <a:pt x="312" y="73"/>
                    <a:pt x="332" y="73"/>
                  </a:cubicBezTo>
                  <a:cubicBezTo>
                    <a:pt x="352" y="73"/>
                    <a:pt x="369" y="57"/>
                    <a:pt x="369" y="37"/>
                  </a:cubicBezTo>
                  <a:cubicBezTo>
                    <a:pt x="369" y="16"/>
                    <a:pt x="352" y="0"/>
                    <a:pt x="332" y="0"/>
                  </a:cubicBezTo>
                  <a:close/>
                  <a:moveTo>
                    <a:pt x="357" y="96"/>
                  </a:moveTo>
                  <a:cubicBezTo>
                    <a:pt x="368" y="107"/>
                    <a:pt x="368" y="107"/>
                    <a:pt x="368" y="107"/>
                  </a:cubicBezTo>
                  <a:cubicBezTo>
                    <a:pt x="368" y="170"/>
                    <a:pt x="368" y="170"/>
                    <a:pt x="368" y="170"/>
                  </a:cubicBezTo>
                  <a:cubicBezTo>
                    <a:pt x="296" y="170"/>
                    <a:pt x="296" y="170"/>
                    <a:pt x="296" y="170"/>
                  </a:cubicBezTo>
                  <a:cubicBezTo>
                    <a:pt x="296" y="107"/>
                    <a:pt x="296" y="107"/>
                    <a:pt x="296" y="107"/>
                  </a:cubicBezTo>
                  <a:cubicBezTo>
                    <a:pt x="307" y="96"/>
                    <a:pt x="307" y="96"/>
                    <a:pt x="307" y="96"/>
                  </a:cubicBezTo>
                  <a:cubicBezTo>
                    <a:pt x="310" y="96"/>
                    <a:pt x="310" y="96"/>
                    <a:pt x="310" y="96"/>
                  </a:cubicBezTo>
                  <a:cubicBezTo>
                    <a:pt x="321" y="107"/>
                    <a:pt x="321" y="107"/>
                    <a:pt x="321" y="107"/>
                  </a:cubicBezTo>
                  <a:cubicBezTo>
                    <a:pt x="332" y="118"/>
                    <a:pt x="332" y="118"/>
                    <a:pt x="332" y="118"/>
                  </a:cubicBezTo>
                  <a:cubicBezTo>
                    <a:pt x="343" y="107"/>
                    <a:pt x="343" y="107"/>
                    <a:pt x="343" y="107"/>
                  </a:cubicBezTo>
                  <a:cubicBezTo>
                    <a:pt x="354" y="96"/>
                    <a:pt x="354" y="96"/>
                    <a:pt x="354" y="96"/>
                  </a:cubicBezTo>
                  <a:cubicBezTo>
                    <a:pt x="357" y="96"/>
                    <a:pt x="357" y="96"/>
                    <a:pt x="357" y="96"/>
                  </a:cubicBezTo>
                  <a:moveTo>
                    <a:pt x="363" y="80"/>
                  </a:moveTo>
                  <a:cubicBezTo>
                    <a:pt x="348" y="80"/>
                    <a:pt x="348" y="80"/>
                    <a:pt x="348" y="80"/>
                  </a:cubicBezTo>
                  <a:cubicBezTo>
                    <a:pt x="332" y="96"/>
                    <a:pt x="332" y="96"/>
                    <a:pt x="332" y="96"/>
                  </a:cubicBezTo>
                  <a:cubicBezTo>
                    <a:pt x="316" y="80"/>
                    <a:pt x="316" y="80"/>
                    <a:pt x="316" y="80"/>
                  </a:cubicBezTo>
                  <a:cubicBezTo>
                    <a:pt x="301" y="80"/>
                    <a:pt x="301" y="80"/>
                    <a:pt x="301" y="80"/>
                  </a:cubicBezTo>
                  <a:cubicBezTo>
                    <a:pt x="280" y="101"/>
                    <a:pt x="280" y="101"/>
                    <a:pt x="280" y="101"/>
                  </a:cubicBezTo>
                  <a:cubicBezTo>
                    <a:pt x="280" y="186"/>
                    <a:pt x="280" y="186"/>
                    <a:pt x="280" y="186"/>
                  </a:cubicBezTo>
                  <a:cubicBezTo>
                    <a:pt x="384" y="186"/>
                    <a:pt x="384" y="186"/>
                    <a:pt x="384" y="186"/>
                  </a:cubicBezTo>
                  <a:cubicBezTo>
                    <a:pt x="384" y="101"/>
                    <a:pt x="384" y="101"/>
                    <a:pt x="384" y="101"/>
                  </a:cubicBezTo>
                  <a:cubicBezTo>
                    <a:pt x="363" y="80"/>
                    <a:pt x="363" y="80"/>
                    <a:pt x="363" y="8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47">
              <a:extLst>
                <a:ext uri="{FF2B5EF4-FFF2-40B4-BE49-F238E27FC236}">
                  <a16:creationId xmlns:a16="http://schemas.microsoft.com/office/drawing/2014/main" id="{D1606A7A-9D56-404E-81CD-D38FC703B882}"/>
                </a:ext>
              </a:extLst>
            </p:cNvPr>
            <p:cNvSpPr/>
            <p:nvPr/>
          </p:nvSpPr>
          <p:spPr>
            <a:xfrm>
              <a:off x="612469" y="4090285"/>
              <a:ext cx="655088" cy="655088"/>
            </a:xfrm>
            <a:prstGeom prst="ellipse">
              <a:avLst/>
            </a:prstGeom>
            <a:no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9" name="Group 48">
            <a:extLst>
              <a:ext uri="{FF2B5EF4-FFF2-40B4-BE49-F238E27FC236}">
                <a16:creationId xmlns:a16="http://schemas.microsoft.com/office/drawing/2014/main" id="{9173C801-FBBA-43CA-AFCD-50E708313816}"/>
              </a:ext>
            </a:extLst>
          </p:cNvPr>
          <p:cNvGrpSpPr/>
          <p:nvPr/>
        </p:nvGrpSpPr>
        <p:grpSpPr>
          <a:xfrm>
            <a:off x="623381" y="4976405"/>
            <a:ext cx="655088" cy="655088"/>
            <a:chOff x="623381" y="4976405"/>
            <a:chExt cx="655088" cy="655088"/>
          </a:xfrm>
        </p:grpSpPr>
        <p:sp>
          <p:nvSpPr>
            <p:cNvPr id="50" name="Freeform 25">
              <a:extLst>
                <a:ext uri="{FF2B5EF4-FFF2-40B4-BE49-F238E27FC236}">
                  <a16:creationId xmlns:a16="http://schemas.microsoft.com/office/drawing/2014/main" id="{C7B589A6-9003-47F0-8F37-EBB77E368ADD}"/>
                </a:ext>
              </a:extLst>
            </p:cNvPr>
            <p:cNvSpPr>
              <a:spLocks noChangeAspect="1" noEditPoints="1"/>
            </p:cNvSpPr>
            <p:nvPr/>
          </p:nvSpPr>
          <p:spPr bwMode="auto">
            <a:xfrm>
              <a:off x="759177" y="5094915"/>
              <a:ext cx="406455" cy="454842"/>
            </a:xfrm>
            <a:custGeom>
              <a:avLst/>
              <a:gdLst>
                <a:gd name="T0" fmla="*/ 57 w 348"/>
                <a:gd name="T1" fmla="*/ 298 h 389"/>
                <a:gd name="T2" fmla="*/ 42 w 348"/>
                <a:gd name="T3" fmla="*/ 265 h 389"/>
                <a:gd name="T4" fmla="*/ 53 w 348"/>
                <a:gd name="T5" fmla="*/ 225 h 389"/>
                <a:gd name="T6" fmla="*/ 185 w 348"/>
                <a:gd name="T7" fmla="*/ 74 h 389"/>
                <a:gd name="T8" fmla="*/ 265 w 348"/>
                <a:gd name="T9" fmla="*/ 213 h 389"/>
                <a:gd name="T10" fmla="*/ 250 w 348"/>
                <a:gd name="T11" fmla="*/ 225 h 389"/>
                <a:gd name="T12" fmla="*/ 135 w 348"/>
                <a:gd name="T13" fmla="*/ 90 h 389"/>
                <a:gd name="T14" fmla="*/ 69 w 348"/>
                <a:gd name="T15" fmla="*/ 251 h 389"/>
                <a:gd name="T16" fmla="*/ 211 w 348"/>
                <a:gd name="T17" fmla="*/ 267 h 389"/>
                <a:gd name="T18" fmla="*/ 58 w 348"/>
                <a:gd name="T19" fmla="*/ 282 h 389"/>
                <a:gd name="T20" fmla="*/ 182 w 348"/>
                <a:gd name="T21" fmla="*/ 296 h 389"/>
                <a:gd name="T22" fmla="*/ 53 w 348"/>
                <a:gd name="T23" fmla="*/ 101 h 389"/>
                <a:gd name="T24" fmla="*/ 56 w 348"/>
                <a:gd name="T25" fmla="*/ 85 h 389"/>
                <a:gd name="T26" fmla="*/ 2 w 348"/>
                <a:gd name="T27" fmla="*/ 75 h 389"/>
                <a:gd name="T28" fmla="*/ 50 w 348"/>
                <a:gd name="T29" fmla="*/ 100 h 389"/>
                <a:gd name="T30" fmla="*/ 78 w 348"/>
                <a:gd name="T31" fmla="*/ 51 h 389"/>
                <a:gd name="T32" fmla="*/ 90 w 348"/>
                <a:gd name="T33" fmla="*/ 53 h 389"/>
                <a:gd name="T34" fmla="*/ 63 w 348"/>
                <a:gd name="T35" fmla="*/ 4 h 389"/>
                <a:gd name="T36" fmla="*/ 51 w 348"/>
                <a:gd name="T37" fmla="*/ 14 h 389"/>
                <a:gd name="T38" fmla="*/ 258 w 348"/>
                <a:gd name="T39" fmla="*/ 96 h 389"/>
                <a:gd name="T40" fmla="*/ 268 w 348"/>
                <a:gd name="T41" fmla="*/ 100 h 389"/>
                <a:gd name="T42" fmla="*/ 316 w 348"/>
                <a:gd name="T43" fmla="*/ 75 h 389"/>
                <a:gd name="T44" fmla="*/ 262 w 348"/>
                <a:gd name="T45" fmla="*/ 85 h 389"/>
                <a:gd name="T46" fmla="*/ 229 w 348"/>
                <a:gd name="T47" fmla="*/ 53 h 389"/>
                <a:gd name="T48" fmla="*/ 240 w 348"/>
                <a:gd name="T49" fmla="*/ 51 h 389"/>
                <a:gd name="T50" fmla="*/ 266 w 348"/>
                <a:gd name="T51" fmla="*/ 3 h 389"/>
                <a:gd name="T52" fmla="*/ 227 w 348"/>
                <a:gd name="T53" fmla="*/ 41 h 389"/>
                <a:gd name="T54" fmla="*/ 321 w 348"/>
                <a:gd name="T55" fmla="*/ 222 h 389"/>
                <a:gd name="T56" fmla="*/ 321 w 348"/>
                <a:gd name="T57" fmla="*/ 187 h 389"/>
                <a:gd name="T58" fmla="*/ 341 w 348"/>
                <a:gd name="T59" fmla="*/ 180 h 389"/>
                <a:gd name="T60" fmla="*/ 279 w 348"/>
                <a:gd name="T61" fmla="*/ 221 h 389"/>
                <a:gd name="T62" fmla="*/ 146 w 348"/>
                <a:gd name="T63" fmla="*/ 321 h 389"/>
                <a:gd name="T64" fmla="*/ 166 w 348"/>
                <a:gd name="T65" fmla="*/ 332 h 389"/>
                <a:gd name="T66" fmla="*/ 166 w 348"/>
                <a:gd name="T67" fmla="*/ 366 h 389"/>
                <a:gd name="T68" fmla="*/ 146 w 348"/>
                <a:gd name="T69" fmla="*/ 374 h 389"/>
                <a:gd name="T70" fmla="*/ 208 w 348"/>
                <a:gd name="T71" fmla="*/ 333 h 389"/>
                <a:gd name="T72" fmla="*/ 341 w 348"/>
                <a:gd name="T73" fmla="*/ 233 h 389"/>
                <a:gd name="T74" fmla="*/ 321 w 348"/>
                <a:gd name="T75" fmla="*/ 222 h 389"/>
                <a:gd name="T76" fmla="*/ 87 w 348"/>
                <a:gd name="T77" fmla="*/ 222 h 389"/>
                <a:gd name="T78" fmla="*/ 142 w 348"/>
                <a:gd name="T79" fmla="*/ 114 h 389"/>
                <a:gd name="T80" fmla="*/ 142 w 348"/>
                <a:gd name="T81" fmla="*/ 9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8" h="389">
                  <a:moveTo>
                    <a:pt x="183" y="298"/>
                  </a:moveTo>
                  <a:cubicBezTo>
                    <a:pt x="57" y="298"/>
                    <a:pt x="57" y="298"/>
                    <a:pt x="57" y="298"/>
                  </a:cubicBezTo>
                  <a:cubicBezTo>
                    <a:pt x="49" y="298"/>
                    <a:pt x="42" y="291"/>
                    <a:pt x="42" y="283"/>
                  </a:cubicBezTo>
                  <a:cubicBezTo>
                    <a:pt x="42" y="265"/>
                    <a:pt x="42" y="265"/>
                    <a:pt x="42" y="265"/>
                  </a:cubicBezTo>
                  <a:cubicBezTo>
                    <a:pt x="42" y="258"/>
                    <a:pt x="47" y="253"/>
                    <a:pt x="53" y="251"/>
                  </a:cubicBezTo>
                  <a:cubicBezTo>
                    <a:pt x="53" y="225"/>
                    <a:pt x="53" y="225"/>
                    <a:pt x="53" y="225"/>
                  </a:cubicBezTo>
                  <a:cubicBezTo>
                    <a:pt x="53" y="184"/>
                    <a:pt x="53" y="74"/>
                    <a:pt x="135" y="74"/>
                  </a:cubicBezTo>
                  <a:cubicBezTo>
                    <a:pt x="185" y="74"/>
                    <a:pt x="185" y="74"/>
                    <a:pt x="185" y="74"/>
                  </a:cubicBezTo>
                  <a:cubicBezTo>
                    <a:pt x="260" y="74"/>
                    <a:pt x="266" y="167"/>
                    <a:pt x="266" y="214"/>
                  </a:cubicBezTo>
                  <a:cubicBezTo>
                    <a:pt x="265" y="213"/>
                    <a:pt x="265" y="213"/>
                    <a:pt x="265" y="213"/>
                  </a:cubicBezTo>
                  <a:cubicBezTo>
                    <a:pt x="250" y="228"/>
                    <a:pt x="250" y="228"/>
                    <a:pt x="250" y="228"/>
                  </a:cubicBezTo>
                  <a:cubicBezTo>
                    <a:pt x="250" y="225"/>
                    <a:pt x="250" y="225"/>
                    <a:pt x="250" y="225"/>
                  </a:cubicBezTo>
                  <a:cubicBezTo>
                    <a:pt x="250" y="162"/>
                    <a:pt x="243" y="90"/>
                    <a:pt x="185" y="90"/>
                  </a:cubicBezTo>
                  <a:cubicBezTo>
                    <a:pt x="135" y="90"/>
                    <a:pt x="135" y="90"/>
                    <a:pt x="135" y="90"/>
                  </a:cubicBezTo>
                  <a:cubicBezTo>
                    <a:pt x="77" y="90"/>
                    <a:pt x="69" y="162"/>
                    <a:pt x="69" y="225"/>
                  </a:cubicBezTo>
                  <a:cubicBezTo>
                    <a:pt x="69" y="251"/>
                    <a:pt x="69" y="251"/>
                    <a:pt x="69" y="251"/>
                  </a:cubicBezTo>
                  <a:cubicBezTo>
                    <a:pt x="227" y="251"/>
                    <a:pt x="227" y="251"/>
                    <a:pt x="227" y="251"/>
                  </a:cubicBezTo>
                  <a:cubicBezTo>
                    <a:pt x="211" y="267"/>
                    <a:pt x="211" y="267"/>
                    <a:pt x="211" y="267"/>
                  </a:cubicBezTo>
                  <a:cubicBezTo>
                    <a:pt x="58" y="267"/>
                    <a:pt x="58" y="267"/>
                    <a:pt x="58" y="267"/>
                  </a:cubicBezTo>
                  <a:cubicBezTo>
                    <a:pt x="58" y="282"/>
                    <a:pt x="58" y="282"/>
                    <a:pt x="58" y="282"/>
                  </a:cubicBezTo>
                  <a:cubicBezTo>
                    <a:pt x="197" y="282"/>
                    <a:pt x="197" y="282"/>
                    <a:pt x="197" y="282"/>
                  </a:cubicBezTo>
                  <a:cubicBezTo>
                    <a:pt x="182" y="296"/>
                    <a:pt x="182" y="296"/>
                    <a:pt x="182" y="296"/>
                  </a:cubicBezTo>
                  <a:lnTo>
                    <a:pt x="183" y="298"/>
                  </a:lnTo>
                  <a:close/>
                  <a:moveTo>
                    <a:pt x="53" y="101"/>
                  </a:moveTo>
                  <a:cubicBezTo>
                    <a:pt x="56" y="101"/>
                    <a:pt x="59" y="99"/>
                    <a:pt x="61" y="96"/>
                  </a:cubicBezTo>
                  <a:cubicBezTo>
                    <a:pt x="62" y="91"/>
                    <a:pt x="60" y="87"/>
                    <a:pt x="56" y="85"/>
                  </a:cubicBezTo>
                  <a:cubicBezTo>
                    <a:pt x="12" y="70"/>
                    <a:pt x="12" y="70"/>
                    <a:pt x="12" y="70"/>
                  </a:cubicBezTo>
                  <a:cubicBezTo>
                    <a:pt x="8" y="68"/>
                    <a:pt x="3" y="70"/>
                    <a:pt x="2" y="75"/>
                  </a:cubicBezTo>
                  <a:cubicBezTo>
                    <a:pt x="0" y="79"/>
                    <a:pt x="3" y="83"/>
                    <a:pt x="7" y="85"/>
                  </a:cubicBezTo>
                  <a:cubicBezTo>
                    <a:pt x="50" y="100"/>
                    <a:pt x="50" y="100"/>
                    <a:pt x="50" y="100"/>
                  </a:cubicBezTo>
                  <a:cubicBezTo>
                    <a:pt x="51" y="101"/>
                    <a:pt x="52" y="101"/>
                    <a:pt x="53" y="101"/>
                  </a:cubicBezTo>
                  <a:close/>
                  <a:moveTo>
                    <a:pt x="78" y="51"/>
                  </a:moveTo>
                  <a:cubicBezTo>
                    <a:pt x="80" y="53"/>
                    <a:pt x="82" y="54"/>
                    <a:pt x="85" y="54"/>
                  </a:cubicBezTo>
                  <a:cubicBezTo>
                    <a:pt x="86" y="54"/>
                    <a:pt x="88" y="54"/>
                    <a:pt x="90" y="53"/>
                  </a:cubicBezTo>
                  <a:cubicBezTo>
                    <a:pt x="93" y="50"/>
                    <a:pt x="94" y="45"/>
                    <a:pt x="91" y="41"/>
                  </a:cubicBezTo>
                  <a:cubicBezTo>
                    <a:pt x="63" y="4"/>
                    <a:pt x="63" y="4"/>
                    <a:pt x="63" y="4"/>
                  </a:cubicBezTo>
                  <a:cubicBezTo>
                    <a:pt x="61" y="1"/>
                    <a:pt x="56" y="0"/>
                    <a:pt x="52" y="3"/>
                  </a:cubicBezTo>
                  <a:cubicBezTo>
                    <a:pt x="49" y="5"/>
                    <a:pt x="48" y="10"/>
                    <a:pt x="51" y="14"/>
                  </a:cubicBezTo>
                  <a:lnTo>
                    <a:pt x="78" y="51"/>
                  </a:lnTo>
                  <a:close/>
                  <a:moveTo>
                    <a:pt x="258" y="96"/>
                  </a:moveTo>
                  <a:cubicBezTo>
                    <a:pt x="259" y="99"/>
                    <a:pt x="262" y="101"/>
                    <a:pt x="265" y="101"/>
                  </a:cubicBezTo>
                  <a:cubicBezTo>
                    <a:pt x="266" y="101"/>
                    <a:pt x="267" y="101"/>
                    <a:pt x="268" y="100"/>
                  </a:cubicBezTo>
                  <a:cubicBezTo>
                    <a:pt x="312" y="85"/>
                    <a:pt x="312" y="85"/>
                    <a:pt x="312" y="85"/>
                  </a:cubicBezTo>
                  <a:cubicBezTo>
                    <a:pt x="316" y="83"/>
                    <a:pt x="318" y="79"/>
                    <a:pt x="316" y="75"/>
                  </a:cubicBezTo>
                  <a:cubicBezTo>
                    <a:pt x="315" y="70"/>
                    <a:pt x="310" y="68"/>
                    <a:pt x="306" y="70"/>
                  </a:cubicBezTo>
                  <a:cubicBezTo>
                    <a:pt x="262" y="85"/>
                    <a:pt x="262" y="85"/>
                    <a:pt x="262" y="85"/>
                  </a:cubicBezTo>
                  <a:cubicBezTo>
                    <a:pt x="258" y="87"/>
                    <a:pt x="256" y="91"/>
                    <a:pt x="258" y="96"/>
                  </a:cubicBezTo>
                  <a:close/>
                  <a:moveTo>
                    <a:pt x="229" y="53"/>
                  </a:moveTo>
                  <a:cubicBezTo>
                    <a:pt x="230" y="54"/>
                    <a:pt x="232" y="54"/>
                    <a:pt x="233" y="54"/>
                  </a:cubicBezTo>
                  <a:cubicBezTo>
                    <a:pt x="236" y="54"/>
                    <a:pt x="238" y="53"/>
                    <a:pt x="240" y="51"/>
                  </a:cubicBezTo>
                  <a:cubicBezTo>
                    <a:pt x="268" y="14"/>
                    <a:pt x="268" y="14"/>
                    <a:pt x="268" y="14"/>
                  </a:cubicBezTo>
                  <a:cubicBezTo>
                    <a:pt x="270" y="10"/>
                    <a:pt x="270" y="5"/>
                    <a:pt x="266" y="3"/>
                  </a:cubicBezTo>
                  <a:cubicBezTo>
                    <a:pt x="263" y="0"/>
                    <a:pt x="258" y="1"/>
                    <a:pt x="255" y="4"/>
                  </a:cubicBezTo>
                  <a:cubicBezTo>
                    <a:pt x="227" y="41"/>
                    <a:pt x="227" y="41"/>
                    <a:pt x="227" y="41"/>
                  </a:cubicBezTo>
                  <a:cubicBezTo>
                    <a:pt x="224" y="45"/>
                    <a:pt x="225" y="50"/>
                    <a:pt x="229" y="53"/>
                  </a:cubicBezTo>
                  <a:close/>
                  <a:moveTo>
                    <a:pt x="321" y="222"/>
                  </a:moveTo>
                  <a:cubicBezTo>
                    <a:pt x="306" y="205"/>
                    <a:pt x="306" y="205"/>
                    <a:pt x="306" y="205"/>
                  </a:cubicBezTo>
                  <a:cubicBezTo>
                    <a:pt x="321" y="187"/>
                    <a:pt x="321" y="187"/>
                    <a:pt x="321" y="187"/>
                  </a:cubicBezTo>
                  <a:cubicBezTo>
                    <a:pt x="347" y="187"/>
                    <a:pt x="347" y="187"/>
                    <a:pt x="347" y="187"/>
                  </a:cubicBezTo>
                  <a:cubicBezTo>
                    <a:pt x="345" y="185"/>
                    <a:pt x="343" y="182"/>
                    <a:pt x="341" y="180"/>
                  </a:cubicBezTo>
                  <a:cubicBezTo>
                    <a:pt x="326" y="165"/>
                    <a:pt x="302" y="165"/>
                    <a:pt x="287" y="180"/>
                  </a:cubicBezTo>
                  <a:cubicBezTo>
                    <a:pt x="276" y="191"/>
                    <a:pt x="273" y="207"/>
                    <a:pt x="279" y="221"/>
                  </a:cubicBezTo>
                  <a:cubicBezTo>
                    <a:pt x="187" y="312"/>
                    <a:pt x="187" y="312"/>
                    <a:pt x="187" y="312"/>
                  </a:cubicBezTo>
                  <a:cubicBezTo>
                    <a:pt x="174" y="307"/>
                    <a:pt x="157" y="310"/>
                    <a:pt x="146" y="321"/>
                  </a:cubicBezTo>
                  <a:cubicBezTo>
                    <a:pt x="143" y="324"/>
                    <a:pt x="140" y="328"/>
                    <a:pt x="139" y="332"/>
                  </a:cubicBezTo>
                  <a:cubicBezTo>
                    <a:pt x="166" y="332"/>
                    <a:pt x="166" y="332"/>
                    <a:pt x="166" y="332"/>
                  </a:cubicBezTo>
                  <a:cubicBezTo>
                    <a:pt x="181" y="349"/>
                    <a:pt x="181" y="349"/>
                    <a:pt x="181" y="349"/>
                  </a:cubicBezTo>
                  <a:cubicBezTo>
                    <a:pt x="166" y="366"/>
                    <a:pt x="166" y="366"/>
                    <a:pt x="166" y="366"/>
                  </a:cubicBezTo>
                  <a:cubicBezTo>
                    <a:pt x="140" y="366"/>
                    <a:pt x="140" y="366"/>
                    <a:pt x="140" y="366"/>
                  </a:cubicBezTo>
                  <a:cubicBezTo>
                    <a:pt x="142" y="369"/>
                    <a:pt x="144" y="372"/>
                    <a:pt x="146" y="374"/>
                  </a:cubicBezTo>
                  <a:cubicBezTo>
                    <a:pt x="161" y="389"/>
                    <a:pt x="185" y="389"/>
                    <a:pt x="200" y="374"/>
                  </a:cubicBezTo>
                  <a:cubicBezTo>
                    <a:pt x="211" y="363"/>
                    <a:pt x="214" y="347"/>
                    <a:pt x="208" y="333"/>
                  </a:cubicBezTo>
                  <a:cubicBezTo>
                    <a:pt x="300" y="241"/>
                    <a:pt x="300" y="241"/>
                    <a:pt x="300" y="241"/>
                  </a:cubicBezTo>
                  <a:cubicBezTo>
                    <a:pt x="313" y="247"/>
                    <a:pt x="330" y="244"/>
                    <a:pt x="341" y="233"/>
                  </a:cubicBezTo>
                  <a:cubicBezTo>
                    <a:pt x="344" y="230"/>
                    <a:pt x="347" y="226"/>
                    <a:pt x="348" y="222"/>
                  </a:cubicBezTo>
                  <a:lnTo>
                    <a:pt x="321" y="222"/>
                  </a:lnTo>
                  <a:close/>
                  <a:moveTo>
                    <a:pt x="79" y="214"/>
                  </a:moveTo>
                  <a:cubicBezTo>
                    <a:pt x="79" y="218"/>
                    <a:pt x="83" y="222"/>
                    <a:pt x="87" y="222"/>
                  </a:cubicBezTo>
                  <a:cubicBezTo>
                    <a:pt x="92" y="222"/>
                    <a:pt x="95" y="218"/>
                    <a:pt x="95" y="214"/>
                  </a:cubicBezTo>
                  <a:cubicBezTo>
                    <a:pt x="95" y="167"/>
                    <a:pt x="100" y="114"/>
                    <a:pt x="142" y="114"/>
                  </a:cubicBezTo>
                  <a:cubicBezTo>
                    <a:pt x="147" y="114"/>
                    <a:pt x="150" y="111"/>
                    <a:pt x="150" y="106"/>
                  </a:cubicBezTo>
                  <a:cubicBezTo>
                    <a:pt x="150" y="102"/>
                    <a:pt x="147" y="98"/>
                    <a:pt x="142" y="98"/>
                  </a:cubicBezTo>
                  <a:cubicBezTo>
                    <a:pt x="79" y="98"/>
                    <a:pt x="79" y="182"/>
                    <a:pt x="79" y="21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50">
              <a:extLst>
                <a:ext uri="{FF2B5EF4-FFF2-40B4-BE49-F238E27FC236}">
                  <a16:creationId xmlns:a16="http://schemas.microsoft.com/office/drawing/2014/main" id="{859352CE-A725-4E4D-B1DE-955E8B685ED2}"/>
                </a:ext>
              </a:extLst>
            </p:cNvPr>
            <p:cNvSpPr/>
            <p:nvPr/>
          </p:nvSpPr>
          <p:spPr>
            <a:xfrm>
              <a:off x="623381" y="4976405"/>
              <a:ext cx="655088" cy="655088"/>
            </a:xfrm>
            <a:prstGeom prst="ellipse">
              <a:avLst/>
            </a:prstGeom>
            <a:no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Tree>
    <p:extLst>
      <p:ext uri="{BB962C8B-B14F-4D97-AF65-F5344CB8AC3E}">
        <p14:creationId xmlns:p14="http://schemas.microsoft.com/office/powerpoint/2010/main" val="1961601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33" y="154101"/>
            <a:ext cx="11569510" cy="726733"/>
          </a:xfrm>
        </p:spPr>
        <p:txBody>
          <a:bodyPr/>
          <a:lstStyle/>
          <a:p>
            <a:r>
              <a:rPr lang="en-US" sz="3333"/>
              <a:t>VMware Cloud on AWS: Account Structure</a:t>
            </a:r>
          </a:p>
        </p:txBody>
      </p:sp>
      <p:sp>
        <p:nvSpPr>
          <p:cNvPr id="6" name="Content Placeholder 2"/>
          <p:cNvSpPr txBox="1">
            <a:spLocks/>
          </p:cNvSpPr>
          <p:nvPr/>
        </p:nvSpPr>
        <p:spPr>
          <a:xfrm>
            <a:off x="454005" y="1462490"/>
            <a:ext cx="10937556" cy="1932925"/>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086" indent="-457086">
              <a:buFont typeface="Arial" charset="0"/>
              <a:buChar char="•"/>
            </a:pPr>
            <a:r>
              <a:rPr lang="en-US" sz="2399">
                <a:solidFill>
                  <a:schemeClr val="accent1"/>
                </a:solidFill>
                <a:latin typeface="+mn-lt"/>
                <a:ea typeface="Century Gothic" charset="0"/>
                <a:cs typeface="Century Gothic" charset="0"/>
              </a:rPr>
              <a:t>VMware Cloud VPC account</a:t>
            </a:r>
          </a:p>
          <a:p>
            <a:pPr marL="1447413" lvl="1" indent="-457086">
              <a:buFont typeface=".AppleSystemUIFont" charset="-120"/>
              <a:buChar char="-"/>
            </a:pPr>
            <a:r>
              <a:rPr lang="en-US" sz="1866">
                <a:latin typeface="+mn-lt"/>
                <a:ea typeface="Century Gothic" charset="0"/>
                <a:cs typeface="Century Gothic" charset="0"/>
              </a:rPr>
              <a:t>A new AWS solution account is created for each customer</a:t>
            </a:r>
          </a:p>
          <a:p>
            <a:pPr marL="1447413" lvl="1" indent="-457086">
              <a:buFont typeface=".AppleSystemUIFont" charset="-120"/>
              <a:buChar char="-"/>
            </a:pPr>
            <a:r>
              <a:rPr lang="en-US" sz="1866">
                <a:latin typeface="+mn-lt"/>
                <a:ea typeface="Century Gothic" charset="0"/>
                <a:cs typeface="Century Gothic" charset="0"/>
              </a:rPr>
              <a:t>Is owned, operated, and </a:t>
            </a:r>
            <a:r>
              <a:rPr lang="en-US" sz="1866">
                <a:solidFill>
                  <a:schemeClr val="accent1"/>
                </a:solidFill>
                <a:latin typeface="+mn-lt"/>
                <a:ea typeface="Century Gothic" charset="0"/>
                <a:cs typeface="Century Gothic" charset="0"/>
              </a:rPr>
              <a:t>paid directly by VMware</a:t>
            </a:r>
          </a:p>
          <a:p>
            <a:pPr marL="1447413" lvl="1" indent="-457086">
              <a:buFont typeface=".AppleSystemUIFont" charset="-120"/>
              <a:buChar char="-"/>
            </a:pPr>
            <a:r>
              <a:rPr lang="en-US" sz="1866">
                <a:latin typeface="+mn-lt"/>
                <a:ea typeface="Century Gothic" charset="0"/>
                <a:cs typeface="Century Gothic" charset="0"/>
              </a:rPr>
              <a:t>Each solution account is </a:t>
            </a:r>
            <a:r>
              <a:rPr lang="en-US" sz="1866">
                <a:solidFill>
                  <a:schemeClr val="accent1"/>
                </a:solidFill>
                <a:latin typeface="+mn-lt"/>
                <a:ea typeface="Century Gothic" charset="0"/>
                <a:cs typeface="Century Gothic" charset="0"/>
              </a:rPr>
              <a:t>single tenant </a:t>
            </a:r>
            <a:r>
              <a:rPr lang="en-US" sz="1866">
                <a:latin typeface="+mn-lt"/>
                <a:ea typeface="Century Gothic" charset="0"/>
                <a:cs typeface="Century Gothic" charset="0"/>
              </a:rPr>
              <a:t>for all ESXi hosts</a:t>
            </a:r>
          </a:p>
          <a:p>
            <a:pPr marL="1447413" lvl="1" indent="-457086">
              <a:buFont typeface=".AppleSystemUIFont" charset="-120"/>
              <a:buChar char="-"/>
            </a:pPr>
            <a:r>
              <a:rPr lang="en-US" sz="1866">
                <a:latin typeface="+mn-lt"/>
                <a:ea typeface="Century Gothic" charset="0"/>
                <a:cs typeface="Century Gothic" charset="0"/>
              </a:rPr>
              <a:t>Solution account is linked to a VMware Master-Payer account</a:t>
            </a:r>
          </a:p>
        </p:txBody>
      </p:sp>
      <p:sp>
        <p:nvSpPr>
          <p:cNvPr id="4" name="Content Placeholder 2"/>
          <p:cNvSpPr txBox="1">
            <a:spLocks/>
          </p:cNvSpPr>
          <p:nvPr/>
        </p:nvSpPr>
        <p:spPr>
          <a:xfrm>
            <a:off x="448935" y="3360040"/>
            <a:ext cx="10937556" cy="2604202"/>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086" indent="-457086">
              <a:buFont typeface="Arial" charset="0"/>
              <a:buChar char="•"/>
            </a:pPr>
            <a:r>
              <a:rPr lang="en-US" sz="2399">
                <a:solidFill>
                  <a:schemeClr val="accent1"/>
                </a:solidFill>
                <a:latin typeface="+mn-lt"/>
                <a:ea typeface="Century Gothic" charset="0"/>
                <a:cs typeface="Century Gothic" charset="0"/>
              </a:rPr>
              <a:t>AWS customer VPC account </a:t>
            </a:r>
          </a:p>
          <a:p>
            <a:pPr marL="1447413" lvl="1" indent="-457086">
              <a:buFont typeface=".AppleSystemUIFont" charset="-120"/>
              <a:buChar char="-"/>
            </a:pPr>
            <a:r>
              <a:rPr lang="en-US" sz="1866">
                <a:latin typeface="+mn-lt"/>
                <a:ea typeface="Century Gothic" charset="0"/>
                <a:cs typeface="Century Gothic" charset="0"/>
              </a:rPr>
              <a:t>Is owned, operated, and </a:t>
            </a:r>
            <a:r>
              <a:rPr lang="en-US" sz="1866">
                <a:solidFill>
                  <a:schemeClr val="accent1"/>
                </a:solidFill>
                <a:latin typeface="+mn-lt"/>
                <a:ea typeface="Century Gothic" charset="0"/>
                <a:cs typeface="Century Gothic" charset="0"/>
              </a:rPr>
              <a:t>paid directly by the customer </a:t>
            </a:r>
          </a:p>
          <a:p>
            <a:pPr marL="1447413" lvl="1" indent="-457086">
              <a:buFont typeface=".AppleSystemUIFont" charset="-120"/>
              <a:buChar char="-"/>
            </a:pPr>
            <a:r>
              <a:rPr lang="en-US" sz="1866">
                <a:latin typeface="+mn-lt"/>
                <a:ea typeface="Century Gothic" charset="0"/>
                <a:cs typeface="Century Gothic" charset="0"/>
              </a:rPr>
              <a:t>VMware Cloud endpoints are </a:t>
            </a:r>
            <a:r>
              <a:rPr lang="en-US" sz="1866">
                <a:solidFill>
                  <a:schemeClr val="accent1"/>
                </a:solidFill>
                <a:latin typeface="+mn-lt"/>
                <a:ea typeface="Century Gothic" charset="0"/>
                <a:cs typeface="Century Gothic" charset="0"/>
              </a:rPr>
              <a:t>automatically deployed </a:t>
            </a:r>
            <a:r>
              <a:rPr lang="en-US" sz="1866">
                <a:latin typeface="+mn-lt"/>
                <a:ea typeface="Century Gothic" charset="0"/>
                <a:cs typeface="Century Gothic" charset="0"/>
              </a:rPr>
              <a:t>into the customer VPC with customer consent</a:t>
            </a:r>
          </a:p>
          <a:p>
            <a:pPr marL="1447413" lvl="1" indent="-457086">
              <a:buFont typeface=".AppleSystemUIFont" charset="-120"/>
              <a:buChar char="-"/>
            </a:pPr>
            <a:r>
              <a:rPr lang="en-US" sz="1866">
                <a:latin typeface="+mn-lt"/>
                <a:ea typeface="Century Gothic" charset="0"/>
                <a:cs typeface="Century Gothic" charset="0"/>
              </a:rPr>
              <a:t>Has full access to VMware Cloud endpoints within the VPC</a:t>
            </a:r>
          </a:p>
          <a:p>
            <a:pPr marL="1447413" lvl="1" indent="-457086">
              <a:buFont typeface=".AppleSystemUIFont" charset="-120"/>
              <a:buChar char="-"/>
            </a:pPr>
            <a:r>
              <a:rPr lang="en-US" sz="1866">
                <a:latin typeface="+mn-lt"/>
                <a:ea typeface="Century Gothic" charset="0"/>
                <a:cs typeface="Century Gothic" charset="0"/>
              </a:rPr>
              <a:t>Has full access to the </a:t>
            </a:r>
            <a:r>
              <a:rPr lang="en-US" sz="1866">
                <a:solidFill>
                  <a:schemeClr val="accent1"/>
                </a:solidFill>
                <a:latin typeface="+mn-lt"/>
                <a:ea typeface="Century Gothic" charset="0"/>
                <a:cs typeface="Century Gothic" charset="0"/>
              </a:rPr>
              <a:t>entire catalog of native AWS services </a:t>
            </a:r>
            <a:r>
              <a:rPr lang="en-US" sz="1866">
                <a:latin typeface="+mn-lt"/>
                <a:ea typeface="Century Gothic" charset="0"/>
                <a:cs typeface="Century Gothic" charset="0"/>
              </a:rPr>
              <a:t>within the AWS Region of deployment</a:t>
            </a:r>
            <a:endParaRPr lang="en-US" sz="2133">
              <a:latin typeface="+mn-lt"/>
              <a:ea typeface="Century Gothic" charset="0"/>
              <a:cs typeface="Century Gothic" charset="0"/>
            </a:endParaRPr>
          </a:p>
          <a:p>
            <a:pPr lvl="1" indent="0">
              <a:buNone/>
            </a:pPr>
            <a:endParaRPr lang="en-US" sz="2133">
              <a:latin typeface="+mn-lt"/>
              <a:ea typeface="Century Gothic" charset="0"/>
              <a:cs typeface="Century Gothic" charset="0"/>
            </a:endParaRPr>
          </a:p>
          <a:p>
            <a:pPr marL="1447413" lvl="1" indent="-457086">
              <a:buFont typeface="Arial" charset="0"/>
              <a:buChar char="•"/>
            </a:pPr>
            <a:endParaRPr lang="en-US" sz="2133">
              <a:latin typeface="+mn-lt"/>
              <a:ea typeface="Century Gothic" charset="0"/>
              <a:cs typeface="Century Gothic" charset="0"/>
            </a:endParaRPr>
          </a:p>
          <a:p>
            <a:pPr marL="1447413" lvl="1" indent="-457086">
              <a:buFont typeface="Arial" charset="0"/>
              <a:buChar char="•"/>
            </a:pPr>
            <a:endParaRPr lang="en-US" sz="2133">
              <a:latin typeface="+mn-lt"/>
              <a:ea typeface="Century Gothic" charset="0"/>
              <a:cs typeface="Century Gothic" charset="0"/>
            </a:endParaRPr>
          </a:p>
          <a:p>
            <a:pPr marL="1447413" lvl="1" indent="-457086">
              <a:buFont typeface="Arial" charset="0"/>
              <a:buChar char="•"/>
            </a:pPr>
            <a:endParaRPr lang="en-US" sz="2133">
              <a:latin typeface="+mn-lt"/>
              <a:ea typeface="Century Gothic" charset="0"/>
              <a:cs typeface="Century Gothic" charset="0"/>
            </a:endParaRPr>
          </a:p>
          <a:p>
            <a:pPr marL="1447413" lvl="1" indent="-457086">
              <a:buFont typeface="Arial" charset="0"/>
              <a:buChar char="•"/>
            </a:pPr>
            <a:endParaRPr lang="en-US" sz="2133">
              <a:latin typeface="+mn-lt"/>
              <a:ea typeface="Century Gothic" charset="0"/>
              <a:cs typeface="Century Gothic" charset="0"/>
            </a:endParaRPr>
          </a:p>
          <a:p>
            <a:pPr marL="1447413" lvl="1" indent="-457086">
              <a:buFont typeface="Arial" charset="0"/>
              <a:buChar char="•"/>
            </a:pPr>
            <a:endParaRPr lang="en-US" sz="2133">
              <a:latin typeface="+mn-lt"/>
              <a:ea typeface="Century Gothic" charset="0"/>
              <a:cs typeface="Century Gothic" charset="0"/>
            </a:endParaRPr>
          </a:p>
          <a:p>
            <a:pPr marL="1447413" lvl="1" indent="-457086">
              <a:buFont typeface="Arial" charset="0"/>
              <a:buChar char="•"/>
            </a:pPr>
            <a:endParaRPr lang="en-US" sz="2133">
              <a:latin typeface="+mn-lt"/>
              <a:ea typeface="Century Gothic" charset="0"/>
              <a:cs typeface="Century Gothic" charset="0"/>
            </a:endParaRPr>
          </a:p>
          <a:p>
            <a:pPr marL="1447413" lvl="1" indent="-457086">
              <a:buFont typeface="Arial" charset="0"/>
              <a:buChar char="•"/>
            </a:pPr>
            <a:endParaRPr lang="en-US" sz="2133">
              <a:latin typeface="+mn-lt"/>
              <a:ea typeface="Century Gothic" charset="0"/>
              <a:cs typeface="Century Gothic" charset="0"/>
            </a:endParaRPr>
          </a:p>
          <a:p>
            <a:pPr marL="1447413" lvl="1" indent="-457086">
              <a:buFont typeface="Arial" charset="0"/>
              <a:buChar char="•"/>
            </a:pPr>
            <a:endParaRPr lang="en-US" sz="2133">
              <a:latin typeface="+mn-lt"/>
              <a:ea typeface="Century Gothic" charset="0"/>
              <a:cs typeface="Century Gothic" charset="0"/>
            </a:endParaRPr>
          </a:p>
          <a:p>
            <a:pPr marL="1447413" lvl="1" indent="-457086">
              <a:buFont typeface="Arial" charset="0"/>
              <a:buChar char="•"/>
            </a:pPr>
            <a:endParaRPr lang="en-US" sz="2133">
              <a:latin typeface="+mn-lt"/>
              <a:ea typeface="Century Gothic" charset="0"/>
              <a:cs typeface="Century Gothic" charset="0"/>
            </a:endParaRPr>
          </a:p>
          <a:p>
            <a:pPr marL="1447413" lvl="1" indent="-457086">
              <a:buFont typeface="Arial" charset="0"/>
              <a:buChar char="•"/>
            </a:pPr>
            <a:endParaRPr lang="en-US" sz="2133">
              <a:latin typeface="+mn-lt"/>
              <a:ea typeface="Century Gothic" charset="0"/>
              <a:cs typeface="Century Gothic" charset="0"/>
            </a:endParaRPr>
          </a:p>
          <a:p>
            <a:pPr marL="1447413" lvl="1" indent="-457086">
              <a:buFont typeface="Arial" charset="0"/>
              <a:buChar char="•"/>
            </a:pPr>
            <a:endParaRPr lang="en-US" sz="2133">
              <a:latin typeface="+mn-lt"/>
              <a:ea typeface="Century Gothic" charset="0"/>
              <a:cs typeface="Century Gothic" charset="0"/>
            </a:endParaRPr>
          </a:p>
          <a:p>
            <a:pPr marL="1447413" lvl="1" indent="-457086">
              <a:buFont typeface="Arial" charset="0"/>
              <a:buChar char="•"/>
            </a:pPr>
            <a:endParaRPr lang="en-US" sz="2133">
              <a:latin typeface="+mn-lt"/>
              <a:ea typeface="Century Gothic" charset="0"/>
              <a:cs typeface="Century Gothic" charset="0"/>
            </a:endParaRPr>
          </a:p>
        </p:txBody>
      </p:sp>
    </p:spTree>
    <p:extLst>
      <p:ext uri="{BB962C8B-B14F-4D97-AF65-F5344CB8AC3E}">
        <p14:creationId xmlns:p14="http://schemas.microsoft.com/office/powerpoint/2010/main" val="161998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dissolve">
                                      <p:cBhvr>
                                        <p:cTn id="16" dur="500"/>
                                        <p:tgtEl>
                                          <p:spTgt spid="6">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dissolv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dissolve">
                                      <p:cBhvr>
                                        <p:cTn id="24" dur="500"/>
                                        <p:tgtEl>
                                          <p:spTgt spid="4">
                                            <p:txEl>
                                              <p:pRg st="0" end="0"/>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dissolve">
                                      <p:cBhvr>
                                        <p:cTn id="27" dur="500"/>
                                        <p:tgtEl>
                                          <p:spTgt spid="4">
                                            <p:txEl>
                                              <p:pRg st="1" end="1"/>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dissolve">
                                      <p:cBhvr>
                                        <p:cTn id="30" dur="500"/>
                                        <p:tgtEl>
                                          <p:spTgt spid="4">
                                            <p:txEl>
                                              <p:pRg st="2" end="2"/>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animEffect transition="in" filter="dissolve">
                                      <p:cBhvr>
                                        <p:cTn id="33" dur="500"/>
                                        <p:tgtEl>
                                          <p:spTgt spid="4">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dissolve">
                                      <p:cBhvr>
                                        <p:cTn id="3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3F48DB48-FB21-E34F-82F1-7C13F33ED304}"/>
              </a:ext>
            </a:extLst>
          </p:cNvPr>
          <p:cNvGrpSpPr/>
          <p:nvPr/>
        </p:nvGrpSpPr>
        <p:grpSpPr>
          <a:xfrm rot="16200000">
            <a:off x="13619332" y="6453404"/>
            <a:ext cx="524370" cy="184618"/>
            <a:chOff x="5052768" y="5305205"/>
            <a:chExt cx="524507" cy="184666"/>
          </a:xfrm>
        </p:grpSpPr>
        <p:cxnSp>
          <p:nvCxnSpPr>
            <p:cNvPr id="150" name="Straight Arrow Connector 149">
              <a:extLst>
                <a:ext uri="{FF2B5EF4-FFF2-40B4-BE49-F238E27FC236}">
                  <a16:creationId xmlns:a16="http://schemas.microsoft.com/office/drawing/2014/main" id="{22BB17D6-1D75-AE44-9935-419AB171AB1E}"/>
                </a:ext>
              </a:extLst>
            </p:cNvPr>
            <p:cNvCxnSpPr>
              <a:cxnSpLocks/>
            </p:cNvCxnSpPr>
            <p:nvPr/>
          </p:nvCxnSpPr>
          <p:spPr bwMode="gray">
            <a:xfrm>
              <a:off x="5052768" y="5486400"/>
              <a:ext cx="524507"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99AE4B29-9F15-384C-97CD-E4BE4E7C7108}"/>
                </a:ext>
              </a:extLst>
            </p:cNvPr>
            <p:cNvSpPr txBox="1"/>
            <p:nvPr/>
          </p:nvSpPr>
          <p:spPr>
            <a:xfrm>
              <a:off x="5148550" y="5305205"/>
              <a:ext cx="264496" cy="184666"/>
            </a:xfrm>
            <a:prstGeom prst="rect">
              <a:avLst/>
            </a:prstGeom>
          </p:spPr>
          <p:txBody>
            <a:bodyPr wrap="none" lIns="0" tIns="0" rIns="0" bIns="0" rtlCol="0">
              <a:spAutoFit/>
            </a:bodyPr>
            <a:lstStyle/>
            <a:p>
              <a:pPr>
                <a:spcAft>
                  <a:spcPts val="600"/>
                </a:spcAft>
              </a:pPr>
              <a:r>
                <a:rPr lang="en-US" sz="1200"/>
                <a:t>free</a:t>
              </a:r>
            </a:p>
          </p:txBody>
        </p:sp>
      </p:grpSp>
      <p:grpSp>
        <p:nvGrpSpPr>
          <p:cNvPr id="7" name="Group 6">
            <a:extLst>
              <a:ext uri="{FF2B5EF4-FFF2-40B4-BE49-F238E27FC236}">
                <a16:creationId xmlns:a16="http://schemas.microsoft.com/office/drawing/2014/main" id="{BA76E5C4-7B47-F442-A4EC-623F5B9DFDE0}"/>
              </a:ext>
            </a:extLst>
          </p:cNvPr>
          <p:cNvGrpSpPr/>
          <p:nvPr/>
        </p:nvGrpSpPr>
        <p:grpSpPr>
          <a:xfrm>
            <a:off x="266420" y="812212"/>
            <a:ext cx="11084791" cy="5581897"/>
            <a:chOff x="266490" y="207390"/>
            <a:chExt cx="11629036" cy="6187491"/>
          </a:xfrm>
        </p:grpSpPr>
        <p:cxnSp>
          <p:nvCxnSpPr>
            <p:cNvPr id="158" name="Straight Connector 157">
              <a:extLst>
                <a:ext uri="{FF2B5EF4-FFF2-40B4-BE49-F238E27FC236}">
                  <a16:creationId xmlns:a16="http://schemas.microsoft.com/office/drawing/2014/main" id="{E81D0F8F-3A2A-8545-8431-EA2D93199540}"/>
                </a:ext>
              </a:extLst>
            </p:cNvPr>
            <p:cNvCxnSpPr>
              <a:cxnSpLocks/>
            </p:cNvCxnSpPr>
            <p:nvPr/>
          </p:nvCxnSpPr>
          <p:spPr bwMode="gray">
            <a:xfrm flipH="1" flipV="1">
              <a:off x="11038788" y="4212613"/>
              <a:ext cx="176676" cy="1282418"/>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7667C8C5-0C06-5947-AEA0-522AFE1A5EDE}"/>
                </a:ext>
              </a:extLst>
            </p:cNvPr>
            <p:cNvSpPr/>
            <p:nvPr/>
          </p:nvSpPr>
          <p:spPr>
            <a:xfrm>
              <a:off x="4520187" y="670149"/>
              <a:ext cx="3143806" cy="3257500"/>
            </a:xfrm>
            <a:prstGeom prst="roundRect">
              <a:avLst>
                <a:gd name="adj" fmla="val 9818"/>
              </a:avLst>
            </a:prstGeom>
            <a:noFill/>
            <a:ln w="6350" cap="flat" cmpd="sng" algn="ctr">
              <a:solidFill>
                <a:srgbClr val="474746"/>
              </a:solidFill>
              <a:prstDash val="solid"/>
            </a:ln>
            <a:effectLst/>
          </p:spPr>
          <p:txBody>
            <a:bodyPr anchor="ctr"/>
            <a:lstStyle/>
            <a:p>
              <a:pPr algn="ctr" defTabSz="913737">
                <a:defRPr/>
              </a:pPr>
              <a:endParaRPr lang="en-US" sz="1899" kern="0">
                <a:solidFill>
                  <a:srgbClr val="474746"/>
                </a:solidFill>
                <a:latin typeface="Arial"/>
                <a:ea typeface=""/>
                <a:cs typeface="Arial"/>
              </a:endParaRPr>
            </a:p>
          </p:txBody>
        </p:sp>
        <p:sp>
          <p:nvSpPr>
            <p:cNvPr id="4" name="TextBox 3">
              <a:extLst>
                <a:ext uri="{FF2B5EF4-FFF2-40B4-BE49-F238E27FC236}">
                  <a16:creationId xmlns:a16="http://schemas.microsoft.com/office/drawing/2014/main" id="{3D9A6DF3-5239-F24B-91D7-0BA3EAAEF3A0}"/>
                </a:ext>
              </a:extLst>
            </p:cNvPr>
            <p:cNvSpPr txBox="1">
              <a:spLocks noChangeArrowheads="1"/>
            </p:cNvSpPr>
            <p:nvPr/>
          </p:nvSpPr>
          <p:spPr bwMode="auto">
            <a:xfrm>
              <a:off x="5021724" y="414583"/>
              <a:ext cx="2126540" cy="255809"/>
            </a:xfrm>
            <a:prstGeom prst="rect">
              <a:avLst/>
            </a:prstGeom>
            <a:noFill/>
            <a:ln w="9525">
              <a:noFill/>
              <a:miter lim="800000"/>
              <a:headEnd/>
              <a:tailEnd/>
            </a:ln>
          </p:spPr>
          <p:txBody>
            <a:bodyPr wrap="square">
              <a:spAutoFit/>
            </a:bodyPr>
            <a:lstStyle/>
            <a:p>
              <a:pPr algn="ctr" defTabSz="913737"/>
              <a:r>
                <a:rPr lang="en-US" sz="900" b="1">
                  <a:solidFill>
                    <a:srgbClr val="474746"/>
                  </a:solidFill>
                  <a:ea typeface="Verdana" pitchFamily="34" charset="0"/>
                  <a:cs typeface="Helvetica Neue"/>
                </a:rPr>
                <a:t>VMware Cloud VPC</a:t>
              </a:r>
            </a:p>
          </p:txBody>
        </p:sp>
        <p:pic>
          <p:nvPicPr>
            <p:cNvPr id="5" name="Picture 4">
              <a:extLst>
                <a:ext uri="{FF2B5EF4-FFF2-40B4-BE49-F238E27FC236}">
                  <a16:creationId xmlns:a16="http://schemas.microsoft.com/office/drawing/2014/main" id="{529145D4-D5C8-4F40-9460-F16A6044DD21}"/>
                </a:ext>
              </a:extLst>
            </p:cNvPr>
            <p:cNvPicPr>
              <a:picLocks noChangeAspect="1"/>
            </p:cNvPicPr>
            <p:nvPr/>
          </p:nvPicPr>
          <p:blipFill>
            <a:blip r:embed="rId3"/>
            <a:stretch>
              <a:fillRect/>
            </a:stretch>
          </p:blipFill>
          <p:spPr>
            <a:xfrm>
              <a:off x="5387252" y="776210"/>
              <a:ext cx="1258240" cy="205147"/>
            </a:xfrm>
            <a:prstGeom prst="rect">
              <a:avLst/>
            </a:prstGeom>
          </p:spPr>
        </p:pic>
        <p:pic>
          <p:nvPicPr>
            <p:cNvPr id="6" name="Picture 5">
              <a:extLst>
                <a:ext uri="{FF2B5EF4-FFF2-40B4-BE49-F238E27FC236}">
                  <a16:creationId xmlns:a16="http://schemas.microsoft.com/office/drawing/2014/main" id="{0E0E19A1-59FA-C54C-A585-5ADE6448A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503" y="385186"/>
              <a:ext cx="598859" cy="391024"/>
            </a:xfrm>
            <a:prstGeom prst="rect">
              <a:avLst/>
            </a:prstGeom>
          </p:spPr>
        </p:pic>
        <p:pic>
          <p:nvPicPr>
            <p:cNvPr id="9" name="Picture 8" descr="ICON_Server_flat_Q408.png">
              <a:extLst>
                <a:ext uri="{FF2B5EF4-FFF2-40B4-BE49-F238E27FC236}">
                  <a16:creationId xmlns:a16="http://schemas.microsoft.com/office/drawing/2014/main" id="{F9908AC5-37DF-644A-A7EE-D2CE33C295AE}"/>
                </a:ext>
              </a:extLst>
            </p:cNvPr>
            <p:cNvPicPr>
              <a:picLocks noChangeAspect="1"/>
            </p:cNvPicPr>
            <p:nvPr/>
          </p:nvPicPr>
          <p:blipFill>
            <a:blip r:embed="rId5"/>
            <a:srcRect/>
            <a:stretch>
              <a:fillRect/>
            </a:stretch>
          </p:blipFill>
          <p:spPr bwMode="auto">
            <a:xfrm>
              <a:off x="4894856" y="3384085"/>
              <a:ext cx="461942" cy="117441"/>
            </a:xfrm>
            <a:prstGeom prst="rect">
              <a:avLst/>
            </a:prstGeom>
            <a:noFill/>
            <a:ln w="9525">
              <a:noFill/>
              <a:miter lim="800000"/>
              <a:headEnd/>
              <a:tailEnd/>
            </a:ln>
          </p:spPr>
        </p:pic>
        <p:sp>
          <p:nvSpPr>
            <p:cNvPr id="13" name="Rounded Rectangle 12">
              <a:extLst>
                <a:ext uri="{FF2B5EF4-FFF2-40B4-BE49-F238E27FC236}">
                  <a16:creationId xmlns:a16="http://schemas.microsoft.com/office/drawing/2014/main" id="{CD843A83-7DFD-5643-BB35-9A0E62D7DA9E}"/>
                </a:ext>
              </a:extLst>
            </p:cNvPr>
            <p:cNvSpPr/>
            <p:nvPr/>
          </p:nvSpPr>
          <p:spPr>
            <a:xfrm>
              <a:off x="8511869" y="685227"/>
              <a:ext cx="3156803" cy="3276477"/>
            </a:xfrm>
            <a:prstGeom prst="roundRect">
              <a:avLst>
                <a:gd name="adj" fmla="val 9818"/>
              </a:avLst>
            </a:prstGeom>
            <a:noFill/>
            <a:ln w="6350" cap="flat" cmpd="sng" algn="ctr">
              <a:solidFill>
                <a:srgbClr val="474746"/>
              </a:solidFill>
              <a:prstDash val="solid"/>
            </a:ln>
            <a:effectLst/>
          </p:spPr>
          <p:txBody>
            <a:bodyPr anchor="ctr"/>
            <a:lstStyle/>
            <a:p>
              <a:pPr algn="ctr" defTabSz="913737">
                <a:defRPr/>
              </a:pPr>
              <a:endParaRPr lang="en-US" sz="1899" kern="0">
                <a:solidFill>
                  <a:srgbClr val="474746"/>
                </a:solidFill>
                <a:latin typeface="Arial"/>
                <a:ea typeface=""/>
                <a:cs typeface="Arial"/>
              </a:endParaRPr>
            </a:p>
          </p:txBody>
        </p:sp>
        <p:sp>
          <p:nvSpPr>
            <p:cNvPr id="14" name="TextBox 35">
              <a:extLst>
                <a:ext uri="{FF2B5EF4-FFF2-40B4-BE49-F238E27FC236}">
                  <a16:creationId xmlns:a16="http://schemas.microsoft.com/office/drawing/2014/main" id="{F4EB438D-8351-3A42-BAB8-39CB5DB9F3C4}"/>
                </a:ext>
              </a:extLst>
            </p:cNvPr>
            <p:cNvSpPr txBox="1">
              <a:spLocks noChangeArrowheads="1"/>
            </p:cNvSpPr>
            <p:nvPr/>
          </p:nvSpPr>
          <p:spPr bwMode="auto">
            <a:xfrm>
              <a:off x="9393477" y="437432"/>
              <a:ext cx="1358485" cy="255809"/>
            </a:xfrm>
            <a:prstGeom prst="rect">
              <a:avLst/>
            </a:prstGeom>
            <a:noFill/>
            <a:ln w="9525">
              <a:noFill/>
              <a:miter lim="800000"/>
              <a:headEnd/>
              <a:tailEnd/>
            </a:ln>
          </p:spPr>
          <p:txBody>
            <a:bodyPr wrap="square">
              <a:spAutoFit/>
            </a:bodyPr>
            <a:lstStyle/>
            <a:p>
              <a:pPr algn="ctr" defTabSz="913737"/>
              <a:r>
                <a:rPr lang="en-US" sz="900" b="1">
                  <a:solidFill>
                    <a:srgbClr val="474746"/>
                  </a:solidFill>
                  <a:ea typeface="Verdana" pitchFamily="34" charset="0"/>
                  <a:cs typeface="Helvetica Neue"/>
                </a:rPr>
                <a:t>Customer VPC</a:t>
              </a:r>
            </a:p>
          </p:txBody>
        </p:sp>
        <p:pic>
          <p:nvPicPr>
            <p:cNvPr id="15" name="Picture 14">
              <a:extLst>
                <a:ext uri="{FF2B5EF4-FFF2-40B4-BE49-F238E27FC236}">
                  <a16:creationId xmlns:a16="http://schemas.microsoft.com/office/drawing/2014/main" id="{51670C2B-A032-C048-820F-DA23CF72C4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0662" y="419242"/>
              <a:ext cx="522665" cy="391023"/>
            </a:xfrm>
            <a:prstGeom prst="rect">
              <a:avLst/>
            </a:prstGeom>
          </p:spPr>
        </p:pic>
        <p:pic>
          <p:nvPicPr>
            <p:cNvPr id="16" name="Picture 15" descr="ICON_Server_flat_Q408.png">
              <a:extLst>
                <a:ext uri="{FF2B5EF4-FFF2-40B4-BE49-F238E27FC236}">
                  <a16:creationId xmlns:a16="http://schemas.microsoft.com/office/drawing/2014/main" id="{1E9EC497-EE51-E34D-B7FF-D61F3162E8E1}"/>
                </a:ext>
              </a:extLst>
            </p:cNvPr>
            <p:cNvPicPr>
              <a:picLocks noChangeAspect="1"/>
            </p:cNvPicPr>
            <p:nvPr/>
          </p:nvPicPr>
          <p:blipFill>
            <a:blip r:embed="rId5"/>
            <a:srcRect/>
            <a:stretch>
              <a:fillRect/>
            </a:stretch>
          </p:blipFill>
          <p:spPr bwMode="auto">
            <a:xfrm>
              <a:off x="5451163" y="3384085"/>
              <a:ext cx="461942" cy="117441"/>
            </a:xfrm>
            <a:prstGeom prst="rect">
              <a:avLst/>
            </a:prstGeom>
            <a:noFill/>
            <a:ln w="9525">
              <a:noFill/>
              <a:miter lim="800000"/>
              <a:headEnd/>
              <a:tailEnd/>
            </a:ln>
          </p:spPr>
        </p:pic>
        <p:pic>
          <p:nvPicPr>
            <p:cNvPr id="17" name="Picture 16" descr="ICON_Server_flat_Q408.png">
              <a:extLst>
                <a:ext uri="{FF2B5EF4-FFF2-40B4-BE49-F238E27FC236}">
                  <a16:creationId xmlns:a16="http://schemas.microsoft.com/office/drawing/2014/main" id="{C741894D-3F93-C547-B28A-36BED76219C6}"/>
                </a:ext>
              </a:extLst>
            </p:cNvPr>
            <p:cNvPicPr>
              <a:picLocks noChangeAspect="1"/>
            </p:cNvPicPr>
            <p:nvPr/>
          </p:nvPicPr>
          <p:blipFill>
            <a:blip r:embed="rId5"/>
            <a:srcRect/>
            <a:stretch>
              <a:fillRect/>
            </a:stretch>
          </p:blipFill>
          <p:spPr bwMode="auto">
            <a:xfrm>
              <a:off x="6227504" y="3387912"/>
              <a:ext cx="461942" cy="117441"/>
            </a:xfrm>
            <a:prstGeom prst="rect">
              <a:avLst/>
            </a:prstGeom>
            <a:noFill/>
            <a:ln w="9525">
              <a:noFill/>
              <a:miter lim="800000"/>
              <a:headEnd/>
              <a:tailEnd/>
            </a:ln>
          </p:spPr>
        </p:pic>
        <p:pic>
          <p:nvPicPr>
            <p:cNvPr id="18" name="Picture 17" descr="ICON_Server_flat_Q408.png">
              <a:extLst>
                <a:ext uri="{FF2B5EF4-FFF2-40B4-BE49-F238E27FC236}">
                  <a16:creationId xmlns:a16="http://schemas.microsoft.com/office/drawing/2014/main" id="{542AF8D1-1CC6-6A4B-A24B-3397EF32E5FD}"/>
                </a:ext>
              </a:extLst>
            </p:cNvPr>
            <p:cNvPicPr>
              <a:picLocks noChangeAspect="1"/>
            </p:cNvPicPr>
            <p:nvPr/>
          </p:nvPicPr>
          <p:blipFill>
            <a:blip r:embed="rId5"/>
            <a:srcRect/>
            <a:stretch>
              <a:fillRect/>
            </a:stretch>
          </p:blipFill>
          <p:spPr bwMode="auto">
            <a:xfrm>
              <a:off x="6783810" y="3387912"/>
              <a:ext cx="461942" cy="117441"/>
            </a:xfrm>
            <a:prstGeom prst="rect">
              <a:avLst/>
            </a:prstGeom>
            <a:noFill/>
            <a:ln w="9525">
              <a:noFill/>
              <a:miter lim="800000"/>
              <a:headEnd/>
              <a:tailEnd/>
            </a:ln>
          </p:spPr>
        </p:pic>
        <p:sp>
          <p:nvSpPr>
            <p:cNvPr id="19" name="Left-Right Arrow 18">
              <a:extLst>
                <a:ext uri="{FF2B5EF4-FFF2-40B4-BE49-F238E27FC236}">
                  <a16:creationId xmlns:a16="http://schemas.microsoft.com/office/drawing/2014/main" id="{8C4CD2F7-3F4E-8C4E-826D-F31889D50AA9}"/>
                </a:ext>
              </a:extLst>
            </p:cNvPr>
            <p:cNvSpPr/>
            <p:nvPr/>
          </p:nvSpPr>
          <p:spPr>
            <a:xfrm>
              <a:off x="7663993" y="2926942"/>
              <a:ext cx="847876" cy="254524"/>
            </a:xfrm>
            <a:prstGeom prst="lef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98019E54-B872-584A-9629-96D043CB8C9E}"/>
                </a:ext>
              </a:extLst>
            </p:cNvPr>
            <p:cNvSpPr txBox="1"/>
            <p:nvPr/>
          </p:nvSpPr>
          <p:spPr>
            <a:xfrm>
              <a:off x="7703472" y="2300169"/>
              <a:ext cx="749847" cy="409295"/>
            </a:xfrm>
            <a:prstGeom prst="rect">
              <a:avLst/>
            </a:prstGeom>
          </p:spPr>
          <p:txBody>
            <a:bodyPr wrap="none" lIns="0" tIns="0" rIns="0" bIns="0" rtlCol="0">
              <a:spAutoFit/>
            </a:bodyPr>
            <a:lstStyle/>
            <a:p>
              <a:pPr algn="ctr">
                <a:spcAft>
                  <a:spcPts val="600"/>
                </a:spcAft>
              </a:pPr>
              <a:r>
                <a:rPr lang="en-US" sz="1200" b="1">
                  <a:solidFill>
                    <a:srgbClr val="0070C0"/>
                  </a:solidFill>
                </a:rPr>
                <a:t>ENI </a:t>
              </a:r>
              <a:br>
                <a:rPr lang="en-US" sz="1200" b="1">
                  <a:solidFill>
                    <a:srgbClr val="0070C0"/>
                  </a:solidFill>
                </a:rPr>
              </a:br>
              <a:r>
                <a:rPr lang="en-US" sz="1200" b="1">
                  <a:solidFill>
                    <a:srgbClr val="0070C0"/>
                  </a:solidFill>
                </a:rPr>
                <a:t>@25Gbps</a:t>
              </a:r>
            </a:p>
          </p:txBody>
        </p:sp>
        <p:sp>
          <p:nvSpPr>
            <p:cNvPr id="21" name="Rounded Rectangle 20">
              <a:extLst>
                <a:ext uri="{FF2B5EF4-FFF2-40B4-BE49-F238E27FC236}">
                  <a16:creationId xmlns:a16="http://schemas.microsoft.com/office/drawing/2014/main" id="{C62BC909-2FDD-CE45-BEFE-6A3733622C69}"/>
                </a:ext>
              </a:extLst>
            </p:cNvPr>
            <p:cNvSpPr/>
            <p:nvPr/>
          </p:nvSpPr>
          <p:spPr>
            <a:xfrm>
              <a:off x="8804212" y="938444"/>
              <a:ext cx="2628790" cy="896131"/>
            </a:xfrm>
            <a:prstGeom prst="roundRect">
              <a:avLst>
                <a:gd name="adj" fmla="val 9818"/>
              </a:avLst>
            </a:prstGeom>
            <a:noFill/>
            <a:ln w="6350" cap="flat" cmpd="sng" algn="ctr">
              <a:solidFill>
                <a:schemeClr val="accent1"/>
              </a:solidFill>
              <a:prstDash val="sysDash"/>
            </a:ln>
            <a:effectLst/>
          </p:spPr>
          <p:txBody>
            <a:bodyPr lIns="121835" tIns="60917" rIns="121835" bIns="60917" anchor="ctr"/>
            <a:lstStyle/>
            <a:p>
              <a:pPr algn="ctr" defTabSz="913737">
                <a:defRPr/>
              </a:pPr>
              <a:r>
                <a:rPr lang="en-US" sz="1799" kern="0">
                  <a:solidFill>
                    <a:srgbClr val="474746"/>
                  </a:solidFill>
                  <a:latin typeface="Helvetica Neue"/>
                  <a:ea typeface=""/>
                  <a:cs typeface="Helvetica Neue"/>
                </a:rPr>
                <a:t>AZ1</a:t>
              </a:r>
            </a:p>
          </p:txBody>
        </p:sp>
        <p:sp>
          <p:nvSpPr>
            <p:cNvPr id="22" name="Rounded Rectangle 21">
              <a:extLst>
                <a:ext uri="{FF2B5EF4-FFF2-40B4-BE49-F238E27FC236}">
                  <a16:creationId xmlns:a16="http://schemas.microsoft.com/office/drawing/2014/main" id="{1AD94CAD-1DA9-7140-80C1-2BE2C955BFA2}"/>
                </a:ext>
              </a:extLst>
            </p:cNvPr>
            <p:cNvSpPr/>
            <p:nvPr/>
          </p:nvSpPr>
          <p:spPr>
            <a:xfrm>
              <a:off x="8804212" y="2559854"/>
              <a:ext cx="2628790" cy="896131"/>
            </a:xfrm>
            <a:prstGeom prst="roundRect">
              <a:avLst>
                <a:gd name="adj" fmla="val 9818"/>
              </a:avLst>
            </a:prstGeom>
            <a:noFill/>
            <a:ln w="6350" cap="flat" cmpd="sng" algn="ctr">
              <a:solidFill>
                <a:schemeClr val="accent1"/>
              </a:solidFill>
              <a:prstDash val="sysDash"/>
            </a:ln>
            <a:effectLst/>
          </p:spPr>
          <p:txBody>
            <a:bodyPr lIns="121835" tIns="60917" rIns="121835" bIns="60917" anchor="ctr"/>
            <a:lstStyle/>
            <a:p>
              <a:pPr algn="ctr" defTabSz="913737">
                <a:defRPr/>
              </a:pPr>
              <a:r>
                <a:rPr lang="en-US" sz="1799" kern="0">
                  <a:solidFill>
                    <a:srgbClr val="474746"/>
                  </a:solidFill>
                  <a:latin typeface="Helvetica Neue"/>
                  <a:ea typeface=""/>
                  <a:cs typeface="Helvetica Neue"/>
                </a:rPr>
                <a:t>AZ2</a:t>
              </a:r>
            </a:p>
          </p:txBody>
        </p:sp>
        <p:sp>
          <p:nvSpPr>
            <p:cNvPr id="23" name="Rounded Rectangle 22">
              <a:extLst>
                <a:ext uri="{FF2B5EF4-FFF2-40B4-BE49-F238E27FC236}">
                  <a16:creationId xmlns:a16="http://schemas.microsoft.com/office/drawing/2014/main" id="{F15677ED-7EB3-E144-B61D-B44FEC9401DF}"/>
                </a:ext>
              </a:extLst>
            </p:cNvPr>
            <p:cNvSpPr/>
            <p:nvPr/>
          </p:nvSpPr>
          <p:spPr>
            <a:xfrm>
              <a:off x="396339" y="646193"/>
              <a:ext cx="2015246" cy="3281456"/>
            </a:xfrm>
            <a:prstGeom prst="roundRect">
              <a:avLst>
                <a:gd name="adj" fmla="val 9818"/>
              </a:avLst>
            </a:prstGeom>
            <a:noFill/>
            <a:ln w="6350" cap="flat" cmpd="sng" algn="ctr">
              <a:solidFill>
                <a:srgbClr val="474746"/>
              </a:solidFill>
              <a:prstDash val="solid"/>
            </a:ln>
            <a:effectLst/>
          </p:spPr>
          <p:txBody>
            <a:bodyPr lIns="121835" tIns="60917" rIns="121835" bIns="60917" anchor="ctr"/>
            <a:lstStyle/>
            <a:p>
              <a:pPr algn="ctr" defTabSz="913737">
                <a:defRPr/>
              </a:pPr>
              <a:endParaRPr lang="en-US" sz="1899" kern="0">
                <a:solidFill>
                  <a:srgbClr val="474746"/>
                </a:solidFill>
                <a:latin typeface="Helvetica Neue"/>
                <a:ea typeface=""/>
                <a:cs typeface="Helvetica Neue"/>
              </a:endParaRPr>
            </a:p>
          </p:txBody>
        </p:sp>
        <p:sp>
          <p:nvSpPr>
            <p:cNvPr id="24" name="TextBox 37">
              <a:extLst>
                <a:ext uri="{FF2B5EF4-FFF2-40B4-BE49-F238E27FC236}">
                  <a16:creationId xmlns:a16="http://schemas.microsoft.com/office/drawing/2014/main" id="{9322462D-60A7-AB4A-B41F-6686F67F0D80}"/>
                </a:ext>
              </a:extLst>
            </p:cNvPr>
            <p:cNvSpPr txBox="1">
              <a:spLocks noChangeArrowheads="1"/>
            </p:cNvSpPr>
            <p:nvPr/>
          </p:nvSpPr>
          <p:spPr bwMode="auto">
            <a:xfrm>
              <a:off x="266490" y="372346"/>
              <a:ext cx="2799424" cy="289857"/>
            </a:xfrm>
            <a:prstGeom prst="rect">
              <a:avLst/>
            </a:prstGeom>
            <a:noFill/>
            <a:ln w="9525">
              <a:noFill/>
              <a:miter lim="800000"/>
              <a:headEnd/>
              <a:tailEnd/>
            </a:ln>
          </p:spPr>
          <p:txBody>
            <a:bodyPr wrap="square" lIns="121835" tIns="60917" rIns="121835" bIns="60917">
              <a:spAutoFit/>
            </a:bodyPr>
            <a:lstStyle/>
            <a:p>
              <a:pPr algn="ctr" defTabSz="913737"/>
              <a:r>
                <a:rPr lang="en-US" sz="900" b="1">
                  <a:solidFill>
                    <a:srgbClr val="474746"/>
                  </a:solidFill>
                  <a:ea typeface="Verdana" pitchFamily="34" charset="0"/>
                  <a:cs typeface="Helvetica Neue"/>
                </a:rPr>
                <a:t>Customer Data Center</a:t>
              </a:r>
            </a:p>
          </p:txBody>
        </p:sp>
        <p:pic>
          <p:nvPicPr>
            <p:cNvPr id="25" name="Picture 24">
              <a:extLst>
                <a:ext uri="{FF2B5EF4-FFF2-40B4-BE49-F238E27FC236}">
                  <a16:creationId xmlns:a16="http://schemas.microsoft.com/office/drawing/2014/main" id="{9C6B6F23-B464-8743-9446-E13459D8F0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756" y="391563"/>
              <a:ext cx="322947" cy="446088"/>
            </a:xfrm>
            <a:prstGeom prst="rect">
              <a:avLst/>
            </a:prstGeom>
          </p:spPr>
        </p:pic>
        <p:cxnSp>
          <p:nvCxnSpPr>
            <p:cNvPr id="30" name="Straight Connector 29">
              <a:extLst>
                <a:ext uri="{FF2B5EF4-FFF2-40B4-BE49-F238E27FC236}">
                  <a16:creationId xmlns:a16="http://schemas.microsoft.com/office/drawing/2014/main" id="{443B8404-5EF2-2F4A-8F80-F4F26CF8EA22}"/>
                </a:ext>
              </a:extLst>
            </p:cNvPr>
            <p:cNvCxnSpPr/>
            <p:nvPr/>
          </p:nvCxnSpPr>
          <p:spPr bwMode="gray">
            <a:xfrm>
              <a:off x="2408887" y="1164434"/>
              <a:ext cx="2067378"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7CC31FD-864D-A540-ACA4-524C7A8434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05005" y="837651"/>
              <a:ext cx="544497" cy="653566"/>
            </a:xfrm>
            <a:prstGeom prst="rect">
              <a:avLst/>
            </a:prstGeom>
            <a:effectLst/>
          </p:spPr>
        </p:pic>
        <p:pic>
          <p:nvPicPr>
            <p:cNvPr id="28" name="Picture 27">
              <a:extLst>
                <a:ext uri="{FF2B5EF4-FFF2-40B4-BE49-F238E27FC236}">
                  <a16:creationId xmlns:a16="http://schemas.microsoft.com/office/drawing/2014/main" id="{2AC795E1-520F-4B4E-8422-E3C28855FBD6}"/>
                </a:ext>
              </a:extLst>
            </p:cNvPr>
            <p:cNvPicPr>
              <a:picLocks noChangeAspect="1"/>
            </p:cNvPicPr>
            <p:nvPr/>
          </p:nvPicPr>
          <p:blipFill>
            <a:blip r:embed="rId8">
              <a:duotone>
                <a:srgbClr val="1B508D">
                  <a:shade val="45000"/>
                  <a:satMod val="135000"/>
                </a:srgbClr>
                <a:prstClr val="white"/>
              </a:duotone>
              <a:extLst>
                <a:ext uri="{28A0092B-C50C-407E-A947-70E740481C1C}">
                  <a14:useLocalDpi xmlns:a14="http://schemas.microsoft.com/office/drawing/2010/main" val="0"/>
                </a:ext>
              </a:extLst>
            </a:blip>
            <a:stretch>
              <a:fillRect/>
            </a:stretch>
          </p:blipFill>
          <p:spPr>
            <a:xfrm>
              <a:off x="2251144" y="1005351"/>
              <a:ext cx="303401" cy="318165"/>
            </a:xfrm>
            <a:prstGeom prst="rect">
              <a:avLst/>
            </a:prstGeom>
            <a:noFill/>
          </p:spPr>
        </p:pic>
        <p:cxnSp>
          <p:nvCxnSpPr>
            <p:cNvPr id="31" name="Straight Connector 30">
              <a:extLst>
                <a:ext uri="{FF2B5EF4-FFF2-40B4-BE49-F238E27FC236}">
                  <a16:creationId xmlns:a16="http://schemas.microsoft.com/office/drawing/2014/main" id="{98DD178F-7A7B-E94E-BE2D-74068F1B5829}"/>
                </a:ext>
              </a:extLst>
            </p:cNvPr>
            <p:cNvCxnSpPr/>
            <p:nvPr/>
          </p:nvCxnSpPr>
          <p:spPr bwMode="gray">
            <a:xfrm>
              <a:off x="2437168" y="2635016"/>
              <a:ext cx="2067378"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38E1A697-FEE2-1F40-9D9A-0BF9D5AAC014}"/>
                </a:ext>
              </a:extLst>
            </p:cNvPr>
            <p:cNvPicPr>
              <a:picLocks noChangeAspect="1"/>
            </p:cNvPicPr>
            <p:nvPr/>
          </p:nvPicPr>
          <p:blipFill>
            <a:blip r:embed="rId8">
              <a:duotone>
                <a:srgbClr val="1B508D">
                  <a:shade val="45000"/>
                  <a:satMod val="135000"/>
                </a:srgbClr>
                <a:prstClr val="white"/>
              </a:duotone>
              <a:extLst>
                <a:ext uri="{28A0092B-C50C-407E-A947-70E740481C1C}">
                  <a14:useLocalDpi xmlns:a14="http://schemas.microsoft.com/office/drawing/2010/main" val="0"/>
                </a:ext>
              </a:extLst>
            </a:blip>
            <a:stretch>
              <a:fillRect/>
            </a:stretch>
          </p:blipFill>
          <p:spPr>
            <a:xfrm>
              <a:off x="2279425" y="2475933"/>
              <a:ext cx="303401" cy="318165"/>
            </a:xfrm>
            <a:prstGeom prst="rect">
              <a:avLst/>
            </a:prstGeom>
            <a:noFill/>
          </p:spPr>
        </p:pic>
        <p:sp>
          <p:nvSpPr>
            <p:cNvPr id="27" name="Freeform 26">
              <a:extLst>
                <a:ext uri="{FF2B5EF4-FFF2-40B4-BE49-F238E27FC236}">
                  <a16:creationId xmlns:a16="http://schemas.microsoft.com/office/drawing/2014/main" id="{1F459D3C-CBB9-5540-B1CA-735E85CD5CAC}"/>
                </a:ext>
              </a:extLst>
            </p:cNvPr>
            <p:cNvSpPr/>
            <p:nvPr/>
          </p:nvSpPr>
          <p:spPr>
            <a:xfrm flipH="1">
              <a:off x="2958533" y="2323466"/>
              <a:ext cx="837439" cy="503326"/>
            </a:xfrm>
            <a:custGeom>
              <a:avLst/>
              <a:gdLst>
                <a:gd name="connsiteX0" fmla="*/ 1747429 w 2916137"/>
                <a:gd name="connsiteY0" fmla="*/ 0 h 1700299"/>
                <a:gd name="connsiteX1" fmla="*/ 2335332 w 2916137"/>
                <a:gd name="connsiteY1" fmla="*/ 327155 h 1700299"/>
                <a:gd name="connsiteX2" fmla="*/ 2366766 w 2916137"/>
                <a:gd name="connsiteY2" fmla="*/ 412167 h 1700299"/>
                <a:gd name="connsiteX3" fmla="*/ 2438167 w 2916137"/>
                <a:gd name="connsiteY3" fmla="*/ 419105 h 1700299"/>
                <a:gd name="connsiteX4" fmla="*/ 2916137 w 2916137"/>
                <a:gd name="connsiteY4" fmla="*/ 984396 h 1700299"/>
                <a:gd name="connsiteX5" fmla="*/ 2317526 w 2916137"/>
                <a:gd name="connsiteY5" fmla="*/ 1561410 h 1700299"/>
                <a:gd name="connsiteX6" fmla="*/ 2196885 w 2916137"/>
                <a:gd name="connsiteY6" fmla="*/ 1549687 h 1700299"/>
                <a:gd name="connsiteX7" fmla="*/ 2137898 w 2916137"/>
                <a:gd name="connsiteY7" fmla="*/ 1532038 h 1700299"/>
                <a:gd name="connsiteX8" fmla="*/ 2123617 w 2916137"/>
                <a:gd name="connsiteY8" fmla="*/ 1548723 h 1700299"/>
                <a:gd name="connsiteX9" fmla="*/ 1743982 w 2916137"/>
                <a:gd name="connsiteY9" fmla="*/ 1700299 h 1700299"/>
                <a:gd name="connsiteX10" fmla="*/ 1443805 w 2916137"/>
                <a:gd name="connsiteY10" fmla="*/ 1611916 h 1700299"/>
                <a:gd name="connsiteX11" fmla="*/ 1408723 w 2916137"/>
                <a:gd name="connsiteY11" fmla="*/ 1585346 h 1700299"/>
                <a:gd name="connsiteX12" fmla="*/ 1317889 w 2916137"/>
                <a:gd name="connsiteY12" fmla="*/ 1632871 h 1700299"/>
                <a:gd name="connsiteX13" fmla="*/ 1084882 w 2916137"/>
                <a:gd name="connsiteY13" fmla="*/ 1678215 h 1700299"/>
                <a:gd name="connsiteX14" fmla="*/ 750193 w 2916137"/>
                <a:gd name="connsiteY14" fmla="*/ 1579670 h 1700299"/>
                <a:gd name="connsiteX15" fmla="*/ 701737 w 2916137"/>
                <a:gd name="connsiteY15" fmla="*/ 1541133 h 1700299"/>
                <a:gd name="connsiteX16" fmla="*/ 645085 w 2916137"/>
                <a:gd name="connsiteY16" fmla="*/ 1558084 h 1700299"/>
                <a:gd name="connsiteX17" fmla="*/ 536884 w 2916137"/>
                <a:gd name="connsiteY17" fmla="*/ 1568598 h 1700299"/>
                <a:gd name="connsiteX18" fmla="*/ 0 w 2916137"/>
                <a:gd name="connsiteY18" fmla="*/ 1051084 h 1700299"/>
                <a:gd name="connsiteX19" fmla="*/ 536884 w 2916137"/>
                <a:gd name="connsiteY19" fmla="*/ 533570 h 1700299"/>
                <a:gd name="connsiteX20" fmla="*/ 555683 w 2916137"/>
                <a:gd name="connsiteY20" fmla="*/ 535397 h 1700299"/>
                <a:gd name="connsiteX21" fmla="*/ 588654 w 2916137"/>
                <a:gd name="connsiteY21" fmla="*/ 476844 h 1700299"/>
                <a:gd name="connsiteX22" fmla="*/ 1085032 w 2916137"/>
                <a:gd name="connsiteY22" fmla="*/ 222444 h 1700299"/>
                <a:gd name="connsiteX23" fmla="*/ 1205673 w 2916137"/>
                <a:gd name="connsiteY23" fmla="*/ 234167 h 1700299"/>
                <a:gd name="connsiteX24" fmla="*/ 1217381 w 2916137"/>
                <a:gd name="connsiteY24" fmla="*/ 237670 h 1700299"/>
                <a:gd name="connsiteX25" fmla="*/ 1218353 w 2916137"/>
                <a:gd name="connsiteY25" fmla="*/ 236166 h 1700299"/>
                <a:gd name="connsiteX26" fmla="*/ 1747429 w 2916137"/>
                <a:gd name="connsiteY26" fmla="*/ 0 h 170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16137" h="1700299">
                  <a:moveTo>
                    <a:pt x="1747429" y="0"/>
                  </a:moveTo>
                  <a:cubicBezTo>
                    <a:pt x="2011716" y="0"/>
                    <a:pt x="2238472" y="134900"/>
                    <a:pt x="2335332" y="327155"/>
                  </a:cubicBezTo>
                  <a:lnTo>
                    <a:pt x="2366766" y="412167"/>
                  </a:lnTo>
                  <a:lnTo>
                    <a:pt x="2438167" y="419105"/>
                  </a:lnTo>
                  <a:cubicBezTo>
                    <a:pt x="2710944" y="472909"/>
                    <a:pt x="2916137" y="705555"/>
                    <a:pt x="2916137" y="984396"/>
                  </a:cubicBezTo>
                  <a:cubicBezTo>
                    <a:pt x="2916137" y="1303072"/>
                    <a:pt x="2648130" y="1561410"/>
                    <a:pt x="2317526" y="1561410"/>
                  </a:cubicBezTo>
                  <a:cubicBezTo>
                    <a:pt x="2276201" y="1561410"/>
                    <a:pt x="2235853" y="1557374"/>
                    <a:pt x="2196885" y="1549687"/>
                  </a:cubicBezTo>
                  <a:lnTo>
                    <a:pt x="2137898" y="1532038"/>
                  </a:lnTo>
                  <a:lnTo>
                    <a:pt x="2123617" y="1548723"/>
                  </a:lnTo>
                  <a:cubicBezTo>
                    <a:pt x="2026460" y="1642374"/>
                    <a:pt x="1892239" y="1700299"/>
                    <a:pt x="1743982" y="1700299"/>
                  </a:cubicBezTo>
                  <a:cubicBezTo>
                    <a:pt x="1632790" y="1700299"/>
                    <a:pt x="1529492" y="1667717"/>
                    <a:pt x="1443805" y="1611916"/>
                  </a:cubicBezTo>
                  <a:lnTo>
                    <a:pt x="1408723" y="1585346"/>
                  </a:lnTo>
                  <a:lnTo>
                    <a:pt x="1317889" y="1632871"/>
                  </a:lnTo>
                  <a:cubicBezTo>
                    <a:pt x="1246272" y="1662069"/>
                    <a:pt x="1167533" y="1678215"/>
                    <a:pt x="1084882" y="1678215"/>
                  </a:cubicBezTo>
                  <a:cubicBezTo>
                    <a:pt x="960905" y="1678215"/>
                    <a:pt x="845732" y="1641886"/>
                    <a:pt x="750193" y="1579670"/>
                  </a:cubicBezTo>
                  <a:lnTo>
                    <a:pt x="701737" y="1541133"/>
                  </a:lnTo>
                  <a:lnTo>
                    <a:pt x="645085" y="1558084"/>
                  </a:lnTo>
                  <a:cubicBezTo>
                    <a:pt x="610135" y="1564978"/>
                    <a:pt x="573948" y="1568598"/>
                    <a:pt x="536884" y="1568598"/>
                  </a:cubicBezTo>
                  <a:cubicBezTo>
                    <a:pt x="240371" y="1568598"/>
                    <a:pt x="0" y="1336899"/>
                    <a:pt x="0" y="1051084"/>
                  </a:cubicBezTo>
                  <a:cubicBezTo>
                    <a:pt x="0" y="765269"/>
                    <a:pt x="240371" y="533570"/>
                    <a:pt x="536884" y="533570"/>
                  </a:cubicBezTo>
                  <a:lnTo>
                    <a:pt x="555683" y="535397"/>
                  </a:lnTo>
                  <a:lnTo>
                    <a:pt x="588654" y="476844"/>
                  </a:lnTo>
                  <a:cubicBezTo>
                    <a:pt x="696229" y="323357"/>
                    <a:pt x="878404" y="222444"/>
                    <a:pt x="1085032" y="222444"/>
                  </a:cubicBezTo>
                  <a:cubicBezTo>
                    <a:pt x="1126357" y="222444"/>
                    <a:pt x="1166705" y="226480"/>
                    <a:pt x="1205673" y="234167"/>
                  </a:cubicBezTo>
                  <a:lnTo>
                    <a:pt x="1217381" y="237670"/>
                  </a:lnTo>
                  <a:lnTo>
                    <a:pt x="1218353" y="236166"/>
                  </a:lnTo>
                  <a:cubicBezTo>
                    <a:pt x="1333014" y="93680"/>
                    <a:pt x="1527190" y="0"/>
                    <a:pt x="1747429" y="0"/>
                  </a:cubicBezTo>
                  <a:close/>
                </a:path>
              </a:pathLst>
            </a:custGeom>
            <a:solidFill>
              <a:schemeClr val="bg1"/>
            </a:solidFill>
            <a:ln w="28575">
              <a:solidFill>
                <a:schemeClr val="accent3"/>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r>
                <a:rPr lang="en-US" sz="1200">
                  <a:solidFill>
                    <a:schemeClr val="accent2"/>
                  </a:solidFill>
                  <a:cs typeface="Avenir Medium"/>
                </a:rPr>
                <a:t>Internet</a:t>
              </a:r>
            </a:p>
          </p:txBody>
        </p:sp>
        <p:grpSp>
          <p:nvGrpSpPr>
            <p:cNvPr id="85" name="Group 84">
              <a:extLst>
                <a:ext uri="{FF2B5EF4-FFF2-40B4-BE49-F238E27FC236}">
                  <a16:creationId xmlns:a16="http://schemas.microsoft.com/office/drawing/2014/main" id="{67256444-C788-B746-9E95-8D4E60EAA1B6}"/>
                </a:ext>
              </a:extLst>
            </p:cNvPr>
            <p:cNvGrpSpPr/>
            <p:nvPr/>
          </p:nvGrpSpPr>
          <p:grpSpPr>
            <a:xfrm>
              <a:off x="448558" y="1308293"/>
              <a:ext cx="1818076" cy="1691150"/>
              <a:chOff x="309163" y="2277118"/>
              <a:chExt cx="1818076" cy="1691150"/>
            </a:xfrm>
          </p:grpSpPr>
          <p:sp>
            <p:nvSpPr>
              <p:cNvPr id="33" name="Rounded Rectangle 32">
                <a:extLst>
                  <a:ext uri="{FF2B5EF4-FFF2-40B4-BE49-F238E27FC236}">
                    <a16:creationId xmlns:a16="http://schemas.microsoft.com/office/drawing/2014/main" id="{A06A2E04-C4E5-3346-8315-3B0E637C6BEB}"/>
                  </a:ext>
                </a:extLst>
              </p:cNvPr>
              <p:cNvSpPr/>
              <p:nvPr/>
            </p:nvSpPr>
            <p:spPr>
              <a:xfrm>
                <a:off x="447343" y="2277118"/>
                <a:ext cx="1575999" cy="1620872"/>
              </a:xfrm>
              <a:prstGeom prst="roundRect">
                <a:avLst>
                  <a:gd name="adj" fmla="val 9818"/>
                </a:avLst>
              </a:prstGeom>
              <a:noFill/>
              <a:ln w="6350" cap="flat" cmpd="sng" algn="ctr">
                <a:solidFill>
                  <a:srgbClr val="474746"/>
                </a:solidFill>
                <a:prstDash val="solid"/>
              </a:ln>
              <a:effectLst/>
            </p:spPr>
            <p:txBody>
              <a:bodyPr lIns="121835" tIns="60917" rIns="121835" bIns="60917" anchor="ctr"/>
              <a:lstStyle/>
              <a:p>
                <a:pPr algn="ctr" defTabSz="913737">
                  <a:defRPr/>
                </a:pPr>
                <a:endParaRPr lang="en-US" sz="1899" kern="0">
                  <a:solidFill>
                    <a:srgbClr val="474746"/>
                  </a:solidFill>
                  <a:latin typeface="Helvetica Neue"/>
                  <a:ea typeface=""/>
                  <a:cs typeface="Helvetica Neue"/>
                </a:endParaRPr>
              </a:p>
            </p:txBody>
          </p:sp>
          <p:sp>
            <p:nvSpPr>
              <p:cNvPr id="34" name="Rectangle 33">
                <a:extLst>
                  <a:ext uri="{FF2B5EF4-FFF2-40B4-BE49-F238E27FC236}">
                    <a16:creationId xmlns:a16="http://schemas.microsoft.com/office/drawing/2014/main" id="{01B450D9-606A-7341-A77F-0A7B1B29510A}"/>
                  </a:ext>
                </a:extLst>
              </p:cNvPr>
              <p:cNvSpPr/>
              <p:nvPr/>
            </p:nvSpPr>
            <p:spPr>
              <a:xfrm>
                <a:off x="309163" y="3678411"/>
                <a:ext cx="1818076" cy="289857"/>
              </a:xfrm>
              <a:prstGeom prst="rect">
                <a:avLst/>
              </a:prstGeom>
              <a:noFill/>
              <a:ln w="9525">
                <a:noFill/>
                <a:miter lim="800000"/>
                <a:headEnd/>
                <a:tailEnd/>
              </a:ln>
            </p:spPr>
            <p:txBody>
              <a:bodyPr wrap="square" lIns="121835" tIns="60917" rIns="121835" bIns="60917">
                <a:spAutoFit/>
              </a:bodyPr>
              <a:lstStyle/>
              <a:p>
                <a:pPr algn="ctr" defTabSz="913737"/>
                <a:r>
                  <a:rPr lang="en-US" sz="900" b="1">
                    <a:solidFill>
                      <a:srgbClr val="474746"/>
                    </a:solidFill>
                    <a:ea typeface="Verdana" pitchFamily="34" charset="0"/>
                    <a:cs typeface="Helvetica Neue"/>
                  </a:rPr>
                  <a:t>vSphere Environment</a:t>
                </a:r>
              </a:p>
            </p:txBody>
          </p:sp>
          <p:pic>
            <p:nvPicPr>
              <p:cNvPr id="35" name="Picture 16" descr="ICON_VM_detail_flat_R2_Q408.png">
                <a:extLst>
                  <a:ext uri="{FF2B5EF4-FFF2-40B4-BE49-F238E27FC236}">
                    <a16:creationId xmlns:a16="http://schemas.microsoft.com/office/drawing/2014/main" id="{D0DE9B62-D3EB-F34D-92D9-061C17440E66}"/>
                  </a:ext>
                </a:extLst>
              </p:cNvPr>
              <p:cNvPicPr>
                <a:picLocks noChangeAspect="1"/>
              </p:cNvPicPr>
              <p:nvPr/>
            </p:nvPicPr>
            <p:blipFill>
              <a:blip r:embed="rId9"/>
              <a:srcRect/>
              <a:stretch>
                <a:fillRect/>
              </a:stretch>
            </p:blipFill>
            <p:spPr bwMode="auto">
              <a:xfrm>
                <a:off x="1233028" y="2397823"/>
                <a:ext cx="619933" cy="620094"/>
              </a:xfrm>
              <a:prstGeom prst="rect">
                <a:avLst/>
              </a:prstGeom>
              <a:noFill/>
              <a:ln w="9525">
                <a:noFill/>
                <a:miter lim="800000"/>
                <a:headEnd/>
                <a:tailEnd/>
              </a:ln>
            </p:spPr>
          </p:pic>
          <p:pic>
            <p:nvPicPr>
              <p:cNvPr id="36" name="Picture 16" descr="ICON_VM_detail_flat_R2_Q408.png">
                <a:extLst>
                  <a:ext uri="{FF2B5EF4-FFF2-40B4-BE49-F238E27FC236}">
                    <a16:creationId xmlns:a16="http://schemas.microsoft.com/office/drawing/2014/main" id="{6007B96A-6A43-2B49-9EE1-DE17555388E1}"/>
                  </a:ext>
                </a:extLst>
              </p:cNvPr>
              <p:cNvPicPr>
                <a:picLocks noChangeAspect="1"/>
              </p:cNvPicPr>
              <p:nvPr/>
            </p:nvPicPr>
            <p:blipFill>
              <a:blip r:embed="rId9"/>
              <a:srcRect/>
              <a:stretch>
                <a:fillRect/>
              </a:stretch>
            </p:blipFill>
            <p:spPr bwMode="auto">
              <a:xfrm>
                <a:off x="510523" y="2404299"/>
                <a:ext cx="619933" cy="620094"/>
              </a:xfrm>
              <a:prstGeom prst="rect">
                <a:avLst/>
              </a:prstGeom>
              <a:noFill/>
              <a:ln w="9525">
                <a:noFill/>
                <a:miter lim="800000"/>
                <a:headEnd/>
                <a:tailEnd/>
              </a:ln>
            </p:spPr>
          </p:pic>
          <p:pic>
            <p:nvPicPr>
              <p:cNvPr id="37" name="Picture 4" descr="ICON_VirtTriangle_flat_Q408.png">
                <a:extLst>
                  <a:ext uri="{FF2B5EF4-FFF2-40B4-BE49-F238E27FC236}">
                    <a16:creationId xmlns:a16="http://schemas.microsoft.com/office/drawing/2014/main" id="{FF4555CC-F121-7042-A56A-3A042232D99B}"/>
                  </a:ext>
                </a:extLst>
              </p:cNvPr>
              <p:cNvPicPr>
                <a:picLocks noChangeAspect="1"/>
              </p:cNvPicPr>
              <p:nvPr/>
            </p:nvPicPr>
            <p:blipFill>
              <a:blip r:embed="rId10"/>
              <a:srcRect/>
              <a:stretch>
                <a:fillRect/>
              </a:stretch>
            </p:blipFill>
            <p:spPr bwMode="auto">
              <a:xfrm>
                <a:off x="539169" y="3256612"/>
                <a:ext cx="1288799" cy="320455"/>
              </a:xfrm>
              <a:prstGeom prst="rect">
                <a:avLst/>
              </a:prstGeom>
              <a:noFill/>
              <a:ln w="9525">
                <a:noFill/>
                <a:miter lim="800000"/>
                <a:headEnd/>
                <a:tailEnd/>
              </a:ln>
            </p:spPr>
          </p:pic>
          <p:pic>
            <p:nvPicPr>
              <p:cNvPr id="38" name="Picture 8" descr="ICON_Server_flat_Q408.png">
                <a:extLst>
                  <a:ext uri="{FF2B5EF4-FFF2-40B4-BE49-F238E27FC236}">
                    <a16:creationId xmlns:a16="http://schemas.microsoft.com/office/drawing/2014/main" id="{D5789078-3060-914F-A84A-80B82B757308}"/>
                  </a:ext>
                </a:extLst>
              </p:cNvPr>
              <p:cNvPicPr>
                <a:picLocks noChangeAspect="1"/>
              </p:cNvPicPr>
              <p:nvPr/>
            </p:nvPicPr>
            <p:blipFill>
              <a:blip r:embed="rId5"/>
              <a:srcRect/>
              <a:stretch>
                <a:fillRect/>
              </a:stretch>
            </p:blipFill>
            <p:spPr bwMode="auto">
              <a:xfrm>
                <a:off x="721981" y="3428972"/>
                <a:ext cx="912737" cy="232048"/>
              </a:xfrm>
              <a:prstGeom prst="rect">
                <a:avLst/>
              </a:prstGeom>
              <a:noFill/>
              <a:ln w="9525">
                <a:noFill/>
                <a:miter lim="800000"/>
                <a:headEnd/>
                <a:tailEnd/>
              </a:ln>
            </p:spPr>
          </p:pic>
          <p:sp>
            <p:nvSpPr>
              <p:cNvPr id="39" name="Rounded Rectangle 38">
                <a:extLst>
                  <a:ext uri="{FF2B5EF4-FFF2-40B4-BE49-F238E27FC236}">
                    <a16:creationId xmlns:a16="http://schemas.microsoft.com/office/drawing/2014/main" id="{F4868623-44C7-8246-BBD7-CC51FE343BAF}"/>
                  </a:ext>
                </a:extLst>
              </p:cNvPr>
              <p:cNvSpPr/>
              <p:nvPr/>
            </p:nvSpPr>
            <p:spPr bwMode="auto">
              <a:xfrm>
                <a:off x="510523" y="3077020"/>
                <a:ext cx="1341777" cy="219780"/>
              </a:xfrm>
              <a:prstGeom prst="roundRect">
                <a:avLst/>
              </a:prstGeom>
              <a:gradFill>
                <a:gsLst>
                  <a:gs pos="0">
                    <a:srgbClr val="037BB1"/>
                  </a:gs>
                  <a:gs pos="83000">
                    <a:srgbClr val="0383BD">
                      <a:alpha val="64000"/>
                    </a:srgbClr>
                  </a:gs>
                </a:gsLst>
              </a:gradFill>
              <a:ln w="12700">
                <a:no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lIns="121835" tIns="60917" rIns="121835" bIns="60917" anchor="ctr"/>
              <a:lstStyle/>
              <a:p>
                <a:pPr algn="ctr">
                  <a:defRPr/>
                </a:pPr>
                <a:r>
                  <a:rPr lang="en-US" sz="1100">
                    <a:solidFill>
                      <a:schemeClr val="bg1"/>
                    </a:solidFill>
                  </a:rPr>
                  <a:t>ESXi</a:t>
                </a:r>
              </a:p>
            </p:txBody>
          </p:sp>
        </p:grpSp>
        <p:grpSp>
          <p:nvGrpSpPr>
            <p:cNvPr id="84" name="Group 83">
              <a:extLst>
                <a:ext uri="{FF2B5EF4-FFF2-40B4-BE49-F238E27FC236}">
                  <a16:creationId xmlns:a16="http://schemas.microsoft.com/office/drawing/2014/main" id="{87E4F309-B2AE-624C-93C2-A06D4F5C4691}"/>
                </a:ext>
              </a:extLst>
            </p:cNvPr>
            <p:cNvGrpSpPr/>
            <p:nvPr/>
          </p:nvGrpSpPr>
          <p:grpSpPr>
            <a:xfrm>
              <a:off x="4784189" y="1321931"/>
              <a:ext cx="2772659" cy="1253198"/>
              <a:chOff x="4699347" y="2123210"/>
              <a:chExt cx="2772659" cy="1253198"/>
            </a:xfrm>
          </p:grpSpPr>
          <p:sp>
            <p:nvSpPr>
              <p:cNvPr id="45" name="Rounded Rectangle 44">
                <a:extLst>
                  <a:ext uri="{FF2B5EF4-FFF2-40B4-BE49-F238E27FC236}">
                    <a16:creationId xmlns:a16="http://schemas.microsoft.com/office/drawing/2014/main" id="{7A9BF143-2911-FE42-B731-9551990CF54F}"/>
                  </a:ext>
                </a:extLst>
              </p:cNvPr>
              <p:cNvSpPr/>
              <p:nvPr/>
            </p:nvSpPr>
            <p:spPr>
              <a:xfrm>
                <a:off x="4699347" y="2123210"/>
                <a:ext cx="2772659" cy="1253198"/>
              </a:xfrm>
              <a:prstGeom prst="roundRect">
                <a:avLst>
                  <a:gd name="adj" fmla="val 6072"/>
                </a:avLst>
              </a:prstGeom>
              <a:solidFill>
                <a:schemeClr val="bg1"/>
              </a:solidFill>
              <a:ln w="762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nvGrpSpPr>
              <p:cNvPr id="46" name="Group 45">
                <a:extLst>
                  <a:ext uri="{FF2B5EF4-FFF2-40B4-BE49-F238E27FC236}">
                    <a16:creationId xmlns:a16="http://schemas.microsoft.com/office/drawing/2014/main" id="{A6E99FCF-F14C-1D49-8589-35210079C24F}"/>
                  </a:ext>
                </a:extLst>
              </p:cNvPr>
              <p:cNvGrpSpPr/>
              <p:nvPr/>
            </p:nvGrpSpPr>
            <p:grpSpPr>
              <a:xfrm>
                <a:off x="4814942" y="2669837"/>
                <a:ext cx="801002" cy="523578"/>
                <a:chOff x="1659679" y="3891217"/>
                <a:chExt cx="2873732" cy="1535468"/>
              </a:xfrm>
            </p:grpSpPr>
            <p:sp>
              <p:nvSpPr>
                <p:cNvPr id="68" name="Rectangle 67">
                  <a:extLst>
                    <a:ext uri="{FF2B5EF4-FFF2-40B4-BE49-F238E27FC236}">
                      <a16:creationId xmlns:a16="http://schemas.microsoft.com/office/drawing/2014/main" id="{CE91EA3E-C7E3-3E41-987E-D233CB9F3867}"/>
                    </a:ext>
                  </a:extLst>
                </p:cNvPr>
                <p:cNvSpPr/>
                <p:nvPr/>
              </p:nvSpPr>
              <p:spPr>
                <a:xfrm>
                  <a:off x="1659679" y="3891217"/>
                  <a:ext cx="2855580" cy="1535468"/>
                </a:xfrm>
                <a:prstGeom prst="rect">
                  <a:avLst/>
                </a:prstGeom>
                <a:gradFill flip="none" rotWithShape="1">
                  <a:gsLst>
                    <a:gs pos="65000">
                      <a:srgbClr val="1F84C1">
                        <a:alpha val="92000"/>
                      </a:srgbClr>
                    </a:gs>
                    <a:gs pos="0">
                      <a:schemeClr val="accent1">
                        <a:lumMod val="75000"/>
                      </a:schemeClr>
                    </a:gs>
                  </a:gsLst>
                  <a:lin ang="0" scaled="1"/>
                  <a:tileRect/>
                </a:gra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700">
                    <a:solidFill>
                      <a:prstClr val="white"/>
                    </a:solidFill>
                  </a:endParaRPr>
                </a:p>
                <a:p>
                  <a:pPr algn="ctr"/>
                  <a:r>
                    <a:rPr lang="en-US" sz="800">
                      <a:solidFill>
                        <a:prstClr val="white"/>
                      </a:solidFill>
                    </a:rPr>
                    <a:t>Compute</a:t>
                  </a:r>
                </a:p>
              </p:txBody>
            </p:sp>
            <p:grpSp>
              <p:nvGrpSpPr>
                <p:cNvPr id="69" name="Group 68">
                  <a:extLst>
                    <a:ext uri="{FF2B5EF4-FFF2-40B4-BE49-F238E27FC236}">
                      <a16:creationId xmlns:a16="http://schemas.microsoft.com/office/drawing/2014/main" id="{91B01A8D-3295-CA4B-9FC7-22B85BFB4533}"/>
                    </a:ext>
                  </a:extLst>
                </p:cNvPr>
                <p:cNvGrpSpPr/>
                <p:nvPr/>
              </p:nvGrpSpPr>
              <p:grpSpPr>
                <a:xfrm>
                  <a:off x="2068341" y="4798643"/>
                  <a:ext cx="431958" cy="366645"/>
                  <a:chOff x="-437730" y="1211235"/>
                  <a:chExt cx="3578005" cy="3037002"/>
                </a:xfrm>
                <a:solidFill>
                  <a:schemeClr val="bg1"/>
                </a:solidFill>
              </p:grpSpPr>
              <p:grpSp>
                <p:nvGrpSpPr>
                  <p:cNvPr id="71" name="Group 70">
                    <a:extLst>
                      <a:ext uri="{FF2B5EF4-FFF2-40B4-BE49-F238E27FC236}">
                        <a16:creationId xmlns:a16="http://schemas.microsoft.com/office/drawing/2014/main" id="{857C45C2-15C1-124D-882D-8A145B1AD24B}"/>
                      </a:ext>
                    </a:extLst>
                  </p:cNvPr>
                  <p:cNvGrpSpPr/>
                  <p:nvPr/>
                </p:nvGrpSpPr>
                <p:grpSpPr>
                  <a:xfrm>
                    <a:off x="-437730" y="1211235"/>
                    <a:ext cx="3578005" cy="3037002"/>
                    <a:chOff x="816688" y="2479217"/>
                    <a:chExt cx="1264857" cy="1073608"/>
                  </a:xfrm>
                  <a:grpFill/>
                  <a:effectLst>
                    <a:outerShdw dist="38100" dir="3000000" algn="tl" rotWithShape="0">
                      <a:schemeClr val="accent3">
                        <a:lumMod val="50000"/>
                        <a:alpha val="25000"/>
                      </a:schemeClr>
                    </a:outerShdw>
                  </a:effectLst>
                </p:grpSpPr>
                <p:grpSp>
                  <p:nvGrpSpPr>
                    <p:cNvPr id="75" name="Group 23">
                      <a:extLst>
                        <a:ext uri="{FF2B5EF4-FFF2-40B4-BE49-F238E27FC236}">
                          <a16:creationId xmlns:a16="http://schemas.microsoft.com/office/drawing/2014/main" id="{95D7FA9A-BD86-8848-8926-580FFE3D32F2}"/>
                        </a:ext>
                      </a:extLst>
                    </p:cNvPr>
                    <p:cNvGrpSpPr>
                      <a:grpSpLocks noChangeAspect="1"/>
                    </p:cNvGrpSpPr>
                    <p:nvPr/>
                  </p:nvGrpSpPr>
                  <p:grpSpPr bwMode="auto">
                    <a:xfrm>
                      <a:off x="816688" y="3219886"/>
                      <a:ext cx="1264857" cy="332939"/>
                      <a:chOff x="2077" y="1949"/>
                      <a:chExt cx="1607" cy="423"/>
                    </a:xfrm>
                    <a:grpFill/>
                  </p:grpSpPr>
                  <p:sp>
                    <p:nvSpPr>
                      <p:cNvPr id="82" name="Rectangle 24">
                        <a:extLst>
                          <a:ext uri="{FF2B5EF4-FFF2-40B4-BE49-F238E27FC236}">
                            <a16:creationId xmlns:a16="http://schemas.microsoft.com/office/drawing/2014/main" id="{76F4F920-1A36-7E42-85D6-79226CCB3433}"/>
                          </a:ext>
                        </a:extLst>
                      </p:cNvPr>
                      <p:cNvSpPr>
                        <a:spLocks noChangeArrowheads="1"/>
                      </p:cNvSpPr>
                      <p:nvPr/>
                    </p:nvSpPr>
                    <p:spPr bwMode="auto">
                      <a:xfrm>
                        <a:off x="2200" y="2086"/>
                        <a:ext cx="381" cy="151"/>
                      </a:xfrm>
                      <a:prstGeom prst="rect">
                        <a:avLst/>
                      </a:prstGeom>
                      <a:grpFill/>
                      <a:ln w="19050">
                        <a:noFill/>
                        <a:round/>
                        <a:headEnd/>
                        <a:tailEnd/>
                      </a:ln>
                      <a:effectLst/>
                    </p:spPr>
                    <p:txBody>
                      <a:bodyPr wrap="none" lIns="0" tIns="0" rIns="0" bIns="0" rtlCol="0" anchor="ctr"/>
                      <a:lstStyle/>
                      <a:p>
                        <a:pPr algn="ctr" defTabSz="685422"/>
                        <a:endParaRPr lang="en-US" sz="700">
                          <a:solidFill>
                            <a:srgbClr val="FFFFFF"/>
                          </a:solidFill>
                        </a:endParaRPr>
                      </a:p>
                    </p:txBody>
                  </p:sp>
                  <p:sp>
                    <p:nvSpPr>
                      <p:cNvPr id="83" name="Freeform 25">
                        <a:extLst>
                          <a:ext uri="{FF2B5EF4-FFF2-40B4-BE49-F238E27FC236}">
                            <a16:creationId xmlns:a16="http://schemas.microsoft.com/office/drawing/2014/main" id="{3D1039E9-A56F-B441-A504-9B375081008B}"/>
                          </a:ext>
                        </a:extLst>
                      </p:cNvPr>
                      <p:cNvSpPr>
                        <a:spLocks noEditPoints="1"/>
                      </p:cNvSpPr>
                      <p:nvPr/>
                    </p:nvSpPr>
                    <p:spPr bwMode="auto">
                      <a:xfrm>
                        <a:off x="2077" y="1949"/>
                        <a:ext cx="1607" cy="423"/>
                      </a:xfrm>
                      <a:custGeom>
                        <a:avLst/>
                        <a:gdLst>
                          <a:gd name="T0" fmla="*/ 0 w 1607"/>
                          <a:gd name="T1" fmla="*/ 0 h 423"/>
                          <a:gd name="T2" fmla="*/ 0 w 1607"/>
                          <a:gd name="T3" fmla="*/ 423 h 423"/>
                          <a:gd name="T4" fmla="*/ 1607 w 1607"/>
                          <a:gd name="T5" fmla="*/ 423 h 423"/>
                          <a:gd name="T6" fmla="*/ 1607 w 1607"/>
                          <a:gd name="T7" fmla="*/ 0 h 423"/>
                          <a:gd name="T8" fmla="*/ 0 w 1607"/>
                          <a:gd name="T9" fmla="*/ 0 h 423"/>
                          <a:gd name="T10" fmla="*/ 541 w 1607"/>
                          <a:gd name="T11" fmla="*/ 326 h 423"/>
                          <a:gd name="T12" fmla="*/ 85 w 1607"/>
                          <a:gd name="T13" fmla="*/ 326 h 423"/>
                          <a:gd name="T14" fmla="*/ 85 w 1607"/>
                          <a:gd name="T15" fmla="*/ 99 h 423"/>
                          <a:gd name="T16" fmla="*/ 541 w 1607"/>
                          <a:gd name="T17" fmla="*/ 99 h 423"/>
                          <a:gd name="T18" fmla="*/ 541 w 1607"/>
                          <a:gd name="T19" fmla="*/ 326 h 423"/>
                          <a:gd name="T20" fmla="*/ 688 w 1607"/>
                          <a:gd name="T21" fmla="*/ 324 h 423"/>
                          <a:gd name="T22" fmla="*/ 643 w 1607"/>
                          <a:gd name="T23" fmla="*/ 324 h 423"/>
                          <a:gd name="T24" fmla="*/ 643 w 1607"/>
                          <a:gd name="T25" fmla="*/ 99 h 423"/>
                          <a:gd name="T26" fmla="*/ 688 w 1607"/>
                          <a:gd name="T27" fmla="*/ 99 h 423"/>
                          <a:gd name="T28" fmla="*/ 688 w 1607"/>
                          <a:gd name="T29" fmla="*/ 324 h 423"/>
                          <a:gd name="T30" fmla="*/ 846 w 1607"/>
                          <a:gd name="T31" fmla="*/ 324 h 423"/>
                          <a:gd name="T32" fmla="*/ 801 w 1607"/>
                          <a:gd name="T33" fmla="*/ 324 h 423"/>
                          <a:gd name="T34" fmla="*/ 801 w 1607"/>
                          <a:gd name="T35" fmla="*/ 99 h 423"/>
                          <a:gd name="T36" fmla="*/ 846 w 1607"/>
                          <a:gd name="T37" fmla="*/ 99 h 423"/>
                          <a:gd name="T38" fmla="*/ 846 w 1607"/>
                          <a:gd name="T39" fmla="*/ 324 h 423"/>
                          <a:gd name="T40" fmla="*/ 1004 w 1607"/>
                          <a:gd name="T41" fmla="*/ 324 h 423"/>
                          <a:gd name="T42" fmla="*/ 960 w 1607"/>
                          <a:gd name="T43" fmla="*/ 324 h 423"/>
                          <a:gd name="T44" fmla="*/ 960 w 1607"/>
                          <a:gd name="T45" fmla="*/ 99 h 423"/>
                          <a:gd name="T46" fmla="*/ 1004 w 1607"/>
                          <a:gd name="T47" fmla="*/ 99 h 423"/>
                          <a:gd name="T48" fmla="*/ 1004 w 1607"/>
                          <a:gd name="T49" fmla="*/ 324 h 423"/>
                          <a:gd name="T50" fmla="*/ 1163 w 1607"/>
                          <a:gd name="T51" fmla="*/ 324 h 423"/>
                          <a:gd name="T52" fmla="*/ 1115 w 1607"/>
                          <a:gd name="T53" fmla="*/ 324 h 423"/>
                          <a:gd name="T54" fmla="*/ 1115 w 1607"/>
                          <a:gd name="T55" fmla="*/ 99 h 423"/>
                          <a:gd name="T56" fmla="*/ 1163 w 1607"/>
                          <a:gd name="T57" fmla="*/ 99 h 423"/>
                          <a:gd name="T58" fmla="*/ 1163 w 1607"/>
                          <a:gd name="T59" fmla="*/ 324 h 423"/>
                          <a:gd name="T60" fmla="*/ 1321 w 1607"/>
                          <a:gd name="T61" fmla="*/ 324 h 423"/>
                          <a:gd name="T62" fmla="*/ 1274 w 1607"/>
                          <a:gd name="T63" fmla="*/ 324 h 423"/>
                          <a:gd name="T64" fmla="*/ 1274 w 1607"/>
                          <a:gd name="T65" fmla="*/ 99 h 423"/>
                          <a:gd name="T66" fmla="*/ 1321 w 1607"/>
                          <a:gd name="T67" fmla="*/ 99 h 423"/>
                          <a:gd name="T68" fmla="*/ 1321 w 1607"/>
                          <a:gd name="T69" fmla="*/ 324 h 423"/>
                          <a:gd name="T70" fmla="*/ 1477 w 1607"/>
                          <a:gd name="T71" fmla="*/ 324 h 423"/>
                          <a:gd name="T72" fmla="*/ 1432 w 1607"/>
                          <a:gd name="T73" fmla="*/ 324 h 423"/>
                          <a:gd name="T74" fmla="*/ 1432 w 1607"/>
                          <a:gd name="T75" fmla="*/ 99 h 423"/>
                          <a:gd name="T76" fmla="*/ 1477 w 1607"/>
                          <a:gd name="T77" fmla="*/ 99 h 423"/>
                          <a:gd name="T78" fmla="*/ 1477 w 1607"/>
                          <a:gd name="T79" fmla="*/ 324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07" h="423">
                            <a:moveTo>
                              <a:pt x="0" y="0"/>
                            </a:moveTo>
                            <a:lnTo>
                              <a:pt x="0" y="423"/>
                            </a:lnTo>
                            <a:lnTo>
                              <a:pt x="1607" y="423"/>
                            </a:lnTo>
                            <a:lnTo>
                              <a:pt x="1607" y="0"/>
                            </a:lnTo>
                            <a:lnTo>
                              <a:pt x="0" y="0"/>
                            </a:lnTo>
                            <a:close/>
                            <a:moveTo>
                              <a:pt x="541" y="326"/>
                            </a:moveTo>
                            <a:lnTo>
                              <a:pt x="85" y="326"/>
                            </a:lnTo>
                            <a:lnTo>
                              <a:pt x="85" y="99"/>
                            </a:lnTo>
                            <a:lnTo>
                              <a:pt x="541" y="99"/>
                            </a:lnTo>
                            <a:lnTo>
                              <a:pt x="541" y="326"/>
                            </a:lnTo>
                            <a:close/>
                            <a:moveTo>
                              <a:pt x="688" y="324"/>
                            </a:moveTo>
                            <a:lnTo>
                              <a:pt x="643" y="324"/>
                            </a:lnTo>
                            <a:lnTo>
                              <a:pt x="643" y="99"/>
                            </a:lnTo>
                            <a:lnTo>
                              <a:pt x="688" y="99"/>
                            </a:lnTo>
                            <a:lnTo>
                              <a:pt x="688" y="324"/>
                            </a:lnTo>
                            <a:close/>
                            <a:moveTo>
                              <a:pt x="846" y="324"/>
                            </a:moveTo>
                            <a:lnTo>
                              <a:pt x="801" y="324"/>
                            </a:lnTo>
                            <a:lnTo>
                              <a:pt x="801" y="99"/>
                            </a:lnTo>
                            <a:lnTo>
                              <a:pt x="846" y="99"/>
                            </a:lnTo>
                            <a:lnTo>
                              <a:pt x="846" y="324"/>
                            </a:lnTo>
                            <a:close/>
                            <a:moveTo>
                              <a:pt x="1004" y="324"/>
                            </a:moveTo>
                            <a:lnTo>
                              <a:pt x="960" y="324"/>
                            </a:lnTo>
                            <a:lnTo>
                              <a:pt x="960" y="99"/>
                            </a:lnTo>
                            <a:lnTo>
                              <a:pt x="1004" y="99"/>
                            </a:lnTo>
                            <a:lnTo>
                              <a:pt x="1004" y="324"/>
                            </a:lnTo>
                            <a:close/>
                            <a:moveTo>
                              <a:pt x="1163" y="324"/>
                            </a:moveTo>
                            <a:lnTo>
                              <a:pt x="1115" y="324"/>
                            </a:lnTo>
                            <a:lnTo>
                              <a:pt x="1115" y="99"/>
                            </a:lnTo>
                            <a:lnTo>
                              <a:pt x="1163" y="99"/>
                            </a:lnTo>
                            <a:lnTo>
                              <a:pt x="1163" y="324"/>
                            </a:lnTo>
                            <a:close/>
                            <a:moveTo>
                              <a:pt x="1321" y="324"/>
                            </a:moveTo>
                            <a:lnTo>
                              <a:pt x="1274" y="324"/>
                            </a:lnTo>
                            <a:lnTo>
                              <a:pt x="1274" y="99"/>
                            </a:lnTo>
                            <a:lnTo>
                              <a:pt x="1321" y="99"/>
                            </a:lnTo>
                            <a:lnTo>
                              <a:pt x="1321" y="324"/>
                            </a:lnTo>
                            <a:close/>
                            <a:moveTo>
                              <a:pt x="1477" y="324"/>
                            </a:moveTo>
                            <a:lnTo>
                              <a:pt x="1432" y="324"/>
                            </a:lnTo>
                            <a:lnTo>
                              <a:pt x="1432" y="99"/>
                            </a:lnTo>
                            <a:lnTo>
                              <a:pt x="1477" y="99"/>
                            </a:lnTo>
                            <a:lnTo>
                              <a:pt x="1477" y="324"/>
                            </a:lnTo>
                            <a:close/>
                          </a:path>
                        </a:pathLst>
                      </a:custGeom>
                      <a:grpFill/>
                      <a:ln w="19050">
                        <a:noFill/>
                        <a:round/>
                        <a:headEnd/>
                        <a:tailEnd/>
                      </a:ln>
                      <a:effectLst/>
                    </p:spPr>
                    <p:txBody>
                      <a:bodyPr wrap="none" lIns="0" tIns="0" rIns="0" bIns="0" rtlCol="0" anchor="ctr"/>
                      <a:lstStyle/>
                      <a:p>
                        <a:pPr algn="ctr" defTabSz="685422"/>
                        <a:endParaRPr lang="en-US" sz="700">
                          <a:solidFill>
                            <a:srgbClr val="FFFFFF"/>
                          </a:solidFill>
                        </a:endParaRPr>
                      </a:p>
                    </p:txBody>
                  </p:sp>
                </p:grpSp>
                <p:grpSp>
                  <p:nvGrpSpPr>
                    <p:cNvPr id="76" name="Group 23">
                      <a:extLst>
                        <a:ext uri="{FF2B5EF4-FFF2-40B4-BE49-F238E27FC236}">
                          <a16:creationId xmlns:a16="http://schemas.microsoft.com/office/drawing/2014/main" id="{632C0221-2F3A-FF44-ABAA-F109F55B1BB0}"/>
                        </a:ext>
                      </a:extLst>
                    </p:cNvPr>
                    <p:cNvGrpSpPr>
                      <a:grpSpLocks noChangeAspect="1"/>
                    </p:cNvGrpSpPr>
                    <p:nvPr/>
                  </p:nvGrpSpPr>
                  <p:grpSpPr bwMode="auto">
                    <a:xfrm>
                      <a:off x="816688" y="2850692"/>
                      <a:ext cx="1264857" cy="332939"/>
                      <a:chOff x="2077" y="1949"/>
                      <a:chExt cx="1607" cy="423"/>
                    </a:xfrm>
                    <a:grpFill/>
                  </p:grpSpPr>
                  <p:sp>
                    <p:nvSpPr>
                      <p:cNvPr id="80" name="Rectangle 24">
                        <a:extLst>
                          <a:ext uri="{FF2B5EF4-FFF2-40B4-BE49-F238E27FC236}">
                            <a16:creationId xmlns:a16="http://schemas.microsoft.com/office/drawing/2014/main" id="{FEE44DEE-9237-324F-9B83-5CFFDEF50077}"/>
                          </a:ext>
                        </a:extLst>
                      </p:cNvPr>
                      <p:cNvSpPr>
                        <a:spLocks noChangeArrowheads="1"/>
                      </p:cNvSpPr>
                      <p:nvPr/>
                    </p:nvSpPr>
                    <p:spPr bwMode="auto">
                      <a:xfrm>
                        <a:off x="2200" y="2086"/>
                        <a:ext cx="381" cy="151"/>
                      </a:xfrm>
                      <a:prstGeom prst="rect">
                        <a:avLst/>
                      </a:prstGeom>
                      <a:grpFill/>
                      <a:ln w="19050">
                        <a:noFill/>
                        <a:round/>
                        <a:headEnd/>
                        <a:tailEnd/>
                      </a:ln>
                      <a:effectLst/>
                    </p:spPr>
                    <p:txBody>
                      <a:bodyPr wrap="none" lIns="0" tIns="0" rIns="0" bIns="0" rtlCol="0" anchor="ctr"/>
                      <a:lstStyle/>
                      <a:p>
                        <a:pPr algn="ctr" defTabSz="685422"/>
                        <a:endParaRPr lang="en-US" sz="700">
                          <a:solidFill>
                            <a:srgbClr val="FFFFFF"/>
                          </a:solidFill>
                        </a:endParaRPr>
                      </a:p>
                    </p:txBody>
                  </p:sp>
                  <p:sp>
                    <p:nvSpPr>
                      <p:cNvPr id="81" name="Freeform 25">
                        <a:extLst>
                          <a:ext uri="{FF2B5EF4-FFF2-40B4-BE49-F238E27FC236}">
                            <a16:creationId xmlns:a16="http://schemas.microsoft.com/office/drawing/2014/main" id="{4F2E719B-A241-DE4E-95C8-AD2230611D14}"/>
                          </a:ext>
                        </a:extLst>
                      </p:cNvPr>
                      <p:cNvSpPr>
                        <a:spLocks noEditPoints="1"/>
                      </p:cNvSpPr>
                      <p:nvPr/>
                    </p:nvSpPr>
                    <p:spPr bwMode="auto">
                      <a:xfrm>
                        <a:off x="2077" y="1949"/>
                        <a:ext cx="1607" cy="423"/>
                      </a:xfrm>
                      <a:custGeom>
                        <a:avLst/>
                        <a:gdLst>
                          <a:gd name="T0" fmla="*/ 0 w 1607"/>
                          <a:gd name="T1" fmla="*/ 0 h 423"/>
                          <a:gd name="T2" fmla="*/ 0 w 1607"/>
                          <a:gd name="T3" fmla="*/ 423 h 423"/>
                          <a:gd name="T4" fmla="*/ 1607 w 1607"/>
                          <a:gd name="T5" fmla="*/ 423 h 423"/>
                          <a:gd name="T6" fmla="*/ 1607 w 1607"/>
                          <a:gd name="T7" fmla="*/ 0 h 423"/>
                          <a:gd name="T8" fmla="*/ 0 w 1607"/>
                          <a:gd name="T9" fmla="*/ 0 h 423"/>
                          <a:gd name="T10" fmla="*/ 541 w 1607"/>
                          <a:gd name="T11" fmla="*/ 326 h 423"/>
                          <a:gd name="T12" fmla="*/ 85 w 1607"/>
                          <a:gd name="T13" fmla="*/ 326 h 423"/>
                          <a:gd name="T14" fmla="*/ 85 w 1607"/>
                          <a:gd name="T15" fmla="*/ 99 h 423"/>
                          <a:gd name="T16" fmla="*/ 541 w 1607"/>
                          <a:gd name="T17" fmla="*/ 99 h 423"/>
                          <a:gd name="T18" fmla="*/ 541 w 1607"/>
                          <a:gd name="T19" fmla="*/ 326 h 423"/>
                          <a:gd name="T20" fmla="*/ 688 w 1607"/>
                          <a:gd name="T21" fmla="*/ 324 h 423"/>
                          <a:gd name="T22" fmla="*/ 643 w 1607"/>
                          <a:gd name="T23" fmla="*/ 324 h 423"/>
                          <a:gd name="T24" fmla="*/ 643 w 1607"/>
                          <a:gd name="T25" fmla="*/ 99 h 423"/>
                          <a:gd name="T26" fmla="*/ 688 w 1607"/>
                          <a:gd name="T27" fmla="*/ 99 h 423"/>
                          <a:gd name="T28" fmla="*/ 688 w 1607"/>
                          <a:gd name="T29" fmla="*/ 324 h 423"/>
                          <a:gd name="T30" fmla="*/ 846 w 1607"/>
                          <a:gd name="T31" fmla="*/ 324 h 423"/>
                          <a:gd name="T32" fmla="*/ 801 w 1607"/>
                          <a:gd name="T33" fmla="*/ 324 h 423"/>
                          <a:gd name="T34" fmla="*/ 801 w 1607"/>
                          <a:gd name="T35" fmla="*/ 99 h 423"/>
                          <a:gd name="T36" fmla="*/ 846 w 1607"/>
                          <a:gd name="T37" fmla="*/ 99 h 423"/>
                          <a:gd name="T38" fmla="*/ 846 w 1607"/>
                          <a:gd name="T39" fmla="*/ 324 h 423"/>
                          <a:gd name="T40" fmla="*/ 1004 w 1607"/>
                          <a:gd name="T41" fmla="*/ 324 h 423"/>
                          <a:gd name="T42" fmla="*/ 960 w 1607"/>
                          <a:gd name="T43" fmla="*/ 324 h 423"/>
                          <a:gd name="T44" fmla="*/ 960 w 1607"/>
                          <a:gd name="T45" fmla="*/ 99 h 423"/>
                          <a:gd name="T46" fmla="*/ 1004 w 1607"/>
                          <a:gd name="T47" fmla="*/ 99 h 423"/>
                          <a:gd name="T48" fmla="*/ 1004 w 1607"/>
                          <a:gd name="T49" fmla="*/ 324 h 423"/>
                          <a:gd name="T50" fmla="*/ 1163 w 1607"/>
                          <a:gd name="T51" fmla="*/ 324 h 423"/>
                          <a:gd name="T52" fmla="*/ 1115 w 1607"/>
                          <a:gd name="T53" fmla="*/ 324 h 423"/>
                          <a:gd name="T54" fmla="*/ 1115 w 1607"/>
                          <a:gd name="T55" fmla="*/ 99 h 423"/>
                          <a:gd name="T56" fmla="*/ 1163 w 1607"/>
                          <a:gd name="T57" fmla="*/ 99 h 423"/>
                          <a:gd name="T58" fmla="*/ 1163 w 1607"/>
                          <a:gd name="T59" fmla="*/ 324 h 423"/>
                          <a:gd name="T60" fmla="*/ 1321 w 1607"/>
                          <a:gd name="T61" fmla="*/ 324 h 423"/>
                          <a:gd name="T62" fmla="*/ 1274 w 1607"/>
                          <a:gd name="T63" fmla="*/ 324 h 423"/>
                          <a:gd name="T64" fmla="*/ 1274 w 1607"/>
                          <a:gd name="T65" fmla="*/ 99 h 423"/>
                          <a:gd name="T66" fmla="*/ 1321 w 1607"/>
                          <a:gd name="T67" fmla="*/ 99 h 423"/>
                          <a:gd name="T68" fmla="*/ 1321 w 1607"/>
                          <a:gd name="T69" fmla="*/ 324 h 423"/>
                          <a:gd name="T70" fmla="*/ 1477 w 1607"/>
                          <a:gd name="T71" fmla="*/ 324 h 423"/>
                          <a:gd name="T72" fmla="*/ 1432 w 1607"/>
                          <a:gd name="T73" fmla="*/ 324 h 423"/>
                          <a:gd name="T74" fmla="*/ 1432 w 1607"/>
                          <a:gd name="T75" fmla="*/ 99 h 423"/>
                          <a:gd name="T76" fmla="*/ 1477 w 1607"/>
                          <a:gd name="T77" fmla="*/ 99 h 423"/>
                          <a:gd name="T78" fmla="*/ 1477 w 1607"/>
                          <a:gd name="T79" fmla="*/ 324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07" h="423">
                            <a:moveTo>
                              <a:pt x="0" y="0"/>
                            </a:moveTo>
                            <a:lnTo>
                              <a:pt x="0" y="423"/>
                            </a:lnTo>
                            <a:lnTo>
                              <a:pt x="1607" y="423"/>
                            </a:lnTo>
                            <a:lnTo>
                              <a:pt x="1607" y="0"/>
                            </a:lnTo>
                            <a:lnTo>
                              <a:pt x="0" y="0"/>
                            </a:lnTo>
                            <a:close/>
                            <a:moveTo>
                              <a:pt x="541" y="326"/>
                            </a:moveTo>
                            <a:lnTo>
                              <a:pt x="85" y="326"/>
                            </a:lnTo>
                            <a:lnTo>
                              <a:pt x="85" y="99"/>
                            </a:lnTo>
                            <a:lnTo>
                              <a:pt x="541" y="99"/>
                            </a:lnTo>
                            <a:lnTo>
                              <a:pt x="541" y="326"/>
                            </a:lnTo>
                            <a:close/>
                            <a:moveTo>
                              <a:pt x="688" y="324"/>
                            </a:moveTo>
                            <a:lnTo>
                              <a:pt x="643" y="324"/>
                            </a:lnTo>
                            <a:lnTo>
                              <a:pt x="643" y="99"/>
                            </a:lnTo>
                            <a:lnTo>
                              <a:pt x="688" y="99"/>
                            </a:lnTo>
                            <a:lnTo>
                              <a:pt x="688" y="324"/>
                            </a:lnTo>
                            <a:close/>
                            <a:moveTo>
                              <a:pt x="846" y="324"/>
                            </a:moveTo>
                            <a:lnTo>
                              <a:pt x="801" y="324"/>
                            </a:lnTo>
                            <a:lnTo>
                              <a:pt x="801" y="99"/>
                            </a:lnTo>
                            <a:lnTo>
                              <a:pt x="846" y="99"/>
                            </a:lnTo>
                            <a:lnTo>
                              <a:pt x="846" y="324"/>
                            </a:lnTo>
                            <a:close/>
                            <a:moveTo>
                              <a:pt x="1004" y="324"/>
                            </a:moveTo>
                            <a:lnTo>
                              <a:pt x="960" y="324"/>
                            </a:lnTo>
                            <a:lnTo>
                              <a:pt x="960" y="99"/>
                            </a:lnTo>
                            <a:lnTo>
                              <a:pt x="1004" y="99"/>
                            </a:lnTo>
                            <a:lnTo>
                              <a:pt x="1004" y="324"/>
                            </a:lnTo>
                            <a:close/>
                            <a:moveTo>
                              <a:pt x="1163" y="324"/>
                            </a:moveTo>
                            <a:lnTo>
                              <a:pt x="1115" y="324"/>
                            </a:lnTo>
                            <a:lnTo>
                              <a:pt x="1115" y="99"/>
                            </a:lnTo>
                            <a:lnTo>
                              <a:pt x="1163" y="99"/>
                            </a:lnTo>
                            <a:lnTo>
                              <a:pt x="1163" y="324"/>
                            </a:lnTo>
                            <a:close/>
                            <a:moveTo>
                              <a:pt x="1321" y="324"/>
                            </a:moveTo>
                            <a:lnTo>
                              <a:pt x="1274" y="324"/>
                            </a:lnTo>
                            <a:lnTo>
                              <a:pt x="1274" y="99"/>
                            </a:lnTo>
                            <a:lnTo>
                              <a:pt x="1321" y="99"/>
                            </a:lnTo>
                            <a:lnTo>
                              <a:pt x="1321" y="324"/>
                            </a:lnTo>
                            <a:close/>
                            <a:moveTo>
                              <a:pt x="1477" y="324"/>
                            </a:moveTo>
                            <a:lnTo>
                              <a:pt x="1432" y="324"/>
                            </a:lnTo>
                            <a:lnTo>
                              <a:pt x="1432" y="99"/>
                            </a:lnTo>
                            <a:lnTo>
                              <a:pt x="1477" y="99"/>
                            </a:lnTo>
                            <a:lnTo>
                              <a:pt x="1477" y="324"/>
                            </a:lnTo>
                            <a:close/>
                          </a:path>
                        </a:pathLst>
                      </a:custGeom>
                      <a:grpFill/>
                      <a:ln w="19050">
                        <a:noFill/>
                        <a:round/>
                        <a:headEnd/>
                        <a:tailEnd/>
                      </a:ln>
                      <a:effectLst/>
                    </p:spPr>
                    <p:txBody>
                      <a:bodyPr wrap="none" lIns="0" tIns="0" rIns="0" bIns="0" rtlCol="0" anchor="ctr"/>
                      <a:lstStyle/>
                      <a:p>
                        <a:pPr algn="ctr" defTabSz="685422"/>
                        <a:endParaRPr lang="en-US" sz="700">
                          <a:solidFill>
                            <a:srgbClr val="FFFFFF"/>
                          </a:solidFill>
                        </a:endParaRPr>
                      </a:p>
                    </p:txBody>
                  </p:sp>
                </p:grpSp>
                <p:grpSp>
                  <p:nvGrpSpPr>
                    <p:cNvPr id="77" name="Group 23">
                      <a:extLst>
                        <a:ext uri="{FF2B5EF4-FFF2-40B4-BE49-F238E27FC236}">
                          <a16:creationId xmlns:a16="http://schemas.microsoft.com/office/drawing/2014/main" id="{90A752D2-73CE-2748-99F7-AFAA95573AEF}"/>
                        </a:ext>
                      </a:extLst>
                    </p:cNvPr>
                    <p:cNvGrpSpPr>
                      <a:grpSpLocks noChangeAspect="1"/>
                    </p:cNvGrpSpPr>
                    <p:nvPr/>
                  </p:nvGrpSpPr>
                  <p:grpSpPr bwMode="auto">
                    <a:xfrm>
                      <a:off x="816688" y="2479217"/>
                      <a:ext cx="1264857" cy="332939"/>
                      <a:chOff x="2077" y="1949"/>
                      <a:chExt cx="1607" cy="423"/>
                    </a:xfrm>
                    <a:grpFill/>
                  </p:grpSpPr>
                  <p:sp>
                    <p:nvSpPr>
                      <p:cNvPr id="78" name="Rectangle 24">
                        <a:extLst>
                          <a:ext uri="{FF2B5EF4-FFF2-40B4-BE49-F238E27FC236}">
                            <a16:creationId xmlns:a16="http://schemas.microsoft.com/office/drawing/2014/main" id="{B0B59FFD-9D8A-F540-9D22-6C803D8C8980}"/>
                          </a:ext>
                        </a:extLst>
                      </p:cNvPr>
                      <p:cNvSpPr>
                        <a:spLocks noChangeArrowheads="1"/>
                      </p:cNvSpPr>
                      <p:nvPr/>
                    </p:nvSpPr>
                    <p:spPr bwMode="auto">
                      <a:xfrm>
                        <a:off x="2200" y="2086"/>
                        <a:ext cx="381" cy="151"/>
                      </a:xfrm>
                      <a:prstGeom prst="rect">
                        <a:avLst/>
                      </a:prstGeom>
                      <a:grpFill/>
                      <a:ln w="19050">
                        <a:noFill/>
                        <a:round/>
                        <a:headEnd/>
                        <a:tailEnd/>
                      </a:ln>
                      <a:effectLst/>
                    </p:spPr>
                    <p:txBody>
                      <a:bodyPr wrap="none" lIns="0" tIns="0" rIns="0" bIns="0" rtlCol="0" anchor="ctr"/>
                      <a:lstStyle/>
                      <a:p>
                        <a:pPr algn="ctr" defTabSz="685422"/>
                        <a:endParaRPr lang="en-US" sz="700">
                          <a:solidFill>
                            <a:srgbClr val="FFFFFF"/>
                          </a:solidFill>
                        </a:endParaRPr>
                      </a:p>
                    </p:txBody>
                  </p:sp>
                  <p:sp>
                    <p:nvSpPr>
                      <p:cNvPr id="79" name="Freeform 25">
                        <a:extLst>
                          <a:ext uri="{FF2B5EF4-FFF2-40B4-BE49-F238E27FC236}">
                            <a16:creationId xmlns:a16="http://schemas.microsoft.com/office/drawing/2014/main" id="{59F8BC67-825F-FB41-89C0-42CBDDCD3328}"/>
                          </a:ext>
                        </a:extLst>
                      </p:cNvPr>
                      <p:cNvSpPr>
                        <a:spLocks noEditPoints="1"/>
                      </p:cNvSpPr>
                      <p:nvPr/>
                    </p:nvSpPr>
                    <p:spPr bwMode="auto">
                      <a:xfrm>
                        <a:off x="2077" y="1949"/>
                        <a:ext cx="1607" cy="423"/>
                      </a:xfrm>
                      <a:custGeom>
                        <a:avLst/>
                        <a:gdLst>
                          <a:gd name="T0" fmla="*/ 0 w 1607"/>
                          <a:gd name="T1" fmla="*/ 0 h 423"/>
                          <a:gd name="T2" fmla="*/ 0 w 1607"/>
                          <a:gd name="T3" fmla="*/ 423 h 423"/>
                          <a:gd name="T4" fmla="*/ 1607 w 1607"/>
                          <a:gd name="T5" fmla="*/ 423 h 423"/>
                          <a:gd name="T6" fmla="*/ 1607 w 1607"/>
                          <a:gd name="T7" fmla="*/ 0 h 423"/>
                          <a:gd name="T8" fmla="*/ 0 w 1607"/>
                          <a:gd name="T9" fmla="*/ 0 h 423"/>
                          <a:gd name="T10" fmla="*/ 541 w 1607"/>
                          <a:gd name="T11" fmla="*/ 326 h 423"/>
                          <a:gd name="T12" fmla="*/ 85 w 1607"/>
                          <a:gd name="T13" fmla="*/ 326 h 423"/>
                          <a:gd name="T14" fmla="*/ 85 w 1607"/>
                          <a:gd name="T15" fmla="*/ 99 h 423"/>
                          <a:gd name="T16" fmla="*/ 541 w 1607"/>
                          <a:gd name="T17" fmla="*/ 99 h 423"/>
                          <a:gd name="T18" fmla="*/ 541 w 1607"/>
                          <a:gd name="T19" fmla="*/ 326 h 423"/>
                          <a:gd name="T20" fmla="*/ 688 w 1607"/>
                          <a:gd name="T21" fmla="*/ 324 h 423"/>
                          <a:gd name="T22" fmla="*/ 643 w 1607"/>
                          <a:gd name="T23" fmla="*/ 324 h 423"/>
                          <a:gd name="T24" fmla="*/ 643 w 1607"/>
                          <a:gd name="T25" fmla="*/ 99 h 423"/>
                          <a:gd name="T26" fmla="*/ 688 w 1607"/>
                          <a:gd name="T27" fmla="*/ 99 h 423"/>
                          <a:gd name="T28" fmla="*/ 688 w 1607"/>
                          <a:gd name="T29" fmla="*/ 324 h 423"/>
                          <a:gd name="T30" fmla="*/ 846 w 1607"/>
                          <a:gd name="T31" fmla="*/ 324 h 423"/>
                          <a:gd name="T32" fmla="*/ 801 w 1607"/>
                          <a:gd name="T33" fmla="*/ 324 h 423"/>
                          <a:gd name="T34" fmla="*/ 801 w 1607"/>
                          <a:gd name="T35" fmla="*/ 99 h 423"/>
                          <a:gd name="T36" fmla="*/ 846 w 1607"/>
                          <a:gd name="T37" fmla="*/ 99 h 423"/>
                          <a:gd name="T38" fmla="*/ 846 w 1607"/>
                          <a:gd name="T39" fmla="*/ 324 h 423"/>
                          <a:gd name="T40" fmla="*/ 1004 w 1607"/>
                          <a:gd name="T41" fmla="*/ 324 h 423"/>
                          <a:gd name="T42" fmla="*/ 960 w 1607"/>
                          <a:gd name="T43" fmla="*/ 324 h 423"/>
                          <a:gd name="T44" fmla="*/ 960 w 1607"/>
                          <a:gd name="T45" fmla="*/ 99 h 423"/>
                          <a:gd name="T46" fmla="*/ 1004 w 1607"/>
                          <a:gd name="T47" fmla="*/ 99 h 423"/>
                          <a:gd name="T48" fmla="*/ 1004 w 1607"/>
                          <a:gd name="T49" fmla="*/ 324 h 423"/>
                          <a:gd name="T50" fmla="*/ 1163 w 1607"/>
                          <a:gd name="T51" fmla="*/ 324 h 423"/>
                          <a:gd name="T52" fmla="*/ 1115 w 1607"/>
                          <a:gd name="T53" fmla="*/ 324 h 423"/>
                          <a:gd name="T54" fmla="*/ 1115 w 1607"/>
                          <a:gd name="T55" fmla="*/ 99 h 423"/>
                          <a:gd name="T56" fmla="*/ 1163 w 1607"/>
                          <a:gd name="T57" fmla="*/ 99 h 423"/>
                          <a:gd name="T58" fmla="*/ 1163 w 1607"/>
                          <a:gd name="T59" fmla="*/ 324 h 423"/>
                          <a:gd name="T60" fmla="*/ 1321 w 1607"/>
                          <a:gd name="T61" fmla="*/ 324 h 423"/>
                          <a:gd name="T62" fmla="*/ 1274 w 1607"/>
                          <a:gd name="T63" fmla="*/ 324 h 423"/>
                          <a:gd name="T64" fmla="*/ 1274 w 1607"/>
                          <a:gd name="T65" fmla="*/ 99 h 423"/>
                          <a:gd name="T66" fmla="*/ 1321 w 1607"/>
                          <a:gd name="T67" fmla="*/ 99 h 423"/>
                          <a:gd name="T68" fmla="*/ 1321 w 1607"/>
                          <a:gd name="T69" fmla="*/ 324 h 423"/>
                          <a:gd name="T70" fmla="*/ 1477 w 1607"/>
                          <a:gd name="T71" fmla="*/ 324 h 423"/>
                          <a:gd name="T72" fmla="*/ 1432 w 1607"/>
                          <a:gd name="T73" fmla="*/ 324 h 423"/>
                          <a:gd name="T74" fmla="*/ 1432 w 1607"/>
                          <a:gd name="T75" fmla="*/ 99 h 423"/>
                          <a:gd name="T76" fmla="*/ 1477 w 1607"/>
                          <a:gd name="T77" fmla="*/ 99 h 423"/>
                          <a:gd name="T78" fmla="*/ 1477 w 1607"/>
                          <a:gd name="T79" fmla="*/ 324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07" h="423">
                            <a:moveTo>
                              <a:pt x="0" y="0"/>
                            </a:moveTo>
                            <a:lnTo>
                              <a:pt x="0" y="423"/>
                            </a:lnTo>
                            <a:lnTo>
                              <a:pt x="1607" y="423"/>
                            </a:lnTo>
                            <a:lnTo>
                              <a:pt x="1607" y="0"/>
                            </a:lnTo>
                            <a:lnTo>
                              <a:pt x="0" y="0"/>
                            </a:lnTo>
                            <a:close/>
                            <a:moveTo>
                              <a:pt x="541" y="326"/>
                            </a:moveTo>
                            <a:lnTo>
                              <a:pt x="85" y="326"/>
                            </a:lnTo>
                            <a:lnTo>
                              <a:pt x="85" y="99"/>
                            </a:lnTo>
                            <a:lnTo>
                              <a:pt x="541" y="99"/>
                            </a:lnTo>
                            <a:lnTo>
                              <a:pt x="541" y="326"/>
                            </a:lnTo>
                            <a:close/>
                            <a:moveTo>
                              <a:pt x="688" y="324"/>
                            </a:moveTo>
                            <a:lnTo>
                              <a:pt x="643" y="324"/>
                            </a:lnTo>
                            <a:lnTo>
                              <a:pt x="643" y="99"/>
                            </a:lnTo>
                            <a:lnTo>
                              <a:pt x="688" y="99"/>
                            </a:lnTo>
                            <a:lnTo>
                              <a:pt x="688" y="324"/>
                            </a:lnTo>
                            <a:close/>
                            <a:moveTo>
                              <a:pt x="846" y="324"/>
                            </a:moveTo>
                            <a:lnTo>
                              <a:pt x="801" y="324"/>
                            </a:lnTo>
                            <a:lnTo>
                              <a:pt x="801" y="99"/>
                            </a:lnTo>
                            <a:lnTo>
                              <a:pt x="846" y="99"/>
                            </a:lnTo>
                            <a:lnTo>
                              <a:pt x="846" y="324"/>
                            </a:lnTo>
                            <a:close/>
                            <a:moveTo>
                              <a:pt x="1004" y="324"/>
                            </a:moveTo>
                            <a:lnTo>
                              <a:pt x="960" y="324"/>
                            </a:lnTo>
                            <a:lnTo>
                              <a:pt x="960" y="99"/>
                            </a:lnTo>
                            <a:lnTo>
                              <a:pt x="1004" y="99"/>
                            </a:lnTo>
                            <a:lnTo>
                              <a:pt x="1004" y="324"/>
                            </a:lnTo>
                            <a:close/>
                            <a:moveTo>
                              <a:pt x="1163" y="324"/>
                            </a:moveTo>
                            <a:lnTo>
                              <a:pt x="1115" y="324"/>
                            </a:lnTo>
                            <a:lnTo>
                              <a:pt x="1115" y="99"/>
                            </a:lnTo>
                            <a:lnTo>
                              <a:pt x="1163" y="99"/>
                            </a:lnTo>
                            <a:lnTo>
                              <a:pt x="1163" y="324"/>
                            </a:lnTo>
                            <a:close/>
                            <a:moveTo>
                              <a:pt x="1321" y="324"/>
                            </a:moveTo>
                            <a:lnTo>
                              <a:pt x="1274" y="324"/>
                            </a:lnTo>
                            <a:lnTo>
                              <a:pt x="1274" y="99"/>
                            </a:lnTo>
                            <a:lnTo>
                              <a:pt x="1321" y="99"/>
                            </a:lnTo>
                            <a:lnTo>
                              <a:pt x="1321" y="324"/>
                            </a:lnTo>
                            <a:close/>
                            <a:moveTo>
                              <a:pt x="1477" y="324"/>
                            </a:moveTo>
                            <a:lnTo>
                              <a:pt x="1432" y="324"/>
                            </a:lnTo>
                            <a:lnTo>
                              <a:pt x="1432" y="99"/>
                            </a:lnTo>
                            <a:lnTo>
                              <a:pt x="1477" y="99"/>
                            </a:lnTo>
                            <a:lnTo>
                              <a:pt x="1477" y="324"/>
                            </a:lnTo>
                            <a:close/>
                          </a:path>
                        </a:pathLst>
                      </a:custGeom>
                      <a:grpFill/>
                      <a:ln w="19050">
                        <a:noFill/>
                        <a:round/>
                        <a:headEnd/>
                        <a:tailEnd/>
                      </a:ln>
                      <a:effectLst/>
                    </p:spPr>
                    <p:txBody>
                      <a:bodyPr wrap="none" lIns="0" tIns="0" rIns="0" bIns="0" rtlCol="0" anchor="ctr"/>
                      <a:lstStyle/>
                      <a:p>
                        <a:pPr algn="ctr" defTabSz="685422"/>
                        <a:endParaRPr lang="en-US" sz="700">
                          <a:solidFill>
                            <a:srgbClr val="FFFFFF"/>
                          </a:solidFill>
                        </a:endParaRPr>
                      </a:p>
                    </p:txBody>
                  </p:sp>
                </p:grpSp>
              </p:grpSp>
              <p:sp>
                <p:nvSpPr>
                  <p:cNvPr id="72" name="Freeform 71">
                    <a:extLst>
                      <a:ext uri="{FF2B5EF4-FFF2-40B4-BE49-F238E27FC236}">
                        <a16:creationId xmlns:a16="http://schemas.microsoft.com/office/drawing/2014/main" id="{392562CB-564C-EC44-83A0-B3F9B3119011}"/>
                      </a:ext>
                    </a:extLst>
                  </p:cNvPr>
                  <p:cNvSpPr/>
                  <p:nvPr/>
                </p:nvSpPr>
                <p:spPr>
                  <a:xfrm flipH="1">
                    <a:off x="276822" y="1516266"/>
                    <a:ext cx="407609" cy="332333"/>
                  </a:xfrm>
                  <a:custGeom>
                    <a:avLst/>
                    <a:gdLst>
                      <a:gd name="connsiteX0" fmla="*/ 761647 w 761647"/>
                      <a:gd name="connsiteY0" fmla="*/ 0 h 620990"/>
                      <a:gd name="connsiteX1" fmla="*/ 0 w 761647"/>
                      <a:gd name="connsiteY1" fmla="*/ 0 h 620990"/>
                      <a:gd name="connsiteX2" fmla="*/ 0 w 761647"/>
                      <a:gd name="connsiteY2" fmla="*/ 620990 h 620990"/>
                      <a:gd name="connsiteX3" fmla="*/ 165018 w 761647"/>
                      <a:gd name="connsiteY3" fmla="*/ 620990 h 620990"/>
                    </a:gdLst>
                    <a:ahLst/>
                    <a:cxnLst>
                      <a:cxn ang="0">
                        <a:pos x="connsiteX0" y="connsiteY0"/>
                      </a:cxn>
                      <a:cxn ang="0">
                        <a:pos x="connsiteX1" y="connsiteY1"/>
                      </a:cxn>
                      <a:cxn ang="0">
                        <a:pos x="connsiteX2" y="connsiteY2"/>
                      </a:cxn>
                      <a:cxn ang="0">
                        <a:pos x="connsiteX3" y="connsiteY3"/>
                      </a:cxn>
                    </a:cxnLst>
                    <a:rect l="l" t="t" r="r" b="b"/>
                    <a:pathLst>
                      <a:path w="761647" h="620990">
                        <a:moveTo>
                          <a:pt x="761647" y="0"/>
                        </a:moveTo>
                        <a:lnTo>
                          <a:pt x="0" y="0"/>
                        </a:lnTo>
                        <a:lnTo>
                          <a:pt x="0" y="620990"/>
                        </a:lnTo>
                        <a:lnTo>
                          <a:pt x="165018" y="62099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a:t> </a:t>
                    </a:r>
                  </a:p>
                </p:txBody>
              </p:sp>
              <p:sp>
                <p:nvSpPr>
                  <p:cNvPr id="73" name="Freeform 72">
                    <a:extLst>
                      <a:ext uri="{FF2B5EF4-FFF2-40B4-BE49-F238E27FC236}">
                        <a16:creationId xmlns:a16="http://schemas.microsoft.com/office/drawing/2014/main" id="{2EEDAB75-2A64-DD48-A149-66936201DB2E}"/>
                      </a:ext>
                    </a:extLst>
                  </p:cNvPr>
                  <p:cNvSpPr/>
                  <p:nvPr/>
                </p:nvSpPr>
                <p:spPr>
                  <a:xfrm flipH="1">
                    <a:off x="276822" y="2567087"/>
                    <a:ext cx="407609" cy="332333"/>
                  </a:xfrm>
                  <a:custGeom>
                    <a:avLst/>
                    <a:gdLst>
                      <a:gd name="connsiteX0" fmla="*/ 761647 w 761647"/>
                      <a:gd name="connsiteY0" fmla="*/ 0 h 620990"/>
                      <a:gd name="connsiteX1" fmla="*/ 0 w 761647"/>
                      <a:gd name="connsiteY1" fmla="*/ 0 h 620990"/>
                      <a:gd name="connsiteX2" fmla="*/ 0 w 761647"/>
                      <a:gd name="connsiteY2" fmla="*/ 620990 h 620990"/>
                      <a:gd name="connsiteX3" fmla="*/ 165018 w 761647"/>
                      <a:gd name="connsiteY3" fmla="*/ 620990 h 620990"/>
                    </a:gdLst>
                    <a:ahLst/>
                    <a:cxnLst>
                      <a:cxn ang="0">
                        <a:pos x="connsiteX0" y="connsiteY0"/>
                      </a:cxn>
                      <a:cxn ang="0">
                        <a:pos x="connsiteX1" y="connsiteY1"/>
                      </a:cxn>
                      <a:cxn ang="0">
                        <a:pos x="connsiteX2" y="connsiteY2"/>
                      </a:cxn>
                      <a:cxn ang="0">
                        <a:pos x="connsiteX3" y="connsiteY3"/>
                      </a:cxn>
                    </a:cxnLst>
                    <a:rect l="l" t="t" r="r" b="b"/>
                    <a:pathLst>
                      <a:path w="761647" h="620990">
                        <a:moveTo>
                          <a:pt x="761647" y="0"/>
                        </a:moveTo>
                        <a:lnTo>
                          <a:pt x="0" y="0"/>
                        </a:lnTo>
                        <a:lnTo>
                          <a:pt x="0" y="620990"/>
                        </a:lnTo>
                        <a:lnTo>
                          <a:pt x="165018" y="62099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a:t> </a:t>
                    </a:r>
                  </a:p>
                </p:txBody>
              </p:sp>
              <p:sp>
                <p:nvSpPr>
                  <p:cNvPr id="74" name="Freeform 73">
                    <a:extLst>
                      <a:ext uri="{FF2B5EF4-FFF2-40B4-BE49-F238E27FC236}">
                        <a16:creationId xmlns:a16="http://schemas.microsoft.com/office/drawing/2014/main" id="{0C723478-58EA-F94F-8360-C188234F004C}"/>
                      </a:ext>
                    </a:extLst>
                  </p:cNvPr>
                  <p:cNvSpPr/>
                  <p:nvPr/>
                </p:nvSpPr>
                <p:spPr>
                  <a:xfrm flipH="1">
                    <a:off x="276822" y="3611456"/>
                    <a:ext cx="407609" cy="332333"/>
                  </a:xfrm>
                  <a:custGeom>
                    <a:avLst/>
                    <a:gdLst>
                      <a:gd name="connsiteX0" fmla="*/ 761647 w 761647"/>
                      <a:gd name="connsiteY0" fmla="*/ 0 h 620990"/>
                      <a:gd name="connsiteX1" fmla="*/ 0 w 761647"/>
                      <a:gd name="connsiteY1" fmla="*/ 0 h 620990"/>
                      <a:gd name="connsiteX2" fmla="*/ 0 w 761647"/>
                      <a:gd name="connsiteY2" fmla="*/ 620990 h 620990"/>
                      <a:gd name="connsiteX3" fmla="*/ 165018 w 761647"/>
                      <a:gd name="connsiteY3" fmla="*/ 620990 h 620990"/>
                    </a:gdLst>
                    <a:ahLst/>
                    <a:cxnLst>
                      <a:cxn ang="0">
                        <a:pos x="connsiteX0" y="connsiteY0"/>
                      </a:cxn>
                      <a:cxn ang="0">
                        <a:pos x="connsiteX1" y="connsiteY1"/>
                      </a:cxn>
                      <a:cxn ang="0">
                        <a:pos x="connsiteX2" y="connsiteY2"/>
                      </a:cxn>
                      <a:cxn ang="0">
                        <a:pos x="connsiteX3" y="connsiteY3"/>
                      </a:cxn>
                    </a:cxnLst>
                    <a:rect l="l" t="t" r="r" b="b"/>
                    <a:pathLst>
                      <a:path w="761647" h="620990">
                        <a:moveTo>
                          <a:pt x="761647" y="0"/>
                        </a:moveTo>
                        <a:lnTo>
                          <a:pt x="0" y="0"/>
                        </a:lnTo>
                        <a:lnTo>
                          <a:pt x="0" y="620990"/>
                        </a:lnTo>
                        <a:lnTo>
                          <a:pt x="165018" y="62099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a:t> </a:t>
                    </a:r>
                  </a:p>
                </p:txBody>
              </p:sp>
            </p:grpSp>
            <p:sp>
              <p:nvSpPr>
                <p:cNvPr id="70" name="Rectangle 69">
                  <a:extLst>
                    <a:ext uri="{FF2B5EF4-FFF2-40B4-BE49-F238E27FC236}">
                      <a16:creationId xmlns:a16="http://schemas.microsoft.com/office/drawing/2014/main" id="{181C2749-860B-D644-BEEA-03AD340DB2B9}"/>
                    </a:ext>
                  </a:extLst>
                </p:cNvPr>
                <p:cNvSpPr/>
                <p:nvPr/>
              </p:nvSpPr>
              <p:spPr>
                <a:xfrm>
                  <a:off x="2262596" y="4392024"/>
                  <a:ext cx="2270815" cy="739667"/>
                </a:xfrm>
                <a:prstGeom prst="rect">
                  <a:avLst/>
                </a:prstGeom>
              </p:spPr>
              <p:txBody>
                <a:bodyPr wrap="square" lIns="91380" tIns="45691" rIns="91380" bIns="45691" anchor="b">
                  <a:spAutoFit/>
                </a:bodyPr>
                <a:lstStyle/>
                <a:p>
                  <a:pPr algn="ctr">
                    <a:lnSpc>
                      <a:spcPct val="105000"/>
                    </a:lnSpc>
                  </a:pPr>
                  <a:r>
                    <a:rPr lang="en-US" sz="800" b="1">
                      <a:solidFill>
                        <a:schemeClr val="accent5">
                          <a:lumMod val="40000"/>
                          <a:lumOff val="60000"/>
                        </a:schemeClr>
                      </a:solidFill>
                      <a:effectLst>
                        <a:outerShdw blurRad="50800" dist="76200" dir="2700000" algn="tl" rotWithShape="0">
                          <a:prstClr val="black">
                            <a:alpha val="40000"/>
                          </a:prstClr>
                        </a:outerShdw>
                      </a:effectLst>
                    </a:rPr>
                    <a:t>vSphere</a:t>
                  </a:r>
                  <a:r>
                    <a:rPr lang="en-US" sz="900" b="1">
                      <a:solidFill>
                        <a:schemeClr val="accent5">
                          <a:lumMod val="40000"/>
                          <a:lumOff val="60000"/>
                        </a:schemeClr>
                      </a:solidFill>
                      <a:effectLst>
                        <a:outerShdw blurRad="50800" dist="76200" dir="2700000" algn="tl" rotWithShape="0">
                          <a:prstClr val="black">
                            <a:alpha val="40000"/>
                          </a:prstClr>
                        </a:outerShdw>
                      </a:effectLst>
                    </a:rPr>
                    <a:t> </a:t>
                  </a:r>
                </a:p>
              </p:txBody>
            </p:sp>
          </p:grpSp>
          <p:grpSp>
            <p:nvGrpSpPr>
              <p:cNvPr id="47" name="Group 46">
                <a:extLst>
                  <a:ext uri="{FF2B5EF4-FFF2-40B4-BE49-F238E27FC236}">
                    <a16:creationId xmlns:a16="http://schemas.microsoft.com/office/drawing/2014/main" id="{A1437B22-80B1-D240-89A7-4FC9C809B251}"/>
                  </a:ext>
                </a:extLst>
              </p:cNvPr>
              <p:cNvGrpSpPr/>
              <p:nvPr/>
            </p:nvGrpSpPr>
            <p:grpSpPr>
              <a:xfrm>
                <a:off x="6552906" y="2669837"/>
                <a:ext cx="795942" cy="523578"/>
                <a:chOff x="4631308" y="3891217"/>
                <a:chExt cx="2855580" cy="1535468"/>
              </a:xfrm>
            </p:grpSpPr>
            <p:sp>
              <p:nvSpPr>
                <p:cNvPr id="55" name="Rectangle 54">
                  <a:extLst>
                    <a:ext uri="{FF2B5EF4-FFF2-40B4-BE49-F238E27FC236}">
                      <a16:creationId xmlns:a16="http://schemas.microsoft.com/office/drawing/2014/main" id="{0D277100-A96A-9344-9565-BA2AB74257C8}"/>
                    </a:ext>
                  </a:extLst>
                </p:cNvPr>
                <p:cNvSpPr/>
                <p:nvPr/>
              </p:nvSpPr>
              <p:spPr>
                <a:xfrm>
                  <a:off x="4631308" y="3891217"/>
                  <a:ext cx="2855580" cy="1535468"/>
                </a:xfrm>
                <a:prstGeom prst="rect">
                  <a:avLst/>
                </a:prstGeom>
                <a:gradFill flip="none" rotWithShape="1">
                  <a:gsLst>
                    <a:gs pos="65000">
                      <a:srgbClr val="1F84C1">
                        <a:alpha val="92000"/>
                      </a:srgbClr>
                    </a:gs>
                    <a:gs pos="0">
                      <a:schemeClr val="accent1">
                        <a:lumMod val="75000"/>
                      </a:schemeClr>
                    </a:gs>
                  </a:gsLst>
                  <a:lin ang="0" scaled="1"/>
                  <a:tileRect/>
                </a:gra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700">
                    <a:solidFill>
                      <a:prstClr val="white"/>
                    </a:solidFill>
                  </a:endParaRPr>
                </a:p>
                <a:p>
                  <a:pPr algn="ctr"/>
                  <a:r>
                    <a:rPr lang="en-US" sz="800">
                      <a:solidFill>
                        <a:prstClr val="white"/>
                      </a:solidFill>
                    </a:rPr>
                    <a:t>Storage</a:t>
                  </a:r>
                  <a:endParaRPr lang="en-US" sz="600">
                    <a:solidFill>
                      <a:prstClr val="white"/>
                    </a:solidFill>
                  </a:endParaRPr>
                </a:p>
              </p:txBody>
            </p:sp>
            <p:grpSp>
              <p:nvGrpSpPr>
                <p:cNvPr id="56" name="Group 55">
                  <a:extLst>
                    <a:ext uri="{FF2B5EF4-FFF2-40B4-BE49-F238E27FC236}">
                      <a16:creationId xmlns:a16="http://schemas.microsoft.com/office/drawing/2014/main" id="{D1C8AB60-2442-8549-97A6-25D7BA7164FF}"/>
                    </a:ext>
                  </a:extLst>
                </p:cNvPr>
                <p:cNvGrpSpPr/>
                <p:nvPr/>
              </p:nvGrpSpPr>
              <p:grpSpPr>
                <a:xfrm>
                  <a:off x="4975547" y="4792667"/>
                  <a:ext cx="325576" cy="378868"/>
                  <a:chOff x="4424927" y="3243160"/>
                  <a:chExt cx="651151" cy="757736"/>
                </a:xfrm>
                <a:solidFill>
                  <a:schemeClr val="bg1"/>
                </a:solidFill>
              </p:grpSpPr>
              <p:grpSp>
                <p:nvGrpSpPr>
                  <p:cNvPr id="58" name="Group 57">
                    <a:extLst>
                      <a:ext uri="{FF2B5EF4-FFF2-40B4-BE49-F238E27FC236}">
                        <a16:creationId xmlns:a16="http://schemas.microsoft.com/office/drawing/2014/main" id="{B4C0401D-11A0-F142-B33D-A61A642A513D}"/>
                      </a:ext>
                    </a:extLst>
                  </p:cNvPr>
                  <p:cNvGrpSpPr/>
                  <p:nvPr/>
                </p:nvGrpSpPr>
                <p:grpSpPr>
                  <a:xfrm>
                    <a:off x="4424927" y="3243160"/>
                    <a:ext cx="651151" cy="757736"/>
                    <a:chOff x="4665126" y="3954640"/>
                    <a:chExt cx="651151" cy="757736"/>
                  </a:xfrm>
                  <a:grpFill/>
                </p:grpSpPr>
                <p:grpSp>
                  <p:nvGrpSpPr>
                    <p:cNvPr id="62" name="Group 61">
                      <a:extLst>
                        <a:ext uri="{FF2B5EF4-FFF2-40B4-BE49-F238E27FC236}">
                          <a16:creationId xmlns:a16="http://schemas.microsoft.com/office/drawing/2014/main" id="{ADCCB3D0-E9C1-5C48-B861-C847AF11C5EE}"/>
                        </a:ext>
                      </a:extLst>
                    </p:cNvPr>
                    <p:cNvGrpSpPr/>
                    <p:nvPr/>
                  </p:nvGrpSpPr>
                  <p:grpSpPr>
                    <a:xfrm>
                      <a:off x="4665126" y="3954640"/>
                      <a:ext cx="651151" cy="757736"/>
                      <a:chOff x="2349643" y="2054226"/>
                      <a:chExt cx="651151" cy="757736"/>
                    </a:xfrm>
                    <a:grpFill/>
                    <a:effectLst>
                      <a:outerShdw dist="38100" dir="2700000" algn="tl" rotWithShape="0">
                        <a:schemeClr val="accent3">
                          <a:lumMod val="50000"/>
                          <a:alpha val="15000"/>
                        </a:schemeClr>
                      </a:outerShdw>
                    </a:effectLst>
                  </p:grpSpPr>
                  <p:sp>
                    <p:nvSpPr>
                      <p:cNvPr id="64" name="Freeform 16">
                        <a:extLst>
                          <a:ext uri="{FF2B5EF4-FFF2-40B4-BE49-F238E27FC236}">
                            <a16:creationId xmlns:a16="http://schemas.microsoft.com/office/drawing/2014/main" id="{15525DC0-AB67-394A-9E0F-597148526EB3}"/>
                          </a:ext>
                        </a:extLst>
                      </p:cNvPr>
                      <p:cNvSpPr>
                        <a:spLocks/>
                      </p:cNvSpPr>
                      <p:nvPr/>
                    </p:nvSpPr>
                    <p:spPr bwMode="auto">
                      <a:xfrm>
                        <a:off x="2360709" y="2054226"/>
                        <a:ext cx="629019" cy="211421"/>
                      </a:xfrm>
                      <a:custGeom>
                        <a:avLst/>
                        <a:gdLst>
                          <a:gd name="T0" fmla="*/ 457 w 457"/>
                          <a:gd name="T1" fmla="*/ 77 h 154"/>
                          <a:gd name="T2" fmla="*/ 395 w 457"/>
                          <a:gd name="T3" fmla="*/ 130 h 154"/>
                          <a:gd name="T4" fmla="*/ 382 w 457"/>
                          <a:gd name="T5" fmla="*/ 134 h 154"/>
                          <a:gd name="T6" fmla="*/ 368 w 457"/>
                          <a:gd name="T7" fmla="*/ 138 h 154"/>
                          <a:gd name="T8" fmla="*/ 228 w 457"/>
                          <a:gd name="T9" fmla="*/ 154 h 154"/>
                          <a:gd name="T10" fmla="*/ 89 w 457"/>
                          <a:gd name="T11" fmla="*/ 138 h 154"/>
                          <a:gd name="T12" fmla="*/ 75 w 457"/>
                          <a:gd name="T13" fmla="*/ 134 h 154"/>
                          <a:gd name="T14" fmla="*/ 62 w 457"/>
                          <a:gd name="T15" fmla="*/ 130 h 154"/>
                          <a:gd name="T16" fmla="*/ 0 w 457"/>
                          <a:gd name="T17" fmla="*/ 77 h 154"/>
                          <a:gd name="T18" fmla="*/ 228 w 457"/>
                          <a:gd name="T19" fmla="*/ 0 h 154"/>
                          <a:gd name="T20" fmla="*/ 457 w 457"/>
                          <a:gd name="T21"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7" h="154">
                            <a:moveTo>
                              <a:pt x="457" y="77"/>
                            </a:moveTo>
                            <a:cubicBezTo>
                              <a:pt x="457" y="96"/>
                              <a:pt x="435" y="115"/>
                              <a:pt x="395" y="130"/>
                            </a:cubicBezTo>
                            <a:cubicBezTo>
                              <a:pt x="391" y="131"/>
                              <a:pt x="387" y="133"/>
                              <a:pt x="382" y="134"/>
                            </a:cubicBezTo>
                            <a:cubicBezTo>
                              <a:pt x="378" y="135"/>
                              <a:pt x="373" y="137"/>
                              <a:pt x="368" y="138"/>
                            </a:cubicBezTo>
                            <a:cubicBezTo>
                              <a:pt x="331" y="148"/>
                              <a:pt x="283" y="154"/>
                              <a:pt x="228" y="154"/>
                            </a:cubicBezTo>
                            <a:cubicBezTo>
                              <a:pt x="174" y="154"/>
                              <a:pt x="126" y="148"/>
                              <a:pt x="89" y="138"/>
                            </a:cubicBezTo>
                            <a:cubicBezTo>
                              <a:pt x="84" y="137"/>
                              <a:pt x="79" y="135"/>
                              <a:pt x="75" y="134"/>
                            </a:cubicBezTo>
                            <a:cubicBezTo>
                              <a:pt x="70" y="133"/>
                              <a:pt x="66" y="131"/>
                              <a:pt x="62" y="130"/>
                            </a:cubicBezTo>
                            <a:cubicBezTo>
                              <a:pt x="22" y="115"/>
                              <a:pt x="0" y="96"/>
                              <a:pt x="0" y="77"/>
                            </a:cubicBezTo>
                            <a:cubicBezTo>
                              <a:pt x="0" y="40"/>
                              <a:pt x="92" y="0"/>
                              <a:pt x="228" y="0"/>
                            </a:cubicBezTo>
                            <a:cubicBezTo>
                              <a:pt x="365" y="0"/>
                              <a:pt x="457" y="40"/>
                              <a:pt x="457" y="77"/>
                            </a:cubicBezTo>
                            <a:close/>
                          </a:path>
                        </a:pathLst>
                      </a:custGeom>
                      <a:grpFill/>
                      <a:ln w="19050">
                        <a:noFill/>
                        <a:round/>
                        <a:headEnd/>
                        <a:tailEnd/>
                      </a:ln>
                      <a:effectLst/>
                    </p:spPr>
                    <p:txBody>
                      <a:bodyPr wrap="none" lIns="0" tIns="0" rIns="0" bIns="0" rtlCol="0" anchor="ctr"/>
                      <a:lstStyle/>
                      <a:p>
                        <a:pPr algn="ctr" defTabSz="685422"/>
                        <a:endParaRPr lang="en-US" sz="700">
                          <a:solidFill>
                            <a:srgbClr val="FFFFFF"/>
                          </a:solidFill>
                        </a:endParaRPr>
                      </a:p>
                    </p:txBody>
                  </p:sp>
                  <p:sp>
                    <p:nvSpPr>
                      <p:cNvPr id="65" name="Freeform 15">
                        <a:extLst>
                          <a:ext uri="{FF2B5EF4-FFF2-40B4-BE49-F238E27FC236}">
                            <a16:creationId xmlns:a16="http://schemas.microsoft.com/office/drawing/2014/main" id="{9322BED5-1CF2-F949-8D32-1F38403A785F}"/>
                          </a:ext>
                        </a:extLst>
                      </p:cNvPr>
                      <p:cNvSpPr>
                        <a:spLocks/>
                      </p:cNvSpPr>
                      <p:nvPr/>
                    </p:nvSpPr>
                    <p:spPr bwMode="auto">
                      <a:xfrm>
                        <a:off x="2349643" y="2192843"/>
                        <a:ext cx="651151" cy="262674"/>
                      </a:xfrm>
                      <a:custGeom>
                        <a:avLst/>
                        <a:gdLst>
                          <a:gd name="T0" fmla="*/ 473 w 473"/>
                          <a:gd name="T1" fmla="*/ 0 h 191"/>
                          <a:gd name="T2" fmla="*/ 473 w 473"/>
                          <a:gd name="T3" fmla="*/ 106 h 191"/>
                          <a:gd name="T4" fmla="*/ 414 w 473"/>
                          <a:gd name="T5" fmla="*/ 162 h 191"/>
                          <a:gd name="T6" fmla="*/ 403 w 473"/>
                          <a:gd name="T7" fmla="*/ 167 h 191"/>
                          <a:gd name="T8" fmla="*/ 390 w 473"/>
                          <a:gd name="T9" fmla="*/ 171 h 191"/>
                          <a:gd name="T10" fmla="*/ 390 w 473"/>
                          <a:gd name="T11" fmla="*/ 171 h 191"/>
                          <a:gd name="T12" fmla="*/ 236 w 473"/>
                          <a:gd name="T13" fmla="*/ 191 h 191"/>
                          <a:gd name="T14" fmla="*/ 83 w 473"/>
                          <a:gd name="T15" fmla="*/ 171 h 191"/>
                          <a:gd name="T16" fmla="*/ 83 w 473"/>
                          <a:gd name="T17" fmla="*/ 171 h 191"/>
                          <a:gd name="T18" fmla="*/ 70 w 473"/>
                          <a:gd name="T19" fmla="*/ 167 h 191"/>
                          <a:gd name="T20" fmla="*/ 59 w 473"/>
                          <a:gd name="T21" fmla="*/ 162 h 191"/>
                          <a:gd name="T22" fmla="*/ 59 w 473"/>
                          <a:gd name="T23" fmla="*/ 162 h 191"/>
                          <a:gd name="T24" fmla="*/ 0 w 473"/>
                          <a:gd name="T25" fmla="*/ 106 h 191"/>
                          <a:gd name="T26" fmla="*/ 0 w 473"/>
                          <a:gd name="T27" fmla="*/ 1 h 191"/>
                          <a:gd name="T28" fmla="*/ 48 w 473"/>
                          <a:gd name="T29" fmla="*/ 37 h 191"/>
                          <a:gd name="T30" fmla="*/ 59 w 473"/>
                          <a:gd name="T31" fmla="*/ 41 h 191"/>
                          <a:gd name="T32" fmla="*/ 70 w 473"/>
                          <a:gd name="T33" fmla="*/ 45 h 191"/>
                          <a:gd name="T34" fmla="*/ 236 w 473"/>
                          <a:gd name="T35" fmla="*/ 69 h 191"/>
                          <a:gd name="T36" fmla="*/ 403 w 473"/>
                          <a:gd name="T37" fmla="*/ 45 h 191"/>
                          <a:gd name="T38" fmla="*/ 414 w 473"/>
                          <a:gd name="T39" fmla="*/ 41 h 191"/>
                          <a:gd name="T40" fmla="*/ 424 w 473"/>
                          <a:gd name="T41" fmla="*/ 37 h 191"/>
                          <a:gd name="T42" fmla="*/ 473 w 473"/>
                          <a:gd name="T43"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3" h="191">
                            <a:moveTo>
                              <a:pt x="473" y="0"/>
                            </a:moveTo>
                            <a:cubicBezTo>
                              <a:pt x="473" y="106"/>
                              <a:pt x="473" y="106"/>
                              <a:pt x="473" y="106"/>
                            </a:cubicBezTo>
                            <a:cubicBezTo>
                              <a:pt x="473" y="128"/>
                              <a:pt x="451" y="147"/>
                              <a:pt x="414" y="162"/>
                            </a:cubicBezTo>
                            <a:cubicBezTo>
                              <a:pt x="411" y="164"/>
                              <a:pt x="407" y="165"/>
                              <a:pt x="403" y="167"/>
                            </a:cubicBezTo>
                            <a:cubicBezTo>
                              <a:pt x="399" y="168"/>
                              <a:pt x="394" y="169"/>
                              <a:pt x="390" y="171"/>
                            </a:cubicBezTo>
                            <a:cubicBezTo>
                              <a:pt x="390" y="171"/>
                              <a:pt x="390" y="171"/>
                              <a:pt x="390" y="171"/>
                            </a:cubicBezTo>
                            <a:cubicBezTo>
                              <a:pt x="349" y="183"/>
                              <a:pt x="295" y="191"/>
                              <a:pt x="236" y="191"/>
                            </a:cubicBezTo>
                            <a:cubicBezTo>
                              <a:pt x="178" y="191"/>
                              <a:pt x="124" y="183"/>
                              <a:pt x="83" y="171"/>
                            </a:cubicBezTo>
                            <a:cubicBezTo>
                              <a:pt x="83" y="171"/>
                              <a:pt x="83" y="171"/>
                              <a:pt x="83" y="171"/>
                            </a:cubicBezTo>
                            <a:cubicBezTo>
                              <a:pt x="78" y="169"/>
                              <a:pt x="74" y="168"/>
                              <a:pt x="70" y="167"/>
                            </a:cubicBezTo>
                            <a:cubicBezTo>
                              <a:pt x="66" y="165"/>
                              <a:pt x="62" y="164"/>
                              <a:pt x="59" y="162"/>
                            </a:cubicBezTo>
                            <a:cubicBezTo>
                              <a:pt x="59" y="162"/>
                              <a:pt x="59" y="162"/>
                              <a:pt x="59" y="162"/>
                            </a:cubicBezTo>
                            <a:cubicBezTo>
                              <a:pt x="22" y="147"/>
                              <a:pt x="0" y="128"/>
                              <a:pt x="0" y="106"/>
                            </a:cubicBezTo>
                            <a:cubicBezTo>
                              <a:pt x="0" y="1"/>
                              <a:pt x="0" y="1"/>
                              <a:pt x="0" y="1"/>
                            </a:cubicBezTo>
                            <a:cubicBezTo>
                              <a:pt x="9" y="14"/>
                              <a:pt x="26" y="26"/>
                              <a:pt x="48" y="37"/>
                            </a:cubicBezTo>
                            <a:cubicBezTo>
                              <a:pt x="52" y="38"/>
                              <a:pt x="55" y="40"/>
                              <a:pt x="59" y="41"/>
                            </a:cubicBezTo>
                            <a:cubicBezTo>
                              <a:pt x="63" y="43"/>
                              <a:pt x="66" y="44"/>
                              <a:pt x="70" y="45"/>
                            </a:cubicBezTo>
                            <a:cubicBezTo>
                              <a:pt x="114" y="60"/>
                              <a:pt x="172" y="69"/>
                              <a:pt x="236" y="69"/>
                            </a:cubicBezTo>
                            <a:cubicBezTo>
                              <a:pt x="301" y="69"/>
                              <a:pt x="359" y="60"/>
                              <a:pt x="403" y="45"/>
                            </a:cubicBezTo>
                            <a:cubicBezTo>
                              <a:pt x="406" y="44"/>
                              <a:pt x="410" y="43"/>
                              <a:pt x="414" y="41"/>
                            </a:cubicBezTo>
                            <a:cubicBezTo>
                              <a:pt x="417" y="40"/>
                              <a:pt x="421" y="38"/>
                              <a:pt x="424" y="37"/>
                            </a:cubicBezTo>
                            <a:cubicBezTo>
                              <a:pt x="447" y="26"/>
                              <a:pt x="464" y="14"/>
                              <a:pt x="473" y="0"/>
                            </a:cubicBezTo>
                            <a:close/>
                          </a:path>
                        </a:pathLst>
                      </a:custGeom>
                      <a:grpFill/>
                      <a:ln w="19050">
                        <a:noFill/>
                        <a:round/>
                        <a:headEnd/>
                        <a:tailEnd/>
                      </a:ln>
                      <a:effectLst/>
                    </p:spPr>
                    <p:txBody>
                      <a:bodyPr wrap="none" lIns="0" tIns="0" rIns="0" bIns="0" rtlCol="0" anchor="ctr"/>
                      <a:lstStyle/>
                      <a:p>
                        <a:pPr algn="ctr" defTabSz="685422"/>
                        <a:endParaRPr lang="en-US" sz="700">
                          <a:solidFill>
                            <a:srgbClr val="FFFFFF"/>
                          </a:solidFill>
                        </a:endParaRPr>
                      </a:p>
                    </p:txBody>
                  </p:sp>
                  <p:sp>
                    <p:nvSpPr>
                      <p:cNvPr id="66" name="Freeform 14">
                        <a:extLst>
                          <a:ext uri="{FF2B5EF4-FFF2-40B4-BE49-F238E27FC236}">
                            <a16:creationId xmlns:a16="http://schemas.microsoft.com/office/drawing/2014/main" id="{DBEE5AF7-5F1B-8447-9F24-7475B6C9F2F7}"/>
                          </a:ext>
                        </a:extLst>
                      </p:cNvPr>
                      <p:cNvSpPr>
                        <a:spLocks/>
                      </p:cNvSpPr>
                      <p:nvPr/>
                    </p:nvSpPr>
                    <p:spPr bwMode="auto">
                      <a:xfrm>
                        <a:off x="2349643" y="2390868"/>
                        <a:ext cx="651151" cy="244036"/>
                      </a:xfrm>
                      <a:custGeom>
                        <a:avLst/>
                        <a:gdLst>
                          <a:gd name="T0" fmla="*/ 473 w 473"/>
                          <a:gd name="T1" fmla="*/ 0 h 177"/>
                          <a:gd name="T2" fmla="*/ 473 w 473"/>
                          <a:gd name="T3" fmla="*/ 92 h 177"/>
                          <a:gd name="T4" fmla="*/ 236 w 473"/>
                          <a:gd name="T5" fmla="*/ 177 h 177"/>
                          <a:gd name="T6" fmla="*/ 0 w 473"/>
                          <a:gd name="T7" fmla="*/ 92 h 177"/>
                          <a:gd name="T8" fmla="*/ 0 w 473"/>
                          <a:gd name="T9" fmla="*/ 0 h 177"/>
                          <a:gd name="T10" fmla="*/ 39 w 473"/>
                          <a:gd name="T11" fmla="*/ 27 h 177"/>
                          <a:gd name="T12" fmla="*/ 39 w 473"/>
                          <a:gd name="T13" fmla="*/ 27 h 177"/>
                          <a:gd name="T14" fmla="*/ 48 w 473"/>
                          <a:gd name="T15" fmla="*/ 31 h 177"/>
                          <a:gd name="T16" fmla="*/ 59 w 473"/>
                          <a:gd name="T17" fmla="*/ 35 h 177"/>
                          <a:gd name="T18" fmla="*/ 64 w 473"/>
                          <a:gd name="T19" fmla="*/ 37 h 177"/>
                          <a:gd name="T20" fmla="*/ 236 w 473"/>
                          <a:gd name="T21" fmla="*/ 63 h 177"/>
                          <a:gd name="T22" fmla="*/ 409 w 473"/>
                          <a:gd name="T23" fmla="*/ 37 h 177"/>
                          <a:gd name="T24" fmla="*/ 414 w 473"/>
                          <a:gd name="T25" fmla="*/ 35 h 177"/>
                          <a:gd name="T26" fmla="*/ 424 w 473"/>
                          <a:gd name="T27" fmla="*/ 31 h 177"/>
                          <a:gd name="T28" fmla="*/ 434 w 473"/>
                          <a:gd name="T29" fmla="*/ 27 h 177"/>
                          <a:gd name="T30" fmla="*/ 434 w 473"/>
                          <a:gd name="T31" fmla="*/ 27 h 177"/>
                          <a:gd name="T32" fmla="*/ 473 w 473"/>
                          <a:gd name="T3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3" h="177">
                            <a:moveTo>
                              <a:pt x="473" y="0"/>
                            </a:moveTo>
                            <a:cubicBezTo>
                              <a:pt x="473" y="92"/>
                              <a:pt x="473" y="92"/>
                              <a:pt x="473" y="92"/>
                            </a:cubicBezTo>
                            <a:cubicBezTo>
                              <a:pt x="473" y="139"/>
                              <a:pt x="367" y="177"/>
                              <a:pt x="236" y="177"/>
                            </a:cubicBezTo>
                            <a:cubicBezTo>
                              <a:pt x="106" y="177"/>
                              <a:pt x="0" y="139"/>
                              <a:pt x="0" y="92"/>
                            </a:cubicBezTo>
                            <a:cubicBezTo>
                              <a:pt x="0" y="0"/>
                              <a:pt x="0" y="0"/>
                              <a:pt x="0" y="0"/>
                            </a:cubicBezTo>
                            <a:cubicBezTo>
                              <a:pt x="8" y="9"/>
                              <a:pt x="20" y="18"/>
                              <a:pt x="39" y="27"/>
                            </a:cubicBezTo>
                            <a:cubicBezTo>
                              <a:pt x="39" y="27"/>
                              <a:pt x="39" y="27"/>
                              <a:pt x="39" y="27"/>
                            </a:cubicBezTo>
                            <a:cubicBezTo>
                              <a:pt x="42" y="28"/>
                              <a:pt x="45" y="30"/>
                              <a:pt x="48" y="31"/>
                            </a:cubicBezTo>
                            <a:cubicBezTo>
                              <a:pt x="52" y="33"/>
                              <a:pt x="55" y="34"/>
                              <a:pt x="59" y="35"/>
                            </a:cubicBezTo>
                            <a:cubicBezTo>
                              <a:pt x="60" y="36"/>
                              <a:pt x="62" y="37"/>
                              <a:pt x="64" y="37"/>
                            </a:cubicBezTo>
                            <a:cubicBezTo>
                              <a:pt x="110" y="54"/>
                              <a:pt x="171" y="63"/>
                              <a:pt x="236" y="63"/>
                            </a:cubicBezTo>
                            <a:cubicBezTo>
                              <a:pt x="301" y="63"/>
                              <a:pt x="363" y="54"/>
                              <a:pt x="409" y="37"/>
                            </a:cubicBezTo>
                            <a:cubicBezTo>
                              <a:pt x="411" y="37"/>
                              <a:pt x="413" y="36"/>
                              <a:pt x="414" y="35"/>
                            </a:cubicBezTo>
                            <a:cubicBezTo>
                              <a:pt x="418" y="34"/>
                              <a:pt x="421" y="33"/>
                              <a:pt x="424" y="31"/>
                            </a:cubicBezTo>
                            <a:cubicBezTo>
                              <a:pt x="428" y="30"/>
                              <a:pt x="431" y="28"/>
                              <a:pt x="434" y="27"/>
                            </a:cubicBezTo>
                            <a:cubicBezTo>
                              <a:pt x="434" y="27"/>
                              <a:pt x="434" y="27"/>
                              <a:pt x="434" y="27"/>
                            </a:cubicBezTo>
                            <a:cubicBezTo>
                              <a:pt x="452" y="18"/>
                              <a:pt x="465" y="9"/>
                              <a:pt x="473" y="0"/>
                            </a:cubicBezTo>
                            <a:close/>
                          </a:path>
                        </a:pathLst>
                      </a:custGeom>
                      <a:grpFill/>
                      <a:ln w="19050">
                        <a:noFill/>
                        <a:round/>
                        <a:headEnd/>
                        <a:tailEnd/>
                      </a:ln>
                      <a:effectLst/>
                    </p:spPr>
                    <p:txBody>
                      <a:bodyPr wrap="none" lIns="0" tIns="0" rIns="0" bIns="0" rtlCol="0" anchor="ctr"/>
                      <a:lstStyle/>
                      <a:p>
                        <a:pPr algn="ctr" defTabSz="685422"/>
                        <a:endParaRPr lang="en-US" sz="700">
                          <a:solidFill>
                            <a:srgbClr val="FFFFFF"/>
                          </a:solidFill>
                        </a:endParaRPr>
                      </a:p>
                    </p:txBody>
                  </p:sp>
                  <p:sp>
                    <p:nvSpPr>
                      <p:cNvPr id="67" name="Freeform 13">
                        <a:extLst>
                          <a:ext uri="{FF2B5EF4-FFF2-40B4-BE49-F238E27FC236}">
                            <a16:creationId xmlns:a16="http://schemas.microsoft.com/office/drawing/2014/main" id="{DFB872A0-E052-9F48-BA92-2D9B150EC860}"/>
                          </a:ext>
                        </a:extLst>
                      </p:cNvPr>
                      <p:cNvSpPr>
                        <a:spLocks/>
                      </p:cNvSpPr>
                      <p:nvPr/>
                    </p:nvSpPr>
                    <p:spPr bwMode="auto">
                      <a:xfrm>
                        <a:off x="2349643" y="2568508"/>
                        <a:ext cx="651151" cy="243454"/>
                      </a:xfrm>
                      <a:custGeom>
                        <a:avLst/>
                        <a:gdLst>
                          <a:gd name="T0" fmla="*/ 473 w 473"/>
                          <a:gd name="T1" fmla="*/ 0 h 177"/>
                          <a:gd name="T2" fmla="*/ 473 w 473"/>
                          <a:gd name="T3" fmla="*/ 92 h 177"/>
                          <a:gd name="T4" fmla="*/ 236 w 473"/>
                          <a:gd name="T5" fmla="*/ 177 h 177"/>
                          <a:gd name="T6" fmla="*/ 0 w 473"/>
                          <a:gd name="T7" fmla="*/ 92 h 177"/>
                          <a:gd name="T8" fmla="*/ 0 w 473"/>
                          <a:gd name="T9" fmla="*/ 0 h 177"/>
                          <a:gd name="T10" fmla="*/ 64 w 473"/>
                          <a:gd name="T11" fmla="*/ 38 h 177"/>
                          <a:gd name="T12" fmla="*/ 236 w 473"/>
                          <a:gd name="T13" fmla="*/ 64 h 177"/>
                          <a:gd name="T14" fmla="*/ 409 w 473"/>
                          <a:gd name="T15" fmla="*/ 38 h 177"/>
                          <a:gd name="T16" fmla="*/ 473 w 473"/>
                          <a:gd name="T17"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 h="177">
                            <a:moveTo>
                              <a:pt x="473" y="0"/>
                            </a:moveTo>
                            <a:cubicBezTo>
                              <a:pt x="473" y="92"/>
                              <a:pt x="473" y="92"/>
                              <a:pt x="473" y="92"/>
                            </a:cubicBezTo>
                            <a:cubicBezTo>
                              <a:pt x="473" y="139"/>
                              <a:pt x="367" y="177"/>
                              <a:pt x="236" y="177"/>
                            </a:cubicBezTo>
                            <a:cubicBezTo>
                              <a:pt x="106" y="177"/>
                              <a:pt x="0" y="139"/>
                              <a:pt x="0" y="92"/>
                            </a:cubicBezTo>
                            <a:cubicBezTo>
                              <a:pt x="0" y="0"/>
                              <a:pt x="0" y="0"/>
                              <a:pt x="0" y="0"/>
                            </a:cubicBezTo>
                            <a:cubicBezTo>
                              <a:pt x="11" y="13"/>
                              <a:pt x="31" y="26"/>
                              <a:pt x="64" y="38"/>
                            </a:cubicBezTo>
                            <a:cubicBezTo>
                              <a:pt x="110" y="55"/>
                              <a:pt x="171" y="64"/>
                              <a:pt x="236" y="64"/>
                            </a:cubicBezTo>
                            <a:cubicBezTo>
                              <a:pt x="301" y="64"/>
                              <a:pt x="363" y="55"/>
                              <a:pt x="409" y="38"/>
                            </a:cubicBezTo>
                            <a:cubicBezTo>
                              <a:pt x="442" y="26"/>
                              <a:pt x="461" y="13"/>
                              <a:pt x="473" y="0"/>
                            </a:cubicBezTo>
                            <a:close/>
                          </a:path>
                        </a:pathLst>
                      </a:custGeom>
                      <a:grpFill/>
                      <a:ln w="19050">
                        <a:noFill/>
                        <a:round/>
                        <a:headEnd/>
                        <a:tailEnd/>
                      </a:ln>
                      <a:effectLst/>
                    </p:spPr>
                    <p:txBody>
                      <a:bodyPr wrap="none" lIns="0" tIns="0" rIns="0" bIns="0" rtlCol="0" anchor="ctr"/>
                      <a:lstStyle/>
                      <a:p>
                        <a:pPr algn="ctr" defTabSz="685422"/>
                        <a:endParaRPr lang="en-US" sz="700">
                          <a:solidFill>
                            <a:srgbClr val="FFFFFF"/>
                          </a:solidFill>
                        </a:endParaRPr>
                      </a:p>
                    </p:txBody>
                  </p:sp>
                </p:grpSp>
                <p:sp>
                  <p:nvSpPr>
                    <p:cNvPr id="63" name="Freeform 30">
                      <a:extLst>
                        <a:ext uri="{FF2B5EF4-FFF2-40B4-BE49-F238E27FC236}">
                          <a16:creationId xmlns:a16="http://schemas.microsoft.com/office/drawing/2014/main" id="{5016A712-75E8-B04B-A3AA-74F18DDDE57E}"/>
                        </a:ext>
                      </a:extLst>
                    </p:cNvPr>
                    <p:cNvSpPr>
                      <a:spLocks/>
                    </p:cNvSpPr>
                    <p:nvPr/>
                  </p:nvSpPr>
                  <p:spPr bwMode="auto">
                    <a:xfrm>
                      <a:off x="4948105" y="3954640"/>
                      <a:ext cx="357106" cy="198241"/>
                    </a:xfrm>
                    <a:custGeom>
                      <a:avLst/>
                      <a:gdLst>
                        <a:gd name="T0" fmla="*/ 72 w 110"/>
                        <a:gd name="T1" fmla="*/ 59 h 61"/>
                        <a:gd name="T2" fmla="*/ 78 w 110"/>
                        <a:gd name="T3" fmla="*/ 57 h 61"/>
                        <a:gd name="T4" fmla="*/ 83 w 110"/>
                        <a:gd name="T5" fmla="*/ 55 h 61"/>
                        <a:gd name="T6" fmla="*/ 110 w 110"/>
                        <a:gd name="T7" fmla="*/ 33 h 61"/>
                        <a:gd name="T8" fmla="*/ 11 w 110"/>
                        <a:gd name="T9" fmla="*/ 0 h 61"/>
                        <a:gd name="T10" fmla="*/ 0 w 110"/>
                        <a:gd name="T11" fmla="*/ 0 h 61"/>
                        <a:gd name="T12" fmla="*/ 61 w 110"/>
                        <a:gd name="T13" fmla="*/ 61 h 61"/>
                        <a:gd name="T14" fmla="*/ 72 w 110"/>
                        <a:gd name="T15" fmla="*/ 59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61">
                          <a:moveTo>
                            <a:pt x="72" y="59"/>
                          </a:moveTo>
                          <a:cubicBezTo>
                            <a:pt x="74" y="58"/>
                            <a:pt x="76" y="58"/>
                            <a:pt x="78" y="57"/>
                          </a:cubicBezTo>
                          <a:cubicBezTo>
                            <a:pt x="80" y="57"/>
                            <a:pt x="82" y="56"/>
                            <a:pt x="83" y="55"/>
                          </a:cubicBezTo>
                          <a:cubicBezTo>
                            <a:pt x="101" y="49"/>
                            <a:pt x="110" y="41"/>
                            <a:pt x="110" y="33"/>
                          </a:cubicBezTo>
                          <a:cubicBezTo>
                            <a:pt x="110" y="17"/>
                            <a:pt x="70" y="0"/>
                            <a:pt x="11" y="0"/>
                          </a:cubicBezTo>
                          <a:cubicBezTo>
                            <a:pt x="7" y="0"/>
                            <a:pt x="3" y="0"/>
                            <a:pt x="0" y="0"/>
                          </a:cubicBezTo>
                          <a:cubicBezTo>
                            <a:pt x="61" y="61"/>
                            <a:pt x="61" y="61"/>
                            <a:pt x="61" y="61"/>
                          </a:cubicBezTo>
                          <a:cubicBezTo>
                            <a:pt x="65" y="61"/>
                            <a:pt x="68" y="60"/>
                            <a:pt x="72"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700"/>
                    </a:p>
                  </p:txBody>
                </p:sp>
              </p:grpSp>
              <p:cxnSp>
                <p:nvCxnSpPr>
                  <p:cNvPr id="59" name="Straight Connector 58">
                    <a:extLst>
                      <a:ext uri="{FF2B5EF4-FFF2-40B4-BE49-F238E27FC236}">
                        <a16:creationId xmlns:a16="http://schemas.microsoft.com/office/drawing/2014/main" id="{6A533810-88E3-AB41-BB66-70B0CD290F0A}"/>
                      </a:ext>
                    </a:extLst>
                  </p:cNvPr>
                  <p:cNvCxnSpPr/>
                  <p:nvPr/>
                </p:nvCxnSpPr>
                <p:spPr>
                  <a:xfrm>
                    <a:off x="5028919" y="3434539"/>
                    <a:ext cx="0" cy="127057"/>
                  </a:xfrm>
                  <a:prstGeom prst="line">
                    <a:avLst/>
                  </a:prstGeom>
                  <a:grpFill/>
                  <a:ln w="19050">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012D2A2-8BF2-EE42-8A44-80F2BAE79552}"/>
                      </a:ext>
                    </a:extLst>
                  </p:cNvPr>
                  <p:cNvCxnSpPr/>
                  <p:nvPr/>
                </p:nvCxnSpPr>
                <p:spPr>
                  <a:xfrm>
                    <a:off x="5028919" y="3620032"/>
                    <a:ext cx="0" cy="127057"/>
                  </a:xfrm>
                  <a:prstGeom prst="line">
                    <a:avLst/>
                  </a:prstGeom>
                  <a:grpFill/>
                  <a:ln w="19050">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D46D163-3F54-074B-AB8A-ACD6EF1A0376}"/>
                      </a:ext>
                    </a:extLst>
                  </p:cNvPr>
                  <p:cNvCxnSpPr/>
                  <p:nvPr/>
                </p:nvCxnSpPr>
                <p:spPr>
                  <a:xfrm>
                    <a:off x="5028919" y="3798607"/>
                    <a:ext cx="0" cy="127057"/>
                  </a:xfrm>
                  <a:prstGeom prst="line">
                    <a:avLst/>
                  </a:prstGeom>
                  <a:grpFill/>
                  <a:ln w="19050">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Rectangle 56">
                  <a:extLst>
                    <a:ext uri="{FF2B5EF4-FFF2-40B4-BE49-F238E27FC236}">
                      <a16:creationId xmlns:a16="http://schemas.microsoft.com/office/drawing/2014/main" id="{151C3E64-34F2-344C-BAA1-7847896392D3}"/>
                    </a:ext>
                  </a:extLst>
                </p:cNvPr>
                <p:cNvSpPr/>
                <p:nvPr/>
              </p:nvSpPr>
              <p:spPr>
                <a:xfrm>
                  <a:off x="5121399" y="4497941"/>
                  <a:ext cx="2270819" cy="690905"/>
                </a:xfrm>
                <a:prstGeom prst="rect">
                  <a:avLst/>
                </a:prstGeom>
              </p:spPr>
              <p:txBody>
                <a:bodyPr wrap="square" lIns="91380" tIns="45691" rIns="91380" bIns="45691" anchor="b">
                  <a:spAutoFit/>
                </a:bodyPr>
                <a:lstStyle/>
                <a:p>
                  <a:pPr algn="ctr">
                    <a:lnSpc>
                      <a:spcPct val="105000"/>
                    </a:lnSpc>
                  </a:pPr>
                  <a:r>
                    <a:rPr lang="en-US" sz="800" b="1" err="1">
                      <a:solidFill>
                        <a:schemeClr val="accent5">
                          <a:lumMod val="40000"/>
                          <a:lumOff val="60000"/>
                        </a:schemeClr>
                      </a:solidFill>
                      <a:effectLst>
                        <a:outerShdw blurRad="50800" dist="76200" dir="2700000" algn="tl" rotWithShape="0">
                          <a:prstClr val="black">
                            <a:alpha val="40000"/>
                          </a:prstClr>
                        </a:outerShdw>
                      </a:effectLst>
                    </a:rPr>
                    <a:t>vSAN</a:t>
                  </a:r>
                  <a:endParaRPr lang="en-US" sz="900" b="1">
                    <a:solidFill>
                      <a:schemeClr val="accent5">
                        <a:lumMod val="40000"/>
                        <a:lumOff val="60000"/>
                      </a:schemeClr>
                    </a:solidFill>
                    <a:effectLst>
                      <a:outerShdw blurRad="50800" dist="76200" dir="2700000" algn="tl" rotWithShape="0">
                        <a:prstClr val="black">
                          <a:alpha val="40000"/>
                        </a:prstClr>
                      </a:outerShdw>
                    </a:effectLst>
                  </a:endParaRPr>
                </a:p>
              </p:txBody>
            </p:sp>
          </p:grpSp>
          <p:grpSp>
            <p:nvGrpSpPr>
              <p:cNvPr id="48" name="Group 47">
                <a:extLst>
                  <a:ext uri="{FF2B5EF4-FFF2-40B4-BE49-F238E27FC236}">
                    <a16:creationId xmlns:a16="http://schemas.microsoft.com/office/drawing/2014/main" id="{9C373502-7B4C-B043-BD6A-2EBA183CAB00}"/>
                  </a:ext>
                </a:extLst>
              </p:cNvPr>
              <p:cNvGrpSpPr/>
              <p:nvPr/>
            </p:nvGrpSpPr>
            <p:grpSpPr>
              <a:xfrm>
                <a:off x="5686454" y="2667376"/>
                <a:ext cx="795942" cy="526039"/>
                <a:chOff x="7602937" y="3883999"/>
                <a:chExt cx="2855580" cy="1542686"/>
              </a:xfrm>
            </p:grpSpPr>
            <p:sp>
              <p:nvSpPr>
                <p:cNvPr id="50" name="Rectangle 49">
                  <a:extLst>
                    <a:ext uri="{FF2B5EF4-FFF2-40B4-BE49-F238E27FC236}">
                      <a16:creationId xmlns:a16="http://schemas.microsoft.com/office/drawing/2014/main" id="{DB79BB80-2B45-414F-AFBF-78BDB9A721F7}"/>
                    </a:ext>
                  </a:extLst>
                </p:cNvPr>
                <p:cNvSpPr/>
                <p:nvPr/>
              </p:nvSpPr>
              <p:spPr>
                <a:xfrm>
                  <a:off x="7602937" y="3883999"/>
                  <a:ext cx="2855580" cy="1542686"/>
                </a:xfrm>
                <a:prstGeom prst="rect">
                  <a:avLst/>
                </a:prstGeom>
                <a:gradFill flip="none" rotWithShape="1">
                  <a:gsLst>
                    <a:gs pos="65000">
                      <a:srgbClr val="1F84C1">
                        <a:alpha val="92000"/>
                      </a:srgbClr>
                    </a:gs>
                    <a:gs pos="0">
                      <a:schemeClr val="accent1">
                        <a:lumMod val="75000"/>
                      </a:schemeClr>
                    </a:gs>
                  </a:gsLst>
                  <a:lin ang="0" scaled="1"/>
                  <a:tileRect/>
                </a:gra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700">
                    <a:solidFill>
                      <a:prstClr val="white"/>
                    </a:solidFill>
                  </a:endParaRPr>
                </a:p>
                <a:p>
                  <a:pPr algn="ctr"/>
                  <a:r>
                    <a:rPr lang="en-US" sz="800">
                      <a:solidFill>
                        <a:prstClr val="white"/>
                      </a:solidFill>
                    </a:rPr>
                    <a:t>Network</a:t>
                  </a:r>
                  <a:endParaRPr lang="en-US" sz="600">
                    <a:solidFill>
                      <a:prstClr val="white"/>
                    </a:solidFill>
                  </a:endParaRPr>
                </a:p>
              </p:txBody>
            </p:sp>
            <p:grpSp>
              <p:nvGrpSpPr>
                <p:cNvPr id="51" name="Group 50">
                  <a:extLst>
                    <a:ext uri="{FF2B5EF4-FFF2-40B4-BE49-F238E27FC236}">
                      <a16:creationId xmlns:a16="http://schemas.microsoft.com/office/drawing/2014/main" id="{C09138E3-5C0C-C74B-B956-984418717D0F}"/>
                    </a:ext>
                  </a:extLst>
                </p:cNvPr>
                <p:cNvGrpSpPr/>
                <p:nvPr/>
              </p:nvGrpSpPr>
              <p:grpSpPr>
                <a:xfrm>
                  <a:off x="8027243" y="4771325"/>
                  <a:ext cx="375172" cy="397475"/>
                  <a:chOff x="6818030" y="2851424"/>
                  <a:chExt cx="750343" cy="794950"/>
                </a:xfrm>
                <a:solidFill>
                  <a:schemeClr val="bg1"/>
                </a:solidFill>
                <a:effectLst>
                  <a:outerShdw dist="38100" dir="2700000" algn="tl" rotWithShape="0">
                    <a:schemeClr val="accent3">
                      <a:lumMod val="50000"/>
                      <a:alpha val="15000"/>
                    </a:schemeClr>
                  </a:outerShdw>
                </a:effectLst>
              </p:grpSpPr>
              <p:sp>
                <p:nvSpPr>
                  <p:cNvPr id="53" name="Freeform 12">
                    <a:extLst>
                      <a:ext uri="{FF2B5EF4-FFF2-40B4-BE49-F238E27FC236}">
                        <a16:creationId xmlns:a16="http://schemas.microsoft.com/office/drawing/2014/main" id="{B03D0CEF-2451-C648-8385-6ED936DCEB5F}"/>
                      </a:ext>
                    </a:extLst>
                  </p:cNvPr>
                  <p:cNvSpPr>
                    <a:spLocks/>
                  </p:cNvSpPr>
                  <p:nvPr/>
                </p:nvSpPr>
                <p:spPr bwMode="auto">
                  <a:xfrm>
                    <a:off x="6818030" y="2851424"/>
                    <a:ext cx="707947" cy="380531"/>
                  </a:xfrm>
                  <a:custGeom>
                    <a:avLst/>
                    <a:gdLst>
                      <a:gd name="T0" fmla="*/ 711 w 725"/>
                      <a:gd name="T1" fmla="*/ 82 h 390"/>
                      <a:gd name="T2" fmla="*/ 254 w 725"/>
                      <a:gd name="T3" fmla="*/ 82 h 390"/>
                      <a:gd name="T4" fmla="*/ 254 w 725"/>
                      <a:gd name="T5" fmla="*/ 0 h 390"/>
                      <a:gd name="T6" fmla="*/ 2 w 725"/>
                      <a:gd name="T7" fmla="*/ 192 h 390"/>
                      <a:gd name="T8" fmla="*/ 0 w 725"/>
                      <a:gd name="T9" fmla="*/ 195 h 390"/>
                      <a:gd name="T10" fmla="*/ 2 w 725"/>
                      <a:gd name="T11" fmla="*/ 198 h 390"/>
                      <a:gd name="T12" fmla="*/ 254 w 725"/>
                      <a:gd name="T13" fmla="*/ 390 h 390"/>
                      <a:gd name="T14" fmla="*/ 254 w 725"/>
                      <a:gd name="T15" fmla="*/ 303 h 390"/>
                      <a:gd name="T16" fmla="*/ 711 w 725"/>
                      <a:gd name="T17" fmla="*/ 303 h 390"/>
                      <a:gd name="T18" fmla="*/ 725 w 725"/>
                      <a:gd name="T19" fmla="*/ 289 h 390"/>
                      <a:gd name="T20" fmla="*/ 725 w 725"/>
                      <a:gd name="T21" fmla="*/ 96 h 390"/>
                      <a:gd name="T22" fmla="*/ 711 w 725"/>
                      <a:gd name="T23" fmla="*/ 8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390">
                        <a:moveTo>
                          <a:pt x="711" y="82"/>
                        </a:moveTo>
                        <a:cubicBezTo>
                          <a:pt x="254" y="82"/>
                          <a:pt x="254" y="82"/>
                          <a:pt x="254" y="82"/>
                        </a:cubicBezTo>
                        <a:cubicBezTo>
                          <a:pt x="254" y="0"/>
                          <a:pt x="254" y="0"/>
                          <a:pt x="254" y="0"/>
                        </a:cubicBezTo>
                        <a:cubicBezTo>
                          <a:pt x="2" y="192"/>
                          <a:pt x="2" y="192"/>
                          <a:pt x="2" y="192"/>
                        </a:cubicBezTo>
                        <a:cubicBezTo>
                          <a:pt x="0" y="193"/>
                          <a:pt x="0" y="195"/>
                          <a:pt x="0" y="195"/>
                        </a:cubicBezTo>
                        <a:cubicBezTo>
                          <a:pt x="0" y="195"/>
                          <a:pt x="0" y="196"/>
                          <a:pt x="2" y="198"/>
                        </a:cubicBezTo>
                        <a:cubicBezTo>
                          <a:pt x="254" y="390"/>
                          <a:pt x="254" y="390"/>
                          <a:pt x="254" y="390"/>
                        </a:cubicBezTo>
                        <a:cubicBezTo>
                          <a:pt x="254" y="303"/>
                          <a:pt x="254" y="303"/>
                          <a:pt x="254" y="303"/>
                        </a:cubicBezTo>
                        <a:cubicBezTo>
                          <a:pt x="711" y="303"/>
                          <a:pt x="711" y="303"/>
                          <a:pt x="711" y="303"/>
                        </a:cubicBezTo>
                        <a:cubicBezTo>
                          <a:pt x="718" y="303"/>
                          <a:pt x="725" y="297"/>
                          <a:pt x="725" y="289"/>
                        </a:cubicBezTo>
                        <a:cubicBezTo>
                          <a:pt x="725" y="96"/>
                          <a:pt x="725" y="96"/>
                          <a:pt x="725" y="96"/>
                        </a:cubicBezTo>
                        <a:cubicBezTo>
                          <a:pt x="725" y="88"/>
                          <a:pt x="718" y="82"/>
                          <a:pt x="711" y="82"/>
                        </a:cubicBezTo>
                        <a:close/>
                      </a:path>
                    </a:pathLst>
                  </a:custGeom>
                  <a:grp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121824" tIns="60912" rIns="121824" bIns="60912" numCol="1" anchor="t" anchorCtr="0" compatLnSpc="1">
                    <a:prstTxWarp prst="textNoShape">
                      <a:avLst/>
                    </a:prstTxWarp>
                  </a:bodyPr>
                  <a:lstStyle/>
                  <a:p>
                    <a:pPr algn="ctr" defTabSz="912564">
                      <a:lnSpc>
                        <a:spcPct val="85000"/>
                      </a:lnSpc>
                    </a:pPr>
                    <a:endParaRPr lang="en-US" sz="800">
                      <a:solidFill>
                        <a:srgbClr val="717074"/>
                      </a:solidFill>
                    </a:endParaRPr>
                  </a:p>
                </p:txBody>
              </p:sp>
              <p:sp>
                <p:nvSpPr>
                  <p:cNvPr id="54" name="Freeform 13">
                    <a:extLst>
                      <a:ext uri="{FF2B5EF4-FFF2-40B4-BE49-F238E27FC236}">
                        <a16:creationId xmlns:a16="http://schemas.microsoft.com/office/drawing/2014/main" id="{6278EE15-A6C4-C940-B41C-67B8A06CCC68}"/>
                      </a:ext>
                    </a:extLst>
                  </p:cNvPr>
                  <p:cNvSpPr>
                    <a:spLocks/>
                  </p:cNvSpPr>
                  <p:nvPr/>
                </p:nvSpPr>
                <p:spPr bwMode="auto">
                  <a:xfrm>
                    <a:off x="6860426" y="3265843"/>
                    <a:ext cx="707947" cy="380531"/>
                  </a:xfrm>
                  <a:custGeom>
                    <a:avLst/>
                    <a:gdLst>
                      <a:gd name="T0" fmla="*/ 722 w 725"/>
                      <a:gd name="T1" fmla="*/ 199 h 390"/>
                      <a:gd name="T2" fmla="*/ 725 w 725"/>
                      <a:gd name="T3" fmla="*/ 195 h 390"/>
                      <a:gd name="T4" fmla="*/ 722 w 725"/>
                      <a:gd name="T5" fmla="*/ 192 h 390"/>
                      <a:gd name="T6" fmla="*/ 470 w 725"/>
                      <a:gd name="T7" fmla="*/ 0 h 390"/>
                      <a:gd name="T8" fmla="*/ 470 w 725"/>
                      <a:gd name="T9" fmla="*/ 87 h 390"/>
                      <a:gd name="T10" fmla="*/ 14 w 725"/>
                      <a:gd name="T11" fmla="*/ 87 h 390"/>
                      <a:gd name="T12" fmla="*/ 0 w 725"/>
                      <a:gd name="T13" fmla="*/ 101 h 390"/>
                      <a:gd name="T14" fmla="*/ 0 w 725"/>
                      <a:gd name="T15" fmla="*/ 295 h 390"/>
                      <a:gd name="T16" fmla="*/ 14 w 725"/>
                      <a:gd name="T17" fmla="*/ 309 h 390"/>
                      <a:gd name="T18" fmla="*/ 470 w 725"/>
                      <a:gd name="T19" fmla="*/ 309 h 390"/>
                      <a:gd name="T20" fmla="*/ 470 w 725"/>
                      <a:gd name="T21" fmla="*/ 390 h 390"/>
                      <a:gd name="T22" fmla="*/ 722 w 725"/>
                      <a:gd name="T23" fmla="*/ 19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390">
                        <a:moveTo>
                          <a:pt x="722" y="199"/>
                        </a:moveTo>
                        <a:cubicBezTo>
                          <a:pt x="724" y="197"/>
                          <a:pt x="725" y="196"/>
                          <a:pt x="725" y="195"/>
                        </a:cubicBezTo>
                        <a:cubicBezTo>
                          <a:pt x="725" y="195"/>
                          <a:pt x="724" y="194"/>
                          <a:pt x="722" y="192"/>
                        </a:cubicBezTo>
                        <a:cubicBezTo>
                          <a:pt x="470" y="0"/>
                          <a:pt x="470" y="0"/>
                          <a:pt x="470" y="0"/>
                        </a:cubicBezTo>
                        <a:cubicBezTo>
                          <a:pt x="470" y="87"/>
                          <a:pt x="470" y="87"/>
                          <a:pt x="470" y="87"/>
                        </a:cubicBezTo>
                        <a:cubicBezTo>
                          <a:pt x="14" y="87"/>
                          <a:pt x="14" y="87"/>
                          <a:pt x="14" y="87"/>
                        </a:cubicBezTo>
                        <a:cubicBezTo>
                          <a:pt x="6" y="87"/>
                          <a:pt x="0" y="93"/>
                          <a:pt x="0" y="101"/>
                        </a:cubicBezTo>
                        <a:cubicBezTo>
                          <a:pt x="0" y="295"/>
                          <a:pt x="0" y="295"/>
                          <a:pt x="0" y="295"/>
                        </a:cubicBezTo>
                        <a:cubicBezTo>
                          <a:pt x="0" y="302"/>
                          <a:pt x="6" y="309"/>
                          <a:pt x="14" y="309"/>
                        </a:cubicBezTo>
                        <a:cubicBezTo>
                          <a:pt x="470" y="309"/>
                          <a:pt x="470" y="309"/>
                          <a:pt x="470" y="309"/>
                        </a:cubicBezTo>
                        <a:cubicBezTo>
                          <a:pt x="470" y="390"/>
                          <a:pt x="470" y="390"/>
                          <a:pt x="470" y="390"/>
                        </a:cubicBezTo>
                        <a:lnTo>
                          <a:pt x="722" y="199"/>
                        </a:lnTo>
                        <a:close/>
                      </a:path>
                    </a:pathLst>
                  </a:custGeom>
                  <a:grp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121824" tIns="60912" rIns="121824" bIns="60912" numCol="1" anchor="t" anchorCtr="0" compatLnSpc="1">
                    <a:prstTxWarp prst="textNoShape">
                      <a:avLst/>
                    </a:prstTxWarp>
                  </a:bodyPr>
                  <a:lstStyle/>
                  <a:p>
                    <a:pPr algn="ctr" defTabSz="912564">
                      <a:lnSpc>
                        <a:spcPct val="85000"/>
                      </a:lnSpc>
                    </a:pPr>
                    <a:endParaRPr lang="en-US" sz="800">
                      <a:solidFill>
                        <a:srgbClr val="717074"/>
                      </a:solidFill>
                    </a:endParaRPr>
                  </a:p>
                </p:txBody>
              </p:sp>
            </p:grpSp>
            <p:sp>
              <p:nvSpPr>
                <p:cNvPr id="52" name="Rectangle 51">
                  <a:extLst>
                    <a:ext uri="{FF2B5EF4-FFF2-40B4-BE49-F238E27FC236}">
                      <a16:creationId xmlns:a16="http://schemas.microsoft.com/office/drawing/2014/main" id="{872118F2-4FC1-AF4C-998F-EF7A3B8FB9F4}"/>
                    </a:ext>
                  </a:extLst>
                </p:cNvPr>
                <p:cNvSpPr/>
                <p:nvPr/>
              </p:nvSpPr>
              <p:spPr>
                <a:xfrm>
                  <a:off x="7986077" y="4497944"/>
                  <a:ext cx="2270819" cy="690905"/>
                </a:xfrm>
                <a:prstGeom prst="rect">
                  <a:avLst/>
                </a:prstGeom>
              </p:spPr>
              <p:txBody>
                <a:bodyPr wrap="square" lIns="91380" tIns="45691" rIns="91380" bIns="45691" anchor="b">
                  <a:spAutoFit/>
                </a:bodyPr>
                <a:lstStyle/>
                <a:p>
                  <a:pPr algn="ctr">
                    <a:lnSpc>
                      <a:spcPct val="105000"/>
                    </a:lnSpc>
                  </a:pPr>
                  <a:r>
                    <a:rPr lang="en-US" sz="800" b="1">
                      <a:solidFill>
                        <a:schemeClr val="accent5">
                          <a:lumMod val="40000"/>
                          <a:lumOff val="60000"/>
                        </a:schemeClr>
                      </a:solidFill>
                      <a:effectLst>
                        <a:outerShdw blurRad="50800" dist="76200" dir="2700000" algn="tl" rotWithShape="0">
                          <a:prstClr val="black">
                            <a:alpha val="40000"/>
                          </a:prstClr>
                        </a:outerShdw>
                      </a:effectLst>
                    </a:rPr>
                    <a:t>NSX</a:t>
                  </a:r>
                  <a:endParaRPr lang="en-US" sz="900" b="1">
                    <a:solidFill>
                      <a:schemeClr val="accent5">
                        <a:lumMod val="40000"/>
                        <a:lumOff val="60000"/>
                      </a:schemeClr>
                    </a:solidFill>
                    <a:effectLst>
                      <a:outerShdw blurRad="50800" dist="76200" dir="2700000" algn="tl" rotWithShape="0">
                        <a:prstClr val="black">
                          <a:alpha val="40000"/>
                        </a:prstClr>
                      </a:outerShdw>
                    </a:effectLst>
                  </a:endParaRPr>
                </a:p>
              </p:txBody>
            </p:sp>
          </p:grpSp>
          <p:sp>
            <p:nvSpPr>
              <p:cNvPr id="49" name="Freeform 13">
                <a:extLst>
                  <a:ext uri="{FF2B5EF4-FFF2-40B4-BE49-F238E27FC236}">
                    <a16:creationId xmlns:a16="http://schemas.microsoft.com/office/drawing/2014/main" id="{4ECF7603-3E0D-594F-9994-BF3124B899B9}"/>
                  </a:ext>
                </a:extLst>
              </p:cNvPr>
              <p:cNvSpPr>
                <a:spLocks/>
              </p:cNvSpPr>
              <p:nvPr/>
            </p:nvSpPr>
            <p:spPr bwMode="auto">
              <a:xfrm>
                <a:off x="5486914" y="2280425"/>
                <a:ext cx="6346" cy="7209"/>
              </a:xfrm>
              <a:custGeom>
                <a:avLst/>
                <a:gdLst>
                  <a:gd name="T0" fmla="*/ 0 w 194"/>
                  <a:gd name="T1" fmla="*/ 246 h 246"/>
                  <a:gd name="T2" fmla="*/ 194 w 194"/>
                  <a:gd name="T3" fmla="*/ 246 h 246"/>
                  <a:gd name="T4" fmla="*/ 97 w 194"/>
                  <a:gd name="T5" fmla="*/ 0 h 246"/>
                  <a:gd name="T6" fmla="*/ 0 w 194"/>
                  <a:gd name="T7" fmla="*/ 246 h 246"/>
                  <a:gd name="T8" fmla="*/ 0 w 194"/>
                  <a:gd name="T9" fmla="*/ 246 h 246"/>
                  <a:gd name="T10" fmla="*/ 0 w 194"/>
                  <a:gd name="T11" fmla="*/ 246 h 246"/>
                </a:gdLst>
                <a:ahLst/>
                <a:cxnLst>
                  <a:cxn ang="0">
                    <a:pos x="T0" y="T1"/>
                  </a:cxn>
                  <a:cxn ang="0">
                    <a:pos x="T2" y="T3"/>
                  </a:cxn>
                  <a:cxn ang="0">
                    <a:pos x="T4" y="T5"/>
                  </a:cxn>
                  <a:cxn ang="0">
                    <a:pos x="T6" y="T7"/>
                  </a:cxn>
                  <a:cxn ang="0">
                    <a:pos x="T8" y="T9"/>
                  </a:cxn>
                  <a:cxn ang="0">
                    <a:pos x="T10" y="T11"/>
                  </a:cxn>
                </a:cxnLst>
                <a:rect l="0" t="0" r="r" b="b"/>
                <a:pathLst>
                  <a:path w="194" h="246">
                    <a:moveTo>
                      <a:pt x="0" y="246"/>
                    </a:moveTo>
                    <a:lnTo>
                      <a:pt x="194" y="246"/>
                    </a:lnTo>
                    <a:lnTo>
                      <a:pt x="97" y="0"/>
                    </a:lnTo>
                    <a:lnTo>
                      <a:pt x="0" y="246"/>
                    </a:lnTo>
                    <a:lnTo>
                      <a:pt x="0" y="246"/>
                    </a:lnTo>
                    <a:lnTo>
                      <a:pt x="0" y="246"/>
                    </a:lnTo>
                    <a:close/>
                  </a:path>
                </a:pathLst>
              </a:custGeom>
              <a:solidFill>
                <a:schemeClr val="bg1">
                  <a:lumMod val="65000"/>
                </a:schemeClr>
              </a:solidFill>
              <a:ln>
                <a:noFill/>
              </a:ln>
            </p:spPr>
            <p:txBody>
              <a:bodyPr vert="horz" wrap="square" lIns="91392" tIns="45696" rIns="91392" bIns="45696" numCol="1" anchor="t" anchorCtr="0" compatLnSpc="1">
                <a:prstTxWarp prst="textNoShape">
                  <a:avLst/>
                </a:prstTxWarp>
              </a:bodyPr>
              <a:lstStyle/>
              <a:p>
                <a:endParaRPr lang="en-US" sz="700"/>
              </a:p>
            </p:txBody>
          </p:sp>
          <p:grpSp>
            <p:nvGrpSpPr>
              <p:cNvPr id="42" name="Group 41">
                <a:extLst>
                  <a:ext uri="{FF2B5EF4-FFF2-40B4-BE49-F238E27FC236}">
                    <a16:creationId xmlns:a16="http://schemas.microsoft.com/office/drawing/2014/main" id="{0D811A10-CBB3-A84B-9E2E-BAC5E170C507}"/>
                  </a:ext>
                </a:extLst>
              </p:cNvPr>
              <p:cNvGrpSpPr/>
              <p:nvPr/>
            </p:nvGrpSpPr>
            <p:grpSpPr>
              <a:xfrm>
                <a:off x="4814942" y="2219392"/>
                <a:ext cx="2533906" cy="389723"/>
                <a:chOff x="1241456" y="2249646"/>
                <a:chExt cx="23051608" cy="1510165"/>
              </a:xfrm>
            </p:grpSpPr>
            <p:sp>
              <p:nvSpPr>
                <p:cNvPr id="43" name="Freeform 13">
                  <a:extLst>
                    <a:ext uri="{FF2B5EF4-FFF2-40B4-BE49-F238E27FC236}">
                      <a16:creationId xmlns:a16="http://schemas.microsoft.com/office/drawing/2014/main" id="{47A14FE1-1096-454A-8E8D-EBBF8426A8E4}"/>
                    </a:ext>
                  </a:extLst>
                </p:cNvPr>
                <p:cNvSpPr>
                  <a:spLocks/>
                </p:cNvSpPr>
                <p:nvPr/>
              </p:nvSpPr>
              <p:spPr bwMode="auto">
                <a:xfrm>
                  <a:off x="3832612" y="2908263"/>
                  <a:ext cx="22031" cy="27936"/>
                </a:xfrm>
                <a:custGeom>
                  <a:avLst/>
                  <a:gdLst>
                    <a:gd name="T0" fmla="*/ 0 w 194"/>
                    <a:gd name="T1" fmla="*/ 246 h 246"/>
                    <a:gd name="T2" fmla="*/ 194 w 194"/>
                    <a:gd name="T3" fmla="*/ 246 h 246"/>
                    <a:gd name="T4" fmla="*/ 97 w 194"/>
                    <a:gd name="T5" fmla="*/ 0 h 246"/>
                    <a:gd name="T6" fmla="*/ 0 w 194"/>
                    <a:gd name="T7" fmla="*/ 246 h 246"/>
                    <a:gd name="T8" fmla="*/ 0 w 194"/>
                    <a:gd name="T9" fmla="*/ 246 h 246"/>
                    <a:gd name="T10" fmla="*/ 0 w 194"/>
                    <a:gd name="T11" fmla="*/ 246 h 246"/>
                  </a:gdLst>
                  <a:ahLst/>
                  <a:cxnLst>
                    <a:cxn ang="0">
                      <a:pos x="T0" y="T1"/>
                    </a:cxn>
                    <a:cxn ang="0">
                      <a:pos x="T2" y="T3"/>
                    </a:cxn>
                    <a:cxn ang="0">
                      <a:pos x="T4" y="T5"/>
                    </a:cxn>
                    <a:cxn ang="0">
                      <a:pos x="T6" y="T7"/>
                    </a:cxn>
                    <a:cxn ang="0">
                      <a:pos x="T8" y="T9"/>
                    </a:cxn>
                    <a:cxn ang="0">
                      <a:pos x="T10" y="T11"/>
                    </a:cxn>
                  </a:cxnLst>
                  <a:rect l="0" t="0" r="r" b="b"/>
                  <a:pathLst>
                    <a:path w="194" h="246">
                      <a:moveTo>
                        <a:pt x="0" y="246"/>
                      </a:moveTo>
                      <a:lnTo>
                        <a:pt x="194" y="246"/>
                      </a:lnTo>
                      <a:lnTo>
                        <a:pt x="97" y="0"/>
                      </a:lnTo>
                      <a:lnTo>
                        <a:pt x="0" y="246"/>
                      </a:lnTo>
                      <a:lnTo>
                        <a:pt x="0" y="246"/>
                      </a:lnTo>
                      <a:lnTo>
                        <a:pt x="0" y="246"/>
                      </a:lnTo>
                      <a:close/>
                    </a:path>
                  </a:pathLst>
                </a:custGeom>
                <a:solidFill>
                  <a:schemeClr val="bg1">
                    <a:lumMod val="65000"/>
                  </a:schemeClr>
                </a:solidFill>
                <a:ln>
                  <a:noFill/>
                </a:ln>
              </p:spPr>
              <p:txBody>
                <a:bodyPr vert="horz" wrap="square" lIns="91392" tIns="45696" rIns="91392" bIns="45696" numCol="1" anchor="t" anchorCtr="0" compatLnSpc="1">
                  <a:prstTxWarp prst="textNoShape">
                    <a:avLst/>
                  </a:prstTxWarp>
                </a:bodyPr>
                <a:lstStyle/>
                <a:p>
                  <a:endParaRPr lang="en-US" sz="700"/>
                </a:p>
              </p:txBody>
            </p:sp>
            <p:sp>
              <p:nvSpPr>
                <p:cNvPr id="44" name="Rectangle 43">
                  <a:extLst>
                    <a:ext uri="{FF2B5EF4-FFF2-40B4-BE49-F238E27FC236}">
                      <a16:creationId xmlns:a16="http://schemas.microsoft.com/office/drawing/2014/main" id="{89D57B9C-5FD5-6549-8E86-60994F11EABF}"/>
                    </a:ext>
                  </a:extLst>
                </p:cNvPr>
                <p:cNvSpPr/>
                <p:nvPr/>
              </p:nvSpPr>
              <p:spPr>
                <a:xfrm>
                  <a:off x="1241456" y="2249646"/>
                  <a:ext cx="23051608" cy="1510165"/>
                </a:xfrm>
                <a:prstGeom prst="rect">
                  <a:avLst/>
                </a:prstGeom>
                <a:gradFill flip="none" rotWithShape="1">
                  <a:gsLst>
                    <a:gs pos="65000">
                      <a:srgbClr val="1F84C1">
                        <a:alpha val="92000"/>
                      </a:srgbClr>
                    </a:gs>
                    <a:gs pos="0">
                      <a:schemeClr val="accent1">
                        <a:lumMod val="75000"/>
                      </a:schemeClr>
                    </a:gs>
                  </a:gsLst>
                  <a:lin ang="0" scaled="1"/>
                  <a:tileRect/>
                </a:gra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600">
                    <a:solidFill>
                      <a:prstClr val="white"/>
                    </a:solidFill>
                  </a:endParaRPr>
                </a:p>
                <a:p>
                  <a:pPr algn="ctr"/>
                  <a:r>
                    <a:rPr lang="en-US" sz="1600" b="1">
                      <a:solidFill>
                        <a:schemeClr val="accent5">
                          <a:lumMod val="40000"/>
                          <a:lumOff val="60000"/>
                        </a:schemeClr>
                      </a:solidFill>
                      <a:effectLst>
                        <a:outerShdw blurRad="50800" dist="76200" dir="2700000" algn="tl" rotWithShape="0">
                          <a:prstClr val="black">
                            <a:alpha val="40000"/>
                          </a:prstClr>
                        </a:outerShdw>
                      </a:effectLst>
                    </a:rPr>
                    <a:t>vCenter</a:t>
                  </a:r>
                </a:p>
              </p:txBody>
            </p:sp>
          </p:grpSp>
        </p:grpSp>
        <p:sp>
          <p:nvSpPr>
            <p:cNvPr id="86" name="TextBox 85">
              <a:extLst>
                <a:ext uri="{FF2B5EF4-FFF2-40B4-BE49-F238E27FC236}">
                  <a16:creationId xmlns:a16="http://schemas.microsoft.com/office/drawing/2014/main" id="{19D8D2B2-6DA0-154F-BCB3-165422D67A76}"/>
                </a:ext>
              </a:extLst>
            </p:cNvPr>
            <p:cNvSpPr txBox="1"/>
            <p:nvPr/>
          </p:nvSpPr>
          <p:spPr>
            <a:xfrm>
              <a:off x="954658" y="4838190"/>
              <a:ext cx="3879053" cy="784482"/>
            </a:xfrm>
            <a:prstGeom prst="rect">
              <a:avLst/>
            </a:prstGeom>
          </p:spPr>
          <p:txBody>
            <a:bodyPr wrap="square" lIns="0" tIns="0" rIns="0" bIns="0" rtlCol="0">
              <a:spAutoFit/>
            </a:bodyPr>
            <a:lstStyle/>
            <a:p>
              <a:pPr>
                <a:spcAft>
                  <a:spcPts val="600"/>
                </a:spcAft>
              </a:pPr>
              <a:r>
                <a:rPr lang="en-US" sz="1200">
                  <a:solidFill>
                    <a:schemeClr val="tx2"/>
                  </a:solidFill>
                </a:rPr>
                <a:t>Color coding</a:t>
              </a:r>
            </a:p>
            <a:p>
              <a:pPr marL="171399" indent="-171399">
                <a:spcAft>
                  <a:spcPts val="600"/>
                </a:spcAft>
                <a:buFont typeface="Arial" panose="020B0604020202020204" pitchFamily="34" charset="0"/>
                <a:buChar char="•"/>
              </a:pPr>
              <a:r>
                <a:rPr lang="en-US" sz="1200">
                  <a:solidFill>
                    <a:srgbClr val="0070C0"/>
                  </a:solidFill>
                </a:rPr>
                <a:t>Paid by VMware – Charged back to Customer</a:t>
              </a:r>
            </a:p>
            <a:p>
              <a:pPr marL="171399" indent="-171399">
                <a:spcAft>
                  <a:spcPts val="600"/>
                </a:spcAft>
                <a:buFont typeface="Arial" panose="020B0604020202020204" pitchFamily="34" charset="0"/>
                <a:buChar char="•"/>
              </a:pPr>
              <a:r>
                <a:rPr lang="en-US" sz="1200">
                  <a:solidFill>
                    <a:schemeClr val="accent6">
                      <a:lumMod val="75000"/>
                    </a:schemeClr>
                  </a:solidFill>
                </a:rPr>
                <a:t>Paid by Customer to AWS directly</a:t>
              </a:r>
            </a:p>
          </p:txBody>
        </p:sp>
        <p:sp>
          <p:nvSpPr>
            <p:cNvPr id="87" name="Rounded Rectangle 86">
              <a:extLst>
                <a:ext uri="{FF2B5EF4-FFF2-40B4-BE49-F238E27FC236}">
                  <a16:creationId xmlns:a16="http://schemas.microsoft.com/office/drawing/2014/main" id="{A7D660C0-0F92-1044-91D9-736519DAD3A0}"/>
                </a:ext>
              </a:extLst>
            </p:cNvPr>
            <p:cNvSpPr/>
            <p:nvPr/>
          </p:nvSpPr>
          <p:spPr>
            <a:xfrm>
              <a:off x="4409350" y="207390"/>
              <a:ext cx="7402436" cy="4005222"/>
            </a:xfrm>
            <a:prstGeom prst="roundRect">
              <a:avLst>
                <a:gd name="adj" fmla="val 9818"/>
              </a:avLst>
            </a:prstGeom>
            <a:noFill/>
            <a:ln w="6350" cap="flat" cmpd="sng" algn="ctr">
              <a:solidFill>
                <a:srgbClr val="474746"/>
              </a:solidFill>
              <a:prstDash val="solid"/>
            </a:ln>
            <a:effectLst/>
          </p:spPr>
          <p:txBody>
            <a:bodyPr anchor="ctr"/>
            <a:lstStyle/>
            <a:p>
              <a:pPr algn="ctr" defTabSz="913737">
                <a:defRPr/>
              </a:pPr>
              <a:endParaRPr lang="en-US" sz="1899" kern="0">
                <a:solidFill>
                  <a:srgbClr val="474746"/>
                </a:solidFill>
                <a:latin typeface="Arial"/>
                <a:ea typeface=""/>
                <a:cs typeface="Arial"/>
              </a:endParaRPr>
            </a:p>
          </p:txBody>
        </p:sp>
        <p:sp>
          <p:nvSpPr>
            <p:cNvPr id="88" name="TextBox 87">
              <a:extLst>
                <a:ext uri="{FF2B5EF4-FFF2-40B4-BE49-F238E27FC236}">
                  <a16:creationId xmlns:a16="http://schemas.microsoft.com/office/drawing/2014/main" id="{F5C26DEC-F705-FD44-BE7A-B116295A39EE}"/>
                </a:ext>
              </a:extLst>
            </p:cNvPr>
            <p:cNvSpPr txBox="1"/>
            <p:nvPr/>
          </p:nvSpPr>
          <p:spPr>
            <a:xfrm>
              <a:off x="7524620" y="291519"/>
              <a:ext cx="1062831" cy="204648"/>
            </a:xfrm>
            <a:prstGeom prst="rect">
              <a:avLst/>
            </a:prstGeom>
          </p:spPr>
          <p:txBody>
            <a:bodyPr wrap="none" lIns="0" tIns="0" rIns="0" bIns="0" rtlCol="0">
              <a:spAutoFit/>
            </a:bodyPr>
            <a:lstStyle/>
            <a:p>
              <a:pPr>
                <a:spcAft>
                  <a:spcPts val="600"/>
                </a:spcAft>
              </a:pPr>
              <a:r>
                <a:rPr lang="en-US" sz="1200" b="1">
                  <a:solidFill>
                    <a:schemeClr val="tx2"/>
                  </a:solidFill>
                </a:rPr>
                <a:t>AWS region A</a:t>
              </a:r>
            </a:p>
          </p:txBody>
        </p:sp>
        <p:grpSp>
          <p:nvGrpSpPr>
            <p:cNvPr id="96" name="Group 95">
              <a:extLst>
                <a:ext uri="{FF2B5EF4-FFF2-40B4-BE49-F238E27FC236}">
                  <a16:creationId xmlns:a16="http://schemas.microsoft.com/office/drawing/2014/main" id="{08E3254B-89E4-FF4D-B4BC-488767977285}"/>
                </a:ext>
              </a:extLst>
            </p:cNvPr>
            <p:cNvGrpSpPr/>
            <p:nvPr/>
          </p:nvGrpSpPr>
          <p:grpSpPr>
            <a:xfrm>
              <a:off x="7840506" y="2705065"/>
              <a:ext cx="524507" cy="204648"/>
              <a:chOff x="5052768" y="5305204"/>
              <a:chExt cx="524507" cy="204648"/>
            </a:xfrm>
          </p:grpSpPr>
          <p:cxnSp>
            <p:nvCxnSpPr>
              <p:cNvPr id="94" name="Straight Arrow Connector 93">
                <a:extLst>
                  <a:ext uri="{FF2B5EF4-FFF2-40B4-BE49-F238E27FC236}">
                    <a16:creationId xmlns:a16="http://schemas.microsoft.com/office/drawing/2014/main" id="{7A380904-51FD-0842-87B1-D222B5B98F71}"/>
                  </a:ext>
                </a:extLst>
              </p:cNvPr>
              <p:cNvCxnSpPr>
                <a:cxnSpLocks/>
              </p:cNvCxnSpPr>
              <p:nvPr/>
            </p:nvCxnSpPr>
            <p:spPr bwMode="gray">
              <a:xfrm>
                <a:off x="5052768" y="5486400"/>
                <a:ext cx="524507"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B9DE82DB-A022-3941-B2EF-436FC80D9FF5}"/>
                  </a:ext>
                </a:extLst>
              </p:cNvPr>
              <p:cNvSpPr txBox="1"/>
              <p:nvPr/>
            </p:nvSpPr>
            <p:spPr>
              <a:xfrm>
                <a:off x="5132520" y="5305204"/>
                <a:ext cx="277410" cy="204648"/>
              </a:xfrm>
              <a:prstGeom prst="rect">
                <a:avLst/>
              </a:prstGeom>
            </p:spPr>
            <p:txBody>
              <a:bodyPr wrap="none" lIns="0" tIns="0" rIns="0" bIns="0" rtlCol="0">
                <a:spAutoFit/>
              </a:bodyPr>
              <a:lstStyle/>
              <a:p>
                <a:pPr>
                  <a:spcAft>
                    <a:spcPts val="600"/>
                  </a:spcAft>
                </a:pPr>
                <a:r>
                  <a:rPr lang="en-US" sz="1200"/>
                  <a:t>free</a:t>
                </a:r>
              </a:p>
            </p:txBody>
          </p:sp>
        </p:grpSp>
        <p:grpSp>
          <p:nvGrpSpPr>
            <p:cNvPr id="97" name="Group 96">
              <a:extLst>
                <a:ext uri="{FF2B5EF4-FFF2-40B4-BE49-F238E27FC236}">
                  <a16:creationId xmlns:a16="http://schemas.microsoft.com/office/drawing/2014/main" id="{1FECF5DD-72FA-EC41-9B3D-5C70383ACEE6}"/>
                </a:ext>
              </a:extLst>
            </p:cNvPr>
            <p:cNvGrpSpPr/>
            <p:nvPr/>
          </p:nvGrpSpPr>
          <p:grpSpPr>
            <a:xfrm>
              <a:off x="3816604" y="837740"/>
              <a:ext cx="524507" cy="204648"/>
              <a:chOff x="5052768" y="5305204"/>
              <a:chExt cx="524507" cy="204648"/>
            </a:xfrm>
          </p:grpSpPr>
          <p:cxnSp>
            <p:nvCxnSpPr>
              <p:cNvPr id="98" name="Straight Arrow Connector 97">
                <a:extLst>
                  <a:ext uri="{FF2B5EF4-FFF2-40B4-BE49-F238E27FC236}">
                    <a16:creationId xmlns:a16="http://schemas.microsoft.com/office/drawing/2014/main" id="{96F60904-7F03-BF46-ABA5-75E2C633AD4C}"/>
                  </a:ext>
                </a:extLst>
              </p:cNvPr>
              <p:cNvCxnSpPr>
                <a:cxnSpLocks/>
              </p:cNvCxnSpPr>
              <p:nvPr/>
            </p:nvCxnSpPr>
            <p:spPr bwMode="gray">
              <a:xfrm>
                <a:off x="5052768" y="5486400"/>
                <a:ext cx="524507"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7354934-F651-EE46-BA63-18CE6B4FE6AE}"/>
                  </a:ext>
                </a:extLst>
              </p:cNvPr>
              <p:cNvSpPr txBox="1"/>
              <p:nvPr/>
            </p:nvSpPr>
            <p:spPr>
              <a:xfrm>
                <a:off x="5132520" y="5305204"/>
                <a:ext cx="277410" cy="204648"/>
              </a:xfrm>
              <a:prstGeom prst="rect">
                <a:avLst/>
              </a:prstGeom>
            </p:spPr>
            <p:txBody>
              <a:bodyPr wrap="none" lIns="0" tIns="0" rIns="0" bIns="0" rtlCol="0">
                <a:spAutoFit/>
              </a:bodyPr>
              <a:lstStyle/>
              <a:p>
                <a:pPr>
                  <a:spcAft>
                    <a:spcPts val="600"/>
                  </a:spcAft>
                </a:pPr>
                <a:r>
                  <a:rPr lang="en-US" sz="1200"/>
                  <a:t>free</a:t>
                </a:r>
              </a:p>
            </p:txBody>
          </p:sp>
        </p:grpSp>
        <p:grpSp>
          <p:nvGrpSpPr>
            <p:cNvPr id="100" name="Group 99">
              <a:extLst>
                <a:ext uri="{FF2B5EF4-FFF2-40B4-BE49-F238E27FC236}">
                  <a16:creationId xmlns:a16="http://schemas.microsoft.com/office/drawing/2014/main" id="{CDA3172C-E139-FA4F-92BB-476F863D0346}"/>
                </a:ext>
              </a:extLst>
            </p:cNvPr>
            <p:cNvGrpSpPr/>
            <p:nvPr/>
          </p:nvGrpSpPr>
          <p:grpSpPr>
            <a:xfrm>
              <a:off x="6928374" y="4226917"/>
              <a:ext cx="524507" cy="204648"/>
              <a:chOff x="5052768" y="5305204"/>
              <a:chExt cx="524507" cy="204648"/>
            </a:xfrm>
          </p:grpSpPr>
          <p:cxnSp>
            <p:nvCxnSpPr>
              <p:cNvPr id="101" name="Straight Arrow Connector 100">
                <a:extLst>
                  <a:ext uri="{FF2B5EF4-FFF2-40B4-BE49-F238E27FC236}">
                    <a16:creationId xmlns:a16="http://schemas.microsoft.com/office/drawing/2014/main" id="{585C47C2-9A7B-9F45-81DC-836E8974ACFC}"/>
                  </a:ext>
                </a:extLst>
              </p:cNvPr>
              <p:cNvCxnSpPr>
                <a:cxnSpLocks/>
              </p:cNvCxnSpPr>
              <p:nvPr/>
            </p:nvCxnSpPr>
            <p:spPr bwMode="gray">
              <a:xfrm>
                <a:off x="5052768" y="5486400"/>
                <a:ext cx="524507"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DB78C251-BEBE-014F-9445-79253E68BD4C}"/>
                  </a:ext>
                </a:extLst>
              </p:cNvPr>
              <p:cNvSpPr txBox="1"/>
              <p:nvPr/>
            </p:nvSpPr>
            <p:spPr>
              <a:xfrm>
                <a:off x="5132520" y="5305204"/>
                <a:ext cx="277410" cy="204648"/>
              </a:xfrm>
              <a:prstGeom prst="rect">
                <a:avLst/>
              </a:prstGeom>
            </p:spPr>
            <p:txBody>
              <a:bodyPr wrap="none" lIns="0" tIns="0" rIns="0" bIns="0" rtlCol="0">
                <a:spAutoFit/>
              </a:bodyPr>
              <a:lstStyle/>
              <a:p>
                <a:pPr>
                  <a:spcAft>
                    <a:spcPts val="600"/>
                  </a:spcAft>
                </a:pPr>
                <a:r>
                  <a:rPr lang="en-US" sz="1200"/>
                  <a:t>free</a:t>
                </a:r>
              </a:p>
            </p:txBody>
          </p:sp>
        </p:grpSp>
        <p:grpSp>
          <p:nvGrpSpPr>
            <p:cNvPr id="130" name="Group 129">
              <a:extLst>
                <a:ext uri="{FF2B5EF4-FFF2-40B4-BE49-F238E27FC236}">
                  <a16:creationId xmlns:a16="http://schemas.microsoft.com/office/drawing/2014/main" id="{7B93A0A6-3D1C-6847-BAA9-0C4377EA4120}"/>
                </a:ext>
              </a:extLst>
            </p:cNvPr>
            <p:cNvGrpSpPr/>
            <p:nvPr/>
          </p:nvGrpSpPr>
          <p:grpSpPr>
            <a:xfrm>
              <a:off x="7821117" y="3181466"/>
              <a:ext cx="524507" cy="306971"/>
              <a:chOff x="7685035" y="3558965"/>
              <a:chExt cx="524507" cy="306971"/>
            </a:xfrm>
          </p:grpSpPr>
          <p:cxnSp>
            <p:nvCxnSpPr>
              <p:cNvPr id="113" name="Straight Arrow Connector 112">
                <a:extLst>
                  <a:ext uri="{FF2B5EF4-FFF2-40B4-BE49-F238E27FC236}">
                    <a16:creationId xmlns:a16="http://schemas.microsoft.com/office/drawing/2014/main" id="{80418DF6-5A64-ED41-957C-B0ACE5887F8F}"/>
                  </a:ext>
                </a:extLst>
              </p:cNvPr>
              <p:cNvCxnSpPr/>
              <p:nvPr/>
            </p:nvCxnSpPr>
            <p:spPr bwMode="gray">
              <a:xfrm flipH="1">
                <a:off x="7685035" y="3573658"/>
                <a:ext cx="524507"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4A5BCC99-AC2B-334E-B0E7-C08B5C786144}"/>
                  </a:ext>
                </a:extLst>
              </p:cNvPr>
              <p:cNvSpPr/>
              <p:nvPr/>
            </p:nvSpPr>
            <p:spPr>
              <a:xfrm>
                <a:off x="7737421" y="3558965"/>
                <a:ext cx="471093" cy="306971"/>
              </a:xfrm>
              <a:prstGeom prst="rect">
                <a:avLst/>
              </a:prstGeom>
            </p:spPr>
            <p:txBody>
              <a:bodyPr wrap="none">
                <a:spAutoFit/>
              </a:bodyPr>
              <a:lstStyle/>
              <a:p>
                <a:r>
                  <a:rPr lang="en-US" sz="1200"/>
                  <a:t>free</a:t>
                </a:r>
              </a:p>
            </p:txBody>
          </p:sp>
        </p:grpSp>
        <p:pic>
          <p:nvPicPr>
            <p:cNvPr id="120" name="Picture 119" descr="ICON_Server_flat_Q408.png">
              <a:extLst>
                <a:ext uri="{FF2B5EF4-FFF2-40B4-BE49-F238E27FC236}">
                  <a16:creationId xmlns:a16="http://schemas.microsoft.com/office/drawing/2014/main" id="{A187C144-9E17-854A-BBD1-B02D44FB9A16}"/>
                </a:ext>
              </a:extLst>
            </p:cNvPr>
            <p:cNvPicPr>
              <a:picLocks noChangeAspect="1"/>
            </p:cNvPicPr>
            <p:nvPr/>
          </p:nvPicPr>
          <p:blipFill>
            <a:blip r:embed="rId5"/>
            <a:srcRect/>
            <a:stretch>
              <a:fillRect/>
            </a:stretch>
          </p:blipFill>
          <p:spPr bwMode="auto">
            <a:xfrm>
              <a:off x="5182486" y="3542185"/>
              <a:ext cx="461942" cy="117441"/>
            </a:xfrm>
            <a:prstGeom prst="rect">
              <a:avLst/>
            </a:prstGeom>
            <a:noFill/>
            <a:ln w="9525">
              <a:noFill/>
              <a:miter lim="800000"/>
              <a:headEnd/>
              <a:tailEnd/>
            </a:ln>
          </p:spPr>
        </p:pic>
        <p:pic>
          <p:nvPicPr>
            <p:cNvPr id="121" name="Picture 120" descr="ICON_Server_flat_Q408.png">
              <a:extLst>
                <a:ext uri="{FF2B5EF4-FFF2-40B4-BE49-F238E27FC236}">
                  <a16:creationId xmlns:a16="http://schemas.microsoft.com/office/drawing/2014/main" id="{E771DC85-B959-4845-BFBB-90D84D813EDD}"/>
                </a:ext>
              </a:extLst>
            </p:cNvPr>
            <p:cNvPicPr>
              <a:picLocks noChangeAspect="1"/>
            </p:cNvPicPr>
            <p:nvPr/>
          </p:nvPicPr>
          <p:blipFill>
            <a:blip r:embed="rId5"/>
            <a:srcRect/>
            <a:stretch>
              <a:fillRect/>
            </a:stretch>
          </p:blipFill>
          <p:spPr bwMode="auto">
            <a:xfrm>
              <a:off x="6499943" y="3542185"/>
              <a:ext cx="461942" cy="117441"/>
            </a:xfrm>
            <a:prstGeom prst="rect">
              <a:avLst/>
            </a:prstGeom>
            <a:noFill/>
            <a:ln w="9525">
              <a:noFill/>
              <a:miter lim="800000"/>
              <a:headEnd/>
              <a:tailEnd/>
            </a:ln>
          </p:spPr>
        </p:pic>
        <p:sp>
          <p:nvSpPr>
            <p:cNvPr id="122" name="Rounded Rectangle 121">
              <a:extLst>
                <a:ext uri="{FF2B5EF4-FFF2-40B4-BE49-F238E27FC236}">
                  <a16:creationId xmlns:a16="http://schemas.microsoft.com/office/drawing/2014/main" id="{90CAFB21-723C-714D-8582-8D06BD55D2DB}"/>
                </a:ext>
              </a:extLst>
            </p:cNvPr>
            <p:cNvSpPr/>
            <p:nvPr/>
          </p:nvSpPr>
          <p:spPr>
            <a:xfrm>
              <a:off x="4803232" y="3131282"/>
              <a:ext cx="1162158" cy="637617"/>
            </a:xfrm>
            <a:prstGeom prst="roundRect">
              <a:avLst>
                <a:gd name="adj" fmla="val 9818"/>
              </a:avLst>
            </a:prstGeom>
            <a:noFill/>
            <a:ln w="6350" cap="flat" cmpd="sng" algn="ctr">
              <a:solidFill>
                <a:schemeClr val="accent1"/>
              </a:solidFill>
              <a:prstDash val="sysDash"/>
            </a:ln>
            <a:effectLst/>
          </p:spPr>
          <p:txBody>
            <a:bodyPr lIns="121835" tIns="60917" rIns="121835" bIns="60917" anchor="ctr"/>
            <a:lstStyle/>
            <a:p>
              <a:pPr algn="ctr" defTabSz="913737">
                <a:defRPr/>
              </a:pPr>
              <a:endParaRPr lang="en-US" sz="1799" kern="0">
                <a:solidFill>
                  <a:srgbClr val="474746"/>
                </a:solidFill>
                <a:latin typeface="Helvetica Neue"/>
                <a:ea typeface=""/>
                <a:cs typeface="Helvetica Neue"/>
              </a:endParaRPr>
            </a:p>
          </p:txBody>
        </p:sp>
        <p:sp>
          <p:nvSpPr>
            <p:cNvPr id="123" name="Rounded Rectangle 122">
              <a:extLst>
                <a:ext uri="{FF2B5EF4-FFF2-40B4-BE49-F238E27FC236}">
                  <a16:creationId xmlns:a16="http://schemas.microsoft.com/office/drawing/2014/main" id="{7E057511-4EDC-2C4A-AD46-0A8B11EDA4AF}"/>
                </a:ext>
              </a:extLst>
            </p:cNvPr>
            <p:cNvSpPr/>
            <p:nvPr/>
          </p:nvSpPr>
          <p:spPr>
            <a:xfrm>
              <a:off x="6161373" y="3130855"/>
              <a:ext cx="1162158" cy="648049"/>
            </a:xfrm>
            <a:prstGeom prst="roundRect">
              <a:avLst>
                <a:gd name="adj" fmla="val 9818"/>
              </a:avLst>
            </a:prstGeom>
            <a:noFill/>
            <a:ln w="6350" cap="flat" cmpd="sng" algn="ctr">
              <a:solidFill>
                <a:schemeClr val="accent1"/>
              </a:solidFill>
              <a:prstDash val="sysDash"/>
            </a:ln>
            <a:effectLst/>
          </p:spPr>
          <p:txBody>
            <a:bodyPr lIns="121835" tIns="60917" rIns="121835" bIns="60917" anchor="ctr"/>
            <a:lstStyle/>
            <a:p>
              <a:pPr algn="ctr" defTabSz="913737">
                <a:defRPr/>
              </a:pPr>
              <a:endParaRPr lang="en-US" sz="1799" kern="0">
                <a:solidFill>
                  <a:srgbClr val="474746"/>
                </a:solidFill>
                <a:latin typeface="Helvetica Neue"/>
                <a:ea typeface=""/>
                <a:cs typeface="Helvetica Neue"/>
              </a:endParaRPr>
            </a:p>
          </p:txBody>
        </p:sp>
        <p:sp>
          <p:nvSpPr>
            <p:cNvPr id="124" name="Rounded Rectangle 123">
              <a:extLst>
                <a:ext uri="{FF2B5EF4-FFF2-40B4-BE49-F238E27FC236}">
                  <a16:creationId xmlns:a16="http://schemas.microsoft.com/office/drawing/2014/main" id="{0E4D724C-9A79-624D-92A9-DA4C8D1ACEDB}"/>
                </a:ext>
              </a:extLst>
            </p:cNvPr>
            <p:cNvSpPr/>
            <p:nvPr/>
          </p:nvSpPr>
          <p:spPr>
            <a:xfrm>
              <a:off x="6817875" y="4937029"/>
              <a:ext cx="3315808" cy="1457852"/>
            </a:xfrm>
            <a:prstGeom prst="roundRect">
              <a:avLst>
                <a:gd name="adj" fmla="val 25337"/>
              </a:avLst>
            </a:prstGeom>
            <a:noFill/>
            <a:ln w="6350" cap="flat" cmpd="sng" algn="ctr">
              <a:solidFill>
                <a:srgbClr val="474746"/>
              </a:solidFill>
              <a:prstDash val="solid"/>
            </a:ln>
            <a:effectLst/>
          </p:spPr>
          <p:txBody>
            <a:bodyPr anchor="ctr"/>
            <a:lstStyle/>
            <a:p>
              <a:pPr algn="ctr" defTabSz="913737">
                <a:defRPr/>
              </a:pPr>
              <a:endParaRPr lang="en-US" sz="1899" kern="0">
                <a:solidFill>
                  <a:srgbClr val="474746"/>
                </a:solidFill>
                <a:latin typeface="Arial"/>
                <a:ea typeface=""/>
                <a:cs typeface="Arial"/>
              </a:endParaRPr>
            </a:p>
          </p:txBody>
        </p:sp>
        <p:sp>
          <p:nvSpPr>
            <p:cNvPr id="125" name="TextBox 124">
              <a:extLst>
                <a:ext uri="{FF2B5EF4-FFF2-40B4-BE49-F238E27FC236}">
                  <a16:creationId xmlns:a16="http://schemas.microsoft.com/office/drawing/2014/main" id="{AFEF1FAF-FC90-0340-BA27-95BA937441FA}"/>
                </a:ext>
              </a:extLst>
            </p:cNvPr>
            <p:cNvSpPr txBox="1"/>
            <p:nvPr/>
          </p:nvSpPr>
          <p:spPr>
            <a:xfrm>
              <a:off x="7901570" y="6078040"/>
              <a:ext cx="1068818" cy="204648"/>
            </a:xfrm>
            <a:prstGeom prst="rect">
              <a:avLst/>
            </a:prstGeom>
          </p:spPr>
          <p:txBody>
            <a:bodyPr wrap="none" lIns="0" tIns="0" rIns="0" bIns="0" rtlCol="0">
              <a:spAutoFit/>
            </a:bodyPr>
            <a:lstStyle/>
            <a:p>
              <a:pPr>
                <a:spcAft>
                  <a:spcPts val="600"/>
                </a:spcAft>
              </a:pPr>
              <a:r>
                <a:rPr lang="en-US" sz="1200" b="1">
                  <a:solidFill>
                    <a:schemeClr val="tx2"/>
                  </a:solidFill>
                </a:rPr>
                <a:t>AWS region B</a:t>
              </a:r>
            </a:p>
          </p:txBody>
        </p:sp>
        <p:pic>
          <p:nvPicPr>
            <p:cNvPr id="127" name="Picture 126">
              <a:extLst>
                <a:ext uri="{FF2B5EF4-FFF2-40B4-BE49-F238E27FC236}">
                  <a16:creationId xmlns:a16="http://schemas.microsoft.com/office/drawing/2014/main" id="{5C34486C-0464-644B-A913-C87457327A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07429" y="1106094"/>
              <a:ext cx="544499" cy="574897"/>
            </a:xfrm>
            <a:prstGeom prst="rect">
              <a:avLst/>
            </a:prstGeom>
          </p:spPr>
        </p:pic>
        <p:pic>
          <p:nvPicPr>
            <p:cNvPr id="128" name="Picture 127">
              <a:extLst>
                <a:ext uri="{FF2B5EF4-FFF2-40B4-BE49-F238E27FC236}">
                  <a16:creationId xmlns:a16="http://schemas.microsoft.com/office/drawing/2014/main" id="{6C0AA35A-B324-1849-8EC9-CA1B22C5FF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38631" y="2737663"/>
              <a:ext cx="544499" cy="574897"/>
            </a:xfrm>
            <a:prstGeom prst="rect">
              <a:avLst/>
            </a:prstGeom>
          </p:spPr>
        </p:pic>
        <p:pic>
          <p:nvPicPr>
            <p:cNvPr id="129" name="Picture 128">
              <a:extLst>
                <a:ext uri="{FF2B5EF4-FFF2-40B4-BE49-F238E27FC236}">
                  <a16:creationId xmlns:a16="http://schemas.microsoft.com/office/drawing/2014/main" id="{F8502A1C-B13F-F342-ABAE-0D841FA0A4B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71077" y="5213434"/>
              <a:ext cx="544499" cy="574897"/>
            </a:xfrm>
            <a:prstGeom prst="rect">
              <a:avLst/>
            </a:prstGeom>
          </p:spPr>
        </p:pic>
        <p:grpSp>
          <p:nvGrpSpPr>
            <p:cNvPr id="131" name="Group 130">
              <a:extLst>
                <a:ext uri="{FF2B5EF4-FFF2-40B4-BE49-F238E27FC236}">
                  <a16:creationId xmlns:a16="http://schemas.microsoft.com/office/drawing/2014/main" id="{59ED8EBF-03E9-9542-8B3C-ACA203BA6EF6}"/>
                </a:ext>
              </a:extLst>
            </p:cNvPr>
            <p:cNvGrpSpPr/>
            <p:nvPr/>
          </p:nvGrpSpPr>
          <p:grpSpPr>
            <a:xfrm>
              <a:off x="3360419" y="2935533"/>
              <a:ext cx="1000487" cy="306971"/>
              <a:chOff x="7685036" y="3558965"/>
              <a:chExt cx="1000487" cy="306971"/>
            </a:xfrm>
          </p:grpSpPr>
          <p:cxnSp>
            <p:nvCxnSpPr>
              <p:cNvPr id="132" name="Straight Arrow Connector 131">
                <a:extLst>
                  <a:ext uri="{FF2B5EF4-FFF2-40B4-BE49-F238E27FC236}">
                    <a16:creationId xmlns:a16="http://schemas.microsoft.com/office/drawing/2014/main" id="{0F2FABBA-9D0D-E540-97B8-412C4CE89098}"/>
                  </a:ext>
                </a:extLst>
              </p:cNvPr>
              <p:cNvCxnSpPr>
                <a:cxnSpLocks/>
              </p:cNvCxnSpPr>
              <p:nvPr/>
            </p:nvCxnSpPr>
            <p:spPr bwMode="gray">
              <a:xfrm flipH="1">
                <a:off x="7685036" y="3573658"/>
                <a:ext cx="1000487"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CC0EF026-BC70-934F-BED7-05F97DDDE789}"/>
                  </a:ext>
                </a:extLst>
              </p:cNvPr>
              <p:cNvSpPr/>
              <p:nvPr/>
            </p:nvSpPr>
            <p:spPr>
              <a:xfrm>
                <a:off x="7737421" y="3558965"/>
                <a:ext cx="874598" cy="306971"/>
              </a:xfrm>
              <a:prstGeom prst="rect">
                <a:avLst/>
              </a:prstGeom>
            </p:spPr>
            <p:txBody>
              <a:bodyPr wrap="none">
                <a:spAutoFit/>
              </a:bodyPr>
              <a:lstStyle/>
              <a:p>
                <a:r>
                  <a:rPr lang="en-US" sz="1200">
                    <a:solidFill>
                      <a:srgbClr val="0070C0"/>
                    </a:solidFill>
                  </a:rPr>
                  <a:t>$0.05/GB</a:t>
                </a:r>
              </a:p>
            </p:txBody>
          </p:sp>
        </p:grpSp>
        <p:pic>
          <p:nvPicPr>
            <p:cNvPr id="12" name="Picture 11">
              <a:extLst>
                <a:ext uri="{FF2B5EF4-FFF2-40B4-BE49-F238E27FC236}">
                  <a16:creationId xmlns:a16="http://schemas.microsoft.com/office/drawing/2014/main" id="{73829F33-92DB-A34E-A508-3075C75A0A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2920" y="2446882"/>
              <a:ext cx="358806" cy="376266"/>
            </a:xfrm>
            <a:prstGeom prst="rect">
              <a:avLst/>
            </a:prstGeom>
          </p:spPr>
        </p:pic>
        <p:pic>
          <p:nvPicPr>
            <p:cNvPr id="11" name="Picture 10">
              <a:extLst>
                <a:ext uri="{FF2B5EF4-FFF2-40B4-BE49-F238E27FC236}">
                  <a16:creationId xmlns:a16="http://schemas.microsoft.com/office/drawing/2014/main" id="{D7946DA8-9060-274C-BB6B-900B0C0254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44411" y="967730"/>
              <a:ext cx="378131" cy="396532"/>
            </a:xfrm>
            <a:prstGeom prst="rect">
              <a:avLst/>
            </a:prstGeom>
          </p:spPr>
        </p:pic>
        <p:sp>
          <p:nvSpPr>
            <p:cNvPr id="135" name="TextBox 134">
              <a:extLst>
                <a:ext uri="{FF2B5EF4-FFF2-40B4-BE49-F238E27FC236}">
                  <a16:creationId xmlns:a16="http://schemas.microsoft.com/office/drawing/2014/main" id="{8CD919B0-BCCD-4C40-9BC6-D2B6A51FCE28}"/>
                </a:ext>
              </a:extLst>
            </p:cNvPr>
            <p:cNvSpPr txBox="1"/>
            <p:nvPr/>
          </p:nvSpPr>
          <p:spPr>
            <a:xfrm>
              <a:off x="2978816" y="399840"/>
              <a:ext cx="808690" cy="358133"/>
            </a:xfrm>
            <a:prstGeom prst="rect">
              <a:avLst/>
            </a:prstGeom>
          </p:spPr>
          <p:txBody>
            <a:bodyPr wrap="none" lIns="0" tIns="0" rIns="0" bIns="0" rtlCol="0">
              <a:spAutoFit/>
            </a:bodyPr>
            <a:lstStyle/>
            <a:p>
              <a:pPr algn="ctr">
                <a:spcAft>
                  <a:spcPts val="600"/>
                </a:spcAft>
              </a:pPr>
              <a:r>
                <a:rPr lang="en-US" sz="1050" b="1">
                  <a:solidFill>
                    <a:schemeClr val="tx2"/>
                  </a:solidFill>
                </a:rPr>
                <a:t>AWS Direct </a:t>
              </a:r>
              <a:br>
                <a:rPr lang="en-US" sz="1050" b="1">
                  <a:solidFill>
                    <a:schemeClr val="tx2"/>
                  </a:solidFill>
                </a:rPr>
              </a:br>
              <a:r>
                <a:rPr lang="en-US" sz="1050" b="1">
                  <a:solidFill>
                    <a:schemeClr val="tx2"/>
                  </a:solidFill>
                </a:rPr>
                <a:t>Connect</a:t>
              </a:r>
            </a:p>
          </p:txBody>
        </p:sp>
        <p:grpSp>
          <p:nvGrpSpPr>
            <p:cNvPr id="136" name="Group 135">
              <a:extLst>
                <a:ext uri="{FF2B5EF4-FFF2-40B4-BE49-F238E27FC236}">
                  <a16:creationId xmlns:a16="http://schemas.microsoft.com/office/drawing/2014/main" id="{92F7DA38-9918-6849-BEE9-D0FEB23D859E}"/>
                </a:ext>
              </a:extLst>
            </p:cNvPr>
            <p:cNvGrpSpPr/>
            <p:nvPr/>
          </p:nvGrpSpPr>
          <p:grpSpPr>
            <a:xfrm>
              <a:off x="3360470" y="1536956"/>
              <a:ext cx="1000487" cy="306971"/>
              <a:chOff x="7685036" y="3558965"/>
              <a:chExt cx="1000487" cy="306971"/>
            </a:xfrm>
          </p:grpSpPr>
          <p:cxnSp>
            <p:nvCxnSpPr>
              <p:cNvPr id="137" name="Straight Arrow Connector 136">
                <a:extLst>
                  <a:ext uri="{FF2B5EF4-FFF2-40B4-BE49-F238E27FC236}">
                    <a16:creationId xmlns:a16="http://schemas.microsoft.com/office/drawing/2014/main" id="{E8B5078A-3061-F34C-8E45-C25BADC8E7DA}"/>
                  </a:ext>
                </a:extLst>
              </p:cNvPr>
              <p:cNvCxnSpPr>
                <a:cxnSpLocks/>
              </p:cNvCxnSpPr>
              <p:nvPr/>
            </p:nvCxnSpPr>
            <p:spPr bwMode="gray">
              <a:xfrm flipH="1">
                <a:off x="7685036" y="3573658"/>
                <a:ext cx="1000487"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40B17485-BA93-7F48-BC86-CE415070BB27}"/>
                  </a:ext>
                </a:extLst>
              </p:cNvPr>
              <p:cNvSpPr/>
              <p:nvPr/>
            </p:nvSpPr>
            <p:spPr>
              <a:xfrm>
                <a:off x="7737421" y="3558965"/>
                <a:ext cx="874598" cy="306971"/>
              </a:xfrm>
              <a:prstGeom prst="rect">
                <a:avLst/>
              </a:prstGeom>
            </p:spPr>
            <p:txBody>
              <a:bodyPr wrap="none">
                <a:spAutoFit/>
              </a:bodyPr>
              <a:lstStyle/>
              <a:p>
                <a:r>
                  <a:rPr lang="en-US" sz="1200">
                    <a:solidFill>
                      <a:srgbClr val="0070C0"/>
                    </a:solidFill>
                  </a:rPr>
                  <a:t>$0.02/GB</a:t>
                </a:r>
              </a:p>
            </p:txBody>
          </p:sp>
        </p:grpSp>
        <p:sp>
          <p:nvSpPr>
            <p:cNvPr id="141" name="Rectangle 140">
              <a:extLst>
                <a:ext uri="{FF2B5EF4-FFF2-40B4-BE49-F238E27FC236}">
                  <a16:creationId xmlns:a16="http://schemas.microsoft.com/office/drawing/2014/main" id="{12D42703-40A2-9C4B-ADB3-418E2BEDF994}"/>
                </a:ext>
              </a:extLst>
            </p:cNvPr>
            <p:cNvSpPr/>
            <p:nvPr/>
          </p:nvSpPr>
          <p:spPr>
            <a:xfrm>
              <a:off x="8941895" y="4328163"/>
              <a:ext cx="1175544" cy="511619"/>
            </a:xfrm>
            <a:prstGeom prst="rect">
              <a:avLst/>
            </a:prstGeom>
          </p:spPr>
          <p:txBody>
            <a:bodyPr wrap="none">
              <a:spAutoFit/>
            </a:bodyPr>
            <a:lstStyle/>
            <a:p>
              <a:pPr algn="ctr"/>
              <a:r>
                <a:rPr lang="en-US" sz="1200">
                  <a:solidFill>
                    <a:schemeClr val="accent6"/>
                  </a:solidFill>
                </a:rPr>
                <a:t>Cross-Region</a:t>
              </a:r>
              <a:br>
                <a:rPr lang="en-US" sz="1200">
                  <a:solidFill>
                    <a:schemeClr val="accent6"/>
                  </a:solidFill>
                </a:rPr>
              </a:br>
              <a:r>
                <a:rPr lang="en-US" sz="1200">
                  <a:solidFill>
                    <a:schemeClr val="accent6"/>
                  </a:solidFill>
                </a:rPr>
                <a:t>$0.02/GB</a:t>
              </a:r>
            </a:p>
          </p:txBody>
        </p:sp>
        <p:sp>
          <p:nvSpPr>
            <p:cNvPr id="142" name="Left-Right Arrow 141">
              <a:extLst>
                <a:ext uri="{FF2B5EF4-FFF2-40B4-BE49-F238E27FC236}">
                  <a16:creationId xmlns:a16="http://schemas.microsoft.com/office/drawing/2014/main" id="{7AC56260-E6BB-FB4D-82EB-F41C8BD9B72D}"/>
                </a:ext>
              </a:extLst>
            </p:cNvPr>
            <p:cNvSpPr/>
            <p:nvPr/>
          </p:nvSpPr>
          <p:spPr>
            <a:xfrm rot="16200000">
              <a:off x="9192637" y="2085032"/>
              <a:ext cx="561938" cy="254524"/>
            </a:xfrm>
            <a:prstGeom prst="lef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3" name="Rectangle 142">
              <a:extLst>
                <a:ext uri="{FF2B5EF4-FFF2-40B4-BE49-F238E27FC236}">
                  <a16:creationId xmlns:a16="http://schemas.microsoft.com/office/drawing/2014/main" id="{0EA239FF-4FEE-4841-A366-372CB771BA01}"/>
                </a:ext>
              </a:extLst>
            </p:cNvPr>
            <p:cNvSpPr/>
            <p:nvPr/>
          </p:nvSpPr>
          <p:spPr>
            <a:xfrm>
              <a:off x="9731019" y="1981461"/>
              <a:ext cx="874596" cy="511619"/>
            </a:xfrm>
            <a:prstGeom prst="rect">
              <a:avLst/>
            </a:prstGeom>
          </p:spPr>
          <p:txBody>
            <a:bodyPr wrap="none">
              <a:spAutoFit/>
            </a:bodyPr>
            <a:lstStyle/>
            <a:p>
              <a:pPr algn="ctr"/>
              <a:r>
                <a:rPr lang="en-US" sz="1200">
                  <a:solidFill>
                    <a:schemeClr val="accent6"/>
                  </a:solidFill>
                </a:rPr>
                <a:t>Cross-AZ</a:t>
              </a:r>
              <a:br>
                <a:rPr lang="en-US" sz="1200">
                  <a:solidFill>
                    <a:schemeClr val="accent6"/>
                  </a:solidFill>
                </a:rPr>
              </a:br>
              <a:r>
                <a:rPr lang="en-US" sz="1200">
                  <a:solidFill>
                    <a:schemeClr val="accent6"/>
                  </a:solidFill>
                </a:rPr>
                <a:t>$0.01/GB</a:t>
              </a:r>
            </a:p>
          </p:txBody>
        </p:sp>
        <p:sp>
          <p:nvSpPr>
            <p:cNvPr id="144" name="Rectangle 143">
              <a:extLst>
                <a:ext uri="{FF2B5EF4-FFF2-40B4-BE49-F238E27FC236}">
                  <a16:creationId xmlns:a16="http://schemas.microsoft.com/office/drawing/2014/main" id="{C581547E-A1E5-6A4B-9DAB-9EBCC1D55E4D}"/>
                </a:ext>
              </a:extLst>
            </p:cNvPr>
            <p:cNvSpPr/>
            <p:nvPr/>
          </p:nvSpPr>
          <p:spPr>
            <a:xfrm>
              <a:off x="5611506" y="2669617"/>
              <a:ext cx="874596" cy="511619"/>
            </a:xfrm>
            <a:prstGeom prst="rect">
              <a:avLst/>
            </a:prstGeom>
          </p:spPr>
          <p:txBody>
            <a:bodyPr wrap="none">
              <a:spAutoFit/>
            </a:bodyPr>
            <a:lstStyle/>
            <a:p>
              <a:pPr algn="ctr"/>
              <a:r>
                <a:rPr lang="en-US" sz="1200">
                  <a:solidFill>
                    <a:srgbClr val="0070C0"/>
                  </a:solidFill>
                </a:rPr>
                <a:t>Cross-AZ</a:t>
              </a:r>
              <a:br>
                <a:rPr lang="en-US" sz="1200">
                  <a:solidFill>
                    <a:srgbClr val="0070C0"/>
                  </a:solidFill>
                </a:rPr>
              </a:br>
              <a:r>
                <a:rPr lang="en-US" sz="1200">
                  <a:solidFill>
                    <a:srgbClr val="0070C0"/>
                  </a:solidFill>
                </a:rPr>
                <a:t>$0.01/GB</a:t>
              </a:r>
            </a:p>
          </p:txBody>
        </p:sp>
        <p:grpSp>
          <p:nvGrpSpPr>
            <p:cNvPr id="146" name="Group 145">
              <a:extLst>
                <a:ext uri="{FF2B5EF4-FFF2-40B4-BE49-F238E27FC236}">
                  <a16:creationId xmlns:a16="http://schemas.microsoft.com/office/drawing/2014/main" id="{A43E4AE1-63AD-F64C-85D0-DEF8E7023B4A}"/>
                </a:ext>
              </a:extLst>
            </p:cNvPr>
            <p:cNvGrpSpPr/>
            <p:nvPr/>
          </p:nvGrpSpPr>
          <p:grpSpPr>
            <a:xfrm rot="16200000">
              <a:off x="8366076" y="4462153"/>
              <a:ext cx="524507" cy="193683"/>
              <a:chOff x="5052768" y="5300695"/>
              <a:chExt cx="524507" cy="193683"/>
            </a:xfrm>
          </p:grpSpPr>
          <p:cxnSp>
            <p:nvCxnSpPr>
              <p:cNvPr id="147" name="Straight Arrow Connector 146">
                <a:extLst>
                  <a:ext uri="{FF2B5EF4-FFF2-40B4-BE49-F238E27FC236}">
                    <a16:creationId xmlns:a16="http://schemas.microsoft.com/office/drawing/2014/main" id="{A53B6C4C-8339-D04F-818D-5AB9367E22C6}"/>
                  </a:ext>
                </a:extLst>
              </p:cNvPr>
              <p:cNvCxnSpPr>
                <a:cxnSpLocks/>
              </p:cNvCxnSpPr>
              <p:nvPr/>
            </p:nvCxnSpPr>
            <p:spPr bwMode="gray">
              <a:xfrm>
                <a:off x="5052768" y="5486400"/>
                <a:ext cx="524507"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B5380F8-C6B7-284B-930F-E061F6EFFE17}"/>
                  </a:ext>
                </a:extLst>
              </p:cNvPr>
              <p:cNvSpPr txBox="1"/>
              <p:nvPr/>
            </p:nvSpPr>
            <p:spPr>
              <a:xfrm>
                <a:off x="5134240" y="5300695"/>
                <a:ext cx="293115" cy="193683"/>
              </a:xfrm>
              <a:prstGeom prst="rect">
                <a:avLst/>
              </a:prstGeom>
            </p:spPr>
            <p:txBody>
              <a:bodyPr wrap="none" lIns="0" tIns="0" rIns="0" bIns="0" rtlCol="0">
                <a:spAutoFit/>
              </a:bodyPr>
              <a:lstStyle/>
              <a:p>
                <a:pPr>
                  <a:spcAft>
                    <a:spcPts val="600"/>
                  </a:spcAft>
                </a:pPr>
                <a:r>
                  <a:rPr lang="en-US" sz="1200"/>
                  <a:t>free</a:t>
                </a:r>
              </a:p>
            </p:txBody>
          </p:sp>
        </p:grpSp>
        <p:cxnSp>
          <p:nvCxnSpPr>
            <p:cNvPr id="153" name="Straight Arrow Connector 152">
              <a:extLst>
                <a:ext uri="{FF2B5EF4-FFF2-40B4-BE49-F238E27FC236}">
                  <a16:creationId xmlns:a16="http://schemas.microsoft.com/office/drawing/2014/main" id="{A1254666-1129-CF42-AF61-C57AEEFAC95F}"/>
                </a:ext>
              </a:extLst>
            </p:cNvPr>
            <p:cNvCxnSpPr>
              <a:cxnSpLocks/>
            </p:cNvCxnSpPr>
            <p:nvPr/>
          </p:nvCxnSpPr>
          <p:spPr bwMode="gray">
            <a:xfrm flipH="1">
              <a:off x="8992388" y="4288178"/>
              <a:ext cx="3472" cy="51107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Freeform 1">
              <a:extLst>
                <a:ext uri="{FF2B5EF4-FFF2-40B4-BE49-F238E27FC236}">
                  <a16:creationId xmlns:a16="http://schemas.microsoft.com/office/drawing/2014/main" id="{4EB1B87C-49AE-2D4D-BF71-18636C746D62}"/>
                </a:ext>
              </a:extLst>
            </p:cNvPr>
            <p:cNvSpPr/>
            <p:nvPr/>
          </p:nvSpPr>
          <p:spPr>
            <a:xfrm>
              <a:off x="3308807" y="2809188"/>
              <a:ext cx="5199591" cy="1698185"/>
            </a:xfrm>
            <a:custGeom>
              <a:avLst/>
              <a:gdLst>
                <a:gd name="connsiteX0" fmla="*/ 0 w 5250730"/>
                <a:gd name="connsiteY0" fmla="*/ 0 h 1743958"/>
                <a:gd name="connsiteX1" fmla="*/ 0 w 5250730"/>
                <a:gd name="connsiteY1" fmla="*/ 1442301 h 1743958"/>
                <a:gd name="connsiteX2" fmla="*/ 301657 w 5250730"/>
                <a:gd name="connsiteY2" fmla="*/ 1743958 h 1743958"/>
                <a:gd name="connsiteX3" fmla="*/ 4703976 w 5250730"/>
                <a:gd name="connsiteY3" fmla="*/ 1743958 h 1743958"/>
                <a:gd name="connsiteX4" fmla="*/ 5250730 w 5250730"/>
                <a:gd name="connsiteY4" fmla="*/ 1197204 h 1743958"/>
                <a:gd name="connsiteX5" fmla="*/ 5250730 w 5250730"/>
                <a:gd name="connsiteY5" fmla="*/ 980387 h 1743958"/>
                <a:gd name="connsiteX0" fmla="*/ 0 w 5250730"/>
                <a:gd name="connsiteY0" fmla="*/ 0 h 1743958"/>
                <a:gd name="connsiteX1" fmla="*/ 0 w 5250730"/>
                <a:gd name="connsiteY1" fmla="*/ 1442301 h 1743958"/>
                <a:gd name="connsiteX2" fmla="*/ 301657 w 5250730"/>
                <a:gd name="connsiteY2" fmla="*/ 1743958 h 1743958"/>
                <a:gd name="connsiteX3" fmla="*/ 4703976 w 5250730"/>
                <a:gd name="connsiteY3" fmla="*/ 1743958 h 1743958"/>
                <a:gd name="connsiteX4" fmla="*/ 5250730 w 5250730"/>
                <a:gd name="connsiteY4" fmla="*/ 1197204 h 1743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0730" h="1743958">
                  <a:moveTo>
                    <a:pt x="0" y="0"/>
                  </a:moveTo>
                  <a:lnTo>
                    <a:pt x="0" y="1442301"/>
                  </a:lnTo>
                  <a:lnTo>
                    <a:pt x="301657" y="1743958"/>
                  </a:lnTo>
                  <a:lnTo>
                    <a:pt x="4703976" y="1743958"/>
                  </a:lnTo>
                  <a:lnTo>
                    <a:pt x="5250730" y="1197204"/>
                  </a:lnTo>
                </a:path>
              </a:pathLst>
            </a:cu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9"/>
            </a:p>
          </p:txBody>
        </p:sp>
        <p:pic>
          <p:nvPicPr>
            <p:cNvPr id="126" name="Picture 125">
              <a:extLst>
                <a:ext uri="{FF2B5EF4-FFF2-40B4-BE49-F238E27FC236}">
                  <a16:creationId xmlns:a16="http://schemas.microsoft.com/office/drawing/2014/main" id="{94888F75-75F8-674D-BCFD-65F0C19C4D5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78460" y="3616986"/>
              <a:ext cx="358806" cy="376266"/>
            </a:xfrm>
            <a:prstGeom prst="rect">
              <a:avLst/>
            </a:prstGeom>
          </p:spPr>
        </p:pic>
        <p:grpSp>
          <p:nvGrpSpPr>
            <p:cNvPr id="134" name="Group 133">
              <a:extLst>
                <a:ext uri="{FF2B5EF4-FFF2-40B4-BE49-F238E27FC236}">
                  <a16:creationId xmlns:a16="http://schemas.microsoft.com/office/drawing/2014/main" id="{3D704207-7D65-A046-8270-A88B171BD365}"/>
                </a:ext>
              </a:extLst>
            </p:cNvPr>
            <p:cNvGrpSpPr/>
            <p:nvPr/>
          </p:nvGrpSpPr>
          <p:grpSpPr>
            <a:xfrm>
              <a:off x="6715630" y="4652790"/>
              <a:ext cx="1000487" cy="306971"/>
              <a:chOff x="7685036" y="3558965"/>
              <a:chExt cx="1000487" cy="306971"/>
            </a:xfrm>
          </p:grpSpPr>
          <p:cxnSp>
            <p:nvCxnSpPr>
              <p:cNvPr id="139" name="Straight Arrow Connector 138">
                <a:extLst>
                  <a:ext uri="{FF2B5EF4-FFF2-40B4-BE49-F238E27FC236}">
                    <a16:creationId xmlns:a16="http://schemas.microsoft.com/office/drawing/2014/main" id="{E72B5A18-9FDD-6D4D-B33D-7FCBF873F73F}"/>
                  </a:ext>
                </a:extLst>
              </p:cNvPr>
              <p:cNvCxnSpPr>
                <a:cxnSpLocks/>
              </p:cNvCxnSpPr>
              <p:nvPr/>
            </p:nvCxnSpPr>
            <p:spPr bwMode="gray">
              <a:xfrm flipH="1">
                <a:off x="7685036" y="3573658"/>
                <a:ext cx="1000487"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CA627A46-AC95-D341-96B3-4E7B8A239CA6}"/>
                  </a:ext>
                </a:extLst>
              </p:cNvPr>
              <p:cNvSpPr/>
              <p:nvPr/>
            </p:nvSpPr>
            <p:spPr>
              <a:xfrm>
                <a:off x="7737421" y="3558965"/>
                <a:ext cx="874598" cy="306971"/>
              </a:xfrm>
              <a:prstGeom prst="rect">
                <a:avLst/>
              </a:prstGeom>
            </p:spPr>
            <p:txBody>
              <a:bodyPr wrap="none">
                <a:spAutoFit/>
              </a:bodyPr>
              <a:lstStyle/>
              <a:p>
                <a:r>
                  <a:rPr lang="en-US" sz="1200">
                    <a:solidFill>
                      <a:schemeClr val="accent6"/>
                    </a:solidFill>
                  </a:rPr>
                  <a:t>$0.09/GB</a:t>
                </a:r>
              </a:p>
            </p:txBody>
          </p:sp>
        </p:grpSp>
        <p:grpSp>
          <p:nvGrpSpPr>
            <p:cNvPr id="145" name="Group 144">
              <a:extLst>
                <a:ext uri="{FF2B5EF4-FFF2-40B4-BE49-F238E27FC236}">
                  <a16:creationId xmlns:a16="http://schemas.microsoft.com/office/drawing/2014/main" id="{822E03D5-5E62-AA41-A76B-35B13F5A8044}"/>
                </a:ext>
              </a:extLst>
            </p:cNvPr>
            <p:cNvGrpSpPr/>
            <p:nvPr/>
          </p:nvGrpSpPr>
          <p:grpSpPr>
            <a:xfrm>
              <a:off x="3809721" y="2294575"/>
              <a:ext cx="524507" cy="204648"/>
              <a:chOff x="5052768" y="5305204"/>
              <a:chExt cx="524507" cy="204648"/>
            </a:xfrm>
          </p:grpSpPr>
          <p:cxnSp>
            <p:nvCxnSpPr>
              <p:cNvPr id="152" name="Straight Arrow Connector 151">
                <a:extLst>
                  <a:ext uri="{FF2B5EF4-FFF2-40B4-BE49-F238E27FC236}">
                    <a16:creationId xmlns:a16="http://schemas.microsoft.com/office/drawing/2014/main" id="{3D175413-199F-474E-8D14-658D8F163867}"/>
                  </a:ext>
                </a:extLst>
              </p:cNvPr>
              <p:cNvCxnSpPr>
                <a:cxnSpLocks/>
              </p:cNvCxnSpPr>
              <p:nvPr/>
            </p:nvCxnSpPr>
            <p:spPr bwMode="gray">
              <a:xfrm>
                <a:off x="5052768" y="5486400"/>
                <a:ext cx="524507"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5E14FD34-F0C6-574C-91DA-E886077FF74B}"/>
                  </a:ext>
                </a:extLst>
              </p:cNvPr>
              <p:cNvSpPr txBox="1"/>
              <p:nvPr/>
            </p:nvSpPr>
            <p:spPr>
              <a:xfrm>
                <a:off x="5132520" y="5305204"/>
                <a:ext cx="277410" cy="204648"/>
              </a:xfrm>
              <a:prstGeom prst="rect">
                <a:avLst/>
              </a:prstGeom>
            </p:spPr>
            <p:txBody>
              <a:bodyPr wrap="none" lIns="0" tIns="0" rIns="0" bIns="0" rtlCol="0">
                <a:spAutoFit/>
              </a:bodyPr>
              <a:lstStyle/>
              <a:p>
                <a:pPr>
                  <a:spcAft>
                    <a:spcPts val="600"/>
                  </a:spcAft>
                </a:pPr>
                <a:r>
                  <a:rPr lang="en-US" sz="1200"/>
                  <a:t>free</a:t>
                </a:r>
              </a:p>
            </p:txBody>
          </p:sp>
        </p:grpSp>
        <p:pic>
          <p:nvPicPr>
            <p:cNvPr id="155" name="Picture 154">
              <a:extLst>
                <a:ext uri="{FF2B5EF4-FFF2-40B4-BE49-F238E27FC236}">
                  <a16:creationId xmlns:a16="http://schemas.microsoft.com/office/drawing/2014/main" id="{4FAF9665-46BA-DB47-85EB-F846CE0E5A6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943592" y="5273321"/>
              <a:ext cx="543745" cy="563884"/>
            </a:xfrm>
            <a:prstGeom prst="rect">
              <a:avLst/>
            </a:prstGeom>
          </p:spPr>
        </p:pic>
        <p:sp>
          <p:nvSpPr>
            <p:cNvPr id="156" name="TextBox 155">
              <a:extLst>
                <a:ext uri="{FF2B5EF4-FFF2-40B4-BE49-F238E27FC236}">
                  <a16:creationId xmlns:a16="http://schemas.microsoft.com/office/drawing/2014/main" id="{CAB05D3F-3E0F-D14B-A8E0-304D3EE6E3B2}"/>
                </a:ext>
              </a:extLst>
            </p:cNvPr>
            <p:cNvSpPr txBox="1"/>
            <p:nvPr/>
          </p:nvSpPr>
          <p:spPr>
            <a:xfrm>
              <a:off x="10753174" y="5893374"/>
              <a:ext cx="1081796" cy="204648"/>
            </a:xfrm>
            <a:prstGeom prst="rect">
              <a:avLst/>
            </a:prstGeom>
          </p:spPr>
          <p:txBody>
            <a:bodyPr wrap="none" lIns="0" tIns="0" rIns="0" bIns="0" rtlCol="0">
              <a:spAutoFit/>
            </a:bodyPr>
            <a:lstStyle/>
            <a:p>
              <a:pPr algn="ctr">
                <a:spcAft>
                  <a:spcPts val="600"/>
                </a:spcAft>
              </a:pPr>
              <a:r>
                <a:rPr lang="en-US" sz="1200" b="1">
                  <a:solidFill>
                    <a:schemeClr val="tx2"/>
                  </a:solidFill>
                </a:rPr>
                <a:t>S3 in region A</a:t>
              </a:r>
            </a:p>
          </p:txBody>
        </p:sp>
        <p:pic>
          <p:nvPicPr>
            <p:cNvPr id="157" name="Picture 156">
              <a:extLst>
                <a:ext uri="{FF2B5EF4-FFF2-40B4-BE49-F238E27FC236}">
                  <a16:creationId xmlns:a16="http://schemas.microsoft.com/office/drawing/2014/main" id="{36BC9CA7-39C0-2647-870E-B9A20CD58D9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821186" y="3994758"/>
              <a:ext cx="394279" cy="413356"/>
            </a:xfrm>
            <a:prstGeom prst="rect">
              <a:avLst/>
            </a:prstGeom>
          </p:spPr>
        </p:pic>
        <p:sp>
          <p:nvSpPr>
            <p:cNvPr id="159" name="TextBox 158">
              <a:extLst>
                <a:ext uri="{FF2B5EF4-FFF2-40B4-BE49-F238E27FC236}">
                  <a16:creationId xmlns:a16="http://schemas.microsoft.com/office/drawing/2014/main" id="{5BB6C762-4B18-734A-B1EA-CB7DC46FAD01}"/>
                </a:ext>
              </a:extLst>
            </p:cNvPr>
            <p:cNvSpPr txBox="1"/>
            <p:nvPr/>
          </p:nvSpPr>
          <p:spPr>
            <a:xfrm>
              <a:off x="10338670" y="4398204"/>
              <a:ext cx="1556856" cy="204648"/>
            </a:xfrm>
            <a:prstGeom prst="rect">
              <a:avLst/>
            </a:prstGeom>
          </p:spPr>
          <p:txBody>
            <a:bodyPr wrap="none" lIns="0" tIns="0" rIns="0" bIns="0" rtlCol="0">
              <a:spAutoFit/>
            </a:bodyPr>
            <a:lstStyle/>
            <a:p>
              <a:pPr>
                <a:spcAft>
                  <a:spcPts val="600"/>
                </a:spcAft>
              </a:pPr>
              <a:r>
                <a:rPr lang="en-US" sz="1200" b="1">
                  <a:solidFill>
                    <a:schemeClr val="tx2"/>
                  </a:solidFill>
                </a:rPr>
                <a:t>S3 Public  end-point</a:t>
              </a:r>
            </a:p>
          </p:txBody>
        </p:sp>
        <p:grpSp>
          <p:nvGrpSpPr>
            <p:cNvPr id="160" name="Group 159">
              <a:extLst>
                <a:ext uri="{FF2B5EF4-FFF2-40B4-BE49-F238E27FC236}">
                  <a16:creationId xmlns:a16="http://schemas.microsoft.com/office/drawing/2014/main" id="{55A4581E-395A-D049-BD24-FDEED637DB40}"/>
                </a:ext>
              </a:extLst>
            </p:cNvPr>
            <p:cNvGrpSpPr/>
            <p:nvPr/>
          </p:nvGrpSpPr>
          <p:grpSpPr>
            <a:xfrm rot="4946448">
              <a:off x="11060768" y="4773368"/>
              <a:ext cx="524507" cy="193683"/>
              <a:chOff x="5052768" y="5300696"/>
              <a:chExt cx="524507" cy="193683"/>
            </a:xfrm>
          </p:grpSpPr>
          <p:cxnSp>
            <p:nvCxnSpPr>
              <p:cNvPr id="161" name="Straight Arrow Connector 160">
                <a:extLst>
                  <a:ext uri="{FF2B5EF4-FFF2-40B4-BE49-F238E27FC236}">
                    <a16:creationId xmlns:a16="http://schemas.microsoft.com/office/drawing/2014/main" id="{93528F2E-1F55-EE40-A8D9-A22BAD928170}"/>
                  </a:ext>
                </a:extLst>
              </p:cNvPr>
              <p:cNvCxnSpPr>
                <a:cxnSpLocks/>
              </p:cNvCxnSpPr>
              <p:nvPr/>
            </p:nvCxnSpPr>
            <p:spPr bwMode="gray">
              <a:xfrm>
                <a:off x="5052768" y="5486400"/>
                <a:ext cx="524507"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F31BDED5-D2C1-A046-8999-041669FEB43F}"/>
                  </a:ext>
                </a:extLst>
              </p:cNvPr>
              <p:cNvSpPr txBox="1"/>
              <p:nvPr/>
            </p:nvSpPr>
            <p:spPr>
              <a:xfrm>
                <a:off x="5134240" y="5300696"/>
                <a:ext cx="293115" cy="193683"/>
              </a:xfrm>
              <a:prstGeom prst="rect">
                <a:avLst/>
              </a:prstGeom>
            </p:spPr>
            <p:txBody>
              <a:bodyPr wrap="none" lIns="0" tIns="0" rIns="0" bIns="0" rtlCol="0">
                <a:spAutoFit/>
              </a:bodyPr>
              <a:lstStyle/>
              <a:p>
                <a:pPr>
                  <a:spcAft>
                    <a:spcPts val="600"/>
                  </a:spcAft>
                </a:pPr>
                <a:r>
                  <a:rPr lang="en-US" sz="1200"/>
                  <a:t>free</a:t>
                </a:r>
              </a:p>
            </p:txBody>
          </p:sp>
        </p:grpSp>
        <p:grpSp>
          <p:nvGrpSpPr>
            <p:cNvPr id="163" name="Group 162">
              <a:extLst>
                <a:ext uri="{FF2B5EF4-FFF2-40B4-BE49-F238E27FC236}">
                  <a16:creationId xmlns:a16="http://schemas.microsoft.com/office/drawing/2014/main" id="{F249DEA0-ACAF-604F-8646-9DD63D2BD8DE}"/>
                </a:ext>
              </a:extLst>
            </p:cNvPr>
            <p:cNvGrpSpPr/>
            <p:nvPr/>
          </p:nvGrpSpPr>
          <p:grpSpPr>
            <a:xfrm rot="15681492">
              <a:off x="10694322" y="4851185"/>
              <a:ext cx="524507" cy="193683"/>
              <a:chOff x="5052768" y="5300695"/>
              <a:chExt cx="524507" cy="193683"/>
            </a:xfrm>
          </p:grpSpPr>
          <p:cxnSp>
            <p:nvCxnSpPr>
              <p:cNvPr id="164" name="Straight Arrow Connector 163">
                <a:extLst>
                  <a:ext uri="{FF2B5EF4-FFF2-40B4-BE49-F238E27FC236}">
                    <a16:creationId xmlns:a16="http://schemas.microsoft.com/office/drawing/2014/main" id="{0883E601-7F0C-D746-AD43-03B46255E09D}"/>
                  </a:ext>
                </a:extLst>
              </p:cNvPr>
              <p:cNvCxnSpPr>
                <a:cxnSpLocks/>
              </p:cNvCxnSpPr>
              <p:nvPr/>
            </p:nvCxnSpPr>
            <p:spPr bwMode="gray">
              <a:xfrm>
                <a:off x="5052768" y="5486400"/>
                <a:ext cx="524507"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513DAB75-6A41-5140-9CAC-172A06EEBB14}"/>
                  </a:ext>
                </a:extLst>
              </p:cNvPr>
              <p:cNvSpPr txBox="1"/>
              <p:nvPr/>
            </p:nvSpPr>
            <p:spPr>
              <a:xfrm>
                <a:off x="5134240" y="5300695"/>
                <a:ext cx="293115" cy="193683"/>
              </a:xfrm>
              <a:prstGeom prst="rect">
                <a:avLst/>
              </a:prstGeom>
            </p:spPr>
            <p:txBody>
              <a:bodyPr wrap="none" lIns="0" tIns="0" rIns="0" bIns="0" rtlCol="0">
                <a:spAutoFit/>
              </a:bodyPr>
              <a:lstStyle/>
              <a:p>
                <a:pPr>
                  <a:spcAft>
                    <a:spcPts val="600"/>
                  </a:spcAft>
                </a:pPr>
                <a:r>
                  <a:rPr lang="en-US" sz="1200"/>
                  <a:t>free</a:t>
                </a:r>
              </a:p>
            </p:txBody>
          </p:sp>
        </p:grpSp>
      </p:grpSp>
    </p:spTree>
    <p:extLst>
      <p:ext uri="{BB962C8B-B14F-4D97-AF65-F5344CB8AC3E}">
        <p14:creationId xmlns:p14="http://schemas.microsoft.com/office/powerpoint/2010/main" val="2687982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09441" y="330200"/>
            <a:ext cx="10969943" cy="812800"/>
          </a:xfrm>
        </p:spPr>
        <p:txBody>
          <a:bodyPr/>
          <a:lstStyle/>
          <a:p>
            <a:r>
              <a:rPr lang="en-US" sz="3333"/>
              <a:t>VMware Cloud on AWS: </a:t>
            </a:r>
            <a:r>
              <a:rPr lang="en-US" altLang="x-none" sz="3333"/>
              <a:t>Access model	</a:t>
            </a:r>
          </a:p>
        </p:txBody>
      </p:sp>
      <p:sp>
        <p:nvSpPr>
          <p:cNvPr id="16386" name="Content Placeholder 2"/>
          <p:cNvSpPr>
            <a:spLocks noGrp="1"/>
          </p:cNvSpPr>
          <p:nvPr>
            <p:ph idx="1"/>
          </p:nvPr>
        </p:nvSpPr>
        <p:spPr/>
        <p:txBody>
          <a:bodyPr/>
          <a:lstStyle/>
          <a:p>
            <a:pPr marL="457086" indent="-457086">
              <a:buFont typeface="Arial" charset="0"/>
              <a:buChar char="•"/>
            </a:pPr>
            <a:r>
              <a:rPr lang="en-US" altLang="x-none" sz="2399"/>
              <a:t>VMware Cloud on AWS is delivered </a:t>
            </a:r>
            <a:r>
              <a:rPr lang="en-US" altLang="x-none" sz="2399">
                <a:solidFill>
                  <a:schemeClr val="accent1"/>
                </a:solidFill>
              </a:rPr>
              <a:t>‘As a Service’ </a:t>
            </a:r>
            <a:r>
              <a:rPr lang="en-US" altLang="x-none" sz="2399"/>
              <a:t>with the following operational model:</a:t>
            </a:r>
          </a:p>
          <a:p>
            <a:pPr marL="1447438" lvl="1" indent="-457086">
              <a:buFont typeface=".AppleSystemUIFont" charset="-120"/>
              <a:buChar char="-"/>
            </a:pPr>
            <a:r>
              <a:rPr lang="en-US" altLang="x-none" sz="1866"/>
              <a:t>AWS manages the </a:t>
            </a:r>
            <a:r>
              <a:rPr lang="en-US" altLang="x-none" sz="1866">
                <a:solidFill>
                  <a:schemeClr val="accent1"/>
                </a:solidFill>
              </a:rPr>
              <a:t>physical</a:t>
            </a:r>
            <a:r>
              <a:rPr lang="en-US" altLang="x-none" sz="1866"/>
              <a:t> resources </a:t>
            </a:r>
          </a:p>
          <a:p>
            <a:pPr marL="1447438" lvl="1" indent="-457086">
              <a:buFont typeface=".AppleSystemUIFont" charset="-120"/>
              <a:buChar char="-"/>
            </a:pPr>
            <a:r>
              <a:rPr lang="en-US" altLang="x-none" sz="1866"/>
              <a:t>VMware manages the </a:t>
            </a:r>
            <a:r>
              <a:rPr lang="en-US" altLang="x-none" sz="1866">
                <a:solidFill>
                  <a:schemeClr val="accent1"/>
                </a:solidFill>
              </a:rPr>
              <a:t>hypervisor</a:t>
            </a:r>
            <a:r>
              <a:rPr lang="en-US" altLang="x-none" sz="1866"/>
              <a:t> and </a:t>
            </a:r>
            <a:r>
              <a:rPr lang="en-US" altLang="x-none" sz="1866">
                <a:solidFill>
                  <a:schemeClr val="accent1"/>
                </a:solidFill>
              </a:rPr>
              <a:t>management components </a:t>
            </a:r>
            <a:r>
              <a:rPr lang="en-US" altLang="x-none" sz="1866"/>
              <a:t>(includes monitoring, patching, upgrades, etc.)</a:t>
            </a:r>
          </a:p>
          <a:p>
            <a:pPr marL="1447438" lvl="1" indent="-457086">
              <a:buFont typeface=".AppleSystemUIFont" charset="-120"/>
              <a:buChar char="-"/>
            </a:pPr>
            <a:r>
              <a:rPr lang="en-US" altLang="x-none" sz="1866"/>
              <a:t>Customer manages their </a:t>
            </a:r>
            <a:r>
              <a:rPr lang="en-US" altLang="x-none" sz="1866">
                <a:solidFill>
                  <a:schemeClr val="accent1"/>
                </a:solidFill>
              </a:rPr>
              <a:t>VMs </a:t>
            </a:r>
            <a:r>
              <a:rPr lang="en-US" altLang="x-none" sz="1866"/>
              <a:t>(and networks)</a:t>
            </a:r>
          </a:p>
          <a:p>
            <a:pPr marL="380905" indent="-380905">
              <a:buFont typeface="Arial" charset="0"/>
              <a:buChar char="•"/>
            </a:pPr>
            <a:endParaRPr lang="en-US" altLang="x-none" sz="2533"/>
          </a:p>
          <a:p>
            <a:pPr marL="380905" indent="-380905">
              <a:buFont typeface="Arial" charset="0"/>
              <a:buChar char="•"/>
            </a:pPr>
            <a:r>
              <a:rPr lang="en-US" altLang="x-none" sz="2533"/>
              <a:t>Customer access is via </a:t>
            </a:r>
            <a:r>
              <a:rPr lang="en-US" altLang="x-none" sz="2533" err="1"/>
              <a:t>vCenter</a:t>
            </a:r>
            <a:r>
              <a:rPr lang="en-US" altLang="x-none" sz="2533"/>
              <a:t> and VMware Cloud on AWS portal with </a:t>
            </a:r>
            <a:r>
              <a:rPr lang="en-US" altLang="x-none" sz="2533">
                <a:solidFill>
                  <a:schemeClr val="accent1"/>
                </a:solidFill>
              </a:rPr>
              <a:t>some restrictions</a:t>
            </a:r>
          </a:p>
          <a:p>
            <a:pPr marL="1447438" lvl="1" indent="-457086">
              <a:buFont typeface=".AppleSystemUIFont" charset="-120"/>
              <a:buChar char="-"/>
            </a:pPr>
            <a:r>
              <a:rPr lang="en-US" altLang="x-none" sz="1866"/>
              <a:t>No root </a:t>
            </a:r>
            <a:r>
              <a:rPr lang="en-US" altLang="x-none" sz="1866" err="1"/>
              <a:t>ESXi</a:t>
            </a:r>
            <a:r>
              <a:rPr lang="en-US" altLang="x-none" sz="1866"/>
              <a:t> access</a:t>
            </a:r>
          </a:p>
          <a:p>
            <a:pPr marL="1447438" lvl="1" indent="-457086">
              <a:buFont typeface=".AppleSystemUIFont" charset="-120"/>
              <a:buChar char="-"/>
            </a:pPr>
            <a:r>
              <a:rPr lang="en-US" altLang="x-none" sz="1866"/>
              <a:t>No vSphere Distributed Switch (VDS) configuration access</a:t>
            </a:r>
          </a:p>
          <a:p>
            <a:pPr marL="1447438" lvl="1" indent="-457086">
              <a:buFont typeface=".AppleSystemUIFont" charset="-120"/>
              <a:buChar char="-"/>
            </a:pPr>
            <a:r>
              <a:rPr lang="en-US" altLang="x-none" sz="1866"/>
              <a:t>No direct management of VM/NSX Edge access</a:t>
            </a:r>
          </a:p>
          <a:p>
            <a:pPr marL="1447438" lvl="1" indent="-457086">
              <a:buFont typeface=".AppleSystemUIFont" charset="-120"/>
              <a:buChar char="-"/>
            </a:pPr>
            <a:r>
              <a:rPr lang="en-US" altLang="x-none" sz="1866"/>
              <a:t>Limited permissions in </a:t>
            </a:r>
            <a:r>
              <a:rPr lang="en-US" altLang="x-none" sz="1866" err="1"/>
              <a:t>vCenter</a:t>
            </a:r>
            <a:r>
              <a:rPr lang="en-US" altLang="x-none" sz="1866"/>
              <a:t> Server </a:t>
            </a:r>
          </a:p>
          <a:p>
            <a:pPr marL="1371257" lvl="1">
              <a:buFont typeface="Arial" charset="0"/>
              <a:buChar char="•"/>
            </a:pPr>
            <a:endParaRPr lang="en-US" altLang="x-none" sz="2399"/>
          </a:p>
          <a:p>
            <a:pPr marL="1904524" lvl="2" indent="-380905">
              <a:buFontTx/>
              <a:buChar char="-"/>
            </a:pPr>
            <a:endParaRPr lang="en-US" altLang="x-none"/>
          </a:p>
          <a:p>
            <a:pPr marL="1904524" lvl="2" indent="-380905">
              <a:buFontTx/>
              <a:buChar char="-"/>
            </a:pPr>
            <a:endParaRPr lang="en-US" altLang="x-none"/>
          </a:p>
        </p:txBody>
      </p:sp>
    </p:spTree>
    <p:extLst>
      <p:ext uri="{BB962C8B-B14F-4D97-AF65-F5344CB8AC3E}">
        <p14:creationId xmlns:p14="http://schemas.microsoft.com/office/powerpoint/2010/main" val="66357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animEffect transition="in" filter="dissolve">
                                      <p:cBhvr>
                                        <p:cTn id="7" dur="500"/>
                                        <p:tgtEl>
                                          <p:spTgt spid="1638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386">
                                            <p:txEl>
                                              <p:pRg st="1" end="1"/>
                                            </p:txEl>
                                          </p:spTgt>
                                        </p:tgtEl>
                                        <p:attrNameLst>
                                          <p:attrName>style.visibility</p:attrName>
                                        </p:attrNameLst>
                                      </p:cBhvr>
                                      <p:to>
                                        <p:strVal val="visible"/>
                                      </p:to>
                                    </p:set>
                                    <p:animEffect transition="in" filter="dissolve">
                                      <p:cBhvr>
                                        <p:cTn id="10" dur="500"/>
                                        <p:tgtEl>
                                          <p:spTgt spid="1638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386">
                                            <p:txEl>
                                              <p:pRg st="2" end="2"/>
                                            </p:txEl>
                                          </p:spTgt>
                                        </p:tgtEl>
                                        <p:attrNameLst>
                                          <p:attrName>style.visibility</p:attrName>
                                        </p:attrNameLst>
                                      </p:cBhvr>
                                      <p:to>
                                        <p:strVal val="visible"/>
                                      </p:to>
                                    </p:set>
                                    <p:animEffect transition="in" filter="dissolve">
                                      <p:cBhvr>
                                        <p:cTn id="13" dur="500"/>
                                        <p:tgtEl>
                                          <p:spTgt spid="1638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386">
                                            <p:txEl>
                                              <p:pRg st="3" end="3"/>
                                            </p:txEl>
                                          </p:spTgt>
                                        </p:tgtEl>
                                        <p:attrNameLst>
                                          <p:attrName>style.visibility</p:attrName>
                                        </p:attrNameLst>
                                      </p:cBhvr>
                                      <p:to>
                                        <p:strVal val="visible"/>
                                      </p:to>
                                    </p:set>
                                    <p:animEffect transition="in" filter="dissolve">
                                      <p:cBhvr>
                                        <p:cTn id="16" dur="500"/>
                                        <p:tgtEl>
                                          <p:spTgt spid="1638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6386">
                                            <p:txEl>
                                              <p:pRg st="5" end="5"/>
                                            </p:txEl>
                                          </p:spTgt>
                                        </p:tgtEl>
                                        <p:attrNameLst>
                                          <p:attrName>style.visibility</p:attrName>
                                        </p:attrNameLst>
                                      </p:cBhvr>
                                      <p:to>
                                        <p:strVal val="visible"/>
                                      </p:to>
                                    </p:set>
                                    <p:animEffect transition="in" filter="dissolve">
                                      <p:cBhvr>
                                        <p:cTn id="21" dur="500"/>
                                        <p:tgtEl>
                                          <p:spTgt spid="16386">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6386">
                                            <p:txEl>
                                              <p:pRg st="6" end="6"/>
                                            </p:txEl>
                                          </p:spTgt>
                                        </p:tgtEl>
                                        <p:attrNameLst>
                                          <p:attrName>style.visibility</p:attrName>
                                        </p:attrNameLst>
                                      </p:cBhvr>
                                      <p:to>
                                        <p:strVal val="visible"/>
                                      </p:to>
                                    </p:set>
                                    <p:animEffect transition="in" filter="dissolve">
                                      <p:cBhvr>
                                        <p:cTn id="24" dur="500"/>
                                        <p:tgtEl>
                                          <p:spTgt spid="16386">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6386">
                                            <p:txEl>
                                              <p:pRg st="7" end="7"/>
                                            </p:txEl>
                                          </p:spTgt>
                                        </p:tgtEl>
                                        <p:attrNameLst>
                                          <p:attrName>style.visibility</p:attrName>
                                        </p:attrNameLst>
                                      </p:cBhvr>
                                      <p:to>
                                        <p:strVal val="visible"/>
                                      </p:to>
                                    </p:set>
                                    <p:animEffect transition="in" filter="dissolve">
                                      <p:cBhvr>
                                        <p:cTn id="27" dur="500"/>
                                        <p:tgtEl>
                                          <p:spTgt spid="16386">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6386">
                                            <p:txEl>
                                              <p:pRg st="8" end="8"/>
                                            </p:txEl>
                                          </p:spTgt>
                                        </p:tgtEl>
                                        <p:attrNameLst>
                                          <p:attrName>style.visibility</p:attrName>
                                        </p:attrNameLst>
                                      </p:cBhvr>
                                      <p:to>
                                        <p:strVal val="visible"/>
                                      </p:to>
                                    </p:set>
                                    <p:animEffect transition="in" filter="dissolve">
                                      <p:cBhvr>
                                        <p:cTn id="30" dur="500"/>
                                        <p:tgtEl>
                                          <p:spTgt spid="16386">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386">
                                            <p:txEl>
                                              <p:pRg st="9" end="9"/>
                                            </p:txEl>
                                          </p:spTgt>
                                        </p:tgtEl>
                                        <p:attrNameLst>
                                          <p:attrName>style.visibility</p:attrName>
                                        </p:attrNameLst>
                                      </p:cBhvr>
                                      <p:to>
                                        <p:strVal val="visible"/>
                                      </p:to>
                                    </p:set>
                                    <p:animEffect transition="in" filter="dissolve">
                                      <p:cBhvr>
                                        <p:cTn id="33" dur="500"/>
                                        <p:tgtEl>
                                          <p:spTgt spid="1638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330200"/>
            <a:ext cx="10969943" cy="812800"/>
          </a:xfrm>
        </p:spPr>
        <p:txBody>
          <a:bodyPr/>
          <a:lstStyle/>
          <a:p>
            <a:r>
              <a:rPr lang="en-US" err="1"/>
              <a:t>vCenter</a:t>
            </a:r>
            <a:r>
              <a:rPr lang="en-US"/>
              <a:t> – Permissions</a:t>
            </a:r>
          </a:p>
        </p:txBody>
      </p:sp>
      <p:sp>
        <p:nvSpPr>
          <p:cNvPr id="3" name="Content Placeholder 2"/>
          <p:cNvSpPr>
            <a:spLocks noGrp="1"/>
          </p:cNvSpPr>
          <p:nvPr>
            <p:ph idx="1"/>
          </p:nvPr>
        </p:nvSpPr>
        <p:spPr>
          <a:xfrm>
            <a:off x="609441" y="1391478"/>
            <a:ext cx="10969943" cy="4628322"/>
          </a:xfrm>
        </p:spPr>
        <p:txBody>
          <a:bodyPr/>
          <a:lstStyle/>
          <a:p>
            <a:r>
              <a:rPr lang="en-US"/>
              <a:t>Guiding principles</a:t>
            </a:r>
          </a:p>
          <a:p>
            <a:pPr lvl="1"/>
            <a:r>
              <a:rPr lang="en-US"/>
              <a:t>VMware retains control of all management and infrastructure components</a:t>
            </a:r>
          </a:p>
          <a:p>
            <a:pPr lvl="1"/>
            <a:r>
              <a:rPr lang="en-US"/>
              <a:t>All else consistent with standard </a:t>
            </a:r>
            <a:r>
              <a:rPr lang="en-US" err="1"/>
              <a:t>vCenter</a:t>
            </a:r>
            <a:endParaRPr lang="en-US"/>
          </a:p>
        </p:txBody>
      </p:sp>
      <p:sp>
        <p:nvSpPr>
          <p:cNvPr id="6" name="Text Placeholder 6"/>
          <p:cNvSpPr txBox="1">
            <a:spLocks/>
          </p:cNvSpPr>
          <p:nvPr/>
        </p:nvSpPr>
        <p:spPr>
          <a:xfrm>
            <a:off x="2345644" y="2651175"/>
            <a:ext cx="5241195" cy="267422"/>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717074">
                  <a:lumMod val="60000"/>
                  <a:lumOff val="40000"/>
                </a:srgbClr>
              </a:buClr>
              <a:buSzPct val="90000"/>
              <a:buFont typeface="Arial" panose="020B0604020202020204" pitchFamily="34" charset="0"/>
              <a:buNone/>
              <a:tabLst/>
              <a:defRPr/>
            </a:pPr>
            <a:r>
              <a:rPr kumimoji="0" lang="en-US" sz="2000" b="1" i="0" u="sng" strike="noStrike" kern="1200" cap="none" spc="0" normalizeH="0" baseline="0" noProof="0">
                <a:ln>
                  <a:noFill/>
                </a:ln>
                <a:solidFill>
                  <a:srgbClr val="717074"/>
                </a:solidFill>
                <a:effectLst/>
                <a:uLnTx/>
                <a:uFillTx/>
                <a:latin typeface="Arial"/>
                <a:ea typeface="+mn-ea"/>
                <a:cs typeface="+mn-cs"/>
              </a:rPr>
              <a:t>YES</a:t>
            </a:r>
          </a:p>
        </p:txBody>
      </p:sp>
      <p:sp>
        <p:nvSpPr>
          <p:cNvPr id="7" name="Content Placeholder 2"/>
          <p:cNvSpPr txBox="1">
            <a:spLocks/>
          </p:cNvSpPr>
          <p:nvPr/>
        </p:nvSpPr>
        <p:spPr>
          <a:xfrm>
            <a:off x="2345644" y="2966052"/>
            <a:ext cx="4408907" cy="3282348"/>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200"/>
              </a:spcBef>
              <a:spcAft>
                <a:spcPts val="0"/>
              </a:spcAft>
              <a:buClr>
                <a:srgbClr val="717074">
                  <a:lumMod val="60000"/>
                  <a:lumOff val="40000"/>
                </a:srgbClr>
              </a:buClr>
              <a:buSzPct val="90000"/>
              <a:buFont typeface="Arial" panose="020B0604020202020204" pitchFamily="34" charset="0"/>
              <a:buChar char="•"/>
              <a:tabLst/>
              <a:defRPr/>
            </a:pPr>
            <a:r>
              <a:rPr kumimoji="0" lang="en-US" sz="2000" b="0" i="0" u="none" strike="noStrike" kern="1200" cap="none" spc="0" normalizeH="0" baseline="0" noProof="0">
                <a:ln>
                  <a:noFill/>
                </a:ln>
                <a:solidFill>
                  <a:srgbClr val="717074"/>
                </a:solidFill>
                <a:effectLst/>
                <a:uLnTx/>
                <a:uFillTx/>
                <a:latin typeface="Arial"/>
                <a:ea typeface="+mn-ea"/>
                <a:cs typeface="+mn-cs"/>
              </a:rPr>
              <a:t>VM operations, </a:t>
            </a:r>
            <a:r>
              <a:rPr kumimoji="0" lang="en-US" sz="2000" b="0" i="0" u="none" strike="noStrike" kern="1200" cap="none" spc="0" normalizeH="0" baseline="0" noProof="0" err="1">
                <a:ln>
                  <a:noFill/>
                </a:ln>
                <a:solidFill>
                  <a:srgbClr val="717074"/>
                </a:solidFill>
                <a:effectLst/>
                <a:uLnTx/>
                <a:uFillTx/>
                <a:latin typeface="Arial"/>
                <a:ea typeface="+mn-ea"/>
                <a:cs typeface="+mn-cs"/>
              </a:rPr>
              <a:t>vApp</a:t>
            </a:r>
            <a:endParaRPr kumimoji="0" lang="en-US" sz="2000" b="0" i="0" u="none" strike="noStrike" kern="1200" cap="none" spc="0" normalizeH="0" baseline="0" noProof="0">
              <a:ln>
                <a:noFill/>
              </a:ln>
              <a:solidFill>
                <a:srgbClr val="717074"/>
              </a:solidFill>
              <a:effectLst/>
              <a:uLnTx/>
              <a:uFillTx/>
              <a:latin typeface="Arial"/>
              <a:ea typeface="+mn-ea"/>
              <a:cs typeface="+mn-cs"/>
            </a:endParaRPr>
          </a:p>
          <a:p>
            <a:pPr marL="228600" marR="0" lvl="0" indent="-228600" algn="l" defTabSz="914400" rtl="0" eaLnBrk="1" fontAlgn="auto" latinLnBrk="0" hangingPunct="1">
              <a:lnSpc>
                <a:spcPct val="90000"/>
              </a:lnSpc>
              <a:spcBef>
                <a:spcPts val="1200"/>
              </a:spcBef>
              <a:spcAft>
                <a:spcPts val="0"/>
              </a:spcAft>
              <a:buClr>
                <a:srgbClr val="717074">
                  <a:lumMod val="60000"/>
                  <a:lumOff val="40000"/>
                </a:srgbClr>
              </a:buClr>
              <a:buSzPct val="90000"/>
              <a:buFont typeface="Arial" panose="020B0604020202020204" pitchFamily="34" charset="0"/>
              <a:buChar char="•"/>
              <a:tabLst/>
              <a:defRPr/>
            </a:pPr>
            <a:r>
              <a:rPr kumimoji="0" lang="en-US" sz="2000" b="0" i="0" u="none" strike="noStrike" kern="1200" cap="none" spc="0" normalizeH="0" baseline="0" noProof="0">
                <a:ln>
                  <a:noFill/>
                </a:ln>
                <a:solidFill>
                  <a:srgbClr val="717074"/>
                </a:solidFill>
                <a:effectLst/>
                <a:uLnTx/>
                <a:uFillTx/>
                <a:latin typeface="Arial"/>
                <a:ea typeface="+mn-ea"/>
                <a:cs typeface="+mn-cs"/>
              </a:rPr>
              <a:t>Customer Resource Pool</a:t>
            </a:r>
          </a:p>
          <a:p>
            <a:pPr marL="228600" marR="0" lvl="0" indent="-228600" algn="l" defTabSz="914400" rtl="0" eaLnBrk="1" fontAlgn="auto" latinLnBrk="0" hangingPunct="1">
              <a:lnSpc>
                <a:spcPct val="90000"/>
              </a:lnSpc>
              <a:spcBef>
                <a:spcPts val="1200"/>
              </a:spcBef>
              <a:spcAft>
                <a:spcPts val="0"/>
              </a:spcAft>
              <a:buClr>
                <a:srgbClr val="717074">
                  <a:lumMod val="60000"/>
                  <a:lumOff val="40000"/>
                </a:srgbClr>
              </a:buClr>
              <a:buSzPct val="90000"/>
              <a:buFont typeface="Arial" panose="020B0604020202020204" pitchFamily="34" charset="0"/>
              <a:buChar char="•"/>
              <a:tabLst/>
              <a:defRPr/>
            </a:pPr>
            <a:r>
              <a:rPr kumimoji="0" lang="en-US" sz="2000" b="0" i="0" u="none" strike="noStrike" kern="1200" cap="none" spc="0" normalizeH="0" baseline="0" noProof="0">
                <a:ln>
                  <a:noFill/>
                </a:ln>
                <a:solidFill>
                  <a:srgbClr val="717074"/>
                </a:solidFill>
                <a:effectLst/>
                <a:uLnTx/>
                <a:uFillTx/>
                <a:latin typeface="Arial"/>
                <a:ea typeface="+mn-ea"/>
                <a:cs typeface="+mn-cs"/>
              </a:rPr>
              <a:t>Customer </a:t>
            </a:r>
            <a:r>
              <a:rPr kumimoji="0" lang="en-US" sz="2000" b="0" i="0" u="none" strike="noStrike" kern="1200" cap="none" spc="0" normalizeH="0" baseline="0" noProof="0" err="1">
                <a:ln>
                  <a:noFill/>
                </a:ln>
                <a:solidFill>
                  <a:srgbClr val="717074"/>
                </a:solidFill>
                <a:effectLst/>
                <a:uLnTx/>
                <a:uFillTx/>
                <a:latin typeface="Arial"/>
                <a:ea typeface="+mn-ea"/>
                <a:cs typeface="+mn-cs"/>
              </a:rPr>
              <a:t>Datastore</a:t>
            </a:r>
            <a:r>
              <a:rPr kumimoji="0" lang="en-US" sz="2000" b="0" i="0" u="none" strike="noStrike" kern="1200" cap="none" spc="0" normalizeH="0" baseline="0" noProof="0">
                <a:ln>
                  <a:noFill/>
                </a:ln>
                <a:solidFill>
                  <a:srgbClr val="717074"/>
                </a:solidFill>
                <a:effectLst/>
                <a:uLnTx/>
                <a:uFillTx/>
                <a:latin typeface="Arial"/>
                <a:ea typeface="+mn-ea"/>
                <a:cs typeface="+mn-cs"/>
              </a:rPr>
              <a:t>*</a:t>
            </a:r>
          </a:p>
          <a:p>
            <a:pPr marL="228600" marR="0" lvl="0" indent="-228600" algn="l" defTabSz="914400" rtl="0" eaLnBrk="1" fontAlgn="auto" latinLnBrk="0" hangingPunct="1">
              <a:lnSpc>
                <a:spcPct val="90000"/>
              </a:lnSpc>
              <a:spcBef>
                <a:spcPts val="1200"/>
              </a:spcBef>
              <a:spcAft>
                <a:spcPts val="0"/>
              </a:spcAft>
              <a:buClr>
                <a:srgbClr val="717074">
                  <a:lumMod val="60000"/>
                  <a:lumOff val="40000"/>
                </a:srgbClr>
              </a:buClr>
              <a:buSzPct val="90000"/>
              <a:buFont typeface="Arial" panose="020B0604020202020204" pitchFamily="34" charset="0"/>
              <a:buChar char="•"/>
              <a:tabLst/>
              <a:defRPr/>
            </a:pPr>
            <a:r>
              <a:rPr kumimoji="0" lang="en-US" sz="2000" b="0" i="0" u="none" strike="noStrike" kern="1200" cap="none" spc="0" normalizeH="0" baseline="0" noProof="0">
                <a:ln>
                  <a:noFill/>
                </a:ln>
                <a:solidFill>
                  <a:srgbClr val="717074"/>
                </a:solidFill>
                <a:effectLst/>
                <a:uLnTx/>
                <a:uFillTx/>
                <a:latin typeface="Arial"/>
                <a:ea typeface="+mn-ea"/>
                <a:cs typeface="+mn-cs"/>
              </a:rPr>
              <a:t>Network* (logical networks)</a:t>
            </a:r>
          </a:p>
          <a:p>
            <a:pPr marL="228600" marR="0" lvl="0" indent="-228600" algn="l" defTabSz="914400" rtl="0" eaLnBrk="1" fontAlgn="auto" latinLnBrk="0" hangingPunct="1">
              <a:lnSpc>
                <a:spcPct val="90000"/>
              </a:lnSpc>
              <a:spcBef>
                <a:spcPts val="1200"/>
              </a:spcBef>
              <a:spcAft>
                <a:spcPts val="0"/>
              </a:spcAft>
              <a:buClr>
                <a:srgbClr val="717074">
                  <a:lumMod val="60000"/>
                  <a:lumOff val="40000"/>
                </a:srgbClr>
              </a:buClr>
              <a:buSzPct val="90000"/>
              <a:buFont typeface="Arial" panose="020B0604020202020204" pitchFamily="34" charset="0"/>
              <a:buChar char="•"/>
              <a:tabLst/>
              <a:defRPr/>
            </a:pPr>
            <a:r>
              <a:rPr kumimoji="0" lang="en-US" sz="2000" b="0" i="0" u="none" strike="noStrike" kern="1200" cap="none" spc="0" normalizeH="0" baseline="0" noProof="0">
                <a:ln>
                  <a:noFill/>
                </a:ln>
                <a:solidFill>
                  <a:srgbClr val="717074"/>
                </a:solidFill>
                <a:effectLst/>
                <a:uLnTx/>
                <a:uFillTx/>
                <a:latin typeface="Arial"/>
                <a:ea typeface="+mn-ea"/>
                <a:cs typeface="+mn-cs"/>
              </a:rPr>
              <a:t>SPBM</a:t>
            </a:r>
          </a:p>
          <a:p>
            <a:pPr marL="228600" marR="0" lvl="0" indent="-228600" algn="l" defTabSz="914400" rtl="0" eaLnBrk="1" fontAlgn="auto" latinLnBrk="0" hangingPunct="1">
              <a:lnSpc>
                <a:spcPct val="90000"/>
              </a:lnSpc>
              <a:spcBef>
                <a:spcPts val="1200"/>
              </a:spcBef>
              <a:spcAft>
                <a:spcPts val="0"/>
              </a:spcAft>
              <a:buClr>
                <a:srgbClr val="717074">
                  <a:lumMod val="60000"/>
                  <a:lumOff val="40000"/>
                </a:srgbClr>
              </a:buClr>
              <a:buSzPct val="90000"/>
              <a:buFont typeface="Arial" panose="020B0604020202020204" pitchFamily="34" charset="0"/>
              <a:buChar char="•"/>
              <a:tabLst/>
              <a:defRPr/>
            </a:pPr>
            <a:r>
              <a:rPr kumimoji="0" lang="en-US" sz="2000" b="0" i="0" u="none" strike="noStrike" kern="1200" cap="none" spc="0" normalizeH="0" baseline="0" noProof="0">
                <a:ln>
                  <a:noFill/>
                </a:ln>
                <a:solidFill>
                  <a:srgbClr val="717074"/>
                </a:solidFill>
                <a:effectLst/>
                <a:uLnTx/>
                <a:uFillTx/>
                <a:latin typeface="Arial"/>
                <a:ea typeface="+mn-ea"/>
                <a:cs typeface="+mn-cs"/>
              </a:rPr>
              <a:t>Content Library</a:t>
            </a:r>
          </a:p>
          <a:p>
            <a:pPr marL="228600" marR="0" lvl="0" indent="-228600" algn="l" defTabSz="914400" rtl="0" eaLnBrk="1" fontAlgn="auto" latinLnBrk="0" hangingPunct="1">
              <a:lnSpc>
                <a:spcPct val="90000"/>
              </a:lnSpc>
              <a:spcBef>
                <a:spcPts val="1200"/>
              </a:spcBef>
              <a:spcAft>
                <a:spcPts val="0"/>
              </a:spcAft>
              <a:buClr>
                <a:srgbClr val="717074">
                  <a:lumMod val="60000"/>
                  <a:lumOff val="40000"/>
                </a:srgbClr>
              </a:buClr>
              <a:buSzPct val="90000"/>
              <a:buFont typeface="Arial" panose="020B0604020202020204" pitchFamily="34" charset="0"/>
              <a:buChar char="•"/>
              <a:tabLst/>
              <a:defRPr/>
            </a:pPr>
            <a:r>
              <a:rPr kumimoji="0" lang="en-US" sz="2000" b="0" i="0" u="none" strike="noStrike" kern="1200" cap="none" spc="0" normalizeH="0" baseline="0" noProof="0">
                <a:ln>
                  <a:noFill/>
                </a:ln>
                <a:solidFill>
                  <a:srgbClr val="717074"/>
                </a:solidFill>
                <a:effectLst/>
                <a:uLnTx/>
                <a:uFillTx/>
                <a:latin typeface="Arial"/>
                <a:ea typeface="+mn-ea"/>
                <a:cs typeface="+mn-cs"/>
              </a:rPr>
              <a:t>Tagging</a:t>
            </a:r>
          </a:p>
          <a:p>
            <a:pPr marL="228600" marR="0" lvl="0" indent="-228600" algn="l" defTabSz="914400" rtl="0" eaLnBrk="1" fontAlgn="auto" latinLnBrk="0" hangingPunct="1">
              <a:lnSpc>
                <a:spcPct val="90000"/>
              </a:lnSpc>
              <a:spcBef>
                <a:spcPts val="1200"/>
              </a:spcBef>
              <a:spcAft>
                <a:spcPts val="0"/>
              </a:spcAft>
              <a:buClr>
                <a:srgbClr val="717074">
                  <a:lumMod val="60000"/>
                  <a:lumOff val="40000"/>
                </a:srgbClr>
              </a:buClr>
              <a:buSzPct val="90000"/>
              <a:buFont typeface="Arial" panose="020B0604020202020204" pitchFamily="34" charset="0"/>
              <a:buChar char="•"/>
              <a:tabLst/>
              <a:defRPr/>
            </a:pPr>
            <a:r>
              <a:rPr kumimoji="0" lang="en-US" sz="2000" b="0" i="0" u="none" strike="noStrike" kern="1200" cap="none" spc="0" normalizeH="0" baseline="0" noProof="0">
                <a:ln>
                  <a:noFill/>
                </a:ln>
                <a:solidFill>
                  <a:srgbClr val="717074"/>
                </a:solidFill>
                <a:effectLst/>
                <a:uLnTx/>
                <a:uFillTx/>
                <a:latin typeface="Arial"/>
                <a:ea typeface="+mn-ea"/>
                <a:cs typeface="+mn-cs"/>
              </a:rPr>
              <a:t>Folder, System, Alarm*</a:t>
            </a:r>
          </a:p>
          <a:p>
            <a:pPr marL="228600" marR="0" lvl="0" indent="-228600" algn="l" defTabSz="914400" rtl="0" eaLnBrk="1" fontAlgn="auto" latinLnBrk="0" hangingPunct="1">
              <a:lnSpc>
                <a:spcPct val="90000"/>
              </a:lnSpc>
              <a:spcBef>
                <a:spcPts val="1200"/>
              </a:spcBef>
              <a:spcAft>
                <a:spcPts val="0"/>
              </a:spcAft>
              <a:buClr>
                <a:srgbClr val="717074">
                  <a:lumMod val="60000"/>
                  <a:lumOff val="40000"/>
                </a:srgbClr>
              </a:buClr>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717074"/>
              </a:solidFill>
              <a:effectLst/>
              <a:uLnTx/>
              <a:uFillTx/>
              <a:latin typeface="Arial"/>
              <a:ea typeface="+mn-ea"/>
              <a:cs typeface="+mn-cs"/>
            </a:endParaRPr>
          </a:p>
        </p:txBody>
      </p:sp>
      <p:sp>
        <p:nvSpPr>
          <p:cNvPr id="8" name="Text Placeholder 7"/>
          <p:cNvSpPr txBox="1">
            <a:spLocks/>
          </p:cNvSpPr>
          <p:nvPr/>
        </p:nvSpPr>
        <p:spPr>
          <a:xfrm>
            <a:off x="6754551" y="2616678"/>
            <a:ext cx="2383117" cy="336433"/>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717074">
                  <a:lumMod val="60000"/>
                  <a:lumOff val="40000"/>
                </a:srgbClr>
              </a:buClr>
              <a:buSzPct val="90000"/>
              <a:buFont typeface="Arial" panose="020B0604020202020204" pitchFamily="34" charset="0"/>
              <a:buNone/>
              <a:tabLst/>
              <a:defRPr/>
            </a:pPr>
            <a:r>
              <a:rPr kumimoji="0" lang="en-US" sz="2000" b="1" i="0" u="sng" strike="noStrike" kern="1200" cap="none" spc="0" normalizeH="0" baseline="0" noProof="0">
                <a:ln>
                  <a:noFill/>
                </a:ln>
                <a:solidFill>
                  <a:srgbClr val="717074"/>
                </a:solidFill>
                <a:effectLst/>
                <a:uLnTx/>
                <a:uFillTx/>
                <a:latin typeface="Arial"/>
                <a:ea typeface="+mn-ea"/>
                <a:cs typeface="+mn-cs"/>
              </a:rPr>
              <a:t>NO</a:t>
            </a:r>
          </a:p>
        </p:txBody>
      </p:sp>
      <p:sp>
        <p:nvSpPr>
          <p:cNvPr id="9" name="Content Placeholder 3"/>
          <p:cNvSpPr txBox="1">
            <a:spLocks/>
          </p:cNvSpPr>
          <p:nvPr/>
        </p:nvSpPr>
        <p:spPr>
          <a:xfrm>
            <a:off x="6754551" y="2966052"/>
            <a:ext cx="2771305" cy="2350697"/>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200"/>
              </a:spcBef>
              <a:spcAft>
                <a:spcPts val="0"/>
              </a:spcAft>
              <a:buClr>
                <a:srgbClr val="717074">
                  <a:lumMod val="60000"/>
                  <a:lumOff val="40000"/>
                </a:srgbClr>
              </a:buClr>
              <a:buSzPct val="90000"/>
              <a:buFont typeface="Arial" panose="020B0604020202020204" pitchFamily="34" charset="0"/>
              <a:buChar char="•"/>
              <a:tabLst/>
              <a:defRPr/>
            </a:pPr>
            <a:r>
              <a:rPr kumimoji="0" lang="en-US" sz="2000" b="0" i="0" u="none" strike="noStrike" kern="1200" cap="none" spc="0" normalizeH="0" baseline="0" noProof="0">
                <a:ln>
                  <a:noFill/>
                </a:ln>
                <a:solidFill>
                  <a:srgbClr val="717074"/>
                </a:solidFill>
                <a:effectLst/>
                <a:uLnTx/>
                <a:uFillTx/>
                <a:latin typeface="Arial"/>
                <a:ea typeface="+mn-ea"/>
                <a:cs typeface="+mn-cs"/>
              </a:rPr>
              <a:t>Host</a:t>
            </a:r>
          </a:p>
          <a:p>
            <a:pPr marL="228600" marR="0" lvl="0" indent="-228600" algn="l" defTabSz="914400" rtl="0" eaLnBrk="1" fontAlgn="auto" latinLnBrk="0" hangingPunct="1">
              <a:lnSpc>
                <a:spcPct val="90000"/>
              </a:lnSpc>
              <a:spcBef>
                <a:spcPts val="1200"/>
              </a:spcBef>
              <a:spcAft>
                <a:spcPts val="0"/>
              </a:spcAft>
              <a:buClr>
                <a:srgbClr val="717074">
                  <a:lumMod val="60000"/>
                  <a:lumOff val="40000"/>
                </a:srgbClr>
              </a:buClr>
              <a:buSzPct val="90000"/>
              <a:buFont typeface="Arial" panose="020B0604020202020204" pitchFamily="34" charset="0"/>
              <a:buChar char="•"/>
              <a:tabLst/>
              <a:defRPr/>
            </a:pPr>
            <a:r>
              <a:rPr kumimoji="0" lang="en-US" sz="2000" b="0" i="0" u="none" strike="noStrike" kern="1200" cap="none" spc="0" normalizeH="0" baseline="0" noProof="0">
                <a:ln>
                  <a:noFill/>
                </a:ln>
                <a:solidFill>
                  <a:srgbClr val="717074"/>
                </a:solidFill>
                <a:effectLst/>
                <a:uLnTx/>
                <a:uFillTx/>
                <a:latin typeface="Arial"/>
                <a:ea typeface="+mn-ea"/>
                <a:cs typeface="+mn-cs"/>
              </a:rPr>
              <a:t>Datacenter</a:t>
            </a:r>
          </a:p>
          <a:p>
            <a:pPr marL="228600" marR="0" lvl="0" indent="-228600" algn="l" defTabSz="914400" rtl="0" eaLnBrk="1" fontAlgn="auto" latinLnBrk="0" hangingPunct="1">
              <a:lnSpc>
                <a:spcPct val="90000"/>
              </a:lnSpc>
              <a:spcBef>
                <a:spcPts val="1200"/>
              </a:spcBef>
              <a:spcAft>
                <a:spcPts val="0"/>
              </a:spcAft>
              <a:buClr>
                <a:srgbClr val="717074">
                  <a:lumMod val="60000"/>
                  <a:lumOff val="40000"/>
                </a:srgbClr>
              </a:buClr>
              <a:buSzPct val="90000"/>
              <a:buFont typeface="Arial" panose="020B0604020202020204" pitchFamily="34" charset="0"/>
              <a:buChar char="•"/>
              <a:tabLst/>
              <a:defRPr/>
            </a:pPr>
            <a:r>
              <a:rPr kumimoji="0" lang="en-US" sz="2000" b="0" i="0" u="none" strike="noStrike" kern="1200" cap="none" spc="0" normalizeH="0" baseline="0" noProof="0" err="1">
                <a:ln>
                  <a:noFill/>
                </a:ln>
                <a:solidFill>
                  <a:srgbClr val="717074"/>
                </a:solidFill>
                <a:effectLst/>
                <a:uLnTx/>
                <a:uFillTx/>
                <a:latin typeface="Arial"/>
                <a:ea typeface="+mn-ea"/>
                <a:cs typeface="+mn-cs"/>
              </a:rPr>
              <a:t>Mgmt</a:t>
            </a:r>
            <a:r>
              <a:rPr kumimoji="0" lang="en-US" sz="2000" b="0" i="0" u="none" strike="noStrike" kern="1200" cap="none" spc="0" normalizeH="0" baseline="0" noProof="0">
                <a:ln>
                  <a:noFill/>
                </a:ln>
                <a:solidFill>
                  <a:srgbClr val="717074"/>
                </a:solidFill>
                <a:effectLst/>
                <a:uLnTx/>
                <a:uFillTx/>
                <a:latin typeface="Arial"/>
                <a:ea typeface="+mn-ea"/>
                <a:cs typeface="+mn-cs"/>
              </a:rPr>
              <a:t> </a:t>
            </a:r>
            <a:r>
              <a:rPr kumimoji="0" lang="en-US" sz="2000" b="0" i="0" u="none" strike="noStrike" kern="1200" cap="none" spc="0" normalizeH="0" baseline="0" noProof="0" err="1">
                <a:ln>
                  <a:noFill/>
                </a:ln>
                <a:solidFill>
                  <a:srgbClr val="717074"/>
                </a:solidFill>
                <a:effectLst/>
                <a:uLnTx/>
                <a:uFillTx/>
                <a:latin typeface="Arial"/>
                <a:ea typeface="+mn-ea"/>
                <a:cs typeface="+mn-cs"/>
              </a:rPr>
              <a:t>Datastore</a:t>
            </a:r>
            <a:endParaRPr kumimoji="0" lang="en-US" sz="2000" b="0" i="0" u="none" strike="noStrike" kern="1200" cap="none" spc="0" normalizeH="0" baseline="0" noProof="0">
              <a:ln>
                <a:noFill/>
              </a:ln>
              <a:solidFill>
                <a:srgbClr val="717074"/>
              </a:solidFill>
              <a:effectLst/>
              <a:uLnTx/>
              <a:uFillTx/>
              <a:latin typeface="Arial"/>
              <a:ea typeface="+mn-ea"/>
              <a:cs typeface="+mn-cs"/>
            </a:endParaRPr>
          </a:p>
          <a:p>
            <a:pPr marL="228600" marR="0" lvl="0" indent="-228600" algn="l" defTabSz="914400" rtl="0" eaLnBrk="1" fontAlgn="auto" latinLnBrk="0" hangingPunct="1">
              <a:lnSpc>
                <a:spcPct val="90000"/>
              </a:lnSpc>
              <a:spcBef>
                <a:spcPts val="1200"/>
              </a:spcBef>
              <a:spcAft>
                <a:spcPts val="0"/>
              </a:spcAft>
              <a:buClr>
                <a:srgbClr val="717074">
                  <a:lumMod val="60000"/>
                  <a:lumOff val="40000"/>
                </a:srgbClr>
              </a:buClr>
              <a:buSzPct val="90000"/>
              <a:buFont typeface="Arial" panose="020B0604020202020204" pitchFamily="34" charset="0"/>
              <a:buChar char="•"/>
              <a:tabLst/>
              <a:defRPr/>
            </a:pPr>
            <a:r>
              <a:rPr kumimoji="0" lang="en-US" sz="2000" b="0" i="0" u="none" strike="noStrike" kern="1200" cap="none" spc="0" normalizeH="0" baseline="0" noProof="0">
                <a:ln>
                  <a:noFill/>
                </a:ln>
                <a:solidFill>
                  <a:srgbClr val="717074"/>
                </a:solidFill>
                <a:effectLst/>
                <a:uLnTx/>
                <a:uFillTx/>
                <a:latin typeface="Arial"/>
                <a:ea typeface="+mn-ea"/>
                <a:cs typeface="+mn-cs"/>
              </a:rPr>
              <a:t>Network (physical)</a:t>
            </a:r>
          </a:p>
          <a:p>
            <a:pPr marL="228600" marR="0" lvl="0" indent="-228600" algn="l" defTabSz="914400" rtl="0" eaLnBrk="1" fontAlgn="auto" latinLnBrk="0" hangingPunct="1">
              <a:lnSpc>
                <a:spcPct val="90000"/>
              </a:lnSpc>
              <a:spcBef>
                <a:spcPts val="1200"/>
              </a:spcBef>
              <a:spcAft>
                <a:spcPts val="0"/>
              </a:spcAft>
              <a:buClr>
                <a:srgbClr val="717074">
                  <a:lumMod val="60000"/>
                  <a:lumOff val="40000"/>
                </a:srgbClr>
              </a:buClr>
              <a:buSzPct val="90000"/>
              <a:buFont typeface="Arial" panose="020B0604020202020204" pitchFamily="34" charset="0"/>
              <a:buChar char="•"/>
              <a:tabLst/>
              <a:defRPr/>
            </a:pPr>
            <a:r>
              <a:rPr kumimoji="0" lang="en-US" sz="2000" b="0" i="0" u="none" strike="noStrike" kern="1200" cap="none" spc="0" normalizeH="0" baseline="0" noProof="0">
                <a:ln>
                  <a:noFill/>
                </a:ln>
                <a:solidFill>
                  <a:srgbClr val="717074"/>
                </a:solidFill>
                <a:effectLst/>
                <a:uLnTx/>
                <a:uFillTx/>
                <a:latin typeface="Arial"/>
                <a:ea typeface="+mn-ea"/>
                <a:cs typeface="+mn-cs"/>
              </a:rPr>
              <a:t>Cluster</a:t>
            </a:r>
          </a:p>
          <a:p>
            <a:pPr marL="228600" marR="0" lvl="0" indent="-228600" algn="l" defTabSz="914400" rtl="0" eaLnBrk="1" fontAlgn="auto" latinLnBrk="0" hangingPunct="1">
              <a:lnSpc>
                <a:spcPct val="90000"/>
              </a:lnSpc>
              <a:spcBef>
                <a:spcPts val="1200"/>
              </a:spcBef>
              <a:spcAft>
                <a:spcPts val="0"/>
              </a:spcAft>
              <a:buClr>
                <a:srgbClr val="717074">
                  <a:lumMod val="60000"/>
                  <a:lumOff val="40000"/>
                </a:srgbClr>
              </a:buClr>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717074"/>
              </a:solidFill>
              <a:effectLst/>
              <a:uLnTx/>
              <a:uFillTx/>
              <a:latin typeface="Arial"/>
              <a:ea typeface="+mn-ea"/>
              <a:cs typeface="+mn-cs"/>
            </a:endParaRPr>
          </a:p>
          <a:p>
            <a:pPr marL="0" marR="0" lvl="0" indent="0" algn="l" defTabSz="914400" rtl="0" eaLnBrk="1" fontAlgn="auto" latinLnBrk="0" hangingPunct="1">
              <a:lnSpc>
                <a:spcPct val="90000"/>
              </a:lnSpc>
              <a:spcBef>
                <a:spcPts val="1200"/>
              </a:spcBef>
              <a:spcAft>
                <a:spcPts val="0"/>
              </a:spcAft>
              <a:buClr>
                <a:srgbClr val="717074">
                  <a:lumMod val="60000"/>
                  <a:lumOff val="40000"/>
                </a:srgbClr>
              </a:buClr>
              <a:buSzPct val="90000"/>
              <a:buFont typeface="Arial" panose="020B0604020202020204" pitchFamily="34" charset="0"/>
              <a:buNone/>
              <a:tabLst/>
              <a:defRPr/>
            </a:pPr>
            <a:endParaRPr kumimoji="0" lang="en-US" sz="2000" b="0" i="0" u="none" strike="noStrike" kern="1200" cap="none" spc="0" normalizeH="0" baseline="0" noProof="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177792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330200"/>
            <a:ext cx="10969943" cy="812800"/>
          </a:xfrm>
        </p:spPr>
        <p:txBody>
          <a:bodyPr/>
          <a:lstStyle/>
          <a:p>
            <a:r>
              <a:rPr lang="en-US"/>
              <a:t>Orgs (Organizations)</a:t>
            </a:r>
          </a:p>
        </p:txBody>
      </p:sp>
      <p:sp>
        <p:nvSpPr>
          <p:cNvPr id="3" name="Content Placeholder 2"/>
          <p:cNvSpPr>
            <a:spLocks noGrp="1"/>
          </p:cNvSpPr>
          <p:nvPr>
            <p:ph idx="1"/>
          </p:nvPr>
        </p:nvSpPr>
        <p:spPr/>
        <p:txBody>
          <a:bodyPr/>
          <a:lstStyle/>
          <a:p>
            <a:r>
              <a:rPr lang="en-US"/>
              <a:t>Flexible Container for:</a:t>
            </a:r>
          </a:p>
          <a:p>
            <a:pPr lvl="1"/>
            <a:r>
              <a:rPr lang="en-US"/>
              <a:t>Authentication (including federation)</a:t>
            </a:r>
          </a:p>
          <a:p>
            <a:pPr lvl="1"/>
            <a:r>
              <a:rPr lang="en-US"/>
              <a:t>Authorization (</a:t>
            </a:r>
            <a:r>
              <a:rPr lang="en-US" err="1"/>
              <a:t>OrgOwners</a:t>
            </a:r>
            <a:r>
              <a:rPr lang="en-US"/>
              <a:t> control RBAC for </a:t>
            </a:r>
            <a:r>
              <a:rPr lang="en-US" err="1"/>
              <a:t>OrgMembers</a:t>
            </a:r>
            <a:r>
              <a:rPr lang="en-US"/>
              <a:t>)</a:t>
            </a:r>
          </a:p>
          <a:p>
            <a:pPr lvl="1"/>
            <a:r>
              <a:rPr lang="en-US"/>
              <a:t>Service access and subscriptions</a:t>
            </a:r>
          </a:p>
          <a:p>
            <a:r>
              <a:rPr lang="en-US"/>
              <a:t>Simply put:</a:t>
            </a:r>
          </a:p>
          <a:p>
            <a:pPr lvl="1"/>
            <a:r>
              <a:rPr lang="en-US"/>
              <a:t>A user can be a member of one or more Orgs</a:t>
            </a:r>
          </a:p>
          <a:p>
            <a:pPr lvl="1"/>
            <a:r>
              <a:rPr lang="en-US"/>
              <a:t>A user can have different roles in different Orgs</a:t>
            </a:r>
          </a:p>
          <a:p>
            <a:pPr lvl="1"/>
            <a:r>
              <a:rPr lang="en-US"/>
              <a:t>An Org can be associated with one or more services</a:t>
            </a:r>
          </a:p>
          <a:p>
            <a:pPr lvl="1"/>
            <a:r>
              <a:rPr lang="en-US"/>
              <a:t>A user can have different roles for different services within an Org</a:t>
            </a:r>
          </a:p>
          <a:p>
            <a:r>
              <a:rPr lang="en-US"/>
              <a:t>User Experience</a:t>
            </a:r>
          </a:p>
          <a:p>
            <a:pPr lvl="1"/>
            <a:r>
              <a:rPr lang="en-US"/>
              <a:t>Users work in the context of a single Org </a:t>
            </a:r>
            <a:r>
              <a:rPr lang="mr-IN"/>
              <a:t>–</a:t>
            </a:r>
            <a:r>
              <a:rPr lang="en-US"/>
              <a:t> has switcher built in</a:t>
            </a:r>
          </a:p>
        </p:txBody>
      </p:sp>
    </p:spTree>
    <p:extLst>
      <p:ext uri="{BB962C8B-B14F-4D97-AF65-F5344CB8AC3E}">
        <p14:creationId xmlns:p14="http://schemas.microsoft.com/office/powerpoint/2010/main" val="124878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550" y="1371600"/>
            <a:ext cx="7883798" cy="1690254"/>
          </a:xfrm>
        </p:spPr>
        <p:txBody>
          <a:bodyPr/>
          <a:lstStyle/>
          <a:p>
            <a:r>
              <a:rPr lang="en-US"/>
              <a:t>Cloud SDDC</a:t>
            </a:r>
          </a:p>
        </p:txBody>
      </p:sp>
    </p:spTree>
    <p:extLst>
      <p:ext uri="{BB962C8B-B14F-4D97-AF65-F5344CB8AC3E}">
        <p14:creationId xmlns:p14="http://schemas.microsoft.com/office/powerpoint/2010/main" val="474809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Default Folder Structure</a:t>
            </a:r>
          </a:p>
        </p:txBody>
      </p:sp>
      <p:pic>
        <p:nvPicPr>
          <p:cNvPr id="4" name="Picture 3" descr="Screenshot 2017-08-23 16.43.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471" y="1222236"/>
            <a:ext cx="9194800" cy="5156200"/>
          </a:xfrm>
          <a:prstGeom prst="rect">
            <a:avLst/>
          </a:prstGeom>
        </p:spPr>
      </p:pic>
    </p:spTree>
    <p:extLst>
      <p:ext uri="{BB962C8B-B14F-4D97-AF65-F5344CB8AC3E}">
        <p14:creationId xmlns:p14="http://schemas.microsoft.com/office/powerpoint/2010/main" val="135988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VMware Cloud on AWS</a:t>
            </a:r>
            <a:br>
              <a:rPr lang="en-US"/>
            </a:br>
            <a:r>
              <a:rPr lang="en-US"/>
              <a:t>Platform API Introduction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3836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631" y="330200"/>
            <a:ext cx="10969943" cy="481630"/>
          </a:xfrm>
        </p:spPr>
        <p:txBody>
          <a:bodyPr/>
          <a:lstStyle/>
          <a:p>
            <a:r>
              <a:rPr lang="en-US"/>
              <a:t>Automation</a:t>
            </a:r>
          </a:p>
        </p:txBody>
      </p:sp>
      <p:sp>
        <p:nvSpPr>
          <p:cNvPr id="4" name="Subtitle 3"/>
          <p:cNvSpPr>
            <a:spLocks noGrp="1"/>
          </p:cNvSpPr>
          <p:nvPr>
            <p:ph type="subTitle" idx="10"/>
          </p:nvPr>
        </p:nvSpPr>
        <p:spPr/>
        <p:txBody>
          <a:bodyPr/>
          <a:lstStyle/>
          <a:p>
            <a:endParaRPr lang="en-US"/>
          </a:p>
        </p:txBody>
      </p:sp>
      <p:sp>
        <p:nvSpPr>
          <p:cNvPr id="5" name="Text Placeholder 4"/>
          <p:cNvSpPr>
            <a:spLocks noGrp="1"/>
          </p:cNvSpPr>
          <p:nvPr>
            <p:ph type="body" sz="quarter" idx="20"/>
          </p:nvPr>
        </p:nvSpPr>
        <p:spPr>
          <a:xfrm>
            <a:off x="0" y="1600200"/>
            <a:ext cx="3237470" cy="4572000"/>
          </a:xfrm>
        </p:spPr>
        <p:txBody>
          <a:bodyPr lIns="182880" tIns="182880"/>
          <a:lstStyle/>
          <a:p>
            <a:pPr marL="285750" indent="-285750">
              <a:buFont typeface="Arial" charset="0"/>
              <a:buChar char="•"/>
            </a:pPr>
            <a:r>
              <a:rPr lang="en-US"/>
              <a:t>Not dependent on Hybrid Linked Mode</a:t>
            </a:r>
          </a:p>
          <a:p>
            <a:pPr marL="285750" indent="-285750">
              <a:buFont typeface="Arial" charset="0"/>
              <a:buChar char="•"/>
            </a:pPr>
            <a:r>
              <a:rPr lang="en-US"/>
              <a:t>Move-VM Cmdlet</a:t>
            </a:r>
          </a:p>
          <a:p>
            <a:pPr marL="457200" lvl="1" indent="-285750">
              <a:buFont typeface="Arial" charset="0"/>
              <a:buChar char="•"/>
            </a:pPr>
            <a:r>
              <a:rPr lang="en-US"/>
              <a:t>Across vCenters</a:t>
            </a:r>
          </a:p>
          <a:p>
            <a:pPr marL="457200" lvl="1" indent="-285750">
              <a:buFont typeface="Arial" charset="0"/>
              <a:buChar char="•"/>
            </a:pPr>
            <a:r>
              <a:rPr lang="en-US"/>
              <a:t>Supports Multi NIC VMs</a:t>
            </a:r>
          </a:p>
          <a:p>
            <a:pPr marL="285750" indent="-285750">
              <a:buFont typeface="Arial" charset="0"/>
              <a:buChar char="•"/>
            </a:pPr>
            <a:r>
              <a:rPr lang="en-US"/>
              <a:t>REST APIs</a:t>
            </a:r>
          </a:p>
          <a:p>
            <a:pPr marL="285750" indent="-285750">
              <a:buFont typeface="Arial" charset="0"/>
              <a:buChar char="•"/>
            </a:pPr>
            <a:r>
              <a:rPr lang="en-US"/>
              <a:t>vSphere SDK support</a:t>
            </a:r>
          </a:p>
          <a:p>
            <a:pPr marL="285750" indent="-285750">
              <a:buFont typeface="Arial" charset="0"/>
              <a:buChar char="•"/>
            </a:pPr>
            <a:r>
              <a:rPr lang="en-US"/>
              <a:t>Integrations</a:t>
            </a:r>
          </a:p>
          <a:p>
            <a:pPr marL="457200" lvl="1" indent="-285750">
              <a:buFont typeface="Arial" charset="0"/>
              <a:buChar char="•"/>
            </a:pPr>
            <a:r>
              <a:rPr lang="en-US"/>
              <a:t>CloudFormation</a:t>
            </a:r>
          </a:p>
          <a:p>
            <a:pPr marL="457200" lvl="1" indent="-285750">
              <a:buFont typeface="Arial" charset="0"/>
              <a:buChar char="•"/>
            </a:pPr>
            <a:r>
              <a:rPr lang="en-US"/>
              <a:t>Terraform</a:t>
            </a:r>
          </a:p>
          <a:p>
            <a:pPr marL="285750" indent="-285750">
              <a:buFont typeface="Arial" charset="0"/>
              <a:buChar char="•"/>
            </a:pPr>
            <a:r>
              <a:rPr lang="en-US"/>
              <a:t>Developer Center</a:t>
            </a:r>
          </a:p>
        </p:txBody>
      </p:sp>
      <p:pic>
        <p:nvPicPr>
          <p:cNvPr id="6" name="Picture 2"/>
          <p:cNvPicPr>
            <a:picLocks noGrp="1" noChangeAspect="1"/>
          </p:cNvPicPr>
          <p:nvPr>
            <p:ph sz="quarter" idx="19"/>
          </p:nvPr>
        </p:nvPicPr>
        <p:blipFill>
          <a:blip r:embed="rId3">
            <a:extLst>
              <a:ext uri="{28A0092B-C50C-407E-A947-70E740481C1C}">
                <a14:useLocalDpi xmlns:a14="http://schemas.microsoft.com/office/drawing/2010/main"/>
              </a:ext>
            </a:extLst>
          </a:blip>
          <a:srcRect/>
          <a:stretch>
            <a:fillRect/>
          </a:stretch>
        </p:blipFill>
        <p:spPr bwMode="auto">
          <a:xfrm>
            <a:off x="4207024" y="1600200"/>
            <a:ext cx="6517977"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07024" y="1600200"/>
            <a:ext cx="6517977" cy="4635819"/>
          </a:xfrm>
          <a:prstGeom prst="rect">
            <a:avLst/>
          </a:prstGeom>
        </p:spPr>
      </p:pic>
    </p:spTree>
    <p:extLst>
      <p:ext uri="{BB962C8B-B14F-4D97-AF65-F5344CB8AC3E}">
        <p14:creationId xmlns:p14="http://schemas.microsoft.com/office/powerpoint/2010/main" val="31430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5"/>
          <p:cNvSpPr>
            <a:spLocks noGrp="1"/>
          </p:cNvSpPr>
          <p:nvPr>
            <p:ph type="title"/>
          </p:nvPr>
        </p:nvSpPr>
        <p:spPr>
          <a:xfrm>
            <a:off x="203924" y="291805"/>
            <a:ext cx="10969943" cy="812800"/>
          </a:xfrm>
        </p:spPr>
        <p:txBody>
          <a:bodyPr anchor="ctr"/>
          <a:lstStyle/>
          <a:p>
            <a:r>
              <a:rPr lang="en-US" altLang="x-none">
                <a:ea typeface="ＭＳ Ｐゴシック" charset="-128"/>
              </a:rPr>
              <a:t>VMware Cloud on AWS Developer Center Overview</a:t>
            </a:r>
          </a:p>
        </p:txBody>
      </p:sp>
      <p:sp>
        <p:nvSpPr>
          <p:cNvPr id="8" name="Subtitle 7"/>
          <p:cNvSpPr>
            <a:spLocks noGrp="1"/>
          </p:cNvSpPr>
          <p:nvPr>
            <p:ph type="subTitle" idx="10"/>
          </p:nvPr>
        </p:nvSpPr>
        <p:spPr>
          <a:xfrm>
            <a:off x="593572" y="811894"/>
            <a:ext cx="10960420" cy="247586"/>
          </a:xfrm>
        </p:spPr>
        <p:txBody>
          <a:bodyPr/>
          <a:lstStyle/>
          <a:p>
            <a:pPr>
              <a:defRPr/>
            </a:pPr>
            <a:r>
              <a:rPr lang="en-US"/>
              <a:t>Available directly from the Cloud Console</a:t>
            </a:r>
          </a:p>
        </p:txBody>
      </p:sp>
      <p:sp>
        <p:nvSpPr>
          <p:cNvPr id="72707" name="Content Placeholder 4"/>
          <p:cNvSpPr>
            <a:spLocks noGrp="1"/>
          </p:cNvSpPr>
          <p:nvPr>
            <p:ph sz="quarter" idx="17"/>
          </p:nvPr>
        </p:nvSpPr>
        <p:spPr bwMode="auto">
          <a:xfrm>
            <a:off x="1587" y="1600676"/>
            <a:ext cx="5891265" cy="4570809"/>
          </a:xfrm>
        </p:spPr>
        <p:txBody>
          <a:bodyPr wrap="square" numCol="1" anchor="t" anchorCtr="0" compatLnSpc="1">
            <a:prstTxWarp prst="textNoShape">
              <a:avLst/>
            </a:prstTxWarp>
          </a:bodyPr>
          <a:lstStyle/>
          <a:p>
            <a:endParaRPr lang="en-US" altLang="x-none">
              <a:ea typeface="ＭＳ Ｐゴシック" charset="-128"/>
            </a:endParaRPr>
          </a:p>
          <a:p>
            <a:endParaRPr lang="en-US" altLang="x-none">
              <a:ea typeface="ＭＳ Ｐゴシック" charset="-128"/>
            </a:endParaRPr>
          </a:p>
        </p:txBody>
      </p:sp>
      <p:sp>
        <p:nvSpPr>
          <p:cNvPr id="10" name="Content Placeholder 9"/>
          <p:cNvSpPr>
            <a:spLocks noGrp="1"/>
          </p:cNvSpPr>
          <p:nvPr>
            <p:ph sz="quarter" idx="18"/>
          </p:nvPr>
        </p:nvSpPr>
        <p:spPr>
          <a:xfrm>
            <a:off x="6321366" y="1600676"/>
            <a:ext cx="5865872" cy="4570809"/>
          </a:xfrm>
        </p:spPr>
        <p:txBody>
          <a:bodyPr/>
          <a:lstStyle/>
          <a:p>
            <a:pPr>
              <a:buNone/>
              <a:defRPr/>
            </a:pPr>
            <a:r>
              <a:rPr lang="en-US"/>
              <a:t>Easily Access:</a:t>
            </a:r>
          </a:p>
          <a:p>
            <a:pPr marL="742727" lvl="1" indent="-285664">
              <a:defRPr/>
            </a:pPr>
            <a:r>
              <a:rPr lang="en-US"/>
              <a:t>API Explorer</a:t>
            </a:r>
          </a:p>
          <a:p>
            <a:pPr marL="742727" lvl="1" indent="-285664">
              <a:defRPr/>
            </a:pPr>
            <a:r>
              <a:rPr lang="en-US"/>
              <a:t>Community Code Samples</a:t>
            </a:r>
          </a:p>
          <a:p>
            <a:pPr marL="742727" lvl="1" indent="-285664">
              <a:defRPr/>
            </a:pPr>
            <a:r>
              <a:rPr lang="en-US"/>
              <a:t>SDKs</a:t>
            </a:r>
          </a:p>
          <a:p>
            <a:pPr marL="742727" lvl="1" indent="-285664">
              <a:defRPr/>
            </a:pPr>
            <a:r>
              <a:rPr lang="en-US"/>
              <a:t>Downloads</a:t>
            </a:r>
          </a:p>
          <a:p>
            <a:pPr>
              <a:buNone/>
              <a:defRPr/>
            </a:pPr>
            <a:r>
              <a:rPr lang="en-US"/>
              <a:t>API Explorer</a:t>
            </a:r>
          </a:p>
          <a:p>
            <a:pPr marL="742727" lvl="1" indent="-285664">
              <a:defRPr/>
            </a:pPr>
            <a:r>
              <a:rPr lang="en-US"/>
              <a:t>Automatically authenticates using </a:t>
            </a:r>
            <a:br>
              <a:rPr lang="en-US"/>
            </a:br>
            <a:r>
              <a:rPr lang="en-US"/>
              <a:t>current user’s OAuth token</a:t>
            </a:r>
          </a:p>
          <a:p>
            <a:pPr marL="742727" lvl="1" indent="-285664">
              <a:defRPr/>
            </a:pPr>
            <a:r>
              <a:rPr lang="en-US"/>
              <a:t>Automatically populates certain fields</a:t>
            </a:r>
          </a:p>
          <a:p>
            <a:pPr>
              <a:buNone/>
              <a:defRPr/>
            </a:pPr>
            <a:r>
              <a:rPr lang="en-US"/>
              <a:t>SDKs include links to their GitHub repo, </a:t>
            </a:r>
            <a:br>
              <a:rPr lang="en-US"/>
            </a:br>
            <a:r>
              <a:rPr lang="en-US"/>
              <a:t>documentation, samples, getting started blogs</a:t>
            </a:r>
          </a:p>
          <a:p>
            <a:pPr>
              <a:buNone/>
              <a:defRPr/>
            </a:pPr>
            <a:r>
              <a:rPr lang="en-US"/>
              <a:t>Downloads include links to PowerCLI, </a:t>
            </a:r>
            <a:br>
              <a:rPr lang="en-US"/>
            </a:br>
            <a:r>
              <a:rPr lang="en-US"/>
              <a:t>Datacenter CLI (DCLI), and Terraform resources</a:t>
            </a:r>
          </a:p>
          <a:p>
            <a:pPr>
              <a:defRPr/>
            </a:pPr>
            <a:endParaRPr lang="en-US"/>
          </a:p>
        </p:txBody>
      </p:sp>
      <p:pic>
        <p:nvPicPr>
          <p:cNvPr id="72709"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375" y="1780018"/>
            <a:ext cx="6054736" cy="423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30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251632" y="330200"/>
            <a:ext cx="10969943" cy="481694"/>
          </a:xfrm>
        </p:spPr>
        <p:txBody>
          <a:bodyPr/>
          <a:lstStyle/>
          <a:p>
            <a:pPr eaLnBrk="1" hangingPunct="1"/>
            <a:r>
              <a:rPr lang="en-US" altLang="x-none">
                <a:ea typeface="ＭＳ Ｐゴシック" charset="-128"/>
              </a:rPr>
              <a:t>Infrastructure as Code</a:t>
            </a:r>
          </a:p>
        </p:txBody>
      </p:sp>
      <p:sp>
        <p:nvSpPr>
          <p:cNvPr id="75778" name="Text Placeholder 2"/>
          <p:cNvSpPr>
            <a:spLocks noGrp="1"/>
          </p:cNvSpPr>
          <p:nvPr>
            <p:ph type="body" sz="quarter" idx="17"/>
          </p:nvPr>
        </p:nvSpPr>
        <p:spPr bwMode="auto"/>
        <p:txBody>
          <a:bodyPr wrap="square" tIns="274320" numCol="1" anchor="t" anchorCtr="0" compatLnSpc="1">
            <a:prstTxWarp prst="textNoShape">
              <a:avLst/>
            </a:prstTxWarp>
          </a:bodyPr>
          <a:lstStyle/>
          <a:p>
            <a:r>
              <a:rPr lang="en-US" altLang="x-none">
                <a:latin typeface="Metropolis" pitchFamily="2" charset="77"/>
                <a:ea typeface="ＭＳ Ｐゴシック" charset="-128"/>
              </a:rPr>
              <a:t>Automate VMware Cloud on AWS SDDC-level provisioning with support for:</a:t>
            </a:r>
          </a:p>
          <a:p>
            <a:pPr lvl="1" eaLnBrk="1" hangingPunct="1"/>
            <a:r>
              <a:rPr lang="en-US" altLang="x-none" sz="1800">
                <a:solidFill>
                  <a:srgbClr val="0095D3"/>
                </a:solidFill>
                <a:latin typeface="Metropolis" pitchFamily="2" charset="77"/>
                <a:ea typeface="ＭＳ Ｐゴシック" charset="-128"/>
              </a:rPr>
              <a:t>AWS CloudFormation templates</a:t>
            </a:r>
          </a:p>
          <a:p>
            <a:pPr lvl="1" eaLnBrk="1" hangingPunct="1"/>
            <a:r>
              <a:rPr lang="en-US" altLang="x-none" sz="1800" err="1">
                <a:solidFill>
                  <a:srgbClr val="0095D3"/>
                </a:solidFill>
                <a:latin typeface="Metropolis" pitchFamily="2" charset="77"/>
                <a:ea typeface="ＭＳ Ｐゴシック" charset="-128"/>
              </a:rPr>
              <a:t>HashiCorp</a:t>
            </a:r>
            <a:r>
              <a:rPr lang="en-US" altLang="x-none" sz="1800">
                <a:solidFill>
                  <a:srgbClr val="0095D3"/>
                </a:solidFill>
                <a:latin typeface="Metropolis" pitchFamily="2" charset="77"/>
                <a:ea typeface="ＭＳ Ｐゴシック" charset="-128"/>
              </a:rPr>
              <a:t> Terraform Modules</a:t>
            </a:r>
          </a:p>
          <a:p>
            <a:r>
              <a:rPr lang="en-US" altLang="x-none">
                <a:latin typeface="Metropolis" pitchFamily="2" charset="77"/>
                <a:ea typeface="ＭＳ Ｐゴシック" charset="-128"/>
              </a:rPr>
              <a:t>Enables single shot deployment of hybrid environments leveraging on-premises, VMware Cloud on AWS and AWS Services</a:t>
            </a:r>
          </a:p>
        </p:txBody>
      </p:sp>
      <p:sp>
        <p:nvSpPr>
          <p:cNvPr id="4" name="Subtitle 3"/>
          <p:cNvSpPr>
            <a:spLocks noGrp="1"/>
          </p:cNvSpPr>
          <p:nvPr>
            <p:ph type="subTitle" idx="10"/>
          </p:nvPr>
        </p:nvSpPr>
        <p:spPr>
          <a:xfrm>
            <a:off x="261155" y="811894"/>
            <a:ext cx="10960420" cy="247586"/>
          </a:xfrm>
        </p:spPr>
        <p:txBody>
          <a:bodyPr/>
          <a:lstStyle/>
          <a:p>
            <a:pPr>
              <a:defRPr/>
            </a:pPr>
            <a:r>
              <a:rPr lang="en-US">
                <a:ea typeface="+mn-ea"/>
                <a:cs typeface="+mn-cs"/>
              </a:rPr>
              <a:t>SDDC Automation with industry leading tools</a:t>
            </a:r>
          </a:p>
        </p:txBody>
      </p:sp>
      <p:pic>
        <p:nvPicPr>
          <p:cNvPr id="7578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4781" y="1891115"/>
            <a:ext cx="5821434" cy="4083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602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036" y="363898"/>
            <a:ext cx="10969943" cy="536209"/>
          </a:xfrm>
        </p:spPr>
        <p:txBody>
          <a:bodyPr/>
          <a:lstStyle/>
          <a:p>
            <a:r>
              <a:rPr lang="en-US"/>
              <a:t>VMware Cloud on AWS Platform API	</a:t>
            </a:r>
          </a:p>
        </p:txBody>
      </p:sp>
      <p:sp>
        <p:nvSpPr>
          <p:cNvPr id="8" name="Content Placeholder 7"/>
          <p:cNvSpPr>
            <a:spLocks noGrp="1"/>
          </p:cNvSpPr>
          <p:nvPr>
            <p:ph sz="half" idx="1"/>
          </p:nvPr>
        </p:nvSpPr>
        <p:spPr>
          <a:xfrm>
            <a:off x="751705" y="1343391"/>
            <a:ext cx="5027303" cy="4648200"/>
          </a:xfrm>
        </p:spPr>
        <p:txBody>
          <a:bodyPr/>
          <a:lstStyle/>
          <a:p>
            <a:r>
              <a:rPr lang="en-US" sz="1400">
                <a:solidFill>
                  <a:srgbClr val="006990"/>
                </a:solidFill>
              </a:rPr>
              <a:t>VMware Cloud on AWS Exposes three API surfaces that work together to provide end-to-end functionality</a:t>
            </a:r>
          </a:p>
          <a:p>
            <a:pPr marL="559988" lvl="1" indent="-285750"/>
            <a:r>
              <a:rPr lang="en-US" sz="1400">
                <a:solidFill>
                  <a:srgbClr val="006990"/>
                </a:solidFill>
              </a:rPr>
              <a:t>Console</a:t>
            </a:r>
          </a:p>
          <a:p>
            <a:pPr marL="559988" lvl="1" indent="-285750"/>
            <a:r>
              <a:rPr lang="en-US" sz="1400">
                <a:solidFill>
                  <a:srgbClr val="006990"/>
                </a:solidFill>
              </a:rPr>
              <a:t>VMware Cloud on AWS</a:t>
            </a:r>
          </a:p>
          <a:p>
            <a:pPr marL="559988" lvl="1" indent="-285750"/>
            <a:r>
              <a:rPr lang="en-US" sz="1400" err="1">
                <a:solidFill>
                  <a:srgbClr val="006990"/>
                </a:solidFill>
              </a:rPr>
              <a:t>vCenter</a:t>
            </a:r>
            <a:endParaRPr lang="en-US" sz="1400">
              <a:solidFill>
                <a:srgbClr val="006990"/>
              </a:solidFill>
            </a:endParaRPr>
          </a:p>
          <a:p>
            <a:r>
              <a:rPr lang="en-US" sz="1400">
                <a:solidFill>
                  <a:srgbClr val="006990"/>
                </a:solidFill>
              </a:rPr>
              <a:t>All APIs adhere to modern API standards</a:t>
            </a:r>
          </a:p>
          <a:p>
            <a:pPr lvl="1"/>
            <a:r>
              <a:rPr lang="en-US" sz="1400">
                <a:solidFill>
                  <a:srgbClr val="006990"/>
                </a:solidFill>
              </a:rPr>
              <a:t>RESTful </a:t>
            </a:r>
          </a:p>
          <a:p>
            <a:pPr lvl="2"/>
            <a:r>
              <a:rPr lang="en-US" sz="1400">
                <a:solidFill>
                  <a:srgbClr val="006990"/>
                </a:solidFill>
              </a:rPr>
              <a:t>HTTP Verbs - GET, POST, DELETE, PATCH</a:t>
            </a:r>
          </a:p>
          <a:p>
            <a:pPr lvl="1"/>
            <a:r>
              <a:rPr lang="en-US" sz="1400">
                <a:solidFill>
                  <a:srgbClr val="006990"/>
                </a:solidFill>
              </a:rPr>
              <a:t>JSON </a:t>
            </a:r>
          </a:p>
          <a:p>
            <a:pPr lvl="2"/>
            <a:r>
              <a:rPr lang="en-US" sz="1400">
                <a:solidFill>
                  <a:srgbClr val="006990"/>
                </a:solidFill>
              </a:rPr>
              <a:t>Dictionaries with Key – Value pairs</a:t>
            </a:r>
          </a:p>
          <a:p>
            <a:pPr lvl="1"/>
            <a:r>
              <a:rPr lang="en-US" sz="1400">
                <a:solidFill>
                  <a:srgbClr val="006990"/>
                </a:solidFill>
              </a:rPr>
              <a:t>OAuth</a:t>
            </a:r>
          </a:p>
          <a:p>
            <a:pPr lvl="2"/>
            <a:r>
              <a:rPr lang="en-US" sz="1400">
                <a:solidFill>
                  <a:srgbClr val="006990"/>
                </a:solidFill>
              </a:rPr>
              <a:t>Authentication tokens as part of the HTTP Header</a:t>
            </a:r>
          </a:p>
          <a:p>
            <a:pPr lvl="1"/>
            <a:endParaRPr lang="en-US"/>
          </a:p>
          <a:p>
            <a:pPr lvl="1"/>
            <a:endParaRPr lang="en-US"/>
          </a:p>
        </p:txBody>
      </p:sp>
      <p:sp>
        <p:nvSpPr>
          <p:cNvPr id="5" name="TextBox 4"/>
          <p:cNvSpPr txBox="1"/>
          <p:nvPr/>
        </p:nvSpPr>
        <p:spPr>
          <a:xfrm>
            <a:off x="6931152" y="1617219"/>
            <a:ext cx="4509960" cy="747897"/>
          </a:xfrm>
          <a:prstGeom prst="rect">
            <a:avLst/>
          </a:prstGeom>
          <a:solidFill>
            <a:srgbClr val="006990"/>
          </a:solidFill>
          <a:effectLst/>
        </p:spPr>
        <p:style>
          <a:lnRef idx="1">
            <a:schemeClr val="accent2"/>
          </a:lnRef>
          <a:fillRef idx="2">
            <a:schemeClr val="accent2"/>
          </a:fillRef>
          <a:effectRef idx="1">
            <a:schemeClr val="accent2"/>
          </a:effectRef>
          <a:fontRef idx="minor">
            <a:schemeClr val="dk1"/>
          </a:fontRef>
        </p:style>
        <p:txBody>
          <a:bodyPr wrap="square" lIns="0" tIns="0" rIns="0" bIns="0" rtlCol="0">
            <a:spAutoFit/>
          </a:bodyPr>
          <a:lstStyle/>
          <a:p>
            <a:pPr algn="ctr">
              <a:lnSpc>
                <a:spcPct val="90000"/>
              </a:lnSpc>
            </a:pPr>
            <a:endParaRPr lang="en-US">
              <a:solidFill>
                <a:schemeClr val="bg1"/>
              </a:solidFill>
            </a:endParaRPr>
          </a:p>
          <a:p>
            <a:pPr algn="ctr">
              <a:lnSpc>
                <a:spcPct val="90000"/>
              </a:lnSpc>
            </a:pPr>
            <a:r>
              <a:rPr lang="en-US">
                <a:solidFill>
                  <a:schemeClr val="bg1"/>
                </a:solidFill>
              </a:rPr>
              <a:t>console.cloud.vmware.com</a:t>
            </a:r>
          </a:p>
          <a:p>
            <a:pPr algn="ctr">
              <a:lnSpc>
                <a:spcPct val="90000"/>
              </a:lnSpc>
            </a:pPr>
            <a:endParaRPr lang="en-US">
              <a:solidFill>
                <a:schemeClr val="bg1"/>
              </a:solidFill>
            </a:endParaRPr>
          </a:p>
        </p:txBody>
      </p:sp>
      <p:sp>
        <p:nvSpPr>
          <p:cNvPr id="6" name="TextBox 5"/>
          <p:cNvSpPr txBox="1"/>
          <p:nvPr/>
        </p:nvSpPr>
        <p:spPr>
          <a:xfrm>
            <a:off x="6931152" y="3066042"/>
            <a:ext cx="4509960" cy="747897"/>
          </a:xfrm>
          <a:prstGeom prst="rect">
            <a:avLst/>
          </a:prstGeom>
          <a:solidFill>
            <a:srgbClr val="00B050"/>
          </a:solidFill>
          <a:effectLst/>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lgn="ctr">
              <a:lnSpc>
                <a:spcPct val="90000"/>
              </a:lnSpc>
            </a:pPr>
            <a:endParaRPr lang="en-US">
              <a:solidFill>
                <a:schemeClr val="bg1"/>
              </a:solidFill>
            </a:endParaRPr>
          </a:p>
          <a:p>
            <a:pPr algn="ctr">
              <a:lnSpc>
                <a:spcPct val="90000"/>
              </a:lnSpc>
            </a:pPr>
            <a:r>
              <a:rPr lang="en-US">
                <a:solidFill>
                  <a:schemeClr val="bg1"/>
                </a:solidFill>
              </a:rPr>
              <a:t>vmc.vmware.com</a:t>
            </a:r>
          </a:p>
          <a:p>
            <a:pPr algn="ctr">
              <a:lnSpc>
                <a:spcPct val="90000"/>
              </a:lnSpc>
            </a:pPr>
            <a:endParaRPr lang="en-US">
              <a:solidFill>
                <a:schemeClr val="bg1"/>
              </a:solidFill>
            </a:endParaRPr>
          </a:p>
        </p:txBody>
      </p:sp>
      <p:sp>
        <p:nvSpPr>
          <p:cNvPr id="7" name="TextBox 6"/>
          <p:cNvSpPr txBox="1"/>
          <p:nvPr/>
        </p:nvSpPr>
        <p:spPr>
          <a:xfrm>
            <a:off x="6931152" y="4514865"/>
            <a:ext cx="4509960" cy="747897"/>
          </a:xfrm>
          <a:prstGeom prst="rect">
            <a:avLst/>
          </a:prstGeom>
          <a:solidFill>
            <a:schemeClr val="accent2">
              <a:lumMod val="40000"/>
              <a:lumOff val="60000"/>
            </a:schemeClr>
          </a:solidFill>
          <a:ln>
            <a:solidFill>
              <a:schemeClr val="accent2">
                <a:lumMod val="40000"/>
                <a:lumOff val="60000"/>
              </a:schemeClr>
            </a:solidFill>
          </a:ln>
          <a:effectLst/>
        </p:spPr>
        <p:style>
          <a:lnRef idx="1">
            <a:schemeClr val="accent3"/>
          </a:lnRef>
          <a:fillRef idx="2">
            <a:schemeClr val="accent3"/>
          </a:fillRef>
          <a:effectRef idx="1">
            <a:schemeClr val="accent3"/>
          </a:effectRef>
          <a:fontRef idx="minor">
            <a:schemeClr val="dk1"/>
          </a:fontRef>
        </p:style>
        <p:txBody>
          <a:bodyPr wrap="square" lIns="0" tIns="0" rIns="0" bIns="0" rtlCol="0">
            <a:spAutoFit/>
          </a:bodyPr>
          <a:lstStyle/>
          <a:p>
            <a:pPr algn="ctr">
              <a:lnSpc>
                <a:spcPct val="90000"/>
              </a:lnSpc>
            </a:pPr>
            <a:endParaRPr lang="en-US">
              <a:solidFill>
                <a:schemeClr val="bg1"/>
              </a:solidFill>
            </a:endParaRPr>
          </a:p>
          <a:p>
            <a:pPr algn="ctr">
              <a:lnSpc>
                <a:spcPct val="90000"/>
              </a:lnSpc>
            </a:pPr>
            <a:r>
              <a:rPr lang="en-US" err="1">
                <a:solidFill>
                  <a:schemeClr val="bg1"/>
                </a:solidFill>
              </a:rPr>
              <a:t>vcenter</a:t>
            </a:r>
            <a:r>
              <a:rPr lang="en-US">
                <a:solidFill>
                  <a:schemeClr val="bg1"/>
                </a:solidFill>
              </a:rPr>
              <a:t>.{customer}.vmc.vmware.com</a:t>
            </a:r>
          </a:p>
          <a:p>
            <a:pPr algn="ctr">
              <a:lnSpc>
                <a:spcPct val="90000"/>
              </a:lnSpc>
            </a:pPr>
            <a:endParaRPr lang="en-US">
              <a:solidFill>
                <a:schemeClr val="bg1"/>
              </a:solidFill>
            </a:endParaRPr>
          </a:p>
        </p:txBody>
      </p:sp>
      <p:sp>
        <p:nvSpPr>
          <p:cNvPr id="10" name="Up-Down Arrow 9"/>
          <p:cNvSpPr/>
          <p:nvPr/>
        </p:nvSpPr>
        <p:spPr>
          <a:xfrm>
            <a:off x="9073965" y="2483380"/>
            <a:ext cx="242909" cy="505948"/>
          </a:xfrm>
          <a:prstGeom prst="up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Up-Down Arrow 10"/>
          <p:cNvSpPr/>
          <p:nvPr/>
        </p:nvSpPr>
        <p:spPr>
          <a:xfrm>
            <a:off x="9061639" y="3911428"/>
            <a:ext cx="242909" cy="505948"/>
          </a:xfrm>
          <a:prstGeom prst="up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A6C52D-D368-5C43-A21F-3ACC3B296A0A}"/>
              </a:ext>
            </a:extLst>
          </p:cNvPr>
          <p:cNvSpPr/>
          <p:nvPr/>
        </p:nvSpPr>
        <p:spPr>
          <a:xfrm>
            <a:off x="6078843" y="1333232"/>
            <a:ext cx="112663" cy="4402240"/>
          </a:xfrm>
          <a:prstGeom prst="rect">
            <a:avLst/>
          </a:prstGeom>
          <a:solidFill>
            <a:srgbClr val="006990"/>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a:ln>
                <a:noFill/>
              </a:ln>
              <a:solidFill>
                <a:prstClr val="white"/>
              </a:solidFill>
              <a:effectLst/>
              <a:uLnTx/>
              <a:uFillTx/>
              <a:latin typeface="Metropolis"/>
              <a:ea typeface="+mn-ea"/>
              <a:cs typeface="+mn-cs"/>
            </a:endParaRPr>
          </a:p>
        </p:txBody>
      </p:sp>
    </p:spTree>
    <p:extLst>
      <p:ext uri="{BB962C8B-B14F-4D97-AF65-F5344CB8AC3E}">
        <p14:creationId xmlns:p14="http://schemas.microsoft.com/office/powerpoint/2010/main" val="200841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330200"/>
            <a:ext cx="10969943" cy="550392"/>
          </a:xfrm>
        </p:spPr>
        <p:txBody>
          <a:bodyPr/>
          <a:lstStyle/>
          <a:p>
            <a:r>
              <a:rPr lang="en-US"/>
              <a:t>VMware Cloud on AWS API Endpoint</a:t>
            </a:r>
          </a:p>
        </p:txBody>
      </p:sp>
      <p:sp>
        <p:nvSpPr>
          <p:cNvPr id="9" name="Rectangle 8">
            <a:extLst>
              <a:ext uri="{FF2B5EF4-FFF2-40B4-BE49-F238E27FC236}">
                <a16:creationId xmlns:a16="http://schemas.microsoft.com/office/drawing/2014/main" id="{1539FE31-5AC0-4277-8E36-9C2DF94FB317}"/>
              </a:ext>
            </a:extLst>
          </p:cNvPr>
          <p:cNvSpPr/>
          <p:nvPr/>
        </p:nvSpPr>
        <p:spPr>
          <a:xfrm>
            <a:off x="7082502" y="5277281"/>
            <a:ext cx="4402988" cy="484169"/>
          </a:xfrm>
          <a:prstGeom prst="rect">
            <a:avLst/>
          </a:prstGeom>
          <a:solidFill>
            <a:srgbClr val="F8981E"/>
          </a:solidFill>
          <a:ln w="38100">
            <a:solidFill>
              <a:srgbClr val="F8981E"/>
            </a:solid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algn="ctr"/>
            <a:r>
              <a:rPr lang="en-US" sz="1500" b="1"/>
              <a:t>AWS Global Infrastructure</a:t>
            </a:r>
          </a:p>
        </p:txBody>
      </p:sp>
      <p:sp>
        <p:nvSpPr>
          <p:cNvPr id="11" name="Rectangle 10">
            <a:extLst>
              <a:ext uri="{FF2B5EF4-FFF2-40B4-BE49-F238E27FC236}">
                <a16:creationId xmlns:a16="http://schemas.microsoft.com/office/drawing/2014/main" id="{7928B563-8233-4234-8BF2-9260B9633FEB}"/>
              </a:ext>
            </a:extLst>
          </p:cNvPr>
          <p:cNvSpPr/>
          <p:nvPr/>
        </p:nvSpPr>
        <p:spPr>
          <a:xfrm>
            <a:off x="7286229" y="1989320"/>
            <a:ext cx="4059918" cy="477027"/>
          </a:xfrm>
          <a:prstGeom prst="rect">
            <a:avLst/>
          </a:prstGeom>
          <a:solidFill>
            <a:schemeClr val="accent3"/>
          </a:solidFill>
        </p:spPr>
        <p:txBody>
          <a:bodyPr wrap="square" lIns="121845" tIns="60923" rIns="121845" bIns="60923">
            <a:spAutoFit/>
          </a:bodyPr>
          <a:lstStyle/>
          <a:p>
            <a:pPr algn="ctr"/>
            <a:r>
              <a:rPr lang="en-US" sz="1500" b="1">
                <a:solidFill>
                  <a:prstClr val="white"/>
                </a:solidFill>
              </a:rPr>
              <a:t>VMware Cloud™ on AWS</a:t>
            </a:r>
            <a:br>
              <a:rPr lang="en-US" sz="1500" b="1">
                <a:solidFill>
                  <a:prstClr val="white"/>
                </a:solidFill>
              </a:rPr>
            </a:br>
            <a:r>
              <a:rPr lang="en-US" sz="800" i="1">
                <a:solidFill>
                  <a:prstClr val="white"/>
                </a:solidFill>
              </a:rPr>
              <a:t>Powered by VMware Cloud Foundation</a:t>
            </a:r>
            <a:endParaRPr lang="en-US" sz="1500" i="1">
              <a:solidFill>
                <a:prstClr val="white"/>
              </a:solidFill>
            </a:endParaRPr>
          </a:p>
        </p:txBody>
      </p:sp>
      <p:sp>
        <p:nvSpPr>
          <p:cNvPr id="12" name="Rectangle 11">
            <a:extLst>
              <a:ext uri="{FF2B5EF4-FFF2-40B4-BE49-F238E27FC236}">
                <a16:creationId xmlns:a16="http://schemas.microsoft.com/office/drawing/2014/main" id="{F448C154-747A-40BC-90A0-672D19FD68D7}"/>
              </a:ext>
            </a:extLst>
          </p:cNvPr>
          <p:cNvSpPr/>
          <p:nvPr/>
        </p:nvSpPr>
        <p:spPr>
          <a:xfrm>
            <a:off x="7082515" y="5277281"/>
            <a:ext cx="4402972" cy="484169"/>
          </a:xfrm>
          <a:prstGeom prst="rect">
            <a:avLst/>
          </a:prstGeom>
          <a:solidFill>
            <a:srgbClr val="F8981E"/>
          </a:solidFill>
          <a:ln w="38100">
            <a:solidFill>
              <a:srgbClr val="F8981E"/>
            </a:solid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algn="ctr"/>
            <a:r>
              <a:rPr lang="en-US" sz="1500" b="1"/>
              <a:t>AWS Global Infrastructure</a:t>
            </a:r>
          </a:p>
        </p:txBody>
      </p:sp>
      <p:sp>
        <p:nvSpPr>
          <p:cNvPr id="13" name="Rectangle 12">
            <a:extLst>
              <a:ext uri="{FF2B5EF4-FFF2-40B4-BE49-F238E27FC236}">
                <a16:creationId xmlns:a16="http://schemas.microsoft.com/office/drawing/2014/main" id="{6D0FE1BF-B7E5-4D8A-AED7-5258930D8C5F}"/>
              </a:ext>
            </a:extLst>
          </p:cNvPr>
          <p:cNvSpPr/>
          <p:nvPr/>
        </p:nvSpPr>
        <p:spPr>
          <a:xfrm>
            <a:off x="7085012" y="1828800"/>
            <a:ext cx="4400474" cy="3325875"/>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algn="ctr"/>
            <a:endParaRPr lang="en-US" sz="1500"/>
          </a:p>
        </p:txBody>
      </p:sp>
      <p:grpSp>
        <p:nvGrpSpPr>
          <p:cNvPr id="16" name="Group 15">
            <a:extLst>
              <a:ext uri="{FF2B5EF4-FFF2-40B4-BE49-F238E27FC236}">
                <a16:creationId xmlns:a16="http://schemas.microsoft.com/office/drawing/2014/main" id="{D2FDE47D-BB69-4F9C-9C38-C47702E6CED2}"/>
              </a:ext>
            </a:extLst>
          </p:cNvPr>
          <p:cNvGrpSpPr/>
          <p:nvPr/>
        </p:nvGrpSpPr>
        <p:grpSpPr>
          <a:xfrm>
            <a:off x="7286230" y="4198384"/>
            <a:ext cx="4059918" cy="207315"/>
            <a:chOff x="4194323" y="4160561"/>
            <a:chExt cx="2785586" cy="207315"/>
          </a:xfrm>
        </p:grpSpPr>
        <p:sp>
          <p:nvSpPr>
            <p:cNvPr id="75" name="TextBox 74">
              <a:extLst>
                <a:ext uri="{FF2B5EF4-FFF2-40B4-BE49-F238E27FC236}">
                  <a16:creationId xmlns:a16="http://schemas.microsoft.com/office/drawing/2014/main" id="{E114AC9B-1972-45E5-AB18-C2EDC108FFE7}"/>
                </a:ext>
              </a:extLst>
            </p:cNvPr>
            <p:cNvSpPr txBox="1"/>
            <p:nvPr/>
          </p:nvSpPr>
          <p:spPr>
            <a:xfrm>
              <a:off x="4194323" y="4165700"/>
              <a:ext cx="626241" cy="202176"/>
            </a:xfrm>
            <a:prstGeom prst="rect">
              <a:avLst/>
            </a:prstGeom>
            <a:noFill/>
          </p:spPr>
          <p:txBody>
            <a:bodyPr wrap="square" lIns="0" tIns="0" rIns="0" bIns="0" rtlCol="0">
              <a:noAutofit/>
            </a:bodyPr>
            <a:lstStyle/>
            <a:p>
              <a:pPr algn="ctr">
                <a:lnSpc>
                  <a:spcPct val="90000"/>
                </a:lnSpc>
              </a:pPr>
              <a:r>
                <a:rPr lang="en-US" sz="1200">
                  <a:solidFill>
                    <a:schemeClr val="tx1">
                      <a:lumMod val="75000"/>
                    </a:schemeClr>
                  </a:solidFill>
                </a:rPr>
                <a:t>vSphere</a:t>
              </a:r>
            </a:p>
          </p:txBody>
        </p:sp>
        <p:sp>
          <p:nvSpPr>
            <p:cNvPr id="76" name="TextBox 75">
              <a:extLst>
                <a:ext uri="{FF2B5EF4-FFF2-40B4-BE49-F238E27FC236}">
                  <a16:creationId xmlns:a16="http://schemas.microsoft.com/office/drawing/2014/main" id="{3F5DB5C6-F99A-4666-ACCA-68396AB62FF8}"/>
                </a:ext>
              </a:extLst>
            </p:cNvPr>
            <p:cNvSpPr txBox="1"/>
            <p:nvPr/>
          </p:nvSpPr>
          <p:spPr>
            <a:xfrm>
              <a:off x="5050352" y="4165700"/>
              <a:ext cx="960071" cy="202176"/>
            </a:xfrm>
            <a:prstGeom prst="rect">
              <a:avLst/>
            </a:prstGeom>
            <a:noFill/>
          </p:spPr>
          <p:txBody>
            <a:bodyPr wrap="square" lIns="0" tIns="0" rIns="0" bIns="0" rtlCol="0">
              <a:noAutofit/>
            </a:bodyPr>
            <a:lstStyle/>
            <a:p>
              <a:pPr algn="ctr">
                <a:lnSpc>
                  <a:spcPct val="90000"/>
                </a:lnSpc>
              </a:pPr>
              <a:r>
                <a:rPr lang="en-US" sz="1200">
                  <a:solidFill>
                    <a:schemeClr val="tx1">
                      <a:lumMod val="75000"/>
                    </a:schemeClr>
                  </a:solidFill>
                </a:rPr>
                <a:t>vSAN</a:t>
              </a:r>
            </a:p>
          </p:txBody>
        </p:sp>
        <p:sp>
          <p:nvSpPr>
            <p:cNvPr id="77" name="TextBox 76">
              <a:extLst>
                <a:ext uri="{FF2B5EF4-FFF2-40B4-BE49-F238E27FC236}">
                  <a16:creationId xmlns:a16="http://schemas.microsoft.com/office/drawing/2014/main" id="{8A3494E4-7DE7-40A7-B4A5-B5B8593EEA3C}"/>
                </a:ext>
              </a:extLst>
            </p:cNvPr>
            <p:cNvSpPr txBox="1"/>
            <p:nvPr/>
          </p:nvSpPr>
          <p:spPr>
            <a:xfrm>
              <a:off x="6019838" y="4160561"/>
              <a:ext cx="960071" cy="202176"/>
            </a:xfrm>
            <a:prstGeom prst="rect">
              <a:avLst/>
            </a:prstGeom>
            <a:noFill/>
          </p:spPr>
          <p:txBody>
            <a:bodyPr wrap="square" lIns="0" tIns="0" rIns="0" bIns="0" rtlCol="0">
              <a:noAutofit/>
            </a:bodyPr>
            <a:lstStyle/>
            <a:p>
              <a:pPr algn="ctr">
                <a:lnSpc>
                  <a:spcPct val="90000"/>
                </a:lnSpc>
              </a:pPr>
              <a:r>
                <a:rPr lang="en-US" sz="1200">
                  <a:solidFill>
                    <a:schemeClr val="tx1">
                      <a:lumMod val="75000"/>
                    </a:schemeClr>
                  </a:solidFill>
                </a:rPr>
                <a:t>NSX</a:t>
              </a:r>
            </a:p>
          </p:txBody>
        </p:sp>
      </p:grpSp>
      <p:grpSp>
        <p:nvGrpSpPr>
          <p:cNvPr id="18" name="Group 17">
            <a:extLst>
              <a:ext uri="{FF2B5EF4-FFF2-40B4-BE49-F238E27FC236}">
                <a16:creationId xmlns:a16="http://schemas.microsoft.com/office/drawing/2014/main" id="{28CF99AA-7B6B-49B3-89A2-8B5FD29E6CA3}"/>
              </a:ext>
            </a:extLst>
          </p:cNvPr>
          <p:cNvGrpSpPr/>
          <p:nvPr/>
        </p:nvGrpSpPr>
        <p:grpSpPr>
          <a:xfrm>
            <a:off x="8943276" y="3519595"/>
            <a:ext cx="604420" cy="606669"/>
            <a:chOff x="5229290" y="3505200"/>
            <a:chExt cx="604577" cy="606669"/>
          </a:xfrm>
        </p:grpSpPr>
        <p:sp>
          <p:nvSpPr>
            <p:cNvPr id="69" name="Oval 68">
              <a:extLst>
                <a:ext uri="{FF2B5EF4-FFF2-40B4-BE49-F238E27FC236}">
                  <a16:creationId xmlns:a16="http://schemas.microsoft.com/office/drawing/2014/main" id="{EE6BFD75-362A-4319-96A0-0C0C8A66EB4F}"/>
                </a:ext>
              </a:extLst>
            </p:cNvPr>
            <p:cNvSpPr/>
            <p:nvPr/>
          </p:nvSpPr>
          <p:spPr>
            <a:xfrm>
              <a:off x="5229290" y="3505200"/>
              <a:ext cx="604577" cy="606669"/>
            </a:xfrm>
            <a:prstGeom prst="ellipse">
              <a:avLst/>
            </a:prstGeom>
            <a:solidFill>
              <a:schemeClr val="accent3"/>
            </a:solidFill>
            <a:ln w="19050">
              <a:noFill/>
              <a:round/>
              <a:headEnd/>
              <a:tailEnd/>
            </a:ln>
            <a:effectLst>
              <a:outerShdw blurRad="50800" dist="38100" dir="5400000" algn="t" rotWithShape="0">
                <a:prstClr val="black">
                  <a:alpha val="40000"/>
                </a:prstClr>
              </a:outerShdw>
            </a:effectLst>
          </p:spPr>
          <p:txBody>
            <a:bodyPr wrap="none" lIns="0" tIns="0" rIns="0" bIns="0" anchor="ctr"/>
            <a:lstStyle/>
            <a:p>
              <a:pPr algn="ctr"/>
              <a:endParaRPr lang="en-US" sz="1500">
                <a:solidFill>
                  <a:srgbClr val="FFFFFF"/>
                </a:solidFill>
              </a:endParaRPr>
            </a:p>
          </p:txBody>
        </p:sp>
        <p:grpSp>
          <p:nvGrpSpPr>
            <p:cNvPr id="70" name="Group 69">
              <a:extLst>
                <a:ext uri="{FF2B5EF4-FFF2-40B4-BE49-F238E27FC236}">
                  <a16:creationId xmlns:a16="http://schemas.microsoft.com/office/drawing/2014/main" id="{A369F8E2-4A4E-4CD9-B384-55CDCB706284}"/>
                </a:ext>
              </a:extLst>
            </p:cNvPr>
            <p:cNvGrpSpPr/>
            <p:nvPr/>
          </p:nvGrpSpPr>
          <p:grpSpPr>
            <a:xfrm>
              <a:off x="5397753" y="3652265"/>
              <a:ext cx="267649" cy="312539"/>
              <a:chOff x="5204751" y="2676992"/>
              <a:chExt cx="313228" cy="376269"/>
            </a:xfrm>
          </p:grpSpPr>
          <p:sp>
            <p:nvSpPr>
              <p:cNvPr id="71" name="Freeform 16">
                <a:extLst>
                  <a:ext uri="{FF2B5EF4-FFF2-40B4-BE49-F238E27FC236}">
                    <a16:creationId xmlns:a16="http://schemas.microsoft.com/office/drawing/2014/main" id="{3C2BCEAA-8CFB-444E-B6A2-30F6DDAF4493}"/>
                  </a:ext>
                </a:extLst>
              </p:cNvPr>
              <p:cNvSpPr>
                <a:spLocks/>
              </p:cNvSpPr>
              <p:nvPr/>
            </p:nvSpPr>
            <p:spPr bwMode="auto">
              <a:xfrm>
                <a:off x="5210074" y="2676992"/>
                <a:ext cx="302582" cy="104985"/>
              </a:xfrm>
              <a:custGeom>
                <a:avLst/>
                <a:gdLst>
                  <a:gd name="T0" fmla="*/ 457 w 457"/>
                  <a:gd name="T1" fmla="*/ 77 h 154"/>
                  <a:gd name="T2" fmla="*/ 395 w 457"/>
                  <a:gd name="T3" fmla="*/ 130 h 154"/>
                  <a:gd name="T4" fmla="*/ 382 w 457"/>
                  <a:gd name="T5" fmla="*/ 134 h 154"/>
                  <a:gd name="T6" fmla="*/ 368 w 457"/>
                  <a:gd name="T7" fmla="*/ 138 h 154"/>
                  <a:gd name="T8" fmla="*/ 228 w 457"/>
                  <a:gd name="T9" fmla="*/ 154 h 154"/>
                  <a:gd name="T10" fmla="*/ 89 w 457"/>
                  <a:gd name="T11" fmla="*/ 138 h 154"/>
                  <a:gd name="T12" fmla="*/ 75 w 457"/>
                  <a:gd name="T13" fmla="*/ 134 h 154"/>
                  <a:gd name="T14" fmla="*/ 62 w 457"/>
                  <a:gd name="T15" fmla="*/ 130 h 154"/>
                  <a:gd name="T16" fmla="*/ 0 w 457"/>
                  <a:gd name="T17" fmla="*/ 77 h 154"/>
                  <a:gd name="T18" fmla="*/ 228 w 457"/>
                  <a:gd name="T19" fmla="*/ 0 h 154"/>
                  <a:gd name="T20" fmla="*/ 457 w 457"/>
                  <a:gd name="T21"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7" h="154">
                    <a:moveTo>
                      <a:pt x="457" y="77"/>
                    </a:moveTo>
                    <a:cubicBezTo>
                      <a:pt x="457" y="96"/>
                      <a:pt x="435" y="115"/>
                      <a:pt x="395" y="130"/>
                    </a:cubicBezTo>
                    <a:cubicBezTo>
                      <a:pt x="391" y="131"/>
                      <a:pt x="387" y="133"/>
                      <a:pt x="382" y="134"/>
                    </a:cubicBezTo>
                    <a:cubicBezTo>
                      <a:pt x="378" y="135"/>
                      <a:pt x="373" y="137"/>
                      <a:pt x="368" y="138"/>
                    </a:cubicBezTo>
                    <a:cubicBezTo>
                      <a:pt x="331" y="148"/>
                      <a:pt x="283" y="154"/>
                      <a:pt x="228" y="154"/>
                    </a:cubicBezTo>
                    <a:cubicBezTo>
                      <a:pt x="174" y="154"/>
                      <a:pt x="126" y="148"/>
                      <a:pt x="89" y="138"/>
                    </a:cubicBezTo>
                    <a:cubicBezTo>
                      <a:pt x="84" y="137"/>
                      <a:pt x="79" y="135"/>
                      <a:pt x="75" y="134"/>
                    </a:cubicBezTo>
                    <a:cubicBezTo>
                      <a:pt x="70" y="133"/>
                      <a:pt x="66" y="131"/>
                      <a:pt x="62" y="130"/>
                    </a:cubicBezTo>
                    <a:cubicBezTo>
                      <a:pt x="22" y="115"/>
                      <a:pt x="0" y="96"/>
                      <a:pt x="0" y="77"/>
                    </a:cubicBezTo>
                    <a:cubicBezTo>
                      <a:pt x="0" y="40"/>
                      <a:pt x="92" y="0"/>
                      <a:pt x="228" y="0"/>
                    </a:cubicBezTo>
                    <a:cubicBezTo>
                      <a:pt x="365" y="0"/>
                      <a:pt x="457" y="40"/>
                      <a:pt x="457" y="77"/>
                    </a:cubicBezTo>
                    <a:close/>
                  </a:path>
                </a:pathLst>
              </a:custGeom>
              <a:solidFill>
                <a:schemeClr val="bg1"/>
              </a:solidFill>
              <a:ln w="19050">
                <a:noFill/>
                <a:round/>
                <a:headEnd/>
                <a:tailEnd/>
              </a:ln>
              <a:effectLst/>
            </p:spPr>
            <p:txBody>
              <a:bodyPr wrap="none" lIns="0" tIns="0" rIns="0" bIns="0" rtlCol="0" anchor="ctr"/>
              <a:lstStyle/>
              <a:p>
                <a:pPr algn="ctr" defTabSz="685435"/>
                <a:endParaRPr lang="en-US" sz="1500">
                  <a:solidFill>
                    <a:srgbClr val="FFFFFF"/>
                  </a:solidFill>
                </a:endParaRPr>
              </a:p>
            </p:txBody>
          </p:sp>
          <p:sp>
            <p:nvSpPr>
              <p:cNvPr id="72" name="Freeform 15">
                <a:extLst>
                  <a:ext uri="{FF2B5EF4-FFF2-40B4-BE49-F238E27FC236}">
                    <a16:creationId xmlns:a16="http://schemas.microsoft.com/office/drawing/2014/main" id="{0DCF1508-D87C-4568-B9CC-6C1E5EC90878}"/>
                  </a:ext>
                </a:extLst>
              </p:cNvPr>
              <p:cNvSpPr>
                <a:spLocks/>
              </p:cNvSpPr>
              <p:nvPr/>
            </p:nvSpPr>
            <p:spPr bwMode="auto">
              <a:xfrm>
                <a:off x="5204751" y="2745825"/>
                <a:ext cx="313228" cy="130436"/>
              </a:xfrm>
              <a:custGeom>
                <a:avLst/>
                <a:gdLst>
                  <a:gd name="T0" fmla="*/ 473 w 473"/>
                  <a:gd name="T1" fmla="*/ 0 h 191"/>
                  <a:gd name="T2" fmla="*/ 473 w 473"/>
                  <a:gd name="T3" fmla="*/ 106 h 191"/>
                  <a:gd name="T4" fmla="*/ 414 w 473"/>
                  <a:gd name="T5" fmla="*/ 162 h 191"/>
                  <a:gd name="T6" fmla="*/ 403 w 473"/>
                  <a:gd name="T7" fmla="*/ 167 h 191"/>
                  <a:gd name="T8" fmla="*/ 390 w 473"/>
                  <a:gd name="T9" fmla="*/ 171 h 191"/>
                  <a:gd name="T10" fmla="*/ 390 w 473"/>
                  <a:gd name="T11" fmla="*/ 171 h 191"/>
                  <a:gd name="T12" fmla="*/ 236 w 473"/>
                  <a:gd name="T13" fmla="*/ 191 h 191"/>
                  <a:gd name="T14" fmla="*/ 83 w 473"/>
                  <a:gd name="T15" fmla="*/ 171 h 191"/>
                  <a:gd name="T16" fmla="*/ 83 w 473"/>
                  <a:gd name="T17" fmla="*/ 171 h 191"/>
                  <a:gd name="T18" fmla="*/ 70 w 473"/>
                  <a:gd name="T19" fmla="*/ 167 h 191"/>
                  <a:gd name="T20" fmla="*/ 59 w 473"/>
                  <a:gd name="T21" fmla="*/ 162 h 191"/>
                  <a:gd name="T22" fmla="*/ 59 w 473"/>
                  <a:gd name="T23" fmla="*/ 162 h 191"/>
                  <a:gd name="T24" fmla="*/ 0 w 473"/>
                  <a:gd name="T25" fmla="*/ 106 h 191"/>
                  <a:gd name="T26" fmla="*/ 0 w 473"/>
                  <a:gd name="T27" fmla="*/ 1 h 191"/>
                  <a:gd name="T28" fmla="*/ 48 w 473"/>
                  <a:gd name="T29" fmla="*/ 37 h 191"/>
                  <a:gd name="T30" fmla="*/ 59 w 473"/>
                  <a:gd name="T31" fmla="*/ 41 h 191"/>
                  <a:gd name="T32" fmla="*/ 70 w 473"/>
                  <a:gd name="T33" fmla="*/ 45 h 191"/>
                  <a:gd name="T34" fmla="*/ 236 w 473"/>
                  <a:gd name="T35" fmla="*/ 69 h 191"/>
                  <a:gd name="T36" fmla="*/ 403 w 473"/>
                  <a:gd name="T37" fmla="*/ 45 h 191"/>
                  <a:gd name="T38" fmla="*/ 414 w 473"/>
                  <a:gd name="T39" fmla="*/ 41 h 191"/>
                  <a:gd name="T40" fmla="*/ 424 w 473"/>
                  <a:gd name="T41" fmla="*/ 37 h 191"/>
                  <a:gd name="T42" fmla="*/ 473 w 473"/>
                  <a:gd name="T43"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3" h="191">
                    <a:moveTo>
                      <a:pt x="473" y="0"/>
                    </a:moveTo>
                    <a:cubicBezTo>
                      <a:pt x="473" y="106"/>
                      <a:pt x="473" y="106"/>
                      <a:pt x="473" y="106"/>
                    </a:cubicBezTo>
                    <a:cubicBezTo>
                      <a:pt x="473" y="128"/>
                      <a:pt x="451" y="147"/>
                      <a:pt x="414" y="162"/>
                    </a:cubicBezTo>
                    <a:cubicBezTo>
                      <a:pt x="411" y="164"/>
                      <a:pt x="407" y="165"/>
                      <a:pt x="403" y="167"/>
                    </a:cubicBezTo>
                    <a:cubicBezTo>
                      <a:pt x="399" y="168"/>
                      <a:pt x="394" y="169"/>
                      <a:pt x="390" y="171"/>
                    </a:cubicBezTo>
                    <a:cubicBezTo>
                      <a:pt x="390" y="171"/>
                      <a:pt x="390" y="171"/>
                      <a:pt x="390" y="171"/>
                    </a:cubicBezTo>
                    <a:cubicBezTo>
                      <a:pt x="349" y="183"/>
                      <a:pt x="295" y="191"/>
                      <a:pt x="236" y="191"/>
                    </a:cubicBezTo>
                    <a:cubicBezTo>
                      <a:pt x="178" y="191"/>
                      <a:pt x="124" y="183"/>
                      <a:pt x="83" y="171"/>
                    </a:cubicBezTo>
                    <a:cubicBezTo>
                      <a:pt x="83" y="171"/>
                      <a:pt x="83" y="171"/>
                      <a:pt x="83" y="171"/>
                    </a:cubicBezTo>
                    <a:cubicBezTo>
                      <a:pt x="78" y="169"/>
                      <a:pt x="74" y="168"/>
                      <a:pt x="70" y="167"/>
                    </a:cubicBezTo>
                    <a:cubicBezTo>
                      <a:pt x="66" y="165"/>
                      <a:pt x="62" y="164"/>
                      <a:pt x="59" y="162"/>
                    </a:cubicBezTo>
                    <a:cubicBezTo>
                      <a:pt x="59" y="162"/>
                      <a:pt x="59" y="162"/>
                      <a:pt x="59" y="162"/>
                    </a:cubicBezTo>
                    <a:cubicBezTo>
                      <a:pt x="22" y="147"/>
                      <a:pt x="0" y="128"/>
                      <a:pt x="0" y="106"/>
                    </a:cubicBezTo>
                    <a:cubicBezTo>
                      <a:pt x="0" y="1"/>
                      <a:pt x="0" y="1"/>
                      <a:pt x="0" y="1"/>
                    </a:cubicBezTo>
                    <a:cubicBezTo>
                      <a:pt x="9" y="14"/>
                      <a:pt x="26" y="26"/>
                      <a:pt x="48" y="37"/>
                    </a:cubicBezTo>
                    <a:cubicBezTo>
                      <a:pt x="52" y="38"/>
                      <a:pt x="55" y="40"/>
                      <a:pt x="59" y="41"/>
                    </a:cubicBezTo>
                    <a:cubicBezTo>
                      <a:pt x="63" y="43"/>
                      <a:pt x="66" y="44"/>
                      <a:pt x="70" y="45"/>
                    </a:cubicBezTo>
                    <a:cubicBezTo>
                      <a:pt x="114" y="60"/>
                      <a:pt x="172" y="69"/>
                      <a:pt x="236" y="69"/>
                    </a:cubicBezTo>
                    <a:cubicBezTo>
                      <a:pt x="301" y="69"/>
                      <a:pt x="359" y="60"/>
                      <a:pt x="403" y="45"/>
                    </a:cubicBezTo>
                    <a:cubicBezTo>
                      <a:pt x="406" y="44"/>
                      <a:pt x="410" y="43"/>
                      <a:pt x="414" y="41"/>
                    </a:cubicBezTo>
                    <a:cubicBezTo>
                      <a:pt x="417" y="40"/>
                      <a:pt x="421" y="38"/>
                      <a:pt x="424" y="37"/>
                    </a:cubicBezTo>
                    <a:cubicBezTo>
                      <a:pt x="447" y="26"/>
                      <a:pt x="464" y="14"/>
                      <a:pt x="473" y="0"/>
                    </a:cubicBezTo>
                    <a:close/>
                  </a:path>
                </a:pathLst>
              </a:custGeom>
              <a:solidFill>
                <a:schemeClr val="bg1"/>
              </a:solidFill>
              <a:ln w="19050">
                <a:noFill/>
                <a:round/>
                <a:headEnd/>
                <a:tailEnd/>
              </a:ln>
              <a:effectLst/>
            </p:spPr>
            <p:txBody>
              <a:bodyPr wrap="none" lIns="0" tIns="0" rIns="0" bIns="0" rtlCol="0" anchor="ctr"/>
              <a:lstStyle/>
              <a:p>
                <a:pPr algn="ctr" defTabSz="685435"/>
                <a:endParaRPr lang="en-US" sz="1500">
                  <a:solidFill>
                    <a:srgbClr val="FFFFFF"/>
                  </a:solidFill>
                </a:endParaRPr>
              </a:p>
            </p:txBody>
          </p:sp>
          <p:sp>
            <p:nvSpPr>
              <p:cNvPr id="73" name="Freeform 14">
                <a:extLst>
                  <a:ext uri="{FF2B5EF4-FFF2-40B4-BE49-F238E27FC236}">
                    <a16:creationId xmlns:a16="http://schemas.microsoft.com/office/drawing/2014/main" id="{0D91BE88-6685-4654-88AF-E10006B6C57E}"/>
                  </a:ext>
                </a:extLst>
              </p:cNvPr>
              <p:cNvSpPr>
                <a:spLocks/>
              </p:cNvSpPr>
              <p:nvPr/>
            </p:nvSpPr>
            <p:spPr bwMode="auto">
              <a:xfrm>
                <a:off x="5204751" y="2844158"/>
                <a:ext cx="313228" cy="121181"/>
              </a:xfrm>
              <a:custGeom>
                <a:avLst/>
                <a:gdLst>
                  <a:gd name="T0" fmla="*/ 473 w 473"/>
                  <a:gd name="T1" fmla="*/ 0 h 177"/>
                  <a:gd name="T2" fmla="*/ 473 w 473"/>
                  <a:gd name="T3" fmla="*/ 92 h 177"/>
                  <a:gd name="T4" fmla="*/ 236 w 473"/>
                  <a:gd name="T5" fmla="*/ 177 h 177"/>
                  <a:gd name="T6" fmla="*/ 0 w 473"/>
                  <a:gd name="T7" fmla="*/ 92 h 177"/>
                  <a:gd name="T8" fmla="*/ 0 w 473"/>
                  <a:gd name="T9" fmla="*/ 0 h 177"/>
                  <a:gd name="T10" fmla="*/ 39 w 473"/>
                  <a:gd name="T11" fmla="*/ 27 h 177"/>
                  <a:gd name="T12" fmla="*/ 39 w 473"/>
                  <a:gd name="T13" fmla="*/ 27 h 177"/>
                  <a:gd name="T14" fmla="*/ 48 w 473"/>
                  <a:gd name="T15" fmla="*/ 31 h 177"/>
                  <a:gd name="T16" fmla="*/ 59 w 473"/>
                  <a:gd name="T17" fmla="*/ 35 h 177"/>
                  <a:gd name="T18" fmla="*/ 64 w 473"/>
                  <a:gd name="T19" fmla="*/ 37 h 177"/>
                  <a:gd name="T20" fmla="*/ 236 w 473"/>
                  <a:gd name="T21" fmla="*/ 63 h 177"/>
                  <a:gd name="T22" fmla="*/ 409 w 473"/>
                  <a:gd name="T23" fmla="*/ 37 h 177"/>
                  <a:gd name="T24" fmla="*/ 414 w 473"/>
                  <a:gd name="T25" fmla="*/ 35 h 177"/>
                  <a:gd name="T26" fmla="*/ 424 w 473"/>
                  <a:gd name="T27" fmla="*/ 31 h 177"/>
                  <a:gd name="T28" fmla="*/ 434 w 473"/>
                  <a:gd name="T29" fmla="*/ 27 h 177"/>
                  <a:gd name="T30" fmla="*/ 434 w 473"/>
                  <a:gd name="T31" fmla="*/ 27 h 177"/>
                  <a:gd name="T32" fmla="*/ 473 w 473"/>
                  <a:gd name="T3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3" h="177">
                    <a:moveTo>
                      <a:pt x="473" y="0"/>
                    </a:moveTo>
                    <a:cubicBezTo>
                      <a:pt x="473" y="92"/>
                      <a:pt x="473" y="92"/>
                      <a:pt x="473" y="92"/>
                    </a:cubicBezTo>
                    <a:cubicBezTo>
                      <a:pt x="473" y="139"/>
                      <a:pt x="367" y="177"/>
                      <a:pt x="236" y="177"/>
                    </a:cubicBezTo>
                    <a:cubicBezTo>
                      <a:pt x="106" y="177"/>
                      <a:pt x="0" y="139"/>
                      <a:pt x="0" y="92"/>
                    </a:cubicBezTo>
                    <a:cubicBezTo>
                      <a:pt x="0" y="0"/>
                      <a:pt x="0" y="0"/>
                      <a:pt x="0" y="0"/>
                    </a:cubicBezTo>
                    <a:cubicBezTo>
                      <a:pt x="8" y="9"/>
                      <a:pt x="20" y="18"/>
                      <a:pt x="39" y="27"/>
                    </a:cubicBezTo>
                    <a:cubicBezTo>
                      <a:pt x="39" y="27"/>
                      <a:pt x="39" y="27"/>
                      <a:pt x="39" y="27"/>
                    </a:cubicBezTo>
                    <a:cubicBezTo>
                      <a:pt x="42" y="28"/>
                      <a:pt x="45" y="30"/>
                      <a:pt x="48" y="31"/>
                    </a:cubicBezTo>
                    <a:cubicBezTo>
                      <a:pt x="52" y="33"/>
                      <a:pt x="55" y="34"/>
                      <a:pt x="59" y="35"/>
                    </a:cubicBezTo>
                    <a:cubicBezTo>
                      <a:pt x="60" y="36"/>
                      <a:pt x="62" y="37"/>
                      <a:pt x="64" y="37"/>
                    </a:cubicBezTo>
                    <a:cubicBezTo>
                      <a:pt x="110" y="54"/>
                      <a:pt x="171" y="63"/>
                      <a:pt x="236" y="63"/>
                    </a:cubicBezTo>
                    <a:cubicBezTo>
                      <a:pt x="301" y="63"/>
                      <a:pt x="363" y="54"/>
                      <a:pt x="409" y="37"/>
                    </a:cubicBezTo>
                    <a:cubicBezTo>
                      <a:pt x="411" y="37"/>
                      <a:pt x="413" y="36"/>
                      <a:pt x="414" y="35"/>
                    </a:cubicBezTo>
                    <a:cubicBezTo>
                      <a:pt x="418" y="34"/>
                      <a:pt x="421" y="33"/>
                      <a:pt x="424" y="31"/>
                    </a:cubicBezTo>
                    <a:cubicBezTo>
                      <a:pt x="428" y="30"/>
                      <a:pt x="431" y="28"/>
                      <a:pt x="434" y="27"/>
                    </a:cubicBezTo>
                    <a:cubicBezTo>
                      <a:pt x="434" y="27"/>
                      <a:pt x="434" y="27"/>
                      <a:pt x="434" y="27"/>
                    </a:cubicBezTo>
                    <a:cubicBezTo>
                      <a:pt x="452" y="18"/>
                      <a:pt x="465" y="9"/>
                      <a:pt x="473" y="0"/>
                    </a:cubicBezTo>
                    <a:close/>
                  </a:path>
                </a:pathLst>
              </a:custGeom>
              <a:solidFill>
                <a:schemeClr val="bg1"/>
              </a:solidFill>
              <a:ln w="19050">
                <a:noFill/>
                <a:round/>
                <a:headEnd/>
                <a:tailEnd/>
              </a:ln>
              <a:effectLst/>
            </p:spPr>
            <p:txBody>
              <a:bodyPr wrap="none" lIns="0" tIns="0" rIns="0" bIns="0" rtlCol="0" anchor="ctr"/>
              <a:lstStyle/>
              <a:p>
                <a:pPr algn="ctr" defTabSz="685435"/>
                <a:endParaRPr lang="en-US" sz="1500">
                  <a:solidFill>
                    <a:srgbClr val="FFFFFF"/>
                  </a:solidFill>
                </a:endParaRPr>
              </a:p>
            </p:txBody>
          </p:sp>
          <p:sp>
            <p:nvSpPr>
              <p:cNvPr id="74" name="Freeform 13">
                <a:extLst>
                  <a:ext uri="{FF2B5EF4-FFF2-40B4-BE49-F238E27FC236}">
                    <a16:creationId xmlns:a16="http://schemas.microsoft.com/office/drawing/2014/main" id="{E0750315-8B14-4FFC-958A-0BFCC23193AE}"/>
                  </a:ext>
                </a:extLst>
              </p:cNvPr>
              <p:cNvSpPr>
                <a:spLocks/>
              </p:cNvSpPr>
              <p:nvPr/>
            </p:nvSpPr>
            <p:spPr bwMode="auto">
              <a:xfrm>
                <a:off x="5204751" y="2932369"/>
                <a:ext cx="313228" cy="120892"/>
              </a:xfrm>
              <a:custGeom>
                <a:avLst/>
                <a:gdLst>
                  <a:gd name="T0" fmla="*/ 473 w 473"/>
                  <a:gd name="T1" fmla="*/ 0 h 177"/>
                  <a:gd name="T2" fmla="*/ 473 w 473"/>
                  <a:gd name="T3" fmla="*/ 92 h 177"/>
                  <a:gd name="T4" fmla="*/ 236 w 473"/>
                  <a:gd name="T5" fmla="*/ 177 h 177"/>
                  <a:gd name="T6" fmla="*/ 0 w 473"/>
                  <a:gd name="T7" fmla="*/ 92 h 177"/>
                  <a:gd name="T8" fmla="*/ 0 w 473"/>
                  <a:gd name="T9" fmla="*/ 0 h 177"/>
                  <a:gd name="T10" fmla="*/ 64 w 473"/>
                  <a:gd name="T11" fmla="*/ 38 h 177"/>
                  <a:gd name="T12" fmla="*/ 236 w 473"/>
                  <a:gd name="T13" fmla="*/ 64 h 177"/>
                  <a:gd name="T14" fmla="*/ 409 w 473"/>
                  <a:gd name="T15" fmla="*/ 38 h 177"/>
                  <a:gd name="T16" fmla="*/ 473 w 473"/>
                  <a:gd name="T17"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 h="177">
                    <a:moveTo>
                      <a:pt x="473" y="0"/>
                    </a:moveTo>
                    <a:cubicBezTo>
                      <a:pt x="473" y="92"/>
                      <a:pt x="473" y="92"/>
                      <a:pt x="473" y="92"/>
                    </a:cubicBezTo>
                    <a:cubicBezTo>
                      <a:pt x="473" y="139"/>
                      <a:pt x="367" y="177"/>
                      <a:pt x="236" y="177"/>
                    </a:cubicBezTo>
                    <a:cubicBezTo>
                      <a:pt x="106" y="177"/>
                      <a:pt x="0" y="139"/>
                      <a:pt x="0" y="92"/>
                    </a:cubicBezTo>
                    <a:cubicBezTo>
                      <a:pt x="0" y="0"/>
                      <a:pt x="0" y="0"/>
                      <a:pt x="0" y="0"/>
                    </a:cubicBezTo>
                    <a:cubicBezTo>
                      <a:pt x="11" y="13"/>
                      <a:pt x="31" y="26"/>
                      <a:pt x="64" y="38"/>
                    </a:cubicBezTo>
                    <a:cubicBezTo>
                      <a:pt x="110" y="55"/>
                      <a:pt x="171" y="64"/>
                      <a:pt x="236" y="64"/>
                    </a:cubicBezTo>
                    <a:cubicBezTo>
                      <a:pt x="301" y="64"/>
                      <a:pt x="363" y="55"/>
                      <a:pt x="409" y="38"/>
                    </a:cubicBezTo>
                    <a:cubicBezTo>
                      <a:pt x="442" y="26"/>
                      <a:pt x="461" y="13"/>
                      <a:pt x="473" y="0"/>
                    </a:cubicBezTo>
                    <a:close/>
                  </a:path>
                </a:pathLst>
              </a:custGeom>
              <a:solidFill>
                <a:schemeClr val="bg1"/>
              </a:solidFill>
              <a:ln w="19050">
                <a:noFill/>
                <a:round/>
                <a:headEnd/>
                <a:tailEnd/>
              </a:ln>
              <a:effectLst/>
            </p:spPr>
            <p:txBody>
              <a:bodyPr wrap="none" lIns="0" tIns="0" rIns="0" bIns="0" rtlCol="0" anchor="ctr"/>
              <a:lstStyle/>
              <a:p>
                <a:pPr algn="ctr" defTabSz="685435"/>
                <a:endParaRPr lang="en-US" sz="1500">
                  <a:solidFill>
                    <a:srgbClr val="FFFFFF"/>
                  </a:solidFill>
                </a:endParaRPr>
              </a:p>
            </p:txBody>
          </p:sp>
        </p:grpSp>
      </p:grpSp>
      <p:grpSp>
        <p:nvGrpSpPr>
          <p:cNvPr id="19" name="Group 18">
            <a:extLst>
              <a:ext uri="{FF2B5EF4-FFF2-40B4-BE49-F238E27FC236}">
                <a16:creationId xmlns:a16="http://schemas.microsoft.com/office/drawing/2014/main" id="{F1C61605-9C1B-4006-9A7F-869B2F958072}"/>
              </a:ext>
            </a:extLst>
          </p:cNvPr>
          <p:cNvGrpSpPr/>
          <p:nvPr/>
        </p:nvGrpSpPr>
        <p:grpSpPr>
          <a:xfrm>
            <a:off x="10358486" y="3530591"/>
            <a:ext cx="604420" cy="606669"/>
            <a:chOff x="6189523" y="3505200"/>
            <a:chExt cx="604577" cy="606669"/>
          </a:xfrm>
        </p:grpSpPr>
        <p:sp>
          <p:nvSpPr>
            <p:cNvPr id="65" name="Oval 64">
              <a:extLst>
                <a:ext uri="{FF2B5EF4-FFF2-40B4-BE49-F238E27FC236}">
                  <a16:creationId xmlns:a16="http://schemas.microsoft.com/office/drawing/2014/main" id="{49ED0CDC-46AA-46AE-BF58-8FAD71F947F8}"/>
                </a:ext>
              </a:extLst>
            </p:cNvPr>
            <p:cNvSpPr/>
            <p:nvPr/>
          </p:nvSpPr>
          <p:spPr>
            <a:xfrm>
              <a:off x="6189523" y="3505200"/>
              <a:ext cx="604577" cy="606669"/>
            </a:xfrm>
            <a:prstGeom prst="ellipse">
              <a:avLst/>
            </a:prstGeom>
            <a:solidFill>
              <a:schemeClr val="accent3"/>
            </a:solidFill>
            <a:ln w="19050">
              <a:noFill/>
              <a:round/>
              <a:headEnd/>
              <a:tailEnd/>
            </a:ln>
            <a:effectLst>
              <a:outerShdw blurRad="50800" dist="38100" dir="5400000" algn="t" rotWithShape="0">
                <a:prstClr val="black">
                  <a:alpha val="40000"/>
                </a:prstClr>
              </a:outerShdw>
            </a:effectLst>
          </p:spPr>
          <p:txBody>
            <a:bodyPr wrap="none" lIns="0" tIns="0" rIns="0" bIns="0" anchor="ctr"/>
            <a:lstStyle/>
            <a:p>
              <a:pPr algn="ctr"/>
              <a:endParaRPr lang="en-US" sz="1500">
                <a:solidFill>
                  <a:srgbClr val="FFFFFF"/>
                </a:solidFill>
              </a:endParaRPr>
            </a:p>
          </p:txBody>
        </p:sp>
        <p:grpSp>
          <p:nvGrpSpPr>
            <p:cNvPr id="66" name="Group 65">
              <a:extLst>
                <a:ext uri="{FF2B5EF4-FFF2-40B4-BE49-F238E27FC236}">
                  <a16:creationId xmlns:a16="http://schemas.microsoft.com/office/drawing/2014/main" id="{DF945F22-A5D2-4E3A-BBD7-54485D841A51}"/>
                </a:ext>
              </a:extLst>
            </p:cNvPr>
            <p:cNvGrpSpPr/>
            <p:nvPr/>
          </p:nvGrpSpPr>
          <p:grpSpPr>
            <a:xfrm>
              <a:off x="6349114" y="3671819"/>
              <a:ext cx="285395" cy="303408"/>
              <a:chOff x="6818030" y="2851424"/>
              <a:chExt cx="750343" cy="794950"/>
            </a:xfrm>
            <a:solidFill>
              <a:schemeClr val="accent5">
                <a:lumMod val="20000"/>
                <a:lumOff val="80000"/>
              </a:schemeClr>
            </a:solidFill>
            <a:effectLst>
              <a:outerShdw dist="38100" dir="2700000" algn="tl" rotWithShape="0">
                <a:schemeClr val="accent3">
                  <a:lumMod val="50000"/>
                  <a:alpha val="15000"/>
                </a:schemeClr>
              </a:outerShdw>
            </a:effectLst>
          </p:grpSpPr>
          <p:sp>
            <p:nvSpPr>
              <p:cNvPr id="67" name="Freeform 202">
                <a:extLst>
                  <a:ext uri="{FF2B5EF4-FFF2-40B4-BE49-F238E27FC236}">
                    <a16:creationId xmlns:a16="http://schemas.microsoft.com/office/drawing/2014/main" id="{5CDABFB6-9D56-4CFC-BD56-374EDC13D91E}"/>
                  </a:ext>
                </a:extLst>
              </p:cNvPr>
              <p:cNvSpPr>
                <a:spLocks/>
              </p:cNvSpPr>
              <p:nvPr/>
            </p:nvSpPr>
            <p:spPr bwMode="auto">
              <a:xfrm>
                <a:off x="6818030" y="2851424"/>
                <a:ext cx="707947" cy="380531"/>
              </a:xfrm>
              <a:custGeom>
                <a:avLst/>
                <a:gdLst>
                  <a:gd name="T0" fmla="*/ 711 w 725"/>
                  <a:gd name="T1" fmla="*/ 82 h 390"/>
                  <a:gd name="T2" fmla="*/ 254 w 725"/>
                  <a:gd name="T3" fmla="*/ 82 h 390"/>
                  <a:gd name="T4" fmla="*/ 254 w 725"/>
                  <a:gd name="T5" fmla="*/ 0 h 390"/>
                  <a:gd name="T6" fmla="*/ 2 w 725"/>
                  <a:gd name="T7" fmla="*/ 192 h 390"/>
                  <a:gd name="T8" fmla="*/ 0 w 725"/>
                  <a:gd name="T9" fmla="*/ 195 h 390"/>
                  <a:gd name="T10" fmla="*/ 2 w 725"/>
                  <a:gd name="T11" fmla="*/ 198 h 390"/>
                  <a:gd name="T12" fmla="*/ 254 w 725"/>
                  <a:gd name="T13" fmla="*/ 390 h 390"/>
                  <a:gd name="T14" fmla="*/ 254 w 725"/>
                  <a:gd name="T15" fmla="*/ 303 h 390"/>
                  <a:gd name="T16" fmla="*/ 711 w 725"/>
                  <a:gd name="T17" fmla="*/ 303 h 390"/>
                  <a:gd name="T18" fmla="*/ 725 w 725"/>
                  <a:gd name="T19" fmla="*/ 289 h 390"/>
                  <a:gd name="T20" fmla="*/ 725 w 725"/>
                  <a:gd name="T21" fmla="*/ 96 h 390"/>
                  <a:gd name="T22" fmla="*/ 711 w 725"/>
                  <a:gd name="T23" fmla="*/ 8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390">
                    <a:moveTo>
                      <a:pt x="711" y="82"/>
                    </a:moveTo>
                    <a:cubicBezTo>
                      <a:pt x="254" y="82"/>
                      <a:pt x="254" y="82"/>
                      <a:pt x="254" y="82"/>
                    </a:cubicBezTo>
                    <a:cubicBezTo>
                      <a:pt x="254" y="0"/>
                      <a:pt x="254" y="0"/>
                      <a:pt x="254" y="0"/>
                    </a:cubicBezTo>
                    <a:cubicBezTo>
                      <a:pt x="2" y="192"/>
                      <a:pt x="2" y="192"/>
                      <a:pt x="2" y="192"/>
                    </a:cubicBezTo>
                    <a:cubicBezTo>
                      <a:pt x="0" y="193"/>
                      <a:pt x="0" y="195"/>
                      <a:pt x="0" y="195"/>
                    </a:cubicBezTo>
                    <a:cubicBezTo>
                      <a:pt x="0" y="195"/>
                      <a:pt x="0" y="196"/>
                      <a:pt x="2" y="198"/>
                    </a:cubicBezTo>
                    <a:cubicBezTo>
                      <a:pt x="254" y="390"/>
                      <a:pt x="254" y="390"/>
                      <a:pt x="254" y="390"/>
                    </a:cubicBezTo>
                    <a:cubicBezTo>
                      <a:pt x="254" y="303"/>
                      <a:pt x="254" y="303"/>
                      <a:pt x="254" y="303"/>
                    </a:cubicBezTo>
                    <a:cubicBezTo>
                      <a:pt x="711" y="303"/>
                      <a:pt x="711" y="303"/>
                      <a:pt x="711" y="303"/>
                    </a:cubicBezTo>
                    <a:cubicBezTo>
                      <a:pt x="718" y="303"/>
                      <a:pt x="725" y="297"/>
                      <a:pt x="725" y="289"/>
                    </a:cubicBezTo>
                    <a:cubicBezTo>
                      <a:pt x="725" y="96"/>
                      <a:pt x="725" y="96"/>
                      <a:pt x="725" y="96"/>
                    </a:cubicBezTo>
                    <a:cubicBezTo>
                      <a:pt x="725" y="88"/>
                      <a:pt x="718" y="82"/>
                      <a:pt x="711" y="82"/>
                    </a:cubicBezTo>
                    <a:close/>
                  </a:path>
                </a:pathLst>
              </a:custGeom>
              <a:solidFill>
                <a:schemeClr val="bg1"/>
              </a:solidFill>
              <a:ln>
                <a:noFill/>
              </a:ln>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2300">
                  <a:lnSpc>
                    <a:spcPct val="85000"/>
                  </a:lnSpc>
                </a:pPr>
                <a:endParaRPr lang="en-US">
                  <a:solidFill>
                    <a:srgbClr val="717074"/>
                  </a:solidFill>
                </a:endParaRPr>
              </a:p>
            </p:txBody>
          </p:sp>
          <p:sp>
            <p:nvSpPr>
              <p:cNvPr id="68" name="Freeform 203">
                <a:extLst>
                  <a:ext uri="{FF2B5EF4-FFF2-40B4-BE49-F238E27FC236}">
                    <a16:creationId xmlns:a16="http://schemas.microsoft.com/office/drawing/2014/main" id="{5F157F8C-E73B-444E-AF4B-A4DFBBA3F6E1}"/>
                  </a:ext>
                </a:extLst>
              </p:cNvPr>
              <p:cNvSpPr>
                <a:spLocks/>
              </p:cNvSpPr>
              <p:nvPr/>
            </p:nvSpPr>
            <p:spPr bwMode="auto">
              <a:xfrm>
                <a:off x="6860426" y="3265843"/>
                <a:ext cx="707947" cy="380531"/>
              </a:xfrm>
              <a:custGeom>
                <a:avLst/>
                <a:gdLst>
                  <a:gd name="T0" fmla="*/ 722 w 725"/>
                  <a:gd name="T1" fmla="*/ 199 h 390"/>
                  <a:gd name="T2" fmla="*/ 725 w 725"/>
                  <a:gd name="T3" fmla="*/ 195 h 390"/>
                  <a:gd name="T4" fmla="*/ 722 w 725"/>
                  <a:gd name="T5" fmla="*/ 192 h 390"/>
                  <a:gd name="T6" fmla="*/ 470 w 725"/>
                  <a:gd name="T7" fmla="*/ 0 h 390"/>
                  <a:gd name="T8" fmla="*/ 470 w 725"/>
                  <a:gd name="T9" fmla="*/ 87 h 390"/>
                  <a:gd name="T10" fmla="*/ 14 w 725"/>
                  <a:gd name="T11" fmla="*/ 87 h 390"/>
                  <a:gd name="T12" fmla="*/ 0 w 725"/>
                  <a:gd name="T13" fmla="*/ 101 h 390"/>
                  <a:gd name="T14" fmla="*/ 0 w 725"/>
                  <a:gd name="T15" fmla="*/ 295 h 390"/>
                  <a:gd name="T16" fmla="*/ 14 w 725"/>
                  <a:gd name="T17" fmla="*/ 309 h 390"/>
                  <a:gd name="T18" fmla="*/ 470 w 725"/>
                  <a:gd name="T19" fmla="*/ 309 h 390"/>
                  <a:gd name="T20" fmla="*/ 470 w 725"/>
                  <a:gd name="T21" fmla="*/ 390 h 390"/>
                  <a:gd name="T22" fmla="*/ 722 w 725"/>
                  <a:gd name="T23" fmla="*/ 19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390">
                    <a:moveTo>
                      <a:pt x="722" y="199"/>
                    </a:moveTo>
                    <a:cubicBezTo>
                      <a:pt x="724" y="197"/>
                      <a:pt x="725" y="196"/>
                      <a:pt x="725" y="195"/>
                    </a:cubicBezTo>
                    <a:cubicBezTo>
                      <a:pt x="725" y="195"/>
                      <a:pt x="724" y="194"/>
                      <a:pt x="722" y="192"/>
                    </a:cubicBezTo>
                    <a:cubicBezTo>
                      <a:pt x="470" y="0"/>
                      <a:pt x="470" y="0"/>
                      <a:pt x="470" y="0"/>
                    </a:cubicBezTo>
                    <a:cubicBezTo>
                      <a:pt x="470" y="87"/>
                      <a:pt x="470" y="87"/>
                      <a:pt x="470" y="87"/>
                    </a:cubicBezTo>
                    <a:cubicBezTo>
                      <a:pt x="14" y="87"/>
                      <a:pt x="14" y="87"/>
                      <a:pt x="14" y="87"/>
                    </a:cubicBezTo>
                    <a:cubicBezTo>
                      <a:pt x="6" y="87"/>
                      <a:pt x="0" y="93"/>
                      <a:pt x="0" y="101"/>
                    </a:cubicBezTo>
                    <a:cubicBezTo>
                      <a:pt x="0" y="295"/>
                      <a:pt x="0" y="295"/>
                      <a:pt x="0" y="295"/>
                    </a:cubicBezTo>
                    <a:cubicBezTo>
                      <a:pt x="0" y="302"/>
                      <a:pt x="6" y="309"/>
                      <a:pt x="14" y="309"/>
                    </a:cubicBezTo>
                    <a:cubicBezTo>
                      <a:pt x="470" y="309"/>
                      <a:pt x="470" y="309"/>
                      <a:pt x="470" y="309"/>
                    </a:cubicBezTo>
                    <a:cubicBezTo>
                      <a:pt x="470" y="390"/>
                      <a:pt x="470" y="390"/>
                      <a:pt x="470" y="390"/>
                    </a:cubicBezTo>
                    <a:lnTo>
                      <a:pt x="722" y="199"/>
                    </a:lnTo>
                    <a:close/>
                  </a:path>
                </a:pathLst>
              </a:custGeom>
              <a:solidFill>
                <a:schemeClr val="bg1"/>
              </a:solidFill>
              <a:ln>
                <a:noFill/>
              </a:ln>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2300">
                  <a:lnSpc>
                    <a:spcPct val="85000"/>
                  </a:lnSpc>
                </a:pPr>
                <a:endParaRPr lang="en-US">
                  <a:solidFill>
                    <a:srgbClr val="717074"/>
                  </a:solidFill>
                </a:endParaRPr>
              </a:p>
            </p:txBody>
          </p:sp>
        </p:grpSp>
      </p:grpSp>
      <p:grpSp>
        <p:nvGrpSpPr>
          <p:cNvPr id="20" name="Group 19">
            <a:extLst>
              <a:ext uri="{FF2B5EF4-FFF2-40B4-BE49-F238E27FC236}">
                <a16:creationId xmlns:a16="http://schemas.microsoft.com/office/drawing/2014/main" id="{9A70A049-47F4-44D6-B849-C35B4E3CDB37}"/>
              </a:ext>
            </a:extLst>
          </p:cNvPr>
          <p:cNvGrpSpPr/>
          <p:nvPr/>
        </p:nvGrpSpPr>
        <p:grpSpPr>
          <a:xfrm>
            <a:off x="7482814" y="3525607"/>
            <a:ext cx="604420" cy="606669"/>
            <a:chOff x="4205157" y="3505200"/>
            <a:chExt cx="604577" cy="606669"/>
          </a:xfrm>
        </p:grpSpPr>
        <p:sp>
          <p:nvSpPr>
            <p:cNvPr id="60" name="Oval 59">
              <a:extLst>
                <a:ext uri="{FF2B5EF4-FFF2-40B4-BE49-F238E27FC236}">
                  <a16:creationId xmlns:a16="http://schemas.microsoft.com/office/drawing/2014/main" id="{5F4CAE59-2893-4F6D-B76F-166006519A9E}"/>
                </a:ext>
              </a:extLst>
            </p:cNvPr>
            <p:cNvSpPr/>
            <p:nvPr/>
          </p:nvSpPr>
          <p:spPr>
            <a:xfrm>
              <a:off x="4205157" y="3505200"/>
              <a:ext cx="604577" cy="606669"/>
            </a:xfrm>
            <a:prstGeom prst="ellipse">
              <a:avLst/>
            </a:prstGeom>
            <a:solidFill>
              <a:schemeClr val="accent3"/>
            </a:solidFill>
            <a:ln w="19050">
              <a:noFill/>
              <a:round/>
              <a:headEnd/>
              <a:tailEnd/>
            </a:ln>
            <a:effectLst>
              <a:outerShdw blurRad="50800" dist="38100" dir="5400000" algn="t" rotWithShape="0">
                <a:prstClr val="black">
                  <a:alpha val="40000"/>
                </a:prstClr>
              </a:outerShdw>
            </a:effectLst>
          </p:spPr>
          <p:txBody>
            <a:bodyPr wrap="none" lIns="0" tIns="0" rIns="0" bIns="0" anchor="ctr"/>
            <a:lstStyle/>
            <a:p>
              <a:pPr algn="ctr"/>
              <a:endParaRPr lang="en-US" sz="1500">
                <a:solidFill>
                  <a:srgbClr val="FFFFFF"/>
                </a:solidFill>
              </a:endParaRPr>
            </a:p>
          </p:txBody>
        </p:sp>
        <p:grpSp>
          <p:nvGrpSpPr>
            <p:cNvPr id="61" name="Group 60">
              <a:extLst>
                <a:ext uri="{FF2B5EF4-FFF2-40B4-BE49-F238E27FC236}">
                  <a16:creationId xmlns:a16="http://schemas.microsoft.com/office/drawing/2014/main" id="{6FCE176A-B99D-41AD-BE47-88D7906AAA28}"/>
                </a:ext>
              </a:extLst>
            </p:cNvPr>
            <p:cNvGrpSpPr/>
            <p:nvPr/>
          </p:nvGrpSpPr>
          <p:grpSpPr>
            <a:xfrm>
              <a:off x="4354717" y="3651125"/>
              <a:ext cx="305455" cy="314817"/>
              <a:chOff x="3833001" y="2603959"/>
              <a:chExt cx="469266" cy="497541"/>
            </a:xfrm>
          </p:grpSpPr>
          <p:sp>
            <p:nvSpPr>
              <p:cNvPr id="62" name="Freeform 199">
                <a:extLst>
                  <a:ext uri="{FF2B5EF4-FFF2-40B4-BE49-F238E27FC236}">
                    <a16:creationId xmlns:a16="http://schemas.microsoft.com/office/drawing/2014/main" id="{9F54E4A4-007B-4C2B-A878-0B720A79AB62}"/>
                  </a:ext>
                </a:extLst>
              </p:cNvPr>
              <p:cNvSpPr/>
              <p:nvPr/>
            </p:nvSpPr>
            <p:spPr>
              <a:xfrm>
                <a:off x="3833001" y="2603959"/>
                <a:ext cx="469266" cy="140909"/>
              </a:xfrm>
              <a:custGeom>
                <a:avLst/>
                <a:gdLst>
                  <a:gd name="connsiteX0" fmla="*/ 379271 w 469266"/>
                  <a:gd name="connsiteY0" fmla="*/ 47595 h 140909"/>
                  <a:gd name="connsiteX1" fmla="*/ 356411 w 469266"/>
                  <a:gd name="connsiteY1" fmla="*/ 70455 h 140909"/>
                  <a:gd name="connsiteX2" fmla="*/ 379271 w 469266"/>
                  <a:gd name="connsiteY2" fmla="*/ 93315 h 140909"/>
                  <a:gd name="connsiteX3" fmla="*/ 402131 w 469266"/>
                  <a:gd name="connsiteY3" fmla="*/ 70455 h 140909"/>
                  <a:gd name="connsiteX4" fmla="*/ 379271 w 469266"/>
                  <a:gd name="connsiteY4" fmla="*/ 47595 h 140909"/>
                  <a:gd name="connsiteX5" fmla="*/ 23485 w 469266"/>
                  <a:gd name="connsiteY5" fmla="*/ 0 h 140909"/>
                  <a:gd name="connsiteX6" fmla="*/ 445781 w 469266"/>
                  <a:gd name="connsiteY6" fmla="*/ 0 h 140909"/>
                  <a:gd name="connsiteX7" fmla="*/ 469266 w 469266"/>
                  <a:gd name="connsiteY7" fmla="*/ 23485 h 140909"/>
                  <a:gd name="connsiteX8" fmla="*/ 469266 w 469266"/>
                  <a:gd name="connsiteY8" fmla="*/ 117424 h 140909"/>
                  <a:gd name="connsiteX9" fmla="*/ 445781 w 469266"/>
                  <a:gd name="connsiteY9" fmla="*/ 140909 h 140909"/>
                  <a:gd name="connsiteX10" fmla="*/ 23485 w 469266"/>
                  <a:gd name="connsiteY10" fmla="*/ 140909 h 140909"/>
                  <a:gd name="connsiteX11" fmla="*/ 0 w 469266"/>
                  <a:gd name="connsiteY11" fmla="*/ 117424 h 140909"/>
                  <a:gd name="connsiteX12" fmla="*/ 0 w 469266"/>
                  <a:gd name="connsiteY12" fmla="*/ 23485 h 140909"/>
                  <a:gd name="connsiteX13" fmla="*/ 23485 w 469266"/>
                  <a:gd name="connsiteY13" fmla="*/ 0 h 1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266" h="140909">
                    <a:moveTo>
                      <a:pt x="379271" y="47595"/>
                    </a:moveTo>
                    <a:cubicBezTo>
                      <a:pt x="366646" y="47595"/>
                      <a:pt x="356411" y="57830"/>
                      <a:pt x="356411" y="70455"/>
                    </a:cubicBezTo>
                    <a:cubicBezTo>
                      <a:pt x="356411" y="83080"/>
                      <a:pt x="366646" y="93315"/>
                      <a:pt x="379271" y="93315"/>
                    </a:cubicBezTo>
                    <a:cubicBezTo>
                      <a:pt x="391896" y="93315"/>
                      <a:pt x="402131" y="83080"/>
                      <a:pt x="402131" y="70455"/>
                    </a:cubicBezTo>
                    <a:cubicBezTo>
                      <a:pt x="402131" y="57830"/>
                      <a:pt x="391896" y="47595"/>
                      <a:pt x="379271" y="47595"/>
                    </a:cubicBezTo>
                    <a:close/>
                    <a:moveTo>
                      <a:pt x="23485" y="0"/>
                    </a:moveTo>
                    <a:lnTo>
                      <a:pt x="445781" y="0"/>
                    </a:lnTo>
                    <a:cubicBezTo>
                      <a:pt x="458751" y="0"/>
                      <a:pt x="469266" y="10515"/>
                      <a:pt x="469266" y="23485"/>
                    </a:cubicBezTo>
                    <a:lnTo>
                      <a:pt x="469266" y="117424"/>
                    </a:lnTo>
                    <a:cubicBezTo>
                      <a:pt x="469266" y="130394"/>
                      <a:pt x="458751" y="140909"/>
                      <a:pt x="445781" y="140909"/>
                    </a:cubicBezTo>
                    <a:lnTo>
                      <a:pt x="23485" y="140909"/>
                    </a:lnTo>
                    <a:cubicBezTo>
                      <a:pt x="10515" y="140909"/>
                      <a:pt x="0" y="130394"/>
                      <a:pt x="0" y="117424"/>
                    </a:cubicBezTo>
                    <a:lnTo>
                      <a:pt x="0" y="23485"/>
                    </a:lnTo>
                    <a:cubicBezTo>
                      <a:pt x="0" y="10515"/>
                      <a:pt x="10515" y="0"/>
                      <a:pt x="23485"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100" b="1">
                  <a:solidFill>
                    <a:schemeClr val="accent1"/>
                  </a:solidFill>
                  <a:effectLst>
                    <a:innerShdw blurRad="114300">
                      <a:prstClr val="black">
                        <a:alpha val="52000"/>
                      </a:prstClr>
                    </a:innerShdw>
                  </a:effectLst>
                </a:endParaRPr>
              </a:p>
            </p:txBody>
          </p:sp>
          <p:sp>
            <p:nvSpPr>
              <p:cNvPr id="63" name="Freeform 200">
                <a:extLst>
                  <a:ext uri="{FF2B5EF4-FFF2-40B4-BE49-F238E27FC236}">
                    <a16:creationId xmlns:a16="http://schemas.microsoft.com/office/drawing/2014/main" id="{3AF18433-2DAB-4BF4-9AE7-58CA772C58E6}"/>
                  </a:ext>
                </a:extLst>
              </p:cNvPr>
              <p:cNvSpPr/>
              <p:nvPr/>
            </p:nvSpPr>
            <p:spPr>
              <a:xfrm>
                <a:off x="3833001" y="2782275"/>
                <a:ext cx="469266" cy="140909"/>
              </a:xfrm>
              <a:custGeom>
                <a:avLst/>
                <a:gdLst>
                  <a:gd name="connsiteX0" fmla="*/ 379271 w 469266"/>
                  <a:gd name="connsiteY0" fmla="*/ 47595 h 140909"/>
                  <a:gd name="connsiteX1" fmla="*/ 356411 w 469266"/>
                  <a:gd name="connsiteY1" fmla="*/ 70455 h 140909"/>
                  <a:gd name="connsiteX2" fmla="*/ 379271 w 469266"/>
                  <a:gd name="connsiteY2" fmla="*/ 93315 h 140909"/>
                  <a:gd name="connsiteX3" fmla="*/ 402131 w 469266"/>
                  <a:gd name="connsiteY3" fmla="*/ 70455 h 140909"/>
                  <a:gd name="connsiteX4" fmla="*/ 379271 w 469266"/>
                  <a:gd name="connsiteY4" fmla="*/ 47595 h 140909"/>
                  <a:gd name="connsiteX5" fmla="*/ 23485 w 469266"/>
                  <a:gd name="connsiteY5" fmla="*/ 0 h 140909"/>
                  <a:gd name="connsiteX6" fmla="*/ 445781 w 469266"/>
                  <a:gd name="connsiteY6" fmla="*/ 0 h 140909"/>
                  <a:gd name="connsiteX7" fmla="*/ 469266 w 469266"/>
                  <a:gd name="connsiteY7" fmla="*/ 23485 h 140909"/>
                  <a:gd name="connsiteX8" fmla="*/ 469266 w 469266"/>
                  <a:gd name="connsiteY8" fmla="*/ 117424 h 140909"/>
                  <a:gd name="connsiteX9" fmla="*/ 445781 w 469266"/>
                  <a:gd name="connsiteY9" fmla="*/ 140909 h 140909"/>
                  <a:gd name="connsiteX10" fmla="*/ 23485 w 469266"/>
                  <a:gd name="connsiteY10" fmla="*/ 140909 h 140909"/>
                  <a:gd name="connsiteX11" fmla="*/ 0 w 469266"/>
                  <a:gd name="connsiteY11" fmla="*/ 117424 h 140909"/>
                  <a:gd name="connsiteX12" fmla="*/ 0 w 469266"/>
                  <a:gd name="connsiteY12" fmla="*/ 23485 h 140909"/>
                  <a:gd name="connsiteX13" fmla="*/ 23485 w 469266"/>
                  <a:gd name="connsiteY13" fmla="*/ 0 h 1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266" h="140909">
                    <a:moveTo>
                      <a:pt x="379271" y="47595"/>
                    </a:moveTo>
                    <a:cubicBezTo>
                      <a:pt x="366646" y="47595"/>
                      <a:pt x="356411" y="57830"/>
                      <a:pt x="356411" y="70455"/>
                    </a:cubicBezTo>
                    <a:cubicBezTo>
                      <a:pt x="356411" y="83080"/>
                      <a:pt x="366646" y="93315"/>
                      <a:pt x="379271" y="93315"/>
                    </a:cubicBezTo>
                    <a:cubicBezTo>
                      <a:pt x="391896" y="93315"/>
                      <a:pt x="402131" y="83080"/>
                      <a:pt x="402131" y="70455"/>
                    </a:cubicBezTo>
                    <a:cubicBezTo>
                      <a:pt x="402131" y="57830"/>
                      <a:pt x="391896" y="47595"/>
                      <a:pt x="379271" y="47595"/>
                    </a:cubicBezTo>
                    <a:close/>
                    <a:moveTo>
                      <a:pt x="23485" y="0"/>
                    </a:moveTo>
                    <a:lnTo>
                      <a:pt x="445781" y="0"/>
                    </a:lnTo>
                    <a:cubicBezTo>
                      <a:pt x="458751" y="0"/>
                      <a:pt x="469266" y="10515"/>
                      <a:pt x="469266" y="23485"/>
                    </a:cubicBezTo>
                    <a:lnTo>
                      <a:pt x="469266" y="117424"/>
                    </a:lnTo>
                    <a:cubicBezTo>
                      <a:pt x="469266" y="130394"/>
                      <a:pt x="458751" y="140909"/>
                      <a:pt x="445781" y="140909"/>
                    </a:cubicBezTo>
                    <a:lnTo>
                      <a:pt x="23485" y="140909"/>
                    </a:lnTo>
                    <a:cubicBezTo>
                      <a:pt x="10515" y="140909"/>
                      <a:pt x="0" y="130394"/>
                      <a:pt x="0" y="117424"/>
                    </a:cubicBezTo>
                    <a:lnTo>
                      <a:pt x="0" y="23485"/>
                    </a:lnTo>
                    <a:cubicBezTo>
                      <a:pt x="0" y="10515"/>
                      <a:pt x="10515" y="0"/>
                      <a:pt x="23485"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100" b="1">
                  <a:solidFill>
                    <a:schemeClr val="accent1"/>
                  </a:solidFill>
                  <a:effectLst>
                    <a:innerShdw blurRad="114300">
                      <a:prstClr val="black">
                        <a:alpha val="52000"/>
                      </a:prstClr>
                    </a:innerShdw>
                  </a:effectLst>
                </a:endParaRPr>
              </a:p>
            </p:txBody>
          </p:sp>
          <p:sp>
            <p:nvSpPr>
              <p:cNvPr id="64" name="Freeform 201">
                <a:extLst>
                  <a:ext uri="{FF2B5EF4-FFF2-40B4-BE49-F238E27FC236}">
                    <a16:creationId xmlns:a16="http://schemas.microsoft.com/office/drawing/2014/main" id="{AA797A80-4938-4EBF-B891-3E325B2B4984}"/>
                  </a:ext>
                </a:extLst>
              </p:cNvPr>
              <p:cNvSpPr/>
              <p:nvPr/>
            </p:nvSpPr>
            <p:spPr>
              <a:xfrm>
                <a:off x="3833001" y="2960591"/>
                <a:ext cx="469266" cy="140909"/>
              </a:xfrm>
              <a:custGeom>
                <a:avLst/>
                <a:gdLst>
                  <a:gd name="connsiteX0" fmla="*/ 379271 w 469266"/>
                  <a:gd name="connsiteY0" fmla="*/ 47595 h 140909"/>
                  <a:gd name="connsiteX1" fmla="*/ 356411 w 469266"/>
                  <a:gd name="connsiteY1" fmla="*/ 70455 h 140909"/>
                  <a:gd name="connsiteX2" fmla="*/ 379271 w 469266"/>
                  <a:gd name="connsiteY2" fmla="*/ 93315 h 140909"/>
                  <a:gd name="connsiteX3" fmla="*/ 402131 w 469266"/>
                  <a:gd name="connsiteY3" fmla="*/ 70455 h 140909"/>
                  <a:gd name="connsiteX4" fmla="*/ 379271 w 469266"/>
                  <a:gd name="connsiteY4" fmla="*/ 47595 h 140909"/>
                  <a:gd name="connsiteX5" fmla="*/ 23485 w 469266"/>
                  <a:gd name="connsiteY5" fmla="*/ 0 h 140909"/>
                  <a:gd name="connsiteX6" fmla="*/ 445781 w 469266"/>
                  <a:gd name="connsiteY6" fmla="*/ 0 h 140909"/>
                  <a:gd name="connsiteX7" fmla="*/ 469266 w 469266"/>
                  <a:gd name="connsiteY7" fmla="*/ 23485 h 140909"/>
                  <a:gd name="connsiteX8" fmla="*/ 469266 w 469266"/>
                  <a:gd name="connsiteY8" fmla="*/ 117424 h 140909"/>
                  <a:gd name="connsiteX9" fmla="*/ 445781 w 469266"/>
                  <a:gd name="connsiteY9" fmla="*/ 140909 h 140909"/>
                  <a:gd name="connsiteX10" fmla="*/ 23485 w 469266"/>
                  <a:gd name="connsiteY10" fmla="*/ 140909 h 140909"/>
                  <a:gd name="connsiteX11" fmla="*/ 0 w 469266"/>
                  <a:gd name="connsiteY11" fmla="*/ 117424 h 140909"/>
                  <a:gd name="connsiteX12" fmla="*/ 0 w 469266"/>
                  <a:gd name="connsiteY12" fmla="*/ 23485 h 140909"/>
                  <a:gd name="connsiteX13" fmla="*/ 23485 w 469266"/>
                  <a:gd name="connsiteY13" fmla="*/ 0 h 1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266" h="140909">
                    <a:moveTo>
                      <a:pt x="379271" y="47595"/>
                    </a:moveTo>
                    <a:cubicBezTo>
                      <a:pt x="366646" y="47595"/>
                      <a:pt x="356411" y="57830"/>
                      <a:pt x="356411" y="70455"/>
                    </a:cubicBezTo>
                    <a:cubicBezTo>
                      <a:pt x="356411" y="83080"/>
                      <a:pt x="366646" y="93315"/>
                      <a:pt x="379271" y="93315"/>
                    </a:cubicBezTo>
                    <a:cubicBezTo>
                      <a:pt x="391896" y="93315"/>
                      <a:pt x="402131" y="83080"/>
                      <a:pt x="402131" y="70455"/>
                    </a:cubicBezTo>
                    <a:cubicBezTo>
                      <a:pt x="402131" y="57830"/>
                      <a:pt x="391896" y="47595"/>
                      <a:pt x="379271" y="47595"/>
                    </a:cubicBezTo>
                    <a:close/>
                    <a:moveTo>
                      <a:pt x="23485" y="0"/>
                    </a:moveTo>
                    <a:lnTo>
                      <a:pt x="445781" y="0"/>
                    </a:lnTo>
                    <a:cubicBezTo>
                      <a:pt x="458751" y="0"/>
                      <a:pt x="469266" y="10515"/>
                      <a:pt x="469266" y="23485"/>
                    </a:cubicBezTo>
                    <a:lnTo>
                      <a:pt x="469266" y="117424"/>
                    </a:lnTo>
                    <a:cubicBezTo>
                      <a:pt x="469266" y="130394"/>
                      <a:pt x="458751" y="140909"/>
                      <a:pt x="445781" y="140909"/>
                    </a:cubicBezTo>
                    <a:lnTo>
                      <a:pt x="23485" y="140909"/>
                    </a:lnTo>
                    <a:cubicBezTo>
                      <a:pt x="10515" y="140909"/>
                      <a:pt x="0" y="130394"/>
                      <a:pt x="0" y="117424"/>
                    </a:cubicBezTo>
                    <a:lnTo>
                      <a:pt x="0" y="23485"/>
                    </a:lnTo>
                    <a:cubicBezTo>
                      <a:pt x="0" y="10515"/>
                      <a:pt x="10515" y="0"/>
                      <a:pt x="23485"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100" b="1">
                  <a:solidFill>
                    <a:schemeClr val="accent1"/>
                  </a:solidFill>
                  <a:effectLst>
                    <a:innerShdw blurRad="114300">
                      <a:prstClr val="black">
                        <a:alpha val="52000"/>
                      </a:prstClr>
                    </a:innerShdw>
                  </a:effectLst>
                </a:endParaRPr>
              </a:p>
            </p:txBody>
          </p:sp>
        </p:grpSp>
      </p:grpSp>
      <p:grpSp>
        <p:nvGrpSpPr>
          <p:cNvPr id="34" name="Group 33">
            <a:extLst>
              <a:ext uri="{FF2B5EF4-FFF2-40B4-BE49-F238E27FC236}">
                <a16:creationId xmlns:a16="http://schemas.microsoft.com/office/drawing/2014/main" id="{1977A1CB-6174-4427-8B0E-429CFCB39EEB}"/>
              </a:ext>
            </a:extLst>
          </p:cNvPr>
          <p:cNvGrpSpPr/>
          <p:nvPr/>
        </p:nvGrpSpPr>
        <p:grpSpPr>
          <a:xfrm>
            <a:off x="8836292" y="2552426"/>
            <a:ext cx="959821" cy="862676"/>
            <a:chOff x="5020279" y="2382981"/>
            <a:chExt cx="960071" cy="862676"/>
          </a:xfrm>
        </p:grpSpPr>
        <p:sp>
          <p:nvSpPr>
            <p:cNvPr id="53" name="Oval 52">
              <a:extLst>
                <a:ext uri="{FF2B5EF4-FFF2-40B4-BE49-F238E27FC236}">
                  <a16:creationId xmlns:a16="http://schemas.microsoft.com/office/drawing/2014/main" id="{B42EB138-0B2A-42FE-8D26-8AC3D9DD5615}"/>
                </a:ext>
              </a:extLst>
            </p:cNvPr>
            <p:cNvSpPr/>
            <p:nvPr/>
          </p:nvSpPr>
          <p:spPr>
            <a:xfrm>
              <a:off x="5198025" y="2382981"/>
              <a:ext cx="604577" cy="606669"/>
            </a:xfrm>
            <a:prstGeom prst="ellipse">
              <a:avLst/>
            </a:prstGeom>
            <a:solidFill>
              <a:schemeClr val="accent3"/>
            </a:solidFill>
            <a:ln w="19050">
              <a:noFill/>
              <a:round/>
              <a:headEnd/>
              <a:tailEnd/>
            </a:ln>
            <a:effectLst>
              <a:outerShdw blurRad="50800" dist="38100" dir="5400000" algn="t" rotWithShape="0">
                <a:prstClr val="black">
                  <a:alpha val="40000"/>
                </a:prstClr>
              </a:outerShdw>
            </a:effectLst>
          </p:spPr>
          <p:txBody>
            <a:bodyPr wrap="none" lIns="0" tIns="0" rIns="0" bIns="0" anchor="ctr"/>
            <a:lstStyle/>
            <a:p>
              <a:pPr algn="ctr"/>
              <a:endParaRPr lang="en-US" sz="1500">
                <a:solidFill>
                  <a:srgbClr val="FFFFFF"/>
                </a:solidFill>
              </a:endParaRPr>
            </a:p>
          </p:txBody>
        </p:sp>
        <p:sp>
          <p:nvSpPr>
            <p:cNvPr id="54" name="TextBox 53">
              <a:extLst>
                <a:ext uri="{FF2B5EF4-FFF2-40B4-BE49-F238E27FC236}">
                  <a16:creationId xmlns:a16="http://schemas.microsoft.com/office/drawing/2014/main" id="{B7BD4F22-8129-411C-91C1-0C7122DF6DDE}"/>
                </a:ext>
              </a:extLst>
            </p:cNvPr>
            <p:cNvSpPr txBox="1"/>
            <p:nvPr/>
          </p:nvSpPr>
          <p:spPr>
            <a:xfrm>
              <a:off x="5020279" y="3043481"/>
              <a:ext cx="960071" cy="202176"/>
            </a:xfrm>
            <a:prstGeom prst="rect">
              <a:avLst/>
            </a:prstGeom>
            <a:noFill/>
          </p:spPr>
          <p:txBody>
            <a:bodyPr wrap="square" lIns="0" tIns="0" rIns="0" bIns="0" rtlCol="0">
              <a:noAutofit/>
            </a:bodyPr>
            <a:lstStyle/>
            <a:p>
              <a:pPr algn="ctr">
                <a:lnSpc>
                  <a:spcPct val="90000"/>
                </a:lnSpc>
              </a:pPr>
              <a:r>
                <a:rPr lang="en-US" sz="1200">
                  <a:solidFill>
                    <a:schemeClr val="tx1">
                      <a:lumMod val="75000"/>
                    </a:schemeClr>
                  </a:solidFill>
                </a:rPr>
                <a:t>vCenter</a:t>
              </a:r>
            </a:p>
          </p:txBody>
        </p:sp>
        <p:pic>
          <p:nvPicPr>
            <p:cNvPr id="55" name="Picture 54">
              <a:extLst>
                <a:ext uri="{FF2B5EF4-FFF2-40B4-BE49-F238E27FC236}">
                  <a16:creationId xmlns:a16="http://schemas.microsoft.com/office/drawing/2014/main" id="{D7505039-CA78-40B8-90E2-3E5FE5ED84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8642" y="2493499"/>
              <a:ext cx="385632" cy="385632"/>
            </a:xfrm>
            <a:prstGeom prst="rect">
              <a:avLst/>
            </a:prstGeom>
            <a:effectLst/>
          </p:spPr>
        </p:pic>
      </p:grpSp>
      <p:sp>
        <p:nvSpPr>
          <p:cNvPr id="44" name="TextBox 43">
            <a:extLst>
              <a:ext uri="{FF2B5EF4-FFF2-40B4-BE49-F238E27FC236}">
                <a16:creationId xmlns:a16="http://schemas.microsoft.com/office/drawing/2014/main" id="{2CC1D181-4DDE-44C0-9974-638F530E20FE}"/>
              </a:ext>
            </a:extLst>
          </p:cNvPr>
          <p:cNvSpPr txBox="1"/>
          <p:nvPr/>
        </p:nvSpPr>
        <p:spPr>
          <a:xfrm>
            <a:off x="7286230" y="4466205"/>
            <a:ext cx="1338033" cy="563273"/>
          </a:xfrm>
          <a:prstGeom prst="rect">
            <a:avLst/>
          </a:prstGeom>
          <a:noFill/>
        </p:spPr>
        <p:txBody>
          <a:bodyPr wrap="square" lIns="0" tIns="0" rIns="0" bIns="0" rtlCol="0">
            <a:noAutofit/>
          </a:bodyPr>
          <a:lstStyle/>
          <a:p>
            <a:pPr marL="171343" indent="-171343">
              <a:lnSpc>
                <a:spcPct val="90000"/>
              </a:lnSpc>
              <a:buFont typeface="Arial" panose="020B0604020202020204" pitchFamily="34" charset="0"/>
              <a:buChar char="•"/>
            </a:pPr>
            <a:r>
              <a:rPr lang="en-US" sz="800" b="1">
                <a:solidFill>
                  <a:srgbClr val="FF0000"/>
                </a:solidFill>
              </a:rPr>
              <a:t>ESXi on Dedicated Hardware</a:t>
            </a:r>
          </a:p>
          <a:p>
            <a:pPr marL="171343" indent="-171343">
              <a:lnSpc>
                <a:spcPct val="90000"/>
              </a:lnSpc>
              <a:buFont typeface="Arial" panose="020B0604020202020204" pitchFamily="34" charset="0"/>
              <a:buChar char="•"/>
            </a:pPr>
            <a:r>
              <a:rPr lang="en-US" sz="800">
                <a:solidFill>
                  <a:schemeClr val="tx1">
                    <a:lumMod val="75000"/>
                  </a:schemeClr>
                </a:solidFill>
              </a:rPr>
              <a:t>Support for VMs and Containers</a:t>
            </a:r>
          </a:p>
        </p:txBody>
      </p:sp>
      <p:sp>
        <p:nvSpPr>
          <p:cNvPr id="45" name="TextBox 44">
            <a:extLst>
              <a:ext uri="{FF2B5EF4-FFF2-40B4-BE49-F238E27FC236}">
                <a16:creationId xmlns:a16="http://schemas.microsoft.com/office/drawing/2014/main" id="{E44BA686-9D80-4757-AA4E-47E7EC3EE578}"/>
              </a:ext>
            </a:extLst>
          </p:cNvPr>
          <p:cNvSpPr txBox="1"/>
          <p:nvPr/>
        </p:nvSpPr>
        <p:spPr>
          <a:xfrm>
            <a:off x="8691581" y="4458648"/>
            <a:ext cx="1370910" cy="563273"/>
          </a:xfrm>
          <a:prstGeom prst="rect">
            <a:avLst/>
          </a:prstGeom>
          <a:noFill/>
        </p:spPr>
        <p:txBody>
          <a:bodyPr wrap="square" lIns="0" tIns="0" rIns="0" bIns="0" rtlCol="0">
            <a:noAutofit/>
          </a:bodyPr>
          <a:lstStyle/>
          <a:p>
            <a:pPr marL="171343" indent="-171343">
              <a:lnSpc>
                <a:spcPct val="90000"/>
              </a:lnSpc>
              <a:buFont typeface="Arial" panose="020B0604020202020204" pitchFamily="34" charset="0"/>
              <a:buChar char="•"/>
            </a:pPr>
            <a:r>
              <a:rPr lang="en-US" sz="800">
                <a:solidFill>
                  <a:schemeClr val="tx1">
                    <a:lumMod val="75000"/>
                  </a:schemeClr>
                </a:solidFill>
              </a:rPr>
              <a:t>vSAN on Flash and EBS Storage</a:t>
            </a:r>
          </a:p>
          <a:p>
            <a:pPr marL="171343" indent="-171343">
              <a:lnSpc>
                <a:spcPct val="90000"/>
              </a:lnSpc>
              <a:buFont typeface="Arial" panose="020B0604020202020204" pitchFamily="34" charset="0"/>
              <a:buChar char="•"/>
            </a:pPr>
            <a:r>
              <a:rPr lang="en-US" sz="800">
                <a:solidFill>
                  <a:schemeClr val="tx1">
                    <a:lumMod val="75000"/>
                  </a:schemeClr>
                </a:solidFill>
              </a:rPr>
              <a:t>Replication and DR Orchestration</a:t>
            </a:r>
          </a:p>
        </p:txBody>
      </p:sp>
      <p:sp>
        <p:nvSpPr>
          <p:cNvPr id="46" name="TextBox 45">
            <a:extLst>
              <a:ext uri="{FF2B5EF4-FFF2-40B4-BE49-F238E27FC236}">
                <a16:creationId xmlns:a16="http://schemas.microsoft.com/office/drawing/2014/main" id="{CFD9480A-B8BB-4AB7-A224-F880A60633C8}"/>
              </a:ext>
            </a:extLst>
          </p:cNvPr>
          <p:cNvSpPr txBox="1"/>
          <p:nvPr/>
        </p:nvSpPr>
        <p:spPr>
          <a:xfrm>
            <a:off x="10196095" y="4456205"/>
            <a:ext cx="1170150" cy="563273"/>
          </a:xfrm>
          <a:prstGeom prst="rect">
            <a:avLst/>
          </a:prstGeom>
          <a:noFill/>
        </p:spPr>
        <p:txBody>
          <a:bodyPr wrap="square" lIns="0" tIns="0" rIns="0" bIns="0" rtlCol="0">
            <a:noAutofit/>
          </a:bodyPr>
          <a:lstStyle/>
          <a:p>
            <a:pPr marL="171343" indent="-171343">
              <a:lnSpc>
                <a:spcPct val="90000"/>
              </a:lnSpc>
              <a:buFont typeface="Arial" panose="020B0604020202020204" pitchFamily="34" charset="0"/>
              <a:buChar char="•"/>
            </a:pPr>
            <a:r>
              <a:rPr lang="en-US" sz="800">
                <a:solidFill>
                  <a:schemeClr val="tx1">
                    <a:lumMod val="75000"/>
                  </a:schemeClr>
                </a:solidFill>
              </a:rPr>
              <a:t>NSX Spanning on-premises and Cloud </a:t>
            </a:r>
          </a:p>
          <a:p>
            <a:pPr marL="171343" indent="-171343">
              <a:lnSpc>
                <a:spcPct val="90000"/>
              </a:lnSpc>
              <a:buFont typeface="Arial" panose="020B0604020202020204" pitchFamily="34" charset="0"/>
              <a:buChar char="•"/>
            </a:pPr>
            <a:r>
              <a:rPr lang="en-US" sz="800">
                <a:solidFill>
                  <a:schemeClr val="tx1">
                    <a:lumMod val="75000"/>
                  </a:schemeClr>
                </a:solidFill>
              </a:rPr>
              <a:t>Advanced Networking &amp; Security Services</a:t>
            </a:r>
          </a:p>
        </p:txBody>
      </p:sp>
      <p:sp>
        <p:nvSpPr>
          <p:cNvPr id="47" name="Rectangle 46">
            <a:extLst>
              <a:ext uri="{FF2B5EF4-FFF2-40B4-BE49-F238E27FC236}">
                <a16:creationId xmlns:a16="http://schemas.microsoft.com/office/drawing/2014/main" id="{915B929E-7C88-4F63-8EF5-6B5A735B7382}"/>
              </a:ext>
            </a:extLst>
          </p:cNvPr>
          <p:cNvSpPr/>
          <p:nvPr/>
        </p:nvSpPr>
        <p:spPr>
          <a:xfrm>
            <a:off x="7082502" y="5281373"/>
            <a:ext cx="4402984" cy="484169"/>
          </a:xfrm>
          <a:prstGeom prst="rect">
            <a:avLst/>
          </a:prstGeom>
          <a:solidFill>
            <a:srgbClr val="F8981E"/>
          </a:solidFill>
          <a:ln w="38100">
            <a:solidFill>
              <a:srgbClr val="F8981E"/>
            </a:solid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algn="ctr"/>
            <a:r>
              <a:rPr lang="en-US" sz="1500" b="1"/>
              <a:t>AWS Global Infrastructure</a:t>
            </a:r>
          </a:p>
        </p:txBody>
      </p:sp>
      <p:cxnSp>
        <p:nvCxnSpPr>
          <p:cNvPr id="8" name="Straight Connector 7"/>
          <p:cNvCxnSpPr>
            <a:stCxn id="13" idx="0"/>
          </p:cNvCxnSpPr>
          <p:nvPr/>
        </p:nvCxnSpPr>
        <p:spPr>
          <a:xfrm flipH="1" flipV="1">
            <a:off x="9283994" y="1524000"/>
            <a:ext cx="1255" cy="304800"/>
          </a:xfrm>
          <a:prstGeom prst="line">
            <a:avLst/>
          </a:prstGeom>
          <a:ln w="19050">
            <a:solidFill>
              <a:srgbClr val="00699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9213385" y="1418439"/>
            <a:ext cx="141218" cy="141218"/>
          </a:xfrm>
          <a:prstGeom prst="ellipse">
            <a:avLst/>
          </a:prstGeom>
          <a:gradFill>
            <a:gsLst>
              <a:gs pos="0">
                <a:srgbClr val="006990"/>
              </a:gs>
              <a:gs pos="80000">
                <a:schemeClr val="accent1">
                  <a:shade val="93000"/>
                  <a:satMod val="130000"/>
                </a:schemeClr>
              </a:gs>
              <a:gs pos="100000">
                <a:schemeClr val="accent1">
                  <a:shade val="94000"/>
                  <a:satMod val="135000"/>
                </a:schemeClr>
              </a:gs>
            </a:gsLst>
          </a:gradFill>
          <a:ln>
            <a:solidFill>
              <a:srgbClr val="0069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TextBox 77"/>
          <p:cNvSpPr txBox="1"/>
          <p:nvPr/>
        </p:nvSpPr>
        <p:spPr>
          <a:xfrm>
            <a:off x="530905" y="630540"/>
            <a:ext cx="7748379" cy="5842000"/>
          </a:xfrm>
          <a:prstGeom prst="rect">
            <a:avLst/>
          </a:prstGeom>
          <a:noFill/>
        </p:spPr>
        <p:txBody>
          <a:bodyPr wrap="none" lIns="0" tIns="0" rIns="0" bIns="0" rtlCol="0">
            <a:noAutofit/>
          </a:bodyPr>
          <a:lstStyle/>
          <a:p>
            <a:endParaRPr lang="en-US">
              <a:solidFill>
                <a:srgbClr val="717074"/>
              </a:solidFill>
            </a:endParaRPr>
          </a:p>
          <a:p>
            <a:pPr marL="285750" indent="-285750">
              <a:buFont typeface="Arial" panose="020B0604020202020204" pitchFamily="34" charset="0"/>
              <a:buChar char="•"/>
            </a:pPr>
            <a:endParaRPr lang="en-US">
              <a:solidFill>
                <a:srgbClr val="717074"/>
              </a:solidFill>
            </a:endParaRPr>
          </a:p>
          <a:p>
            <a:endParaRPr lang="en-US">
              <a:solidFill>
                <a:srgbClr val="717074"/>
              </a:solidFill>
            </a:endParaRPr>
          </a:p>
          <a:p>
            <a:pPr marL="285750" indent="-285750">
              <a:buFont typeface="Arial" panose="020B0604020202020204" pitchFamily="34" charset="0"/>
              <a:buChar char="•"/>
            </a:pPr>
            <a:r>
              <a:rPr lang="en-US">
                <a:solidFill>
                  <a:srgbClr val="717074"/>
                </a:solidFill>
              </a:rPr>
              <a:t>API Endpoint available for VMware Cloud on AWS features such as:</a:t>
            </a:r>
          </a:p>
          <a:p>
            <a:pPr marL="742950" lvl="1" indent="-285750">
              <a:buFont typeface="Arial" panose="020B0604020202020204" pitchFamily="34" charset="0"/>
              <a:buChar char="•"/>
            </a:pPr>
            <a:r>
              <a:rPr lang="en-US">
                <a:solidFill>
                  <a:srgbClr val="717074"/>
                </a:solidFill>
              </a:rPr>
              <a:t>Create/Remove SDDC</a:t>
            </a:r>
          </a:p>
          <a:p>
            <a:pPr marL="742950" lvl="1" indent="-285750">
              <a:buFont typeface="Arial" panose="020B0604020202020204" pitchFamily="34" charset="0"/>
              <a:buChar char="•"/>
            </a:pPr>
            <a:r>
              <a:rPr lang="en-US">
                <a:solidFill>
                  <a:srgbClr val="717074"/>
                </a:solidFill>
              </a:rPr>
              <a:t>Add/Remove Host</a:t>
            </a:r>
          </a:p>
          <a:p>
            <a:pPr marL="742950" lvl="1" indent="-285750">
              <a:buFont typeface="Arial" panose="020B0604020202020204" pitchFamily="34" charset="0"/>
              <a:buChar char="•"/>
            </a:pPr>
            <a:r>
              <a:rPr lang="en-US">
                <a:solidFill>
                  <a:srgbClr val="717074"/>
                </a:solidFill>
              </a:rPr>
              <a:t>List Org Information</a:t>
            </a:r>
          </a:p>
          <a:p>
            <a:pPr marL="742950" lvl="1" indent="-285750">
              <a:buFont typeface="Arial" panose="020B0604020202020204" pitchFamily="34" charset="0"/>
              <a:buChar char="•"/>
            </a:pPr>
            <a:r>
              <a:rPr lang="en-US">
                <a:solidFill>
                  <a:srgbClr val="717074"/>
                </a:solidFill>
              </a:rPr>
              <a:t>List SDDC Information</a:t>
            </a:r>
          </a:p>
          <a:p>
            <a:pPr marL="742950" lvl="1" indent="-285750">
              <a:buFont typeface="Arial" panose="020B0604020202020204" pitchFamily="34" charset="0"/>
              <a:buChar char="•"/>
            </a:pPr>
            <a:r>
              <a:rPr lang="en-US">
                <a:solidFill>
                  <a:srgbClr val="717074"/>
                </a:solidFill>
              </a:rPr>
              <a:t>List VMware Cloud on AWS Tasks</a:t>
            </a:r>
          </a:p>
          <a:p>
            <a:pPr marL="457200" lvl="1"/>
            <a:endParaRPr lang="en-US">
              <a:solidFill>
                <a:srgbClr val="717074"/>
              </a:solidFill>
            </a:endParaRPr>
          </a:p>
          <a:p>
            <a:pPr marL="285750" indent="-285750">
              <a:buFont typeface="Arial" panose="020B0604020202020204" pitchFamily="34" charset="0"/>
              <a:buChar char="•"/>
            </a:pPr>
            <a:r>
              <a:rPr lang="en-US">
                <a:solidFill>
                  <a:srgbClr val="717074"/>
                </a:solidFill>
              </a:rPr>
              <a:t>Accessible via access tokens</a:t>
            </a:r>
          </a:p>
          <a:p>
            <a:pPr marL="285750" indent="-285750">
              <a:buFont typeface="Arial" panose="020B0604020202020204" pitchFamily="34" charset="0"/>
              <a:buChar char="•"/>
            </a:pPr>
            <a:r>
              <a:rPr lang="en-US">
                <a:solidFill>
                  <a:srgbClr val="717074"/>
                </a:solidFill>
              </a:rPr>
              <a:t>Simple API model</a:t>
            </a:r>
          </a:p>
          <a:p>
            <a:pPr marL="285750" indent="-285750">
              <a:buFont typeface="Arial" panose="020B0604020202020204" pitchFamily="34" charset="0"/>
              <a:buChar char="•"/>
            </a:pPr>
            <a:r>
              <a:rPr lang="en-US">
                <a:solidFill>
                  <a:srgbClr val="717074"/>
                </a:solidFill>
              </a:rPr>
              <a:t>API Explorer available</a:t>
            </a:r>
          </a:p>
          <a:p>
            <a:pPr marL="285750" indent="-285750">
              <a:buFont typeface="Arial" panose="020B0604020202020204" pitchFamily="34" charset="0"/>
              <a:buChar char="•"/>
            </a:pPr>
            <a:r>
              <a:rPr lang="en-US">
                <a:solidFill>
                  <a:srgbClr val="717074"/>
                </a:solidFill>
              </a:rPr>
              <a:t>Command Line interface available</a:t>
            </a:r>
          </a:p>
          <a:p>
            <a:pPr marL="285750" indent="-285750">
              <a:buFont typeface="Arial" panose="020B0604020202020204" pitchFamily="34" charset="0"/>
              <a:buChar char="•"/>
            </a:pPr>
            <a:endParaRPr lang="en-US">
              <a:solidFill>
                <a:srgbClr val="717074"/>
              </a:solidFill>
            </a:endParaRPr>
          </a:p>
          <a:p>
            <a:pPr marL="285750" indent="-285750">
              <a:buFont typeface="Arial" panose="020B0604020202020204" pitchFamily="34" charset="0"/>
              <a:buChar char="•"/>
            </a:pPr>
            <a:r>
              <a:rPr lang="en-US">
                <a:solidFill>
                  <a:srgbClr val="717074"/>
                </a:solidFill>
              </a:rPr>
              <a:t>Base URL: </a:t>
            </a:r>
            <a:r>
              <a:rPr lang="en-US">
                <a:solidFill>
                  <a:srgbClr val="717074"/>
                </a:solidFill>
                <a:hlinkClick r:id="rId4"/>
              </a:rPr>
              <a:t>http://vmc.vmware.com/vmc/api</a:t>
            </a:r>
            <a:endParaRPr lang="en-US">
              <a:solidFill>
                <a:srgbClr val="717074"/>
              </a:solidFill>
            </a:endParaRPr>
          </a:p>
          <a:p>
            <a:pPr marL="285750" indent="-285750">
              <a:buFont typeface="Arial" panose="020B0604020202020204" pitchFamily="34" charset="0"/>
              <a:buChar char="•"/>
            </a:pPr>
            <a:endParaRPr lang="en-US">
              <a:solidFill>
                <a:srgbClr val="717074"/>
              </a:solidFill>
            </a:endParaRPr>
          </a:p>
          <a:p>
            <a:pPr lvl="1"/>
            <a:endParaRPr lang="en-US">
              <a:solidFill>
                <a:srgbClr val="717074"/>
              </a:solidFill>
            </a:endParaRPr>
          </a:p>
          <a:p>
            <a:pPr marL="285750" indent="-285750">
              <a:buFont typeface="Arial" panose="020B0604020202020204" pitchFamily="34" charset="0"/>
              <a:buChar char="•"/>
            </a:pPr>
            <a:endParaRPr lang="en-US">
              <a:solidFill>
                <a:srgbClr val="717074"/>
              </a:solidFill>
            </a:endParaRPr>
          </a:p>
        </p:txBody>
      </p:sp>
    </p:spTree>
    <p:extLst>
      <p:ext uri="{BB962C8B-B14F-4D97-AF65-F5344CB8AC3E}">
        <p14:creationId xmlns:p14="http://schemas.microsoft.com/office/powerpoint/2010/main" val="13888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Arial" charset="0"/>
                <a:ea typeface="Arial" charset="0"/>
                <a:cs typeface="Arial" charset="0"/>
              </a:rPr>
              <a:t>THANK YOU!</a:t>
            </a:r>
            <a:endParaRPr lang="en-US" sz="2800">
              <a:latin typeface="Arial" charset="0"/>
              <a:ea typeface="Arial" charset="0"/>
              <a:cs typeface="Arial" charset="0"/>
            </a:endParaRPr>
          </a:p>
        </p:txBody>
      </p:sp>
      <p:sp>
        <p:nvSpPr>
          <p:cNvPr id="3" name="Text Placeholder 2"/>
          <p:cNvSpPr>
            <a:spLocks noGrp="1"/>
          </p:cNvSpPr>
          <p:nvPr>
            <p:ph type="body" idx="1"/>
          </p:nvPr>
        </p:nvSpPr>
        <p:spPr/>
        <p:txBody>
          <a:bodyPr/>
          <a:lstStyle/>
          <a:p>
            <a:endParaRPr lang="en-US">
              <a:ea typeface="Avenir Book" charset="0"/>
              <a:cs typeface="Avenir Book" charset="0"/>
            </a:endParaRPr>
          </a:p>
          <a:p>
            <a:endParaRPr lang="en-US">
              <a:ea typeface="Avenir Book" charset="0"/>
              <a:cs typeface="Avenir Book" charset="0"/>
            </a:endParaRPr>
          </a:p>
          <a:p>
            <a:endParaRPr lang="en-US">
              <a:ea typeface="Avenir Book" charset="0"/>
              <a:cs typeface="Avenir Book" charset="0"/>
            </a:endParaRPr>
          </a:p>
          <a:p>
            <a:endParaRPr lang="en-US">
              <a:ea typeface="Avenir Book" charset="0"/>
              <a:cs typeface="Avenir Book" charset="0"/>
            </a:endParaRPr>
          </a:p>
          <a:p>
            <a:endParaRPr lang="en-US">
              <a:ea typeface="Avenir Book" charset="0"/>
              <a:cs typeface="Avenir Book" charset="0"/>
            </a:endParaRPr>
          </a:p>
          <a:p>
            <a:r>
              <a:rPr lang="en-US" sz="2000">
                <a:ea typeface="Avenir Book" charset="0"/>
                <a:cs typeface="Avenir Book" charset="0"/>
              </a:rPr>
              <a:t>Brian Graf</a:t>
            </a:r>
          </a:p>
          <a:p>
            <a:r>
              <a:rPr lang="en-US" sz="1600">
                <a:solidFill>
                  <a:schemeClr val="accent1"/>
                </a:solidFill>
                <a:ea typeface="Avenir Book" charset="0"/>
                <a:cs typeface="Avenir Book" charset="0"/>
              </a:rPr>
              <a:t>@</a:t>
            </a:r>
            <a:r>
              <a:rPr lang="en-US" sz="1600" err="1">
                <a:solidFill>
                  <a:schemeClr val="accent1"/>
                </a:solidFill>
                <a:ea typeface="Avenir Book" charset="0"/>
                <a:cs typeface="Avenir Book" charset="0"/>
              </a:rPr>
              <a:t>vBrianGraf</a:t>
            </a:r>
            <a:endParaRPr lang="en-US" sz="2000">
              <a:solidFill>
                <a:schemeClr val="accent1"/>
              </a:solidFill>
              <a:ea typeface="Avenir Book" charset="0"/>
              <a:cs typeface="Avenir Book" charset="0"/>
            </a:endParaRPr>
          </a:p>
          <a:p>
            <a:r>
              <a:rPr lang="en-US" sz="2000">
                <a:ea typeface="Avenir Book" charset="0"/>
                <a:cs typeface="Avenir Book" charset="0"/>
              </a:rPr>
              <a:t>Senior Technical Marketing Manager</a:t>
            </a:r>
          </a:p>
          <a:p>
            <a:r>
              <a:rPr lang="en-US" sz="2000">
                <a:ea typeface="Avenir Book" charset="0"/>
                <a:cs typeface="Avenir Book" charset="0"/>
              </a:rPr>
              <a:t>VMware Cloud on AWS</a:t>
            </a:r>
          </a:p>
          <a:p>
            <a:endParaRPr lang="en-US">
              <a:ea typeface="Avenir Book" charset="0"/>
              <a:cs typeface="Avenir Book" charset="0"/>
            </a:endParaRPr>
          </a:p>
        </p:txBody>
      </p:sp>
    </p:spTree>
    <p:extLst>
      <p:ext uri="{BB962C8B-B14F-4D97-AF65-F5344CB8AC3E}">
        <p14:creationId xmlns:p14="http://schemas.microsoft.com/office/powerpoint/2010/main" val="317530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330200"/>
            <a:ext cx="10969943" cy="812800"/>
          </a:xfrm>
        </p:spPr>
        <p:txBody>
          <a:bodyPr/>
          <a:lstStyle/>
          <a:p>
            <a:r>
              <a:rPr lang="en-US"/>
              <a:t>Cloud SDDC Configurations	</a:t>
            </a:r>
          </a:p>
        </p:txBody>
      </p:sp>
      <p:sp>
        <p:nvSpPr>
          <p:cNvPr id="3" name="Content Placeholder 2"/>
          <p:cNvSpPr>
            <a:spLocks noGrp="1"/>
          </p:cNvSpPr>
          <p:nvPr>
            <p:ph idx="1"/>
          </p:nvPr>
        </p:nvSpPr>
        <p:spPr>
          <a:xfrm>
            <a:off x="609442" y="1579418"/>
            <a:ext cx="3370779" cy="4440382"/>
          </a:xfrm>
        </p:spPr>
        <p:txBody>
          <a:bodyPr vert="horz" lIns="0" tIns="0" rIns="0" bIns="0" rtlCol="0" anchor="t">
            <a:noAutofit/>
          </a:bodyPr>
          <a:lstStyle/>
          <a:p>
            <a:pPr marL="227965" indent="-227965"/>
            <a:r>
              <a:rPr lang="en-US"/>
              <a:t>Up to 10 SDDCs</a:t>
            </a:r>
            <a:br>
              <a:rPr lang="en-US"/>
            </a:br>
            <a:r>
              <a:rPr lang="en-US"/>
              <a:t>supported per Organization</a:t>
            </a:r>
          </a:p>
          <a:p>
            <a:pPr marL="227965" indent="-227965"/>
            <a:r>
              <a:rPr lang="en-US"/>
              <a:t>Up to 20 vSphere clusters per SDDC</a:t>
            </a:r>
            <a:endParaRPr lang="en-US">
              <a:cs typeface="Arial"/>
            </a:endParaRPr>
          </a:p>
          <a:p>
            <a:pPr marL="227965" indent="-227965"/>
            <a:r>
              <a:rPr lang="en-US"/>
              <a:t>Up to 16 hosts per cluster</a:t>
            </a:r>
            <a:endParaRPr lang="en-US">
              <a:cs typeface="Arial"/>
            </a:endParaRPr>
          </a:p>
          <a:p>
            <a:pPr marL="227965" indent="-227965"/>
            <a:r>
              <a:rPr lang="en-US"/>
              <a:t>Only Cluster-01 has management workloads. Every additional cluster is 100% for customer workloads</a:t>
            </a:r>
            <a:endParaRPr lang="en-US">
              <a:cs typeface="Aria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0222" y="1371600"/>
            <a:ext cx="7599163" cy="4407586"/>
          </a:xfrm>
          <a:prstGeom prst="rect">
            <a:avLst/>
          </a:prstGeom>
        </p:spPr>
      </p:pic>
    </p:spTree>
    <p:extLst>
      <p:ext uri="{BB962C8B-B14F-4D97-AF65-F5344CB8AC3E}">
        <p14:creationId xmlns:p14="http://schemas.microsoft.com/office/powerpoint/2010/main" val="188978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DA6026-A49F-49DB-8F47-29A01477F0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9612" y="1350817"/>
            <a:ext cx="6188367" cy="3480956"/>
          </a:xfrm>
          <a:prstGeom prst="rect">
            <a:avLst/>
          </a:prstGeom>
        </p:spPr>
      </p:pic>
      <p:pic>
        <p:nvPicPr>
          <p:cNvPr id="4" name="Picture 3">
            <a:extLst>
              <a:ext uri="{FF2B5EF4-FFF2-40B4-BE49-F238E27FC236}">
                <a16:creationId xmlns:a16="http://schemas.microsoft.com/office/drawing/2014/main" id="{651E11EE-5D25-486E-930F-6AF2E7D088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46" y="1350816"/>
            <a:ext cx="6188367" cy="3480957"/>
          </a:xfrm>
          <a:prstGeom prst="rect">
            <a:avLst/>
          </a:prstGeom>
        </p:spPr>
      </p:pic>
      <p:pic>
        <p:nvPicPr>
          <p:cNvPr id="9" name="Picture 8">
            <a:extLst>
              <a:ext uri="{FF2B5EF4-FFF2-40B4-BE49-F238E27FC236}">
                <a16:creationId xmlns:a16="http://schemas.microsoft.com/office/drawing/2014/main" id="{4D5EC046-7869-4495-8724-B40F23484A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149" y="758536"/>
            <a:ext cx="10677235" cy="6005945"/>
          </a:xfrm>
          <a:prstGeom prst="rect">
            <a:avLst/>
          </a:prstGeom>
        </p:spPr>
      </p:pic>
      <p:pic>
        <p:nvPicPr>
          <p:cNvPr id="10" name="Picture 9">
            <a:extLst>
              <a:ext uri="{FF2B5EF4-FFF2-40B4-BE49-F238E27FC236}">
                <a16:creationId xmlns:a16="http://schemas.microsoft.com/office/drawing/2014/main" id="{EDFFE929-8DB0-4E3C-B403-241EE042C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149" y="758535"/>
            <a:ext cx="10677235" cy="6005944"/>
          </a:xfrm>
          <a:prstGeom prst="rect">
            <a:avLst/>
          </a:prstGeom>
        </p:spPr>
      </p:pic>
      <p:sp>
        <p:nvSpPr>
          <p:cNvPr id="2" name="Title 1"/>
          <p:cNvSpPr>
            <a:spLocks noGrp="1"/>
          </p:cNvSpPr>
          <p:nvPr>
            <p:ph type="title"/>
          </p:nvPr>
        </p:nvSpPr>
        <p:spPr>
          <a:xfrm>
            <a:off x="609441" y="330200"/>
            <a:ext cx="10969943" cy="428336"/>
          </a:xfrm>
        </p:spPr>
        <p:txBody>
          <a:bodyPr/>
          <a:lstStyle/>
          <a:p>
            <a:r>
              <a:rPr lang="en-US"/>
              <a:t>Multi SDDC &amp; Multi Cluster Portal View</a:t>
            </a:r>
          </a:p>
        </p:txBody>
      </p:sp>
    </p:spTree>
    <p:extLst>
      <p:ext uri="{BB962C8B-B14F-4D97-AF65-F5344CB8AC3E}">
        <p14:creationId xmlns:p14="http://schemas.microsoft.com/office/powerpoint/2010/main" val="3387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THINKCELLPRESENTATIONDONOTDELETE" val="&lt;?xml version=&quot;1.0&quot; encoding=&quot;UTF-16&quot; standalone=&quot;yes&quot;?&gt;&lt;root reqver=&quot;23045&quot;&gt;&lt;version val=&quot;2419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VMware_white_16x9">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dirty="0" err="1" smtClean="0"/>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extLst>
    <a:ext uri="{05A4C25C-085E-4340-85A3-A5531E510DB2}">
      <thm15:themeFamily xmlns:thm15="http://schemas.microsoft.com/office/thememl/2012/main" name="Presentation6" id="{23CB1FD3-C1C6-F848-BC88-FB61E3EFF7E8}" vid="{8065DD7C-7F33-5D45-9006-F5973C7AD60C}"/>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haredContentType xmlns="Microsoft.SharePoint.Taxonomy.ContentTypeSync" SourceId="358b4041-fcc8-489c-920a-138e4976c325" ContentTypeId="0x01010033E259DADFEF3F4682EA4C44A262B965" PreviousValue="false"/>
</file>

<file path=customXml/item3.xml><?xml version="1.0" encoding="utf-8"?>
<p:properties xmlns:p="http://schemas.microsoft.com/office/2006/metadata/properties" xmlns:xsi="http://www.w3.org/2001/XMLSchema-instance" xmlns:pc="http://schemas.microsoft.com/office/infopath/2007/PartnerControls">
  <documentManagement>
    <xv_x0020_Customer_x0020_Address1 xmlns="89e33057-1614-40c5-9afe-be427316d032" xsi:nil="true"/>
    <xv_x0020_Estimated_x0020_Days xmlns="89e33057-1614-40c5-9afe-be427316d032" xsi:nil="true"/>
    <xv_x0020_Customer_x0020_County xmlns="89e33057-1614-40c5-9afe-be427316d032" xsi:nil="true"/>
    <xv_x0020_Description xmlns="89e33057-1614-40c5-9afe-be427316d032">Engagement Description</xv_x0020_Description>
    <xv_x0020_Customer xmlns="89e33057-1614-40c5-9afe-be427316d032">Customer Name</xv_x0020_Customer>
    <xv_x0020_Customer_x0020_PostCode xmlns="89e33057-1614-40c5-9afe-be427316d032">PO12 BOX</xv_x0020_Customer_x0020_PostCode>
    <xv_x0020_Contract_x0020_Days xmlns="89e33057-1614-40c5-9afe-be427316d032" xsi:nil="true"/>
    <xv_x0020_Opp._x0020_Owner_x0020_Email xmlns="89e33057-1614-40c5-9afe-be427316d032" xsi:nil="true"/>
    <xv_x0020_Opp._x0020_Owner_x0020_Mobile xmlns="89e33057-1614-40c5-9afe-be427316d032" xsi:nil="true"/>
    <xv_x0020_Customer_x0020_Address2 xmlns="89e33057-1614-40c5-9afe-be427316d032" xsi:nil="true"/>
    <xv_x0020_Customer_x0020_City xmlns="89e33057-1614-40c5-9afe-be427316d032" xsi:nil="true"/>
    <xv_x0020_Customer_x0020_Country xmlns="89e33057-1614-40c5-9afe-be427316d032" xsi:nil="true"/>
    <xv_x0020_Opp._x0020_Owner_x0020_Name xmlns="89e33057-1614-40c5-9afe-be427316d032">
      <UserInfo>
        <DisplayName/>
        <AccountId xsi:nil="true"/>
        <AccountType/>
      </UserInfo>
    </xv_x0020_Opp._x0020_Owner_x0020_Name>
    <xv_x0020_SOWID xmlns="89e33057-1614-40c5-9afe-be427316d032">XTRA001.1</xv_x0020_SOWID>
    <xv_x0020_Partner_x0020_City xmlns="89e33057-1614-40c5-9afe-be427316d032" xsi:nil="true"/>
    <xv_x0020_QA_x0020_Status xmlns="89e33057-1614-40c5-9afe-be427316d032">Draft</xv_x0020_QA_x0020_Status>
    <xv_x0020_Partner_x0020_Address2 xmlns="89e33057-1614-40c5-9afe-be427316d032" xsi:nil="true"/>
    <xv_x0020_Partner xmlns="89e33057-1614-40c5-9afe-be427316d032" xsi:nil="true"/>
    <xv_x0020_Partner_x0020_Address1 xmlns="89e33057-1614-40c5-9afe-be427316d032" xsi:nil="true"/>
    <xv_x0020_Partner_x0020_Country xmlns="89e33057-1614-40c5-9afe-be427316d032" xsi:nil="true"/>
    <xv_x0020_Partner_x0020_County xmlns="89e33057-1614-40c5-9afe-be427316d032" xsi:nil="true"/>
    <xv_x0020_Partner_x0020_PostCode xmlns="89e33057-1614-40c5-9afe-be427316d032"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Generic" ma:contentTypeID="0x01010033E259DADFEF3F4682EA4C44A262B96500906A1E07584DBB45B03926CE70C308CA" ma:contentTypeVersion="39" ma:contentTypeDescription="This document is a generic one to be used for internal and external." ma:contentTypeScope="" ma:versionID="bae1aa5e8325cf7c1211d24a0125094a">
  <xsd:schema xmlns:xsd="http://www.w3.org/2001/XMLSchema" xmlns:xs="http://www.w3.org/2001/XMLSchema" xmlns:p="http://schemas.microsoft.com/office/2006/metadata/properties" xmlns:ns2="89e33057-1614-40c5-9afe-be427316d032" targetNamespace="http://schemas.microsoft.com/office/2006/metadata/properties" ma:root="true" ma:fieldsID="e3aa7927f9bf9f0b6dadc592c92fb80b" ns2:_="">
    <xsd:import namespace="89e33057-1614-40c5-9afe-be427316d032"/>
    <xsd:element name="properties">
      <xsd:complexType>
        <xsd:sequence>
          <xsd:element name="documentManagement">
            <xsd:complexType>
              <xsd:all>
                <xsd:element ref="ns2:xv_x0020_Contract_x0020_Days" minOccurs="0"/>
                <xsd:element ref="ns2:xv_x0020_Customer" minOccurs="0"/>
                <xsd:element ref="ns2:xv_x0020_Customer_x0020_Address1" minOccurs="0"/>
                <xsd:element ref="ns2:xv_x0020_Customer_x0020_Address2" minOccurs="0"/>
                <xsd:element ref="ns2:xv_x0020_Customer_x0020_City" minOccurs="0"/>
                <xsd:element ref="ns2:xv_x0020_Customer_x0020_Country" minOccurs="0"/>
                <xsd:element ref="ns2:xv_x0020_Customer_x0020_County" minOccurs="0"/>
                <xsd:element ref="ns2:xv_x0020_Customer_x0020_PostCode" minOccurs="0"/>
                <xsd:element ref="ns2:xv_x0020_Description" minOccurs="0"/>
                <xsd:element ref="ns2:xv_x0020_Estimated_x0020_Days" minOccurs="0"/>
                <xsd:element ref="ns2:xv_x0020_Opp._x0020_Owner_x0020_Email" minOccurs="0"/>
                <xsd:element ref="ns2:xv_x0020_Opp._x0020_Owner_x0020_Mobile" minOccurs="0"/>
                <xsd:element ref="ns2:xv_x0020_Opp._x0020_Owner_x0020_Name" minOccurs="0"/>
                <xsd:element ref="ns2:xv_x0020_Partner" minOccurs="0"/>
                <xsd:element ref="ns2:xv_x0020_Partner_x0020_Address1" minOccurs="0"/>
                <xsd:element ref="ns2:xv_x0020_Partner_x0020_Address2" minOccurs="0"/>
                <xsd:element ref="ns2:xv_x0020_Partner_x0020_City" minOccurs="0"/>
                <xsd:element ref="ns2:xv_x0020_Partner_x0020_Country" minOccurs="0"/>
                <xsd:element ref="ns2:xv_x0020_Partner_x0020_County" minOccurs="0"/>
                <xsd:element ref="ns2:xv_x0020_Partner_x0020_PostCode" minOccurs="0"/>
                <xsd:element ref="ns2:xv_x0020_QA_x0020_Status" minOccurs="0"/>
                <xsd:element ref="ns2:xv_x0020_SOW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e33057-1614-40c5-9afe-be427316d032" elementFormDefault="qualified">
    <xsd:import namespace="http://schemas.microsoft.com/office/2006/documentManagement/types"/>
    <xsd:import namespace="http://schemas.microsoft.com/office/infopath/2007/PartnerControls"/>
    <xsd:element name="xv_x0020_Contract_x0020_Days" ma:index="8" nillable="true" ma:displayName="xv Contract Days" ma:decimals="0" ma:internalName="xv_x0020_Contract_x0020_Days">
      <xsd:simpleType>
        <xsd:restriction base="dms:Number"/>
      </xsd:simpleType>
    </xsd:element>
    <xsd:element name="xv_x0020_Customer" ma:index="9" nillable="true" ma:displayName="xv Customer" ma:default="Customer Name" ma:internalName="xv_x0020_Customer">
      <xsd:simpleType>
        <xsd:restriction base="dms:Text">
          <xsd:maxLength value="255"/>
        </xsd:restriction>
      </xsd:simpleType>
    </xsd:element>
    <xsd:element name="xv_x0020_Customer_x0020_Address1" ma:index="10" nillable="true" ma:displayName="xv Customer Address1" ma:internalName="xv_x0020_Customer_x0020_Address1">
      <xsd:simpleType>
        <xsd:restriction base="dms:Text">
          <xsd:maxLength value="255"/>
        </xsd:restriction>
      </xsd:simpleType>
    </xsd:element>
    <xsd:element name="xv_x0020_Customer_x0020_Address2" ma:index="11" nillable="true" ma:displayName="xv Customer Address2" ma:internalName="xv_x0020_Customer_x0020_Address2">
      <xsd:simpleType>
        <xsd:restriction base="dms:Text">
          <xsd:maxLength value="255"/>
        </xsd:restriction>
      </xsd:simpleType>
    </xsd:element>
    <xsd:element name="xv_x0020_Customer_x0020_City" ma:index="12" nillable="true" ma:displayName="xv Customer City" ma:internalName="xv_x0020_Customer_x0020_City">
      <xsd:simpleType>
        <xsd:restriction base="dms:Text">
          <xsd:maxLength value="255"/>
        </xsd:restriction>
      </xsd:simpleType>
    </xsd:element>
    <xsd:element name="xv_x0020_Customer_x0020_Country" ma:index="13" nillable="true" ma:displayName="xv Customer Country" ma:internalName="xv_x0020_Customer_x0020_Country">
      <xsd:simpleType>
        <xsd:restriction base="dms:Text">
          <xsd:maxLength value="255"/>
        </xsd:restriction>
      </xsd:simpleType>
    </xsd:element>
    <xsd:element name="xv_x0020_Customer_x0020_County" ma:index="14" nillable="true" ma:displayName="xv Customer County" ma:internalName="xv_x0020_Customer_x0020_County">
      <xsd:simpleType>
        <xsd:restriction base="dms:Text">
          <xsd:maxLength value="255"/>
        </xsd:restriction>
      </xsd:simpleType>
    </xsd:element>
    <xsd:element name="xv_x0020_Customer_x0020_PostCode" ma:index="15" nillable="true" ma:displayName="xv Customer PostCode" ma:default="PO12 BOX" ma:internalName="xv_x0020_Customer_x0020_PostCode">
      <xsd:simpleType>
        <xsd:restriction base="dms:Text">
          <xsd:maxLength value="10"/>
        </xsd:restriction>
      </xsd:simpleType>
    </xsd:element>
    <xsd:element name="xv_x0020_Description" ma:index="16" nillable="true" ma:displayName="xv Description" ma:default="Engagement Description" ma:description="Engagement description" ma:internalName="xv_x0020_Description">
      <xsd:simpleType>
        <xsd:restriction base="dms:Text">
          <xsd:maxLength value="255"/>
        </xsd:restriction>
      </xsd:simpleType>
    </xsd:element>
    <xsd:element name="xv_x0020_Estimated_x0020_Days" ma:index="17" nillable="true" ma:displayName="xv Estimated Days" ma:decimals="0" ma:internalName="xv_x0020_Estimated_x0020_Days">
      <xsd:simpleType>
        <xsd:restriction base="dms:Number"/>
      </xsd:simpleType>
    </xsd:element>
    <xsd:element name="xv_x0020_Opp._x0020_Owner_x0020_Email" ma:index="18" nillable="true" ma:displayName="xv Opp. Owner Email" ma:internalName="xv_x0020_Opp_x002e__x0020_Owner_x0020_Email">
      <xsd:simpleType>
        <xsd:restriction base="dms:Text">
          <xsd:maxLength value="255"/>
        </xsd:restriction>
      </xsd:simpleType>
    </xsd:element>
    <xsd:element name="xv_x0020_Opp._x0020_Owner_x0020_Mobile" ma:index="19" nillable="true" ma:displayName="xv Opp. Owner Mobile" ma:internalName="xv_x0020_Opp_x002e__x0020_Owner_x0020_Mobile">
      <xsd:simpleType>
        <xsd:restriction base="dms:Text">
          <xsd:maxLength value="255"/>
        </xsd:restriction>
      </xsd:simpleType>
    </xsd:element>
    <xsd:element name="xv_x0020_Opp._x0020_Owner_x0020_Name" ma:index="20" nillable="true" ma:displayName="xv Opp. Owner Name" ma:list="UserInfo" ma:SharePointGroup="0" ma:internalName="xv_x0020_Opp_x002e__x0020_Owner_x0020_Nam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xv_x0020_Partner" ma:index="21" nillable="true" ma:displayName="xv Partner" ma:internalName="xv_x0020_Partner">
      <xsd:simpleType>
        <xsd:restriction base="dms:Text">
          <xsd:maxLength value="255"/>
        </xsd:restriction>
      </xsd:simpleType>
    </xsd:element>
    <xsd:element name="xv_x0020_Partner_x0020_Address1" ma:index="22" nillable="true" ma:displayName="xv Partner Address1" ma:internalName="xv_x0020_Partner_x0020_Address1">
      <xsd:simpleType>
        <xsd:restriction base="dms:Text">
          <xsd:maxLength value="255"/>
        </xsd:restriction>
      </xsd:simpleType>
    </xsd:element>
    <xsd:element name="xv_x0020_Partner_x0020_Address2" ma:index="23" nillable="true" ma:displayName="xv Partner Address2" ma:internalName="xv_x0020_Partner_x0020_Address2">
      <xsd:simpleType>
        <xsd:restriction base="dms:Text">
          <xsd:maxLength value="255"/>
        </xsd:restriction>
      </xsd:simpleType>
    </xsd:element>
    <xsd:element name="xv_x0020_Partner_x0020_City" ma:index="24" nillable="true" ma:displayName="xv Partner City" ma:internalName="xv_x0020_Partner_x0020_City">
      <xsd:simpleType>
        <xsd:restriction base="dms:Text">
          <xsd:maxLength value="255"/>
        </xsd:restriction>
      </xsd:simpleType>
    </xsd:element>
    <xsd:element name="xv_x0020_Partner_x0020_Country" ma:index="25" nillable="true" ma:displayName="xv Partner Country" ma:internalName="xv_x0020_Partner_x0020_Country">
      <xsd:simpleType>
        <xsd:restriction base="dms:Text">
          <xsd:maxLength value="255"/>
        </xsd:restriction>
      </xsd:simpleType>
    </xsd:element>
    <xsd:element name="xv_x0020_Partner_x0020_County" ma:index="26" nillable="true" ma:displayName="xv Partner County" ma:internalName="xv_x0020_Partner_x0020_County">
      <xsd:simpleType>
        <xsd:restriction base="dms:Text">
          <xsd:maxLength value="255"/>
        </xsd:restriction>
      </xsd:simpleType>
    </xsd:element>
    <xsd:element name="xv_x0020_Partner_x0020_PostCode" ma:index="27" nillable="true" ma:displayName="xv Partner PostCode" ma:internalName="xv_x0020_Partner_x0020_PostCode">
      <xsd:simpleType>
        <xsd:restriction base="dms:Text">
          <xsd:maxLength value="255"/>
        </xsd:restriction>
      </xsd:simpleType>
    </xsd:element>
    <xsd:element name="xv_x0020_QA_x0020_Status" ma:index="28" nillable="true" ma:displayName="xv QA Status" ma:default="Draft" ma:format="Dropdown" ma:internalName="xv_x0020_QA_x0020_Status">
      <xsd:simpleType>
        <xsd:restriction base="dms:Choice">
          <xsd:enumeration value="Draft"/>
          <xsd:enumeration value="In Progress"/>
          <xsd:enumeration value="Approved"/>
          <xsd:enumeration value="Revision Required"/>
        </xsd:restriction>
      </xsd:simpleType>
    </xsd:element>
    <xsd:element name="xv_x0020_SOWID" ma:index="29" nillable="true" ma:displayName="xv SOWID" ma:default="XTRA001.1" ma:internalName="xv_x0020_SOWID">
      <xsd:simpleType>
        <xsd:restriction base="dms:Text">
          <xsd:maxLength value="10"/>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142D30-FF0E-4063-AF53-DF854E4BCF3B}">
  <ds:schemaRefs>
    <ds:schemaRef ds:uri="http://schemas.microsoft.com/sharepoint/v3/contenttype/forms"/>
  </ds:schemaRefs>
</ds:datastoreItem>
</file>

<file path=customXml/itemProps2.xml><?xml version="1.0" encoding="utf-8"?>
<ds:datastoreItem xmlns:ds="http://schemas.openxmlformats.org/officeDocument/2006/customXml" ds:itemID="{2AC38449-D1A8-4713-9B3E-518B92814B83}">
  <ds:schemaRefs>
    <ds:schemaRef ds:uri="Microsoft.SharePoint.Taxonomy.ContentTypeSync"/>
  </ds:schemaRefs>
</ds:datastoreItem>
</file>

<file path=customXml/itemProps3.xml><?xml version="1.0" encoding="utf-8"?>
<ds:datastoreItem xmlns:ds="http://schemas.openxmlformats.org/officeDocument/2006/customXml" ds:itemID="{79B04BCF-81A4-441A-8AC1-93DD4A0F93AA}">
  <ds:schemaRefs>
    <ds:schemaRef ds:uri="http://purl.org/dc/elements/1.1/"/>
    <ds:schemaRef ds:uri="http://www.w3.org/XML/1998/namespace"/>
    <ds:schemaRef ds:uri="http://schemas.microsoft.com/office/infopath/2007/PartnerControls"/>
    <ds:schemaRef ds:uri="http://purl.org/dc/dcmitype/"/>
    <ds:schemaRef ds:uri="http://schemas.microsoft.com/office/2006/documentManagement/types"/>
    <ds:schemaRef ds:uri="89e33057-1614-40c5-9afe-be427316d032"/>
    <ds:schemaRef ds:uri="http://purl.org/dc/terms/"/>
    <ds:schemaRef ds:uri="http://schemas.openxmlformats.org/package/2006/metadata/core-properties"/>
    <ds:schemaRef ds:uri="http://schemas.microsoft.com/office/2006/metadata/properties"/>
  </ds:schemaRefs>
</ds:datastoreItem>
</file>

<file path=customXml/itemProps4.xml><?xml version="1.0" encoding="utf-8"?>
<ds:datastoreItem xmlns:ds="http://schemas.openxmlformats.org/officeDocument/2006/customXml" ds:itemID="{DD8A3DA8-FCEF-4E12-912C-0DE818A249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e33057-1614-40c5-9afe-be427316d0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SABU_new_white_16x9</Template>
  <TotalTime>0</TotalTime>
  <Words>11075</Words>
  <Application>Microsoft Macintosh PowerPoint</Application>
  <PresentationFormat>Custom</PresentationFormat>
  <Paragraphs>1478</Paragraphs>
  <Slides>77</Slides>
  <Notes>74</Notes>
  <HiddenSlides>3</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90" baseType="lpstr">
      <vt:lpstr>.AppleSystemUIFont</vt:lpstr>
      <vt:lpstr>Arial</vt:lpstr>
      <vt:lpstr>Arial Black</vt:lpstr>
      <vt:lpstr>Avenir Medium</vt:lpstr>
      <vt:lpstr>Calibri</vt:lpstr>
      <vt:lpstr>Cambria Math</vt:lpstr>
      <vt:lpstr>Helvetica Neue</vt:lpstr>
      <vt:lpstr>Metropolis</vt:lpstr>
      <vt:lpstr>Metropolis Light</vt:lpstr>
      <vt:lpstr>Open Sans</vt:lpstr>
      <vt:lpstr>Wingdings</vt:lpstr>
      <vt:lpstr>VMware_white_16x9</vt:lpstr>
      <vt:lpstr>think-cell Slide</vt:lpstr>
      <vt:lpstr>VMware Cloud on AWS Technical Deck</vt:lpstr>
      <vt:lpstr>PowerPoint Presentation</vt:lpstr>
      <vt:lpstr>INTRODUCING TWO POWERFUL FORCES COMING TOGETHER</vt:lpstr>
      <vt:lpstr>VMware Cloud on AWS</vt:lpstr>
      <vt:lpstr>PowerPoint Presentation</vt:lpstr>
      <vt:lpstr>Run Your Workloads Anywhere</vt:lpstr>
      <vt:lpstr>Cloud SDDC</vt:lpstr>
      <vt:lpstr>Cloud SDDC Configurations </vt:lpstr>
      <vt:lpstr>Multi SDDC &amp; Multi Cluster Portal View</vt:lpstr>
      <vt:lpstr>Cluster Expansion &amp; Contraction: Customer</vt:lpstr>
      <vt:lpstr>vSphere Cluster Configuration</vt:lpstr>
      <vt:lpstr>Compute Cluster Configuration</vt:lpstr>
      <vt:lpstr>vSphere DRS Configuration</vt:lpstr>
      <vt:lpstr>Automatic Cluster Configuration</vt:lpstr>
      <vt:lpstr>Automated Hardware Remediation</vt:lpstr>
      <vt:lpstr>HA Cluster Configuration</vt:lpstr>
      <vt:lpstr>Custom CPU Core Counts</vt:lpstr>
      <vt:lpstr>Elastic DRS</vt:lpstr>
      <vt:lpstr>Elastic DRS</vt:lpstr>
      <vt:lpstr>Elastic DRS</vt:lpstr>
      <vt:lpstr>Elastic DRS</vt:lpstr>
      <vt:lpstr>New high-capacity storage option with Elastic vSAN and R5.metal</vt:lpstr>
      <vt:lpstr>New high-capacity storage option with Elastic vSAN and R5.metal</vt:lpstr>
      <vt:lpstr>New high-capacity storage option with Elastic vSAN and R5.metal</vt:lpstr>
      <vt:lpstr>New high-capacity storage option with Elastic vSAN and R5.metal</vt:lpstr>
      <vt:lpstr>Storage Configuration</vt:lpstr>
      <vt:lpstr>vSAN Host &amp; Cluster Configuration</vt:lpstr>
      <vt:lpstr>vSAN Architecture</vt:lpstr>
      <vt:lpstr>Calculation of vSAN Effective Capacity with all RAID per ESXi Host</vt:lpstr>
      <vt:lpstr>Cluster Configuration and AWS Availability Zones</vt:lpstr>
      <vt:lpstr>Stretch Cluster (Multi-AZ Deployment)</vt:lpstr>
      <vt:lpstr>Cross AZ Traffic</vt:lpstr>
      <vt:lpstr>Policy Based Availability Management</vt:lpstr>
      <vt:lpstr>Policy based data placement</vt:lpstr>
      <vt:lpstr>Provide Workload Resiliency Against AZ Failure</vt:lpstr>
      <vt:lpstr>Provide Workload Resiliency Against AZ Failure</vt:lpstr>
      <vt:lpstr>Relentless Availability with Stretched Cluster and AWS</vt:lpstr>
      <vt:lpstr>Relentless Availability with Stretched Cluster and AWS</vt:lpstr>
      <vt:lpstr>Relentless Availability with Stretched Cluster and AWS</vt:lpstr>
      <vt:lpstr>Relentless Availability with Stretched Cluster and AWS</vt:lpstr>
      <vt:lpstr>Network Configuration</vt:lpstr>
      <vt:lpstr>Networking in VMware Cloud on AWS</vt:lpstr>
      <vt:lpstr>Rich Hybrid Networking and Connectivity Capabilities </vt:lpstr>
      <vt:lpstr>NSX Implementation Details</vt:lpstr>
      <vt:lpstr> Connected VPC Access to VMware Cloud on AWS Management</vt:lpstr>
      <vt:lpstr>Direct Connect Configuration: Private VIF Example</vt:lpstr>
      <vt:lpstr>Direct Connect Topology</vt:lpstr>
      <vt:lpstr>IPSEC VPN Enhancements</vt:lpstr>
      <vt:lpstr>Route Based IPSEC VPN</vt:lpstr>
      <vt:lpstr>How Do You Get Your Workload in the Cloud SDDC?</vt:lpstr>
      <vt:lpstr>vCenter Content Library</vt:lpstr>
      <vt:lpstr>Hybrid Cloud Operations</vt:lpstr>
      <vt:lpstr>vCenter Hybrid Linked Mode</vt:lpstr>
      <vt:lpstr>vMotion is here!</vt:lpstr>
      <vt:lpstr>Workload Migration Options</vt:lpstr>
      <vt:lpstr>Migrate 1000s of VM live with new feature of HCX</vt:lpstr>
      <vt:lpstr>AWS VPC Setup</vt:lpstr>
      <vt:lpstr>VPC Creation</vt:lpstr>
      <vt:lpstr>VPC Creation</vt:lpstr>
      <vt:lpstr>VPC Creation</vt:lpstr>
      <vt:lpstr>VPC Creation</vt:lpstr>
      <vt:lpstr>Administration</vt:lpstr>
      <vt:lpstr>VMware Cloud on AWS is a service</vt:lpstr>
      <vt:lpstr>VMware In-Product Support Experience</vt:lpstr>
      <vt:lpstr>VMware Cloud on AWS: Account Structure</vt:lpstr>
      <vt:lpstr>PowerPoint Presentation</vt:lpstr>
      <vt:lpstr>VMware Cloud on AWS: Access model </vt:lpstr>
      <vt:lpstr>vCenter – Permissions</vt:lpstr>
      <vt:lpstr>Orgs (Organizations)</vt:lpstr>
      <vt:lpstr>Default Folder Structure</vt:lpstr>
      <vt:lpstr>VMware Cloud on AWS Platform API Introduction</vt:lpstr>
      <vt:lpstr>Automation</vt:lpstr>
      <vt:lpstr>VMware Cloud on AWS Developer Center Overview</vt:lpstr>
      <vt:lpstr>Infrastructure as Code</vt:lpstr>
      <vt:lpstr>VMware Cloud on AWS Platform API </vt:lpstr>
      <vt:lpstr>VMware Cloud on AWS API Endpoint</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VMware Cloud on AWS Technical Deck</dc:title>
  <dc:subject/>
  <dc:creator/>
  <cp:keywords/>
  <dc:description>Not for Public Consumption - Strict NDA Petronas</dc:description>
  <cp:revision>1</cp:revision>
  <dcterms:created xsi:type="dcterms:W3CDTF">2017-01-19T03:29:47Z</dcterms:created>
  <dcterms:modified xsi:type="dcterms:W3CDTF">2021-05-25T07:46:03Z</dcterms:modified>
  <cp:category>VMC on AWS Technical Deck - Draft 1</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0x01010033E259DADFEF3F4682EA4C44A262B96500906A1E07584DBB45B03926CE70C308CA</vt:lpwstr>
  </property>
  <property fmtid="{D5CDD505-2E9C-101B-9397-08002B2CF9AE}" pid="3" name="_dlc_DocIdItemGuid">
    <vt:lpwstr>7d516af0-9df9-44b4-95d9-8a0f982fa23d</vt:lpwstr>
  </property>
</Properties>
</file>